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6" r:id="rId2"/>
  </p:sldMasterIdLst>
  <p:notesMasterIdLst>
    <p:notesMasterId r:id="rId161"/>
  </p:notesMasterIdLst>
  <p:handoutMasterIdLst>
    <p:handoutMasterId r:id="rId162"/>
  </p:handoutMasterIdLst>
  <p:sldIdLst>
    <p:sldId id="257" r:id="rId3"/>
    <p:sldId id="354" r:id="rId4"/>
    <p:sldId id="411" r:id="rId5"/>
    <p:sldId id="657" r:id="rId6"/>
    <p:sldId id="641" r:id="rId7"/>
    <p:sldId id="536" r:id="rId8"/>
    <p:sldId id="642" r:id="rId9"/>
    <p:sldId id="643" r:id="rId10"/>
    <p:sldId id="537" r:id="rId11"/>
    <p:sldId id="538" r:id="rId12"/>
    <p:sldId id="660" r:id="rId13"/>
    <p:sldId id="621" r:id="rId14"/>
    <p:sldId id="644" r:id="rId15"/>
    <p:sldId id="619" r:id="rId16"/>
    <p:sldId id="626" r:id="rId17"/>
    <p:sldId id="645" r:id="rId18"/>
    <p:sldId id="541" r:id="rId19"/>
    <p:sldId id="646" r:id="rId20"/>
    <p:sldId id="542" r:id="rId21"/>
    <p:sldId id="647" r:id="rId22"/>
    <p:sldId id="535" r:id="rId23"/>
    <p:sldId id="470" r:id="rId24"/>
    <p:sldId id="459" r:id="rId25"/>
    <p:sldId id="648" r:id="rId26"/>
    <p:sldId id="561" r:id="rId27"/>
    <p:sldId id="649" r:id="rId28"/>
    <p:sldId id="611" r:id="rId29"/>
    <p:sldId id="612" r:id="rId30"/>
    <p:sldId id="613" r:id="rId31"/>
    <p:sldId id="618" r:id="rId32"/>
    <p:sldId id="543" r:id="rId33"/>
    <p:sldId id="556" r:id="rId34"/>
    <p:sldId id="456" r:id="rId35"/>
    <p:sldId id="650" r:id="rId36"/>
    <p:sldId id="651" r:id="rId37"/>
    <p:sldId id="652" r:id="rId38"/>
    <p:sldId id="426" r:id="rId39"/>
    <p:sldId id="444" r:id="rId40"/>
    <p:sldId id="616" r:id="rId41"/>
    <p:sldId id="427" r:id="rId42"/>
    <p:sldId id="653" r:id="rId43"/>
    <p:sldId id="445" r:id="rId44"/>
    <p:sldId id="428" r:id="rId45"/>
    <p:sldId id="654" r:id="rId46"/>
    <p:sldId id="581" r:id="rId47"/>
    <p:sldId id="429" r:id="rId48"/>
    <p:sldId id="430" r:id="rId49"/>
    <p:sldId id="655" r:id="rId50"/>
    <p:sldId id="433" r:id="rId51"/>
    <p:sldId id="448" r:id="rId52"/>
    <p:sldId id="515" r:id="rId53"/>
    <p:sldId id="431" r:id="rId54"/>
    <p:sldId id="460" r:id="rId55"/>
    <p:sldId id="461" r:id="rId56"/>
    <p:sldId id="462" r:id="rId57"/>
    <p:sldId id="510" r:id="rId58"/>
    <p:sldId id="656" r:id="rId59"/>
    <p:sldId id="450" r:id="rId60"/>
    <p:sldId id="458" r:id="rId61"/>
    <p:sldId id="610" r:id="rId62"/>
    <p:sldId id="488" r:id="rId63"/>
    <p:sldId id="489" r:id="rId64"/>
    <p:sldId id="605" r:id="rId65"/>
    <p:sldId id="490" r:id="rId66"/>
    <p:sldId id="491" r:id="rId67"/>
    <p:sldId id="544" r:id="rId68"/>
    <p:sldId id="493" r:id="rId69"/>
    <p:sldId id="494" r:id="rId70"/>
    <p:sldId id="495" r:id="rId71"/>
    <p:sldId id="511" r:id="rId72"/>
    <p:sldId id="512" r:id="rId73"/>
    <p:sldId id="624" r:id="rId74"/>
    <p:sldId id="496" r:id="rId75"/>
    <p:sldId id="545" r:id="rId76"/>
    <p:sldId id="504" r:id="rId77"/>
    <p:sldId id="505" r:id="rId78"/>
    <p:sldId id="497" r:id="rId79"/>
    <p:sldId id="582" r:id="rId80"/>
    <p:sldId id="498" r:id="rId81"/>
    <p:sldId id="513" r:id="rId82"/>
    <p:sldId id="514" r:id="rId83"/>
    <p:sldId id="576" r:id="rId84"/>
    <p:sldId id="506" r:id="rId85"/>
    <p:sldId id="577" r:id="rId86"/>
    <p:sldId id="583" r:id="rId87"/>
    <p:sldId id="578" r:id="rId88"/>
    <p:sldId id="575" r:id="rId89"/>
    <p:sldId id="507" r:id="rId90"/>
    <p:sldId id="508" r:id="rId91"/>
    <p:sldId id="579" r:id="rId92"/>
    <p:sldId id="628" r:id="rId93"/>
    <p:sldId id="627" r:id="rId94"/>
    <p:sldId id="629" r:id="rId95"/>
    <p:sldId id="630" r:id="rId96"/>
    <p:sldId id="631" r:id="rId97"/>
    <p:sldId id="632" r:id="rId98"/>
    <p:sldId id="633" r:id="rId99"/>
    <p:sldId id="635" r:id="rId100"/>
    <p:sldId id="638" r:id="rId101"/>
    <p:sldId id="639" r:id="rId102"/>
    <p:sldId id="640" r:id="rId103"/>
    <p:sldId id="636" r:id="rId104"/>
    <p:sldId id="637" r:id="rId105"/>
    <p:sldId id="594" r:id="rId106"/>
    <p:sldId id="595" r:id="rId107"/>
    <p:sldId id="596" r:id="rId108"/>
    <p:sldId id="597" r:id="rId109"/>
    <p:sldId id="598" r:id="rId110"/>
    <p:sldId id="599" r:id="rId111"/>
    <p:sldId id="600" r:id="rId112"/>
    <p:sldId id="584" r:id="rId113"/>
    <p:sldId id="548" r:id="rId114"/>
    <p:sldId id="585" r:id="rId115"/>
    <p:sldId id="586" r:id="rId116"/>
    <p:sldId id="463" r:id="rId117"/>
    <p:sldId id="464" r:id="rId118"/>
    <p:sldId id="457" r:id="rId119"/>
    <p:sldId id="465" r:id="rId120"/>
    <p:sldId id="451" r:id="rId121"/>
    <p:sldId id="452" r:id="rId122"/>
    <p:sldId id="454" r:id="rId123"/>
    <p:sldId id="587" r:id="rId124"/>
    <p:sldId id="466" r:id="rId125"/>
    <p:sldId id="434" r:id="rId126"/>
    <p:sldId id="551" r:id="rId127"/>
    <p:sldId id="592" r:id="rId128"/>
    <p:sldId id="593" r:id="rId129"/>
    <p:sldId id="601" r:id="rId130"/>
    <p:sldId id="591" r:id="rId131"/>
    <p:sldId id="588" r:id="rId132"/>
    <p:sldId id="608" r:id="rId133"/>
    <p:sldId id="614" r:id="rId134"/>
    <p:sldId id="625" r:id="rId135"/>
    <p:sldId id="609" r:id="rId136"/>
    <p:sldId id="550" r:id="rId137"/>
    <p:sldId id="589" r:id="rId138"/>
    <p:sldId id="590" r:id="rId139"/>
    <p:sldId id="436" r:id="rId140"/>
    <p:sldId id="437" r:id="rId141"/>
    <p:sldId id="438" r:id="rId142"/>
    <p:sldId id="439" r:id="rId143"/>
    <p:sldId id="440" r:id="rId144"/>
    <p:sldId id="441" r:id="rId145"/>
    <p:sldId id="602" r:id="rId146"/>
    <p:sldId id="603" r:id="rId147"/>
    <p:sldId id="442" r:id="rId148"/>
    <p:sldId id="604" r:id="rId149"/>
    <p:sldId id="615" r:id="rId150"/>
    <p:sldId id="449" r:id="rId151"/>
    <p:sldId id="552" r:id="rId152"/>
    <p:sldId id="553" r:id="rId153"/>
    <p:sldId id="661" r:id="rId154"/>
    <p:sldId id="662" r:id="rId155"/>
    <p:sldId id="663" r:id="rId156"/>
    <p:sldId id="446" r:id="rId157"/>
    <p:sldId id="447" r:id="rId158"/>
    <p:sldId id="617" r:id="rId159"/>
    <p:sldId id="414" r:id="rId160"/>
  </p:sldIdLst>
  <p:sldSz cx="9144000" cy="6858000" type="screen4x3"/>
  <p:notesSz cx="6858000" cy="9144000"/>
  <p:defaultTextStyle>
    <a:defPPr>
      <a:defRPr lang="it-IT"/>
    </a:defPPr>
    <a:lvl1pPr algn="l" rtl="0" fontAlgn="base">
      <a:spcBef>
        <a:spcPct val="0"/>
      </a:spcBef>
      <a:spcAft>
        <a:spcPct val="0"/>
      </a:spcAft>
      <a:defRPr kern="1200">
        <a:solidFill>
          <a:srgbClr val="FFCC00"/>
        </a:solidFill>
        <a:effectLst>
          <a:outerShdw blurRad="38100" dist="38100" dir="2700000" algn="tl">
            <a:srgbClr val="000000">
              <a:alpha val="43137"/>
            </a:srgbClr>
          </a:outerShdw>
        </a:effectLst>
        <a:latin typeface="Comic Sans MS" pitchFamily="66" charset="0"/>
        <a:ea typeface="+mn-ea"/>
        <a:cs typeface="+mn-cs"/>
      </a:defRPr>
    </a:lvl1pPr>
    <a:lvl2pPr marL="457200" algn="l" rtl="0" fontAlgn="base">
      <a:spcBef>
        <a:spcPct val="0"/>
      </a:spcBef>
      <a:spcAft>
        <a:spcPct val="0"/>
      </a:spcAft>
      <a:defRPr kern="1200">
        <a:solidFill>
          <a:srgbClr val="FFCC00"/>
        </a:solidFill>
        <a:effectLst>
          <a:outerShdw blurRad="38100" dist="38100" dir="2700000" algn="tl">
            <a:srgbClr val="000000">
              <a:alpha val="43137"/>
            </a:srgbClr>
          </a:outerShdw>
        </a:effectLst>
        <a:latin typeface="Comic Sans MS" pitchFamily="66" charset="0"/>
        <a:ea typeface="+mn-ea"/>
        <a:cs typeface="+mn-cs"/>
      </a:defRPr>
    </a:lvl2pPr>
    <a:lvl3pPr marL="914400" algn="l" rtl="0" fontAlgn="base">
      <a:spcBef>
        <a:spcPct val="0"/>
      </a:spcBef>
      <a:spcAft>
        <a:spcPct val="0"/>
      </a:spcAft>
      <a:defRPr kern="1200">
        <a:solidFill>
          <a:srgbClr val="FFCC00"/>
        </a:solidFill>
        <a:effectLst>
          <a:outerShdw blurRad="38100" dist="38100" dir="2700000" algn="tl">
            <a:srgbClr val="000000">
              <a:alpha val="43137"/>
            </a:srgbClr>
          </a:outerShdw>
        </a:effectLst>
        <a:latin typeface="Comic Sans MS" pitchFamily="66" charset="0"/>
        <a:ea typeface="+mn-ea"/>
        <a:cs typeface="+mn-cs"/>
      </a:defRPr>
    </a:lvl3pPr>
    <a:lvl4pPr marL="1371600" algn="l" rtl="0" fontAlgn="base">
      <a:spcBef>
        <a:spcPct val="0"/>
      </a:spcBef>
      <a:spcAft>
        <a:spcPct val="0"/>
      </a:spcAft>
      <a:defRPr kern="1200">
        <a:solidFill>
          <a:srgbClr val="FFCC00"/>
        </a:solidFill>
        <a:effectLst>
          <a:outerShdw blurRad="38100" dist="38100" dir="2700000" algn="tl">
            <a:srgbClr val="000000">
              <a:alpha val="43137"/>
            </a:srgbClr>
          </a:outerShdw>
        </a:effectLst>
        <a:latin typeface="Comic Sans MS" pitchFamily="66" charset="0"/>
        <a:ea typeface="+mn-ea"/>
        <a:cs typeface="+mn-cs"/>
      </a:defRPr>
    </a:lvl4pPr>
    <a:lvl5pPr marL="1828800" algn="l" rtl="0" fontAlgn="base">
      <a:spcBef>
        <a:spcPct val="0"/>
      </a:spcBef>
      <a:spcAft>
        <a:spcPct val="0"/>
      </a:spcAft>
      <a:defRPr kern="1200">
        <a:solidFill>
          <a:srgbClr val="FFCC00"/>
        </a:solidFill>
        <a:effectLst>
          <a:outerShdw blurRad="38100" dist="38100" dir="2700000" algn="tl">
            <a:srgbClr val="000000">
              <a:alpha val="43137"/>
            </a:srgbClr>
          </a:outerShdw>
        </a:effectLst>
        <a:latin typeface="Comic Sans MS" pitchFamily="66" charset="0"/>
        <a:ea typeface="+mn-ea"/>
        <a:cs typeface="+mn-cs"/>
      </a:defRPr>
    </a:lvl5pPr>
    <a:lvl6pPr marL="2286000" algn="l" defTabSz="914400" rtl="0" eaLnBrk="1" latinLnBrk="0" hangingPunct="1">
      <a:defRPr kern="1200">
        <a:solidFill>
          <a:srgbClr val="FFCC00"/>
        </a:solidFill>
        <a:effectLst>
          <a:outerShdw blurRad="38100" dist="38100" dir="2700000" algn="tl">
            <a:srgbClr val="000000">
              <a:alpha val="43137"/>
            </a:srgbClr>
          </a:outerShdw>
        </a:effectLst>
        <a:latin typeface="Comic Sans MS" pitchFamily="66" charset="0"/>
        <a:ea typeface="+mn-ea"/>
        <a:cs typeface="+mn-cs"/>
      </a:defRPr>
    </a:lvl6pPr>
    <a:lvl7pPr marL="2743200" algn="l" defTabSz="914400" rtl="0" eaLnBrk="1" latinLnBrk="0" hangingPunct="1">
      <a:defRPr kern="1200">
        <a:solidFill>
          <a:srgbClr val="FFCC00"/>
        </a:solidFill>
        <a:effectLst>
          <a:outerShdw blurRad="38100" dist="38100" dir="2700000" algn="tl">
            <a:srgbClr val="000000">
              <a:alpha val="43137"/>
            </a:srgbClr>
          </a:outerShdw>
        </a:effectLst>
        <a:latin typeface="Comic Sans MS" pitchFamily="66" charset="0"/>
        <a:ea typeface="+mn-ea"/>
        <a:cs typeface="+mn-cs"/>
      </a:defRPr>
    </a:lvl7pPr>
    <a:lvl8pPr marL="3200400" algn="l" defTabSz="914400" rtl="0" eaLnBrk="1" latinLnBrk="0" hangingPunct="1">
      <a:defRPr kern="1200">
        <a:solidFill>
          <a:srgbClr val="FFCC00"/>
        </a:solidFill>
        <a:effectLst>
          <a:outerShdw blurRad="38100" dist="38100" dir="2700000" algn="tl">
            <a:srgbClr val="000000">
              <a:alpha val="43137"/>
            </a:srgbClr>
          </a:outerShdw>
        </a:effectLst>
        <a:latin typeface="Comic Sans MS" pitchFamily="66" charset="0"/>
        <a:ea typeface="+mn-ea"/>
        <a:cs typeface="+mn-cs"/>
      </a:defRPr>
    </a:lvl8pPr>
    <a:lvl9pPr marL="3657600" algn="l" defTabSz="914400" rtl="0" eaLnBrk="1" latinLnBrk="0" hangingPunct="1">
      <a:defRPr kern="1200">
        <a:solidFill>
          <a:srgbClr val="FFCC00"/>
        </a:solidFill>
        <a:effectLst>
          <a:outerShdw blurRad="38100" dist="38100" dir="2700000" algn="tl">
            <a:srgbClr val="000000">
              <a:alpha val="43137"/>
            </a:srgbClr>
          </a:outerShdw>
        </a:effectLst>
        <a:latin typeface="Comic Sans MS" pitchFamily="66" charset="0"/>
        <a:ea typeface="+mn-ea"/>
        <a:cs typeface="+mn-cs"/>
      </a:defRPr>
    </a:lvl9pPr>
  </p:defaultTextStyle>
  <p:extLst>
    <p:ext uri="{EFAFB233-063F-42B5-8137-9DF3F51BA10A}">
      <p15:sldGuideLst xmlns:p15="http://schemas.microsoft.com/office/powerpoint/2012/main">
        <p15:guide id="1" orient="horz">
          <p15:clr>
            <a:srgbClr val="A4A3A4"/>
          </p15:clr>
        </p15:guide>
        <p15:guide id="2" pos="21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FF00"/>
    <a:srgbClr val="66FF33"/>
    <a:srgbClr val="0000FF"/>
    <a:srgbClr val="008000"/>
    <a:srgbClr val="595959"/>
    <a:srgbClr val="800000"/>
    <a:srgbClr val="FF6600"/>
    <a:srgbClr val="3333FF"/>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193" autoAdjust="0"/>
    <p:restoredTop sz="95501" autoAdjust="0"/>
  </p:normalViewPr>
  <p:slideViewPr>
    <p:cSldViewPr snapToGrid="0" showGuides="1">
      <p:cViewPr>
        <p:scale>
          <a:sx n="75" d="100"/>
          <a:sy n="75" d="100"/>
        </p:scale>
        <p:origin x="1032" y="366"/>
      </p:cViewPr>
      <p:guideLst>
        <p:guide orient="horz"/>
        <p:guide pos="21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843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54" Type="http://schemas.openxmlformats.org/officeDocument/2006/relationships/slide" Target="slides/slide152.xml"/><Relationship Id="rId159" Type="http://schemas.openxmlformats.org/officeDocument/2006/relationships/slide" Target="slides/slide157.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slide" Target="slides/slide14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60" Type="http://schemas.openxmlformats.org/officeDocument/2006/relationships/slide" Target="slides/slide158.xml"/><Relationship Id="rId165" Type="http://schemas.openxmlformats.org/officeDocument/2006/relationships/theme" Target="theme/theme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notesMaster" Target="notesMasters/notesMaster1.xml"/><Relationship Id="rId16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slide" Target="slides/slide133.xml"/><Relationship Id="rId143" Type="http://schemas.openxmlformats.org/officeDocument/2006/relationships/slide" Target="slides/slide141.xml"/><Relationship Id="rId148" Type="http://schemas.openxmlformats.org/officeDocument/2006/relationships/slide" Target="slides/slide146.xml"/><Relationship Id="rId151" Type="http://schemas.openxmlformats.org/officeDocument/2006/relationships/slide" Target="slides/slide149.xml"/><Relationship Id="rId156" Type="http://schemas.openxmlformats.org/officeDocument/2006/relationships/slide" Target="slides/slide154.xml"/><Relationship Id="rId16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handoutMaster" Target="handoutMasters/handoutMaster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presProps" Target="presProps.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493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tx1"/>
                </a:solidFill>
                <a:effectLst/>
                <a:latin typeface="Arial" charset="0"/>
              </a:defRPr>
            </a:lvl1pPr>
          </a:lstStyle>
          <a:p>
            <a:pPr>
              <a:defRPr/>
            </a:pPr>
            <a:endParaRPr lang="en-GB"/>
          </a:p>
        </p:txBody>
      </p:sp>
      <p:sp>
        <p:nvSpPr>
          <p:cNvPr id="124931"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1"/>
                </a:solidFill>
                <a:effectLst/>
                <a:latin typeface="Arial" charset="0"/>
              </a:defRPr>
            </a:lvl1pPr>
          </a:lstStyle>
          <a:p>
            <a:pPr>
              <a:defRPr/>
            </a:pPr>
            <a:endParaRPr lang="en-GB"/>
          </a:p>
        </p:txBody>
      </p:sp>
      <p:sp>
        <p:nvSpPr>
          <p:cNvPr id="124932"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chemeClr val="tx1"/>
                </a:solidFill>
                <a:effectLst/>
                <a:latin typeface="Arial" charset="0"/>
              </a:defRPr>
            </a:lvl1pPr>
          </a:lstStyle>
          <a:p>
            <a:pPr>
              <a:defRPr/>
            </a:pPr>
            <a:endParaRPr lang="en-GB"/>
          </a:p>
        </p:txBody>
      </p:sp>
      <p:sp>
        <p:nvSpPr>
          <p:cNvPr id="124933"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tx1"/>
                </a:solidFill>
                <a:effectLst/>
                <a:latin typeface="Arial" charset="0"/>
              </a:defRPr>
            </a:lvl1pPr>
          </a:lstStyle>
          <a:p>
            <a:pPr>
              <a:defRPr/>
            </a:pPr>
            <a:fld id="{A746222A-7CFF-448C-B08C-66EE47C75571}" type="slidenum">
              <a:rPr lang="en-GB"/>
              <a:pPr>
                <a:defRPr/>
              </a:pPr>
              <a:t>‹N›</a:t>
            </a:fld>
            <a:endParaRPr lang="en-GB"/>
          </a:p>
        </p:txBody>
      </p:sp>
    </p:spTree>
    <p:extLst>
      <p:ext uri="{BB962C8B-B14F-4D97-AF65-F5344CB8AC3E}">
        <p14:creationId xmlns:p14="http://schemas.microsoft.com/office/powerpoint/2010/main" val="14615853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59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tx1"/>
                </a:solidFill>
                <a:effectLst/>
                <a:latin typeface="Arial" charset="0"/>
              </a:defRPr>
            </a:lvl1pPr>
          </a:lstStyle>
          <a:p>
            <a:pPr>
              <a:defRPr/>
            </a:pPr>
            <a:endParaRPr lang="en-GB"/>
          </a:p>
        </p:txBody>
      </p:sp>
      <p:sp>
        <p:nvSpPr>
          <p:cNvPr id="12595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1"/>
                </a:solidFill>
                <a:effectLst/>
                <a:latin typeface="Arial" charset="0"/>
              </a:defRPr>
            </a:lvl1pPr>
          </a:lstStyle>
          <a:p>
            <a:pPr>
              <a:defRPr/>
            </a:pPr>
            <a:endParaRPr lang="en-GB"/>
          </a:p>
        </p:txBody>
      </p:sp>
      <p:sp>
        <p:nvSpPr>
          <p:cNvPr id="12800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2595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smtClean="0"/>
              <a:t>Fare clic per modificare gli stili del testo dello schema</a:t>
            </a:r>
          </a:p>
          <a:p>
            <a:pPr lvl="1"/>
            <a:r>
              <a:rPr lang="en-GB" noProof="0" smtClean="0"/>
              <a:t>Secondo livello</a:t>
            </a:r>
          </a:p>
          <a:p>
            <a:pPr lvl="2"/>
            <a:r>
              <a:rPr lang="en-GB" noProof="0" smtClean="0"/>
              <a:t>Terzo livello</a:t>
            </a:r>
          </a:p>
          <a:p>
            <a:pPr lvl="3"/>
            <a:r>
              <a:rPr lang="en-GB" noProof="0" smtClean="0"/>
              <a:t>Quarto livello</a:t>
            </a:r>
          </a:p>
          <a:p>
            <a:pPr lvl="4"/>
            <a:r>
              <a:rPr lang="en-GB" noProof="0" smtClean="0"/>
              <a:t>Quinto livello</a:t>
            </a:r>
          </a:p>
        </p:txBody>
      </p:sp>
      <p:sp>
        <p:nvSpPr>
          <p:cNvPr id="12595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chemeClr val="tx1"/>
                </a:solidFill>
                <a:effectLst/>
                <a:latin typeface="Arial" charset="0"/>
              </a:defRPr>
            </a:lvl1pPr>
          </a:lstStyle>
          <a:p>
            <a:pPr>
              <a:defRPr/>
            </a:pPr>
            <a:endParaRPr lang="en-GB"/>
          </a:p>
        </p:txBody>
      </p:sp>
      <p:sp>
        <p:nvSpPr>
          <p:cNvPr id="12595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tx1"/>
                </a:solidFill>
                <a:effectLst/>
                <a:latin typeface="Arial" charset="0"/>
              </a:defRPr>
            </a:lvl1pPr>
          </a:lstStyle>
          <a:p>
            <a:pPr>
              <a:defRPr/>
            </a:pPr>
            <a:fld id="{FBCB813D-2124-43B2-B89E-D5A83C0369A1}" type="slidenum">
              <a:rPr lang="en-GB"/>
              <a:pPr>
                <a:defRPr/>
              </a:pPr>
              <a:t>‹N›</a:t>
            </a:fld>
            <a:endParaRPr lang="en-GB"/>
          </a:p>
        </p:txBody>
      </p:sp>
    </p:spTree>
    <p:extLst>
      <p:ext uri="{BB962C8B-B14F-4D97-AF65-F5344CB8AC3E}">
        <p14:creationId xmlns:p14="http://schemas.microsoft.com/office/powerpoint/2010/main" val="276659503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fld id="{CAFA42C6-1D24-4149-805A-79F0DE264D01}" type="slidenum">
              <a:rPr lang="en-GB" smtClean="0"/>
              <a:pPr/>
              <a:t>1</a:t>
            </a:fld>
            <a:endParaRPr lang="en-GB" smtClean="0"/>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4286779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p>
            <a:fld id="{D8EF41A2-53BB-4A0B-B859-33100011DF27}" type="slidenum">
              <a:rPr lang="en-GB" smtClean="0"/>
              <a:pPr/>
              <a:t>10</a:t>
            </a:fld>
            <a:endParaRPr lang="en-GB" smtClean="0"/>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68336542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p:spPr>
        <p:txBody>
          <a:bodyPr/>
          <a:lstStyle/>
          <a:p>
            <a:fld id="{4657BFE0-AA11-47E6-A55B-AAFBD5FF415A}" type="slidenum">
              <a:rPr lang="en-GB" smtClean="0"/>
              <a:pPr/>
              <a:t>100</a:t>
            </a:fld>
            <a:endParaRPr lang="en-GB" smtClean="0"/>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177781581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p:spPr>
        <p:txBody>
          <a:bodyPr/>
          <a:lstStyle/>
          <a:p>
            <a:fld id="{4657BFE0-AA11-47E6-A55B-AAFBD5FF415A}" type="slidenum">
              <a:rPr lang="en-GB" smtClean="0"/>
              <a:pPr/>
              <a:t>101</a:t>
            </a:fld>
            <a:endParaRPr lang="en-GB" smtClean="0"/>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139582038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p:spPr>
        <p:txBody>
          <a:bodyPr/>
          <a:lstStyle/>
          <a:p>
            <a:fld id="{4657BFE0-AA11-47E6-A55B-AAFBD5FF415A}" type="slidenum">
              <a:rPr lang="en-GB" smtClean="0"/>
              <a:pPr/>
              <a:t>102</a:t>
            </a:fld>
            <a:endParaRPr lang="en-GB" smtClean="0"/>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30224939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p:spPr>
        <p:txBody>
          <a:bodyPr/>
          <a:lstStyle/>
          <a:p>
            <a:fld id="{4657BFE0-AA11-47E6-A55B-AAFBD5FF415A}" type="slidenum">
              <a:rPr lang="en-GB" smtClean="0"/>
              <a:pPr/>
              <a:t>103</a:t>
            </a:fld>
            <a:endParaRPr lang="en-GB" smtClean="0"/>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415887025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p:spPr>
        <p:txBody>
          <a:bodyPr/>
          <a:lstStyle/>
          <a:p>
            <a:fld id="{8E2789CF-E830-4134-B9B7-D35BE2F0A1FB}" type="slidenum">
              <a:rPr lang="en-GB" smtClean="0"/>
              <a:pPr/>
              <a:t>104</a:t>
            </a:fld>
            <a:endParaRPr lang="en-GB" smtClean="0"/>
          </a:p>
        </p:txBody>
      </p:sp>
      <p:sp>
        <p:nvSpPr>
          <p:cNvPr id="202755" name="Rectangle 2"/>
          <p:cNvSpPr>
            <a:spLocks noGrp="1" noRot="1" noChangeAspect="1" noChangeArrowheads="1" noTextEdit="1"/>
          </p:cNvSpPr>
          <p:nvPr>
            <p:ph type="sldImg"/>
          </p:nvPr>
        </p:nvSpPr>
        <p:spPr>
          <a:ln/>
        </p:spPr>
      </p:sp>
      <p:sp>
        <p:nvSpPr>
          <p:cNvPr id="202756"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117159055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p:spPr>
        <p:txBody>
          <a:bodyPr/>
          <a:lstStyle/>
          <a:p>
            <a:fld id="{ED6AEA6D-12FA-44EC-B7E7-C16B68416DE1}" type="slidenum">
              <a:rPr lang="en-GB" smtClean="0"/>
              <a:pPr/>
              <a:t>105</a:t>
            </a:fld>
            <a:endParaRPr lang="en-GB" smtClean="0"/>
          </a:p>
        </p:txBody>
      </p:sp>
      <p:sp>
        <p:nvSpPr>
          <p:cNvPr id="203779" name="Rectangle 2"/>
          <p:cNvSpPr>
            <a:spLocks noGrp="1" noRot="1" noChangeAspect="1" noChangeArrowheads="1" noTextEdit="1"/>
          </p:cNvSpPr>
          <p:nvPr>
            <p:ph type="sldImg"/>
          </p:nvPr>
        </p:nvSpPr>
        <p:spPr>
          <a:ln/>
        </p:spPr>
      </p:sp>
      <p:sp>
        <p:nvSpPr>
          <p:cNvPr id="203780"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106479445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p>
            <a:fld id="{80B22AA2-F438-4711-B9AA-B58A543957F1}" type="slidenum">
              <a:rPr lang="en-GB" smtClean="0"/>
              <a:pPr/>
              <a:t>106</a:t>
            </a:fld>
            <a:endParaRPr lang="en-GB" smtClean="0"/>
          </a:p>
        </p:txBody>
      </p:sp>
      <p:sp>
        <p:nvSpPr>
          <p:cNvPr id="204803" name="Rectangle 2"/>
          <p:cNvSpPr>
            <a:spLocks noGrp="1" noRot="1" noChangeAspect="1" noChangeArrowheads="1" noTextEdit="1"/>
          </p:cNvSpPr>
          <p:nvPr>
            <p:ph type="sldImg"/>
          </p:nvPr>
        </p:nvSpPr>
        <p:spPr>
          <a:ln/>
        </p:spPr>
      </p:sp>
      <p:sp>
        <p:nvSpPr>
          <p:cNvPr id="204804"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128440521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p:spPr>
        <p:txBody>
          <a:bodyPr/>
          <a:lstStyle/>
          <a:p>
            <a:fld id="{2234DF2F-1856-437C-9185-49AC630DCAC9}" type="slidenum">
              <a:rPr lang="en-GB" smtClean="0"/>
              <a:pPr/>
              <a:t>107</a:t>
            </a:fld>
            <a:endParaRPr lang="en-GB" smtClean="0"/>
          </a:p>
        </p:txBody>
      </p:sp>
      <p:sp>
        <p:nvSpPr>
          <p:cNvPr id="205827" name="Rectangle 2"/>
          <p:cNvSpPr>
            <a:spLocks noGrp="1" noRot="1" noChangeAspect="1" noChangeArrowheads="1" noTextEdit="1"/>
          </p:cNvSpPr>
          <p:nvPr>
            <p:ph type="sldImg"/>
          </p:nvPr>
        </p:nvSpPr>
        <p:spPr>
          <a:ln/>
        </p:spPr>
      </p:sp>
      <p:sp>
        <p:nvSpPr>
          <p:cNvPr id="205828"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62978103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p:spPr>
        <p:txBody>
          <a:bodyPr/>
          <a:lstStyle/>
          <a:p>
            <a:fld id="{28A7FF50-B0C5-4143-9D54-88DEF440929A}" type="slidenum">
              <a:rPr lang="en-GB" smtClean="0"/>
              <a:pPr/>
              <a:t>108</a:t>
            </a:fld>
            <a:endParaRPr lang="en-GB" smtClean="0"/>
          </a:p>
        </p:txBody>
      </p:sp>
      <p:sp>
        <p:nvSpPr>
          <p:cNvPr id="206851" name="Rectangle 2"/>
          <p:cNvSpPr>
            <a:spLocks noGrp="1" noRot="1" noChangeAspect="1" noChangeArrowheads="1" noTextEdit="1"/>
          </p:cNvSpPr>
          <p:nvPr>
            <p:ph type="sldImg"/>
          </p:nvPr>
        </p:nvSpPr>
        <p:spPr>
          <a:ln/>
        </p:spPr>
      </p:sp>
      <p:sp>
        <p:nvSpPr>
          <p:cNvPr id="20685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159047567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p:spPr>
        <p:txBody>
          <a:bodyPr/>
          <a:lstStyle/>
          <a:p>
            <a:fld id="{C22D52CE-CDDE-438F-A326-E4FE62BBA481}" type="slidenum">
              <a:rPr lang="en-GB" smtClean="0"/>
              <a:pPr/>
              <a:t>109</a:t>
            </a:fld>
            <a:endParaRPr lang="en-GB" smtClean="0"/>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40921426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p>
            <a:fld id="{B7B64F1E-307C-4BAA-9009-B773A3A0AD9C}" type="slidenum">
              <a:rPr lang="en-GB" smtClean="0"/>
              <a:pPr/>
              <a:t>11</a:t>
            </a:fld>
            <a:endParaRPr lang="en-GB" smtClean="0"/>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137406463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p:spPr>
        <p:txBody>
          <a:bodyPr/>
          <a:lstStyle/>
          <a:p>
            <a:fld id="{6BFCCA10-B9CE-4485-BA79-D47021FFEB3A}" type="slidenum">
              <a:rPr lang="en-GB" smtClean="0"/>
              <a:pPr/>
              <a:t>110</a:t>
            </a:fld>
            <a:endParaRPr lang="en-GB" smtClean="0"/>
          </a:p>
        </p:txBody>
      </p:sp>
      <p:sp>
        <p:nvSpPr>
          <p:cNvPr id="208899" name="Rectangle 2"/>
          <p:cNvSpPr>
            <a:spLocks noGrp="1" noRot="1" noChangeAspect="1" noChangeArrowheads="1" noTextEdit="1"/>
          </p:cNvSpPr>
          <p:nvPr>
            <p:ph type="sldImg"/>
          </p:nvPr>
        </p:nvSpPr>
        <p:spPr>
          <a:ln/>
        </p:spPr>
      </p:sp>
      <p:sp>
        <p:nvSpPr>
          <p:cNvPr id="208900"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73176567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p:spPr>
        <p:txBody>
          <a:bodyPr/>
          <a:lstStyle/>
          <a:p>
            <a:fld id="{C2CE5BA7-FE2B-4D17-818E-65416FA1408D}" type="slidenum">
              <a:rPr lang="en-GB" smtClean="0"/>
              <a:pPr/>
              <a:t>111</a:t>
            </a:fld>
            <a:endParaRPr lang="en-GB" smtClean="0"/>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146333617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p:spPr>
        <p:txBody>
          <a:bodyPr/>
          <a:lstStyle/>
          <a:p>
            <a:fld id="{45650DAA-A6BB-4DAF-8AF8-9AB5113B3213}" type="slidenum">
              <a:rPr lang="en-GB" smtClean="0"/>
              <a:pPr/>
              <a:t>112</a:t>
            </a:fld>
            <a:endParaRPr lang="en-GB" smtClean="0"/>
          </a:p>
        </p:txBody>
      </p:sp>
      <p:sp>
        <p:nvSpPr>
          <p:cNvPr id="210947" name="Rectangle 2"/>
          <p:cNvSpPr>
            <a:spLocks noGrp="1" noRot="1" noChangeAspect="1" noChangeArrowheads="1" noTextEdit="1"/>
          </p:cNvSpPr>
          <p:nvPr>
            <p:ph type="sldImg"/>
          </p:nvPr>
        </p:nvSpPr>
        <p:spPr>
          <a:ln/>
        </p:spPr>
      </p:sp>
      <p:sp>
        <p:nvSpPr>
          <p:cNvPr id="210948"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188801697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p:spPr>
        <p:txBody>
          <a:bodyPr/>
          <a:lstStyle/>
          <a:p>
            <a:fld id="{D2A7625F-BE41-4B62-BA16-6E9691E541BE}" type="slidenum">
              <a:rPr lang="en-GB" smtClean="0"/>
              <a:pPr/>
              <a:t>113</a:t>
            </a:fld>
            <a:endParaRPr lang="en-GB" smtClean="0"/>
          </a:p>
        </p:txBody>
      </p:sp>
      <p:sp>
        <p:nvSpPr>
          <p:cNvPr id="211971" name="Rectangle 2"/>
          <p:cNvSpPr>
            <a:spLocks noGrp="1" noRot="1" noChangeAspect="1" noChangeArrowheads="1" noTextEdit="1"/>
          </p:cNvSpPr>
          <p:nvPr>
            <p:ph type="sldImg"/>
          </p:nvPr>
        </p:nvSpPr>
        <p:spPr>
          <a:ln/>
        </p:spPr>
      </p:sp>
      <p:sp>
        <p:nvSpPr>
          <p:cNvPr id="21197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339370710"/>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p:spPr>
        <p:txBody>
          <a:bodyPr/>
          <a:lstStyle/>
          <a:p>
            <a:fld id="{69C8232C-3646-448C-A96E-A77E26D33C51}" type="slidenum">
              <a:rPr lang="en-GB" smtClean="0"/>
              <a:pPr/>
              <a:t>114</a:t>
            </a:fld>
            <a:endParaRPr lang="en-GB" smtClean="0"/>
          </a:p>
        </p:txBody>
      </p:sp>
      <p:sp>
        <p:nvSpPr>
          <p:cNvPr id="212995" name="Rectangle 2"/>
          <p:cNvSpPr>
            <a:spLocks noGrp="1" noRot="1" noChangeAspect="1" noChangeArrowheads="1" noTextEdit="1"/>
          </p:cNvSpPr>
          <p:nvPr>
            <p:ph type="sldImg"/>
          </p:nvPr>
        </p:nvSpPr>
        <p:spPr>
          <a:ln/>
        </p:spPr>
      </p:sp>
      <p:sp>
        <p:nvSpPr>
          <p:cNvPr id="212996"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47146068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p:spPr>
        <p:txBody>
          <a:bodyPr/>
          <a:lstStyle/>
          <a:p>
            <a:fld id="{94EEF1AC-54CF-4740-99E7-A3342C12B33A}" type="slidenum">
              <a:rPr lang="en-GB" smtClean="0"/>
              <a:pPr/>
              <a:t>115</a:t>
            </a:fld>
            <a:endParaRPr lang="en-GB" smtClean="0"/>
          </a:p>
        </p:txBody>
      </p:sp>
      <p:sp>
        <p:nvSpPr>
          <p:cNvPr id="214019" name="Rectangle 2"/>
          <p:cNvSpPr>
            <a:spLocks noGrp="1" noRot="1" noChangeAspect="1" noChangeArrowheads="1" noTextEdit="1"/>
          </p:cNvSpPr>
          <p:nvPr>
            <p:ph type="sldImg"/>
          </p:nvPr>
        </p:nvSpPr>
        <p:spPr>
          <a:ln/>
        </p:spPr>
      </p:sp>
      <p:sp>
        <p:nvSpPr>
          <p:cNvPr id="214020"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67042291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a:noFill/>
        </p:spPr>
        <p:txBody>
          <a:bodyPr/>
          <a:lstStyle/>
          <a:p>
            <a:fld id="{D4CC8FD2-37CA-4D5A-9BC9-8A7AED846106}" type="slidenum">
              <a:rPr lang="en-GB" smtClean="0"/>
              <a:pPr/>
              <a:t>116</a:t>
            </a:fld>
            <a:endParaRPr lang="en-GB" smtClean="0"/>
          </a:p>
        </p:txBody>
      </p:sp>
      <p:sp>
        <p:nvSpPr>
          <p:cNvPr id="215043" name="Rectangle 2"/>
          <p:cNvSpPr>
            <a:spLocks noGrp="1" noRot="1" noChangeAspect="1" noChangeArrowheads="1" noTextEdit="1"/>
          </p:cNvSpPr>
          <p:nvPr>
            <p:ph type="sldImg"/>
          </p:nvPr>
        </p:nvSpPr>
        <p:spPr>
          <a:ln/>
        </p:spPr>
      </p:sp>
      <p:sp>
        <p:nvSpPr>
          <p:cNvPr id="215044"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118943793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p:spPr>
        <p:txBody>
          <a:bodyPr/>
          <a:lstStyle/>
          <a:p>
            <a:fld id="{00B7F88B-2985-4393-9E4A-B1E718F91645}" type="slidenum">
              <a:rPr lang="en-GB" smtClean="0"/>
              <a:pPr/>
              <a:t>117</a:t>
            </a:fld>
            <a:endParaRPr lang="en-GB" smtClean="0"/>
          </a:p>
        </p:txBody>
      </p:sp>
      <p:sp>
        <p:nvSpPr>
          <p:cNvPr id="216067" name="Rectangle 2"/>
          <p:cNvSpPr>
            <a:spLocks noGrp="1" noRot="1" noChangeAspect="1" noChangeArrowheads="1" noTextEdit="1"/>
          </p:cNvSpPr>
          <p:nvPr>
            <p:ph type="sldImg"/>
          </p:nvPr>
        </p:nvSpPr>
        <p:spPr>
          <a:ln/>
        </p:spPr>
      </p:sp>
      <p:sp>
        <p:nvSpPr>
          <p:cNvPr id="216068"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011678885"/>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a:noFill/>
        </p:spPr>
        <p:txBody>
          <a:bodyPr/>
          <a:lstStyle/>
          <a:p>
            <a:fld id="{285EB8A1-925B-4E77-BC6F-7F6AF8C0A37B}" type="slidenum">
              <a:rPr lang="en-GB" smtClean="0"/>
              <a:pPr/>
              <a:t>118</a:t>
            </a:fld>
            <a:endParaRPr lang="en-GB" smtClean="0"/>
          </a:p>
        </p:txBody>
      </p:sp>
      <p:sp>
        <p:nvSpPr>
          <p:cNvPr id="217091" name="Rectangle 2"/>
          <p:cNvSpPr>
            <a:spLocks noGrp="1" noRot="1" noChangeAspect="1" noChangeArrowheads="1" noTextEdit="1"/>
          </p:cNvSpPr>
          <p:nvPr>
            <p:ph type="sldImg"/>
          </p:nvPr>
        </p:nvSpPr>
        <p:spPr>
          <a:ln/>
        </p:spPr>
      </p:sp>
      <p:sp>
        <p:nvSpPr>
          <p:cNvPr id="21709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15213349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p:spPr>
        <p:txBody>
          <a:bodyPr/>
          <a:lstStyle/>
          <a:p>
            <a:fld id="{79CA3143-3CB1-4B89-AC22-F43972532B3B}" type="slidenum">
              <a:rPr lang="en-GB" smtClean="0"/>
              <a:pPr/>
              <a:t>119</a:t>
            </a:fld>
            <a:endParaRPr lang="en-GB" smtClean="0"/>
          </a:p>
        </p:txBody>
      </p:sp>
      <p:sp>
        <p:nvSpPr>
          <p:cNvPr id="218115" name="Rectangle 2"/>
          <p:cNvSpPr>
            <a:spLocks noGrp="1" noRot="1" noChangeAspect="1" noChangeArrowheads="1" noTextEdit="1"/>
          </p:cNvSpPr>
          <p:nvPr>
            <p:ph type="sldImg"/>
          </p:nvPr>
        </p:nvSpPr>
        <p:spPr>
          <a:ln/>
        </p:spPr>
      </p:sp>
      <p:sp>
        <p:nvSpPr>
          <p:cNvPr id="218116"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18285901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p>
            <a:fld id="{A2331CDB-D622-4798-899D-98398CD8BFE1}" type="slidenum">
              <a:rPr lang="en-GB" smtClean="0"/>
              <a:pPr/>
              <a:t>12</a:t>
            </a:fld>
            <a:endParaRPr lang="en-GB" smtClean="0"/>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116084636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a:spLocks noGrp="1" noChangeArrowheads="1"/>
          </p:cNvSpPr>
          <p:nvPr>
            <p:ph type="sldNum" sz="quarter" idx="5"/>
          </p:nvPr>
        </p:nvSpPr>
        <p:spPr>
          <a:noFill/>
        </p:spPr>
        <p:txBody>
          <a:bodyPr/>
          <a:lstStyle/>
          <a:p>
            <a:fld id="{2D9907AD-A036-41E6-9D16-FB3607FC54DF}" type="slidenum">
              <a:rPr lang="en-GB" smtClean="0"/>
              <a:pPr/>
              <a:t>120</a:t>
            </a:fld>
            <a:endParaRPr lang="en-GB" smtClean="0"/>
          </a:p>
        </p:txBody>
      </p:sp>
      <p:sp>
        <p:nvSpPr>
          <p:cNvPr id="219139" name="Rectangle 2"/>
          <p:cNvSpPr>
            <a:spLocks noGrp="1" noRot="1" noChangeAspect="1" noChangeArrowheads="1" noTextEdit="1"/>
          </p:cNvSpPr>
          <p:nvPr>
            <p:ph type="sldImg"/>
          </p:nvPr>
        </p:nvSpPr>
        <p:spPr>
          <a:ln/>
        </p:spPr>
      </p:sp>
      <p:sp>
        <p:nvSpPr>
          <p:cNvPr id="219140"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1096245399"/>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p:spPr>
        <p:txBody>
          <a:bodyPr/>
          <a:lstStyle/>
          <a:p>
            <a:fld id="{5F7E7599-3061-4399-B343-E2F6306F4306}" type="slidenum">
              <a:rPr lang="en-GB" smtClean="0"/>
              <a:pPr/>
              <a:t>121</a:t>
            </a:fld>
            <a:endParaRPr lang="en-GB" smtClean="0"/>
          </a:p>
        </p:txBody>
      </p:sp>
      <p:sp>
        <p:nvSpPr>
          <p:cNvPr id="220163" name="Rectangle 2"/>
          <p:cNvSpPr>
            <a:spLocks noGrp="1" noRot="1" noChangeAspect="1" noChangeArrowheads="1" noTextEdit="1"/>
          </p:cNvSpPr>
          <p:nvPr>
            <p:ph type="sldImg"/>
          </p:nvPr>
        </p:nvSpPr>
        <p:spPr>
          <a:ln/>
        </p:spPr>
      </p:sp>
      <p:sp>
        <p:nvSpPr>
          <p:cNvPr id="220164"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413901432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p:cNvSpPr>
            <a:spLocks noGrp="1" noChangeArrowheads="1"/>
          </p:cNvSpPr>
          <p:nvPr>
            <p:ph type="sldNum" sz="quarter" idx="5"/>
          </p:nvPr>
        </p:nvSpPr>
        <p:spPr>
          <a:noFill/>
        </p:spPr>
        <p:txBody>
          <a:bodyPr/>
          <a:lstStyle/>
          <a:p>
            <a:fld id="{E80A515F-BE9B-4AFF-BBE6-E62293ECB790}" type="slidenum">
              <a:rPr lang="en-GB" smtClean="0"/>
              <a:pPr/>
              <a:t>122</a:t>
            </a:fld>
            <a:endParaRPr lang="en-GB" smtClean="0"/>
          </a:p>
        </p:txBody>
      </p:sp>
      <p:sp>
        <p:nvSpPr>
          <p:cNvPr id="221187" name="Rectangle 2"/>
          <p:cNvSpPr>
            <a:spLocks noGrp="1" noRot="1" noChangeAspect="1" noChangeArrowheads="1" noTextEdit="1"/>
          </p:cNvSpPr>
          <p:nvPr>
            <p:ph type="sldImg"/>
          </p:nvPr>
        </p:nvSpPr>
        <p:spPr>
          <a:ln/>
        </p:spPr>
      </p:sp>
      <p:sp>
        <p:nvSpPr>
          <p:cNvPr id="221188"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10225159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p:spPr>
        <p:txBody>
          <a:bodyPr/>
          <a:lstStyle/>
          <a:p>
            <a:fld id="{A3999D28-76D8-4C41-B532-7E7C7E393E7E}" type="slidenum">
              <a:rPr lang="en-GB" smtClean="0"/>
              <a:pPr/>
              <a:t>123</a:t>
            </a:fld>
            <a:endParaRPr lang="en-GB" smtClean="0"/>
          </a:p>
        </p:txBody>
      </p:sp>
      <p:sp>
        <p:nvSpPr>
          <p:cNvPr id="222211" name="Rectangle 2"/>
          <p:cNvSpPr>
            <a:spLocks noGrp="1" noRot="1" noChangeAspect="1" noChangeArrowheads="1" noTextEdit="1"/>
          </p:cNvSpPr>
          <p:nvPr>
            <p:ph type="sldImg"/>
          </p:nvPr>
        </p:nvSpPr>
        <p:spPr>
          <a:ln/>
        </p:spPr>
      </p:sp>
      <p:sp>
        <p:nvSpPr>
          <p:cNvPr id="22221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1384283479"/>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a:noFill/>
        </p:spPr>
        <p:txBody>
          <a:bodyPr/>
          <a:lstStyle/>
          <a:p>
            <a:fld id="{26D94797-8A95-45AC-8FB0-72E822A99CF3}" type="slidenum">
              <a:rPr lang="en-GB" smtClean="0"/>
              <a:pPr/>
              <a:t>124</a:t>
            </a:fld>
            <a:endParaRPr lang="en-GB" smtClean="0"/>
          </a:p>
        </p:txBody>
      </p:sp>
      <p:sp>
        <p:nvSpPr>
          <p:cNvPr id="223235" name="Rectangle 2"/>
          <p:cNvSpPr>
            <a:spLocks noGrp="1" noRot="1" noChangeAspect="1" noChangeArrowheads="1" noTextEdit="1"/>
          </p:cNvSpPr>
          <p:nvPr>
            <p:ph type="sldImg"/>
          </p:nvPr>
        </p:nvSpPr>
        <p:spPr>
          <a:ln/>
        </p:spPr>
      </p:sp>
      <p:sp>
        <p:nvSpPr>
          <p:cNvPr id="223236"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25607108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a:noFill/>
        </p:spPr>
        <p:txBody>
          <a:bodyPr/>
          <a:lstStyle/>
          <a:p>
            <a:fld id="{CD23196A-89B6-4E2D-87B8-E8F6E1A6843A}" type="slidenum">
              <a:rPr lang="en-GB" smtClean="0"/>
              <a:pPr/>
              <a:t>125</a:t>
            </a:fld>
            <a:endParaRPr lang="en-GB" smtClean="0"/>
          </a:p>
        </p:txBody>
      </p:sp>
      <p:sp>
        <p:nvSpPr>
          <p:cNvPr id="224259" name="Rectangle 2"/>
          <p:cNvSpPr>
            <a:spLocks noGrp="1" noRot="1" noChangeAspect="1" noChangeArrowheads="1" noTextEdit="1"/>
          </p:cNvSpPr>
          <p:nvPr>
            <p:ph type="sldImg"/>
          </p:nvPr>
        </p:nvSpPr>
        <p:spPr>
          <a:ln/>
        </p:spPr>
      </p:sp>
      <p:sp>
        <p:nvSpPr>
          <p:cNvPr id="224260"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2107538984"/>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noFill/>
        </p:spPr>
        <p:txBody>
          <a:bodyPr/>
          <a:lstStyle/>
          <a:p>
            <a:fld id="{C1DEEDA0-77E6-4DDD-BE67-360040BEBA7B}" type="slidenum">
              <a:rPr lang="en-GB" smtClean="0"/>
              <a:pPr/>
              <a:t>126</a:t>
            </a:fld>
            <a:endParaRPr lang="en-GB" smtClean="0"/>
          </a:p>
        </p:txBody>
      </p:sp>
      <p:sp>
        <p:nvSpPr>
          <p:cNvPr id="225283" name="Rectangle 2"/>
          <p:cNvSpPr>
            <a:spLocks noGrp="1" noRot="1" noChangeAspect="1" noChangeArrowheads="1" noTextEdit="1"/>
          </p:cNvSpPr>
          <p:nvPr>
            <p:ph type="sldImg"/>
          </p:nvPr>
        </p:nvSpPr>
        <p:spPr>
          <a:ln/>
        </p:spPr>
      </p:sp>
      <p:sp>
        <p:nvSpPr>
          <p:cNvPr id="225284"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1238870415"/>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p:spPr>
        <p:txBody>
          <a:bodyPr/>
          <a:lstStyle/>
          <a:p>
            <a:fld id="{9320CE66-A0BE-4457-A931-BC4BCD2B7A40}" type="slidenum">
              <a:rPr lang="en-GB" smtClean="0"/>
              <a:pPr/>
              <a:t>127</a:t>
            </a:fld>
            <a:endParaRPr lang="en-GB" smtClean="0"/>
          </a:p>
        </p:txBody>
      </p:sp>
      <p:sp>
        <p:nvSpPr>
          <p:cNvPr id="226307" name="Rectangle 2"/>
          <p:cNvSpPr>
            <a:spLocks noGrp="1" noRot="1" noChangeAspect="1" noChangeArrowheads="1" noTextEdit="1"/>
          </p:cNvSpPr>
          <p:nvPr>
            <p:ph type="sldImg"/>
          </p:nvPr>
        </p:nvSpPr>
        <p:spPr>
          <a:ln/>
        </p:spPr>
      </p:sp>
      <p:sp>
        <p:nvSpPr>
          <p:cNvPr id="226308"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295035778"/>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a:noFill/>
        </p:spPr>
        <p:txBody>
          <a:bodyPr/>
          <a:lstStyle/>
          <a:p>
            <a:fld id="{18235828-2897-4AC1-85D4-9A59706AC342}" type="slidenum">
              <a:rPr lang="en-GB" smtClean="0"/>
              <a:pPr/>
              <a:t>128</a:t>
            </a:fld>
            <a:endParaRPr lang="en-GB" smtClean="0"/>
          </a:p>
        </p:txBody>
      </p:sp>
      <p:sp>
        <p:nvSpPr>
          <p:cNvPr id="227331" name="Rectangle 2"/>
          <p:cNvSpPr>
            <a:spLocks noGrp="1" noRot="1" noChangeAspect="1" noChangeArrowheads="1" noTextEdit="1"/>
          </p:cNvSpPr>
          <p:nvPr>
            <p:ph type="sldImg"/>
          </p:nvPr>
        </p:nvSpPr>
        <p:spPr>
          <a:ln/>
        </p:spPr>
      </p:sp>
      <p:sp>
        <p:nvSpPr>
          <p:cNvPr id="22733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532078124"/>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p:spPr>
        <p:txBody>
          <a:bodyPr/>
          <a:lstStyle/>
          <a:p>
            <a:fld id="{7CA92075-8353-49F7-B70E-809057B7D686}" type="slidenum">
              <a:rPr lang="en-GB" smtClean="0"/>
              <a:pPr/>
              <a:t>129</a:t>
            </a:fld>
            <a:endParaRPr lang="en-GB" smtClean="0"/>
          </a:p>
        </p:txBody>
      </p:sp>
      <p:sp>
        <p:nvSpPr>
          <p:cNvPr id="228355" name="Rectangle 2"/>
          <p:cNvSpPr>
            <a:spLocks noGrp="1" noRot="1" noChangeAspect="1" noChangeArrowheads="1" noTextEdit="1"/>
          </p:cNvSpPr>
          <p:nvPr>
            <p:ph type="sldImg"/>
          </p:nvPr>
        </p:nvSpPr>
        <p:spPr>
          <a:ln/>
        </p:spPr>
      </p:sp>
      <p:sp>
        <p:nvSpPr>
          <p:cNvPr id="228356"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17263596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p>
            <a:fld id="{A2331CDB-D622-4798-899D-98398CD8BFE1}" type="slidenum">
              <a:rPr lang="en-GB" smtClean="0"/>
              <a:pPr/>
              <a:t>13</a:t>
            </a:fld>
            <a:endParaRPr lang="en-GB" smtClean="0"/>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55906206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p:spPr>
        <p:txBody>
          <a:bodyPr/>
          <a:lstStyle/>
          <a:p>
            <a:fld id="{6730A468-A64F-4352-B37D-771F0723EAF5}" type="slidenum">
              <a:rPr lang="en-GB" smtClean="0"/>
              <a:pPr/>
              <a:t>130</a:t>
            </a:fld>
            <a:endParaRPr lang="en-GB" smtClean="0"/>
          </a:p>
        </p:txBody>
      </p:sp>
      <p:sp>
        <p:nvSpPr>
          <p:cNvPr id="229379" name="Rectangle 2"/>
          <p:cNvSpPr>
            <a:spLocks noGrp="1" noRot="1" noChangeAspect="1" noChangeArrowheads="1" noTextEdit="1"/>
          </p:cNvSpPr>
          <p:nvPr>
            <p:ph type="sldImg"/>
          </p:nvPr>
        </p:nvSpPr>
        <p:spPr>
          <a:ln/>
        </p:spPr>
      </p:sp>
      <p:sp>
        <p:nvSpPr>
          <p:cNvPr id="229380"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274042786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p:spPr>
        <p:txBody>
          <a:bodyPr/>
          <a:lstStyle/>
          <a:p>
            <a:fld id="{37D9B5BE-F809-4C8B-A5E9-FE90568BEA69}" type="slidenum">
              <a:rPr lang="en-GB" smtClean="0"/>
              <a:pPr/>
              <a:t>131</a:t>
            </a:fld>
            <a:endParaRPr lang="en-GB" smtClean="0"/>
          </a:p>
        </p:txBody>
      </p:sp>
      <p:sp>
        <p:nvSpPr>
          <p:cNvPr id="230403" name="Rectangle 2"/>
          <p:cNvSpPr>
            <a:spLocks noGrp="1" noRot="1" noChangeAspect="1" noChangeArrowheads="1" noTextEdit="1"/>
          </p:cNvSpPr>
          <p:nvPr>
            <p:ph type="sldImg"/>
          </p:nvPr>
        </p:nvSpPr>
        <p:spPr>
          <a:ln/>
        </p:spPr>
      </p:sp>
      <p:sp>
        <p:nvSpPr>
          <p:cNvPr id="230404"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2309334729"/>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p:spPr>
        <p:txBody>
          <a:bodyPr/>
          <a:lstStyle/>
          <a:p>
            <a:fld id="{0A1592DD-2438-4205-83DB-D4A137BDC3C9}" type="slidenum">
              <a:rPr lang="en-GB" smtClean="0"/>
              <a:pPr/>
              <a:t>132</a:t>
            </a:fld>
            <a:endParaRPr lang="en-GB" smtClean="0"/>
          </a:p>
        </p:txBody>
      </p:sp>
      <p:sp>
        <p:nvSpPr>
          <p:cNvPr id="231427" name="Rectangle 2"/>
          <p:cNvSpPr>
            <a:spLocks noGrp="1" noRot="1" noChangeAspect="1" noChangeArrowheads="1" noTextEdit="1"/>
          </p:cNvSpPr>
          <p:nvPr>
            <p:ph type="sldImg"/>
          </p:nvPr>
        </p:nvSpPr>
        <p:spPr>
          <a:ln/>
        </p:spPr>
      </p:sp>
      <p:sp>
        <p:nvSpPr>
          <p:cNvPr id="231428"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452643558"/>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p:spPr>
        <p:txBody>
          <a:bodyPr/>
          <a:lstStyle/>
          <a:p>
            <a:fld id="{6F830F78-A5CE-4001-BD52-B3BE7894B360}" type="slidenum">
              <a:rPr lang="en-GB" smtClean="0"/>
              <a:pPr/>
              <a:t>133</a:t>
            </a:fld>
            <a:endParaRPr lang="en-GB" smtClean="0"/>
          </a:p>
        </p:txBody>
      </p:sp>
      <p:sp>
        <p:nvSpPr>
          <p:cNvPr id="232451" name="Rectangle 2"/>
          <p:cNvSpPr>
            <a:spLocks noGrp="1" noRot="1" noChangeAspect="1" noChangeArrowheads="1" noTextEdit="1"/>
          </p:cNvSpPr>
          <p:nvPr>
            <p:ph type="sldImg"/>
          </p:nvPr>
        </p:nvSpPr>
        <p:spPr>
          <a:ln/>
        </p:spPr>
      </p:sp>
      <p:sp>
        <p:nvSpPr>
          <p:cNvPr id="23245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451692143"/>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p:spPr>
        <p:txBody>
          <a:bodyPr/>
          <a:lstStyle/>
          <a:p>
            <a:fld id="{6F830F78-A5CE-4001-BD52-B3BE7894B360}" type="slidenum">
              <a:rPr lang="en-GB" smtClean="0"/>
              <a:pPr/>
              <a:t>134</a:t>
            </a:fld>
            <a:endParaRPr lang="en-GB" smtClean="0"/>
          </a:p>
        </p:txBody>
      </p:sp>
      <p:sp>
        <p:nvSpPr>
          <p:cNvPr id="232451" name="Rectangle 2"/>
          <p:cNvSpPr>
            <a:spLocks noGrp="1" noRot="1" noChangeAspect="1" noChangeArrowheads="1" noTextEdit="1"/>
          </p:cNvSpPr>
          <p:nvPr>
            <p:ph type="sldImg"/>
          </p:nvPr>
        </p:nvSpPr>
        <p:spPr>
          <a:ln/>
        </p:spPr>
      </p:sp>
      <p:sp>
        <p:nvSpPr>
          <p:cNvPr id="23245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358045922"/>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7"/>
          <p:cNvSpPr>
            <a:spLocks noGrp="1" noChangeArrowheads="1"/>
          </p:cNvSpPr>
          <p:nvPr>
            <p:ph type="sldNum" sz="quarter" idx="5"/>
          </p:nvPr>
        </p:nvSpPr>
        <p:spPr>
          <a:noFill/>
        </p:spPr>
        <p:txBody>
          <a:bodyPr/>
          <a:lstStyle/>
          <a:p>
            <a:fld id="{DE4C8C0D-5731-4A13-8CCB-3962B409BEE3}" type="slidenum">
              <a:rPr lang="en-GB" smtClean="0"/>
              <a:pPr/>
              <a:t>135</a:t>
            </a:fld>
            <a:endParaRPr lang="en-GB" smtClean="0"/>
          </a:p>
        </p:txBody>
      </p:sp>
      <p:sp>
        <p:nvSpPr>
          <p:cNvPr id="233475" name="Rectangle 2"/>
          <p:cNvSpPr>
            <a:spLocks noGrp="1" noRot="1" noChangeAspect="1" noChangeArrowheads="1" noTextEdit="1"/>
          </p:cNvSpPr>
          <p:nvPr>
            <p:ph type="sldImg"/>
          </p:nvPr>
        </p:nvSpPr>
        <p:spPr>
          <a:ln/>
        </p:spPr>
      </p:sp>
      <p:sp>
        <p:nvSpPr>
          <p:cNvPr id="233476"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1802174809"/>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fld id="{89E50A2F-6089-4060-9AF3-7A910CA2A5E7}" type="slidenum">
              <a:rPr lang="en-GB" smtClean="0"/>
              <a:pPr/>
              <a:t>136</a:t>
            </a:fld>
            <a:endParaRPr lang="en-GB" smtClean="0"/>
          </a:p>
        </p:txBody>
      </p:sp>
      <p:sp>
        <p:nvSpPr>
          <p:cNvPr id="234499" name="Rectangle 2"/>
          <p:cNvSpPr>
            <a:spLocks noGrp="1" noRot="1" noChangeAspect="1" noChangeArrowheads="1" noTextEdit="1"/>
          </p:cNvSpPr>
          <p:nvPr>
            <p:ph type="sldImg"/>
          </p:nvPr>
        </p:nvSpPr>
        <p:spPr>
          <a:ln/>
        </p:spPr>
      </p:sp>
      <p:sp>
        <p:nvSpPr>
          <p:cNvPr id="234500"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2367418224"/>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noFill/>
        </p:spPr>
        <p:txBody>
          <a:bodyPr/>
          <a:lstStyle/>
          <a:p>
            <a:fld id="{076989C0-B8C4-4AF5-A990-80384A9A658E}" type="slidenum">
              <a:rPr lang="en-GB" smtClean="0"/>
              <a:pPr/>
              <a:t>137</a:t>
            </a:fld>
            <a:endParaRPr lang="en-GB" smtClean="0"/>
          </a:p>
        </p:txBody>
      </p:sp>
      <p:sp>
        <p:nvSpPr>
          <p:cNvPr id="235523" name="Rectangle 2"/>
          <p:cNvSpPr>
            <a:spLocks noGrp="1" noRot="1" noChangeAspect="1" noChangeArrowheads="1" noTextEdit="1"/>
          </p:cNvSpPr>
          <p:nvPr>
            <p:ph type="sldImg"/>
          </p:nvPr>
        </p:nvSpPr>
        <p:spPr>
          <a:ln/>
        </p:spPr>
      </p:sp>
      <p:sp>
        <p:nvSpPr>
          <p:cNvPr id="235524"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219684460"/>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7"/>
          <p:cNvSpPr>
            <a:spLocks noGrp="1" noChangeArrowheads="1"/>
          </p:cNvSpPr>
          <p:nvPr>
            <p:ph type="sldNum" sz="quarter" idx="5"/>
          </p:nvPr>
        </p:nvSpPr>
        <p:spPr>
          <a:noFill/>
        </p:spPr>
        <p:txBody>
          <a:bodyPr/>
          <a:lstStyle/>
          <a:p>
            <a:fld id="{3D2DAD0E-3AE5-400C-A18F-9000FD735510}" type="slidenum">
              <a:rPr lang="en-GB" smtClean="0"/>
              <a:pPr/>
              <a:t>138</a:t>
            </a:fld>
            <a:endParaRPr lang="en-GB" smtClean="0"/>
          </a:p>
        </p:txBody>
      </p:sp>
      <p:sp>
        <p:nvSpPr>
          <p:cNvPr id="236547" name="Rectangle 2"/>
          <p:cNvSpPr>
            <a:spLocks noGrp="1" noRot="1" noChangeAspect="1" noChangeArrowheads="1" noTextEdit="1"/>
          </p:cNvSpPr>
          <p:nvPr>
            <p:ph type="sldImg"/>
          </p:nvPr>
        </p:nvSpPr>
        <p:spPr>
          <a:ln/>
        </p:spPr>
      </p:sp>
      <p:sp>
        <p:nvSpPr>
          <p:cNvPr id="236548"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313565933"/>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p:spPr>
        <p:txBody>
          <a:bodyPr/>
          <a:lstStyle/>
          <a:p>
            <a:fld id="{A9AEE132-BDB6-44D3-BBD9-0AAEB76E98C4}" type="slidenum">
              <a:rPr lang="en-GB" smtClean="0"/>
              <a:pPr/>
              <a:t>139</a:t>
            </a:fld>
            <a:endParaRPr lang="en-GB" smtClean="0"/>
          </a:p>
        </p:txBody>
      </p:sp>
      <p:sp>
        <p:nvSpPr>
          <p:cNvPr id="237571" name="Rectangle 2"/>
          <p:cNvSpPr>
            <a:spLocks noGrp="1" noRot="1" noChangeAspect="1" noChangeArrowheads="1" noTextEdit="1"/>
          </p:cNvSpPr>
          <p:nvPr>
            <p:ph type="sldImg"/>
          </p:nvPr>
        </p:nvSpPr>
        <p:spPr>
          <a:ln/>
        </p:spPr>
      </p:sp>
      <p:sp>
        <p:nvSpPr>
          <p:cNvPr id="23757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8397668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31C4B434-ABF0-48FF-9EB3-30A98EB4A76A}" type="slidenum">
              <a:rPr lang="en-GB" sz="1200">
                <a:solidFill>
                  <a:schemeClr val="tx1"/>
                </a:solidFill>
                <a:effectLst/>
                <a:latin typeface="Arial" charset="0"/>
              </a:rPr>
              <a:pPr algn="r"/>
              <a:t>14</a:t>
            </a:fld>
            <a:endParaRPr lang="en-GB" sz="1200">
              <a:solidFill>
                <a:schemeClr val="tx1"/>
              </a:solidFill>
              <a:effectLst/>
              <a:latin typeface="Arial" charset="0"/>
            </a:endParaRPr>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4090539772"/>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a:spLocks noGrp="1" noChangeArrowheads="1"/>
          </p:cNvSpPr>
          <p:nvPr>
            <p:ph type="sldNum" sz="quarter" idx="5"/>
          </p:nvPr>
        </p:nvSpPr>
        <p:spPr>
          <a:noFill/>
        </p:spPr>
        <p:txBody>
          <a:bodyPr/>
          <a:lstStyle/>
          <a:p>
            <a:fld id="{66C02FA6-87FC-4E62-923F-693DEE328DD4}" type="slidenum">
              <a:rPr lang="en-GB" smtClean="0"/>
              <a:pPr/>
              <a:t>140</a:t>
            </a:fld>
            <a:endParaRPr lang="en-GB" smtClean="0"/>
          </a:p>
        </p:txBody>
      </p:sp>
      <p:sp>
        <p:nvSpPr>
          <p:cNvPr id="238595" name="Rectangle 2"/>
          <p:cNvSpPr>
            <a:spLocks noGrp="1" noRot="1" noChangeAspect="1" noChangeArrowheads="1" noTextEdit="1"/>
          </p:cNvSpPr>
          <p:nvPr>
            <p:ph type="sldImg"/>
          </p:nvPr>
        </p:nvSpPr>
        <p:spPr>
          <a:ln/>
        </p:spPr>
      </p:sp>
      <p:sp>
        <p:nvSpPr>
          <p:cNvPr id="238596"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1327859002"/>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a:spLocks noGrp="1" noChangeArrowheads="1"/>
          </p:cNvSpPr>
          <p:nvPr>
            <p:ph type="sldNum" sz="quarter" idx="5"/>
          </p:nvPr>
        </p:nvSpPr>
        <p:spPr>
          <a:noFill/>
        </p:spPr>
        <p:txBody>
          <a:bodyPr/>
          <a:lstStyle/>
          <a:p>
            <a:fld id="{D0C82ADC-5605-4C7A-8B6A-B8496E344A63}" type="slidenum">
              <a:rPr lang="en-GB" smtClean="0"/>
              <a:pPr/>
              <a:t>141</a:t>
            </a:fld>
            <a:endParaRPr lang="en-GB" smtClean="0"/>
          </a:p>
        </p:txBody>
      </p:sp>
      <p:sp>
        <p:nvSpPr>
          <p:cNvPr id="239619" name="Rectangle 2"/>
          <p:cNvSpPr>
            <a:spLocks noGrp="1" noRot="1" noChangeAspect="1" noChangeArrowheads="1" noTextEdit="1"/>
          </p:cNvSpPr>
          <p:nvPr>
            <p:ph type="sldImg"/>
          </p:nvPr>
        </p:nvSpPr>
        <p:spPr>
          <a:ln/>
        </p:spPr>
      </p:sp>
      <p:sp>
        <p:nvSpPr>
          <p:cNvPr id="239620"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2318825698"/>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7"/>
          <p:cNvSpPr>
            <a:spLocks noGrp="1" noChangeArrowheads="1"/>
          </p:cNvSpPr>
          <p:nvPr>
            <p:ph type="sldNum" sz="quarter" idx="5"/>
          </p:nvPr>
        </p:nvSpPr>
        <p:spPr>
          <a:noFill/>
        </p:spPr>
        <p:txBody>
          <a:bodyPr/>
          <a:lstStyle/>
          <a:p>
            <a:fld id="{BDF77103-19DA-4AFB-AE1A-FDB1D4684847}" type="slidenum">
              <a:rPr lang="en-GB" smtClean="0"/>
              <a:pPr/>
              <a:t>142</a:t>
            </a:fld>
            <a:endParaRPr lang="en-GB" smtClean="0"/>
          </a:p>
        </p:txBody>
      </p:sp>
      <p:sp>
        <p:nvSpPr>
          <p:cNvPr id="240643" name="Rectangle 2"/>
          <p:cNvSpPr>
            <a:spLocks noGrp="1" noRot="1" noChangeAspect="1" noChangeArrowheads="1" noTextEdit="1"/>
          </p:cNvSpPr>
          <p:nvPr>
            <p:ph type="sldImg"/>
          </p:nvPr>
        </p:nvSpPr>
        <p:spPr>
          <a:ln/>
        </p:spPr>
      </p:sp>
      <p:sp>
        <p:nvSpPr>
          <p:cNvPr id="240644"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1570225836"/>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a:spLocks noGrp="1" noChangeArrowheads="1"/>
          </p:cNvSpPr>
          <p:nvPr>
            <p:ph type="sldNum" sz="quarter" idx="5"/>
          </p:nvPr>
        </p:nvSpPr>
        <p:spPr>
          <a:noFill/>
        </p:spPr>
        <p:txBody>
          <a:bodyPr/>
          <a:lstStyle/>
          <a:p>
            <a:fld id="{D9EC365F-8E52-4AB1-A9B9-AECC5F68300A}" type="slidenum">
              <a:rPr lang="en-GB" smtClean="0"/>
              <a:pPr/>
              <a:t>143</a:t>
            </a:fld>
            <a:endParaRPr lang="en-GB" smtClean="0"/>
          </a:p>
        </p:txBody>
      </p:sp>
      <p:sp>
        <p:nvSpPr>
          <p:cNvPr id="241667" name="Rectangle 2"/>
          <p:cNvSpPr>
            <a:spLocks noGrp="1" noRot="1" noChangeAspect="1" noChangeArrowheads="1" noTextEdit="1"/>
          </p:cNvSpPr>
          <p:nvPr>
            <p:ph type="sldImg"/>
          </p:nvPr>
        </p:nvSpPr>
        <p:spPr>
          <a:ln/>
        </p:spPr>
      </p:sp>
      <p:sp>
        <p:nvSpPr>
          <p:cNvPr id="241668"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2109188489"/>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p:cNvSpPr>
            <a:spLocks noGrp="1" noChangeArrowheads="1"/>
          </p:cNvSpPr>
          <p:nvPr>
            <p:ph type="sldNum" sz="quarter" idx="5"/>
          </p:nvPr>
        </p:nvSpPr>
        <p:spPr>
          <a:noFill/>
        </p:spPr>
        <p:txBody>
          <a:bodyPr/>
          <a:lstStyle/>
          <a:p>
            <a:fld id="{4421BC3F-A4D7-401D-828F-0B4F2256A5DC}" type="slidenum">
              <a:rPr lang="en-GB" smtClean="0"/>
              <a:pPr/>
              <a:t>144</a:t>
            </a:fld>
            <a:endParaRPr lang="en-GB" smtClean="0"/>
          </a:p>
        </p:txBody>
      </p:sp>
      <p:sp>
        <p:nvSpPr>
          <p:cNvPr id="242691" name="Rectangle 2"/>
          <p:cNvSpPr>
            <a:spLocks noGrp="1" noRot="1" noChangeAspect="1" noChangeArrowheads="1" noTextEdit="1"/>
          </p:cNvSpPr>
          <p:nvPr>
            <p:ph type="sldImg"/>
          </p:nvPr>
        </p:nvSpPr>
        <p:spPr>
          <a:ln/>
        </p:spPr>
      </p:sp>
      <p:sp>
        <p:nvSpPr>
          <p:cNvPr id="24269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2224890187"/>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fld id="{97341B64-984F-4098-983C-81D5145C56E3}" type="slidenum">
              <a:rPr lang="en-GB" smtClean="0"/>
              <a:pPr/>
              <a:t>145</a:t>
            </a:fld>
            <a:endParaRPr lang="en-GB" smtClean="0"/>
          </a:p>
        </p:txBody>
      </p:sp>
      <p:sp>
        <p:nvSpPr>
          <p:cNvPr id="243715" name="Rectangle 2"/>
          <p:cNvSpPr>
            <a:spLocks noGrp="1" noRot="1" noChangeAspect="1" noChangeArrowheads="1" noTextEdit="1"/>
          </p:cNvSpPr>
          <p:nvPr>
            <p:ph type="sldImg"/>
          </p:nvPr>
        </p:nvSpPr>
        <p:spPr>
          <a:ln/>
        </p:spPr>
      </p:sp>
      <p:sp>
        <p:nvSpPr>
          <p:cNvPr id="243716"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1721292758"/>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a:spLocks noGrp="1" noChangeArrowheads="1"/>
          </p:cNvSpPr>
          <p:nvPr>
            <p:ph type="sldNum" sz="quarter" idx="5"/>
          </p:nvPr>
        </p:nvSpPr>
        <p:spPr>
          <a:noFill/>
        </p:spPr>
        <p:txBody>
          <a:bodyPr/>
          <a:lstStyle/>
          <a:p>
            <a:fld id="{E616959A-8CE8-46F5-B087-B8F4BEC2BC3A}" type="slidenum">
              <a:rPr lang="en-GB" smtClean="0"/>
              <a:pPr/>
              <a:t>146</a:t>
            </a:fld>
            <a:endParaRPr lang="en-GB" smtClean="0"/>
          </a:p>
        </p:txBody>
      </p:sp>
      <p:sp>
        <p:nvSpPr>
          <p:cNvPr id="244739" name="Rectangle 2"/>
          <p:cNvSpPr>
            <a:spLocks noGrp="1" noRot="1" noChangeAspect="1" noChangeArrowheads="1" noTextEdit="1"/>
          </p:cNvSpPr>
          <p:nvPr>
            <p:ph type="sldImg"/>
          </p:nvPr>
        </p:nvSpPr>
        <p:spPr>
          <a:ln/>
        </p:spPr>
      </p:sp>
      <p:sp>
        <p:nvSpPr>
          <p:cNvPr id="244740"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905459591"/>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p:cNvSpPr>
            <a:spLocks noGrp="1" noChangeArrowheads="1"/>
          </p:cNvSpPr>
          <p:nvPr>
            <p:ph type="sldNum" sz="quarter" idx="5"/>
          </p:nvPr>
        </p:nvSpPr>
        <p:spPr>
          <a:noFill/>
        </p:spPr>
        <p:txBody>
          <a:bodyPr/>
          <a:lstStyle/>
          <a:p>
            <a:fld id="{AC547C77-E356-4AA7-9E50-98A619F0BAF9}" type="slidenum">
              <a:rPr lang="en-GB" smtClean="0"/>
              <a:pPr/>
              <a:t>147</a:t>
            </a:fld>
            <a:endParaRPr lang="en-GB" smtClean="0"/>
          </a:p>
        </p:txBody>
      </p:sp>
      <p:sp>
        <p:nvSpPr>
          <p:cNvPr id="245763" name="Rectangle 2"/>
          <p:cNvSpPr>
            <a:spLocks noGrp="1" noRot="1" noChangeAspect="1" noChangeArrowheads="1" noTextEdit="1"/>
          </p:cNvSpPr>
          <p:nvPr>
            <p:ph type="sldImg"/>
          </p:nvPr>
        </p:nvSpPr>
        <p:spPr>
          <a:ln/>
        </p:spPr>
      </p:sp>
      <p:sp>
        <p:nvSpPr>
          <p:cNvPr id="245764"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2088549446"/>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p:cNvSpPr>
            <a:spLocks noGrp="1" noChangeArrowheads="1"/>
          </p:cNvSpPr>
          <p:nvPr>
            <p:ph type="sldNum" sz="quarter" idx="5"/>
          </p:nvPr>
        </p:nvSpPr>
        <p:spPr>
          <a:noFill/>
        </p:spPr>
        <p:txBody>
          <a:bodyPr/>
          <a:lstStyle/>
          <a:p>
            <a:fld id="{3ADD113C-AD03-431F-A5C1-E3CA5785B75C}" type="slidenum">
              <a:rPr lang="en-GB" smtClean="0"/>
              <a:pPr/>
              <a:t>148</a:t>
            </a:fld>
            <a:endParaRPr lang="en-GB" smtClean="0"/>
          </a:p>
        </p:txBody>
      </p:sp>
      <p:sp>
        <p:nvSpPr>
          <p:cNvPr id="246787" name="Rectangle 2"/>
          <p:cNvSpPr>
            <a:spLocks noGrp="1" noRot="1" noChangeAspect="1" noChangeArrowheads="1" noTextEdit="1"/>
          </p:cNvSpPr>
          <p:nvPr>
            <p:ph type="sldImg"/>
          </p:nvPr>
        </p:nvSpPr>
        <p:spPr>
          <a:ln/>
        </p:spPr>
      </p:sp>
      <p:sp>
        <p:nvSpPr>
          <p:cNvPr id="246788"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2047880088"/>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p:cNvSpPr>
            <a:spLocks noGrp="1" noChangeArrowheads="1"/>
          </p:cNvSpPr>
          <p:nvPr>
            <p:ph type="sldNum" sz="quarter" idx="5"/>
          </p:nvPr>
        </p:nvSpPr>
        <p:spPr>
          <a:noFill/>
        </p:spPr>
        <p:txBody>
          <a:bodyPr/>
          <a:lstStyle/>
          <a:p>
            <a:fld id="{8AB18AC3-AB40-4A20-9FB2-77311B840F19}" type="slidenum">
              <a:rPr lang="en-GB" smtClean="0"/>
              <a:pPr/>
              <a:t>149</a:t>
            </a:fld>
            <a:endParaRPr lang="en-GB" smtClean="0"/>
          </a:p>
        </p:txBody>
      </p:sp>
      <p:sp>
        <p:nvSpPr>
          <p:cNvPr id="247811" name="Rectangle 2"/>
          <p:cNvSpPr>
            <a:spLocks noGrp="1" noRot="1" noChangeAspect="1" noChangeArrowheads="1" noTextEdit="1"/>
          </p:cNvSpPr>
          <p:nvPr>
            <p:ph type="sldImg"/>
          </p:nvPr>
        </p:nvSpPr>
        <p:spPr>
          <a:ln/>
        </p:spPr>
      </p:sp>
      <p:sp>
        <p:nvSpPr>
          <p:cNvPr id="24781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29417430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31C4B434-ABF0-48FF-9EB3-30A98EB4A76A}" type="slidenum">
              <a:rPr lang="en-GB" sz="1200">
                <a:solidFill>
                  <a:schemeClr val="tx1"/>
                </a:solidFill>
                <a:effectLst/>
                <a:latin typeface="Arial" charset="0"/>
              </a:rPr>
              <a:pPr algn="r"/>
              <a:t>15</a:t>
            </a:fld>
            <a:endParaRPr lang="en-GB" sz="1200">
              <a:solidFill>
                <a:schemeClr val="tx1"/>
              </a:solidFill>
              <a:effectLst/>
              <a:latin typeface="Arial" charset="0"/>
            </a:endParaRPr>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674442677"/>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p:cNvSpPr>
            <a:spLocks noGrp="1" noChangeArrowheads="1"/>
          </p:cNvSpPr>
          <p:nvPr>
            <p:ph type="sldNum" sz="quarter" idx="5"/>
          </p:nvPr>
        </p:nvSpPr>
        <p:spPr>
          <a:noFill/>
        </p:spPr>
        <p:txBody>
          <a:bodyPr/>
          <a:lstStyle/>
          <a:p>
            <a:fld id="{83E5BF95-D591-4132-AA98-F4057D2C7913}" type="slidenum">
              <a:rPr lang="en-GB" smtClean="0"/>
              <a:pPr/>
              <a:t>150</a:t>
            </a:fld>
            <a:endParaRPr lang="en-GB" smtClean="0"/>
          </a:p>
        </p:txBody>
      </p:sp>
      <p:sp>
        <p:nvSpPr>
          <p:cNvPr id="248835" name="Rectangle 2"/>
          <p:cNvSpPr>
            <a:spLocks noGrp="1" noRot="1" noChangeAspect="1" noChangeArrowheads="1" noTextEdit="1"/>
          </p:cNvSpPr>
          <p:nvPr>
            <p:ph type="sldImg"/>
          </p:nvPr>
        </p:nvSpPr>
        <p:spPr>
          <a:ln/>
        </p:spPr>
      </p:sp>
      <p:sp>
        <p:nvSpPr>
          <p:cNvPr id="248836"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1286798059"/>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7"/>
          <p:cNvSpPr>
            <a:spLocks noGrp="1" noChangeArrowheads="1"/>
          </p:cNvSpPr>
          <p:nvPr>
            <p:ph type="sldNum" sz="quarter" idx="5"/>
          </p:nvPr>
        </p:nvSpPr>
        <p:spPr>
          <a:noFill/>
        </p:spPr>
        <p:txBody>
          <a:bodyPr/>
          <a:lstStyle/>
          <a:p>
            <a:fld id="{A4A78320-2321-4946-864A-6FB83609EB20}" type="slidenum">
              <a:rPr lang="en-GB" smtClean="0"/>
              <a:pPr/>
              <a:t>151</a:t>
            </a:fld>
            <a:endParaRPr lang="en-GB" smtClean="0"/>
          </a:p>
        </p:txBody>
      </p:sp>
      <p:sp>
        <p:nvSpPr>
          <p:cNvPr id="249859" name="Rectangle 2"/>
          <p:cNvSpPr>
            <a:spLocks noGrp="1" noRot="1" noChangeAspect="1" noChangeArrowheads="1" noTextEdit="1"/>
          </p:cNvSpPr>
          <p:nvPr>
            <p:ph type="sldImg"/>
          </p:nvPr>
        </p:nvSpPr>
        <p:spPr>
          <a:ln/>
        </p:spPr>
      </p:sp>
      <p:sp>
        <p:nvSpPr>
          <p:cNvPr id="249860"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414626816"/>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7"/>
          <p:cNvSpPr>
            <a:spLocks noGrp="1" noChangeArrowheads="1"/>
          </p:cNvSpPr>
          <p:nvPr>
            <p:ph type="sldNum" sz="quarter" idx="5"/>
          </p:nvPr>
        </p:nvSpPr>
        <p:spPr>
          <a:noFill/>
        </p:spPr>
        <p:txBody>
          <a:bodyPr/>
          <a:lstStyle/>
          <a:p>
            <a:fld id="{A4A78320-2321-4946-864A-6FB83609EB20}" type="slidenum">
              <a:rPr lang="en-GB" smtClean="0"/>
              <a:pPr/>
              <a:t>152</a:t>
            </a:fld>
            <a:endParaRPr lang="en-GB" smtClean="0"/>
          </a:p>
        </p:txBody>
      </p:sp>
      <p:sp>
        <p:nvSpPr>
          <p:cNvPr id="249859" name="Rectangle 2"/>
          <p:cNvSpPr>
            <a:spLocks noGrp="1" noRot="1" noChangeAspect="1" noChangeArrowheads="1" noTextEdit="1"/>
          </p:cNvSpPr>
          <p:nvPr>
            <p:ph type="sldImg"/>
          </p:nvPr>
        </p:nvSpPr>
        <p:spPr>
          <a:ln/>
        </p:spPr>
      </p:sp>
      <p:sp>
        <p:nvSpPr>
          <p:cNvPr id="249860"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4271353289"/>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7"/>
          <p:cNvSpPr>
            <a:spLocks noGrp="1" noChangeArrowheads="1"/>
          </p:cNvSpPr>
          <p:nvPr>
            <p:ph type="sldNum" sz="quarter" idx="5"/>
          </p:nvPr>
        </p:nvSpPr>
        <p:spPr>
          <a:noFill/>
        </p:spPr>
        <p:txBody>
          <a:bodyPr/>
          <a:lstStyle/>
          <a:p>
            <a:fld id="{A4A78320-2321-4946-864A-6FB83609EB20}" type="slidenum">
              <a:rPr lang="en-GB" smtClean="0"/>
              <a:pPr/>
              <a:t>153</a:t>
            </a:fld>
            <a:endParaRPr lang="en-GB" smtClean="0"/>
          </a:p>
        </p:txBody>
      </p:sp>
      <p:sp>
        <p:nvSpPr>
          <p:cNvPr id="249859" name="Rectangle 2"/>
          <p:cNvSpPr>
            <a:spLocks noGrp="1" noRot="1" noChangeAspect="1" noChangeArrowheads="1" noTextEdit="1"/>
          </p:cNvSpPr>
          <p:nvPr>
            <p:ph type="sldImg"/>
          </p:nvPr>
        </p:nvSpPr>
        <p:spPr>
          <a:ln/>
        </p:spPr>
      </p:sp>
      <p:sp>
        <p:nvSpPr>
          <p:cNvPr id="249860"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991661336"/>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7"/>
          <p:cNvSpPr>
            <a:spLocks noGrp="1" noChangeArrowheads="1"/>
          </p:cNvSpPr>
          <p:nvPr>
            <p:ph type="sldNum" sz="quarter" idx="5"/>
          </p:nvPr>
        </p:nvSpPr>
        <p:spPr>
          <a:noFill/>
        </p:spPr>
        <p:txBody>
          <a:bodyPr/>
          <a:lstStyle/>
          <a:p>
            <a:fld id="{A4A78320-2321-4946-864A-6FB83609EB20}" type="slidenum">
              <a:rPr lang="en-GB" smtClean="0"/>
              <a:pPr/>
              <a:t>154</a:t>
            </a:fld>
            <a:endParaRPr lang="en-GB" smtClean="0"/>
          </a:p>
        </p:txBody>
      </p:sp>
      <p:sp>
        <p:nvSpPr>
          <p:cNvPr id="249859" name="Rectangle 2"/>
          <p:cNvSpPr>
            <a:spLocks noGrp="1" noRot="1" noChangeAspect="1" noChangeArrowheads="1" noTextEdit="1"/>
          </p:cNvSpPr>
          <p:nvPr>
            <p:ph type="sldImg"/>
          </p:nvPr>
        </p:nvSpPr>
        <p:spPr>
          <a:ln/>
        </p:spPr>
      </p:sp>
      <p:sp>
        <p:nvSpPr>
          <p:cNvPr id="249860"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519928325"/>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a:noFill/>
        </p:spPr>
        <p:txBody>
          <a:bodyPr/>
          <a:lstStyle/>
          <a:p>
            <a:fld id="{09980853-057A-49F7-A8F8-5B91FB5C106F}" type="slidenum">
              <a:rPr lang="en-GB" smtClean="0"/>
              <a:pPr/>
              <a:t>155</a:t>
            </a:fld>
            <a:endParaRPr lang="en-GB" smtClean="0"/>
          </a:p>
        </p:txBody>
      </p:sp>
      <p:sp>
        <p:nvSpPr>
          <p:cNvPr id="250883" name="Rectangle 2"/>
          <p:cNvSpPr>
            <a:spLocks noGrp="1" noRot="1" noChangeAspect="1" noChangeArrowheads="1" noTextEdit="1"/>
          </p:cNvSpPr>
          <p:nvPr>
            <p:ph type="sldImg"/>
          </p:nvPr>
        </p:nvSpPr>
        <p:spPr>
          <a:ln/>
        </p:spPr>
      </p:sp>
      <p:sp>
        <p:nvSpPr>
          <p:cNvPr id="250884"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164967560"/>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a:noFill/>
        </p:spPr>
        <p:txBody>
          <a:bodyPr/>
          <a:lstStyle/>
          <a:p>
            <a:fld id="{877EF3BA-430F-4969-A7BC-3F682B7A63F8}" type="slidenum">
              <a:rPr lang="en-GB" smtClean="0"/>
              <a:pPr/>
              <a:t>156</a:t>
            </a:fld>
            <a:endParaRPr lang="en-GB" smtClean="0"/>
          </a:p>
        </p:txBody>
      </p:sp>
      <p:sp>
        <p:nvSpPr>
          <p:cNvPr id="251907" name="Rectangle 2"/>
          <p:cNvSpPr>
            <a:spLocks noGrp="1" noRot="1" noChangeAspect="1" noChangeArrowheads="1" noTextEdit="1"/>
          </p:cNvSpPr>
          <p:nvPr>
            <p:ph type="sldImg"/>
          </p:nvPr>
        </p:nvSpPr>
        <p:spPr>
          <a:ln/>
        </p:spPr>
      </p:sp>
      <p:sp>
        <p:nvSpPr>
          <p:cNvPr id="251908"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4042637515"/>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a:noFill/>
        </p:spPr>
        <p:txBody>
          <a:bodyPr/>
          <a:lstStyle/>
          <a:p>
            <a:fld id="{61767286-A52E-4C65-A92D-8793915CAF6A}" type="slidenum">
              <a:rPr lang="en-GB" smtClean="0"/>
              <a:pPr/>
              <a:t>157</a:t>
            </a:fld>
            <a:endParaRPr lang="en-GB" smtClean="0"/>
          </a:p>
        </p:txBody>
      </p:sp>
      <p:sp>
        <p:nvSpPr>
          <p:cNvPr id="252931" name="Rectangle 2"/>
          <p:cNvSpPr>
            <a:spLocks noGrp="1" noRot="1" noChangeAspect="1" noChangeArrowheads="1" noTextEdit="1"/>
          </p:cNvSpPr>
          <p:nvPr>
            <p:ph type="sldImg"/>
          </p:nvPr>
        </p:nvSpPr>
        <p:spPr>
          <a:ln/>
        </p:spPr>
      </p:sp>
      <p:sp>
        <p:nvSpPr>
          <p:cNvPr id="25293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2331812932"/>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a:spLocks noGrp="1" noChangeArrowheads="1"/>
          </p:cNvSpPr>
          <p:nvPr>
            <p:ph type="sldNum" sz="quarter" idx="5"/>
          </p:nvPr>
        </p:nvSpPr>
        <p:spPr>
          <a:noFill/>
        </p:spPr>
        <p:txBody>
          <a:bodyPr/>
          <a:lstStyle/>
          <a:p>
            <a:fld id="{43C64EE9-C3DF-43DB-9800-E73113EFC5C9}" type="slidenum">
              <a:rPr lang="en-GB" smtClean="0"/>
              <a:pPr/>
              <a:t>158</a:t>
            </a:fld>
            <a:endParaRPr lang="en-GB" smtClean="0"/>
          </a:p>
        </p:txBody>
      </p:sp>
      <p:sp>
        <p:nvSpPr>
          <p:cNvPr id="253955" name="Rectangle 2"/>
          <p:cNvSpPr>
            <a:spLocks noGrp="1" noRot="1" noChangeAspect="1" noChangeArrowheads="1" noTextEdit="1"/>
          </p:cNvSpPr>
          <p:nvPr>
            <p:ph type="sldImg"/>
          </p:nvPr>
        </p:nvSpPr>
        <p:spPr>
          <a:ln/>
        </p:spPr>
      </p:sp>
      <p:sp>
        <p:nvSpPr>
          <p:cNvPr id="253956"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20093465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p>
            <a:fld id="{4989FDD2-B591-43B1-AD5B-979BA776C2F4}" type="slidenum">
              <a:rPr lang="en-GB" smtClean="0"/>
              <a:pPr/>
              <a:t>16</a:t>
            </a:fld>
            <a:endParaRPr lang="en-GB" smtClean="0"/>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3869216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p>
            <a:fld id="{1CF641D3-3398-44C6-85E6-9E8563BEE3DC}" type="slidenum">
              <a:rPr lang="en-GB" smtClean="0"/>
              <a:pPr/>
              <a:t>17</a:t>
            </a:fld>
            <a:endParaRPr lang="en-GB" smtClean="0"/>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1639478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p>
            <a:fld id="{1CF641D3-3398-44C6-85E6-9E8563BEE3DC}" type="slidenum">
              <a:rPr lang="en-GB" smtClean="0"/>
              <a:pPr/>
              <a:t>18</a:t>
            </a:fld>
            <a:endParaRPr lang="en-GB" smtClean="0"/>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11571439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p>
            <a:fld id="{B7B64F1E-307C-4BAA-9009-B773A3A0AD9C}" type="slidenum">
              <a:rPr lang="en-GB" smtClean="0"/>
              <a:pPr/>
              <a:t>19</a:t>
            </a:fld>
            <a:endParaRPr lang="en-GB" smtClean="0"/>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17037469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FCB630B7-027E-4FAF-8A6C-6C8427CAB728}" type="slidenum">
              <a:rPr lang="en-GB" smtClean="0"/>
              <a:pPr/>
              <a:t>2</a:t>
            </a:fld>
            <a:endParaRPr lang="en-GB" smtClean="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15812484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p>
            <a:fld id="{B7B64F1E-307C-4BAA-9009-B773A3A0AD9C}" type="slidenum">
              <a:rPr lang="en-GB" smtClean="0"/>
              <a:pPr/>
              <a:t>20</a:t>
            </a:fld>
            <a:endParaRPr lang="en-GB" smtClean="0"/>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127845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1ECF7478-7FD1-4B63-97CF-5554C882E140}" type="slidenum">
              <a:rPr lang="en-GB" smtClean="0"/>
              <a:pPr/>
              <a:t>21</a:t>
            </a:fld>
            <a:endParaRPr lang="en-GB" smtClean="0"/>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7440671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p>
            <a:fld id="{A831E9CE-257D-426E-8D62-14D51E22B264}" type="slidenum">
              <a:rPr lang="en-GB" smtClean="0"/>
              <a:pPr/>
              <a:t>22</a:t>
            </a:fld>
            <a:endParaRPr lang="en-GB" smtClean="0"/>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23991140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p>
            <a:fld id="{2F44BF6F-B478-48B6-A095-E6AAA63CF574}" type="slidenum">
              <a:rPr lang="en-GB" smtClean="0"/>
              <a:pPr/>
              <a:t>23</a:t>
            </a:fld>
            <a:endParaRPr lang="en-GB" smtClean="0"/>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24756127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p>
            <a:fld id="{2F44BF6F-B478-48B6-A095-E6AAA63CF574}" type="slidenum">
              <a:rPr lang="en-GB" smtClean="0"/>
              <a:pPr/>
              <a:t>24</a:t>
            </a:fld>
            <a:endParaRPr lang="en-GB" smtClean="0"/>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12729856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p>
            <a:fld id="{1A2F0BE4-EAD3-41A0-8285-1D0E3FD48B36}" type="slidenum">
              <a:rPr lang="en-GB" smtClean="0"/>
              <a:pPr/>
              <a:t>25</a:t>
            </a:fld>
            <a:endParaRPr lang="en-GB" smtClean="0"/>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9133215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p>
            <a:fld id="{1A2F0BE4-EAD3-41A0-8285-1D0E3FD48B36}" type="slidenum">
              <a:rPr lang="en-GB" smtClean="0"/>
              <a:pPr/>
              <a:t>26</a:t>
            </a:fld>
            <a:endParaRPr lang="en-GB" smtClean="0"/>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13854795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p:spPr>
        <p:txBody>
          <a:bodyPr/>
          <a:lstStyle/>
          <a:p>
            <a:fld id="{6157572A-2AE9-4A1F-B603-CFEA9A725CE8}" type="slidenum">
              <a:rPr lang="en-GB" smtClean="0"/>
              <a:pPr/>
              <a:t>27</a:t>
            </a:fld>
            <a:endParaRPr lang="en-GB" smtClean="0"/>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18844541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p>
            <a:fld id="{CB0EDF1B-FE74-4FD5-BCE8-6D5F9BC618BA}" type="slidenum">
              <a:rPr lang="en-GB" smtClean="0"/>
              <a:pPr/>
              <a:t>28</a:t>
            </a:fld>
            <a:endParaRPr lang="en-GB" smtClean="0"/>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26105319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p>
            <a:fld id="{4F438714-4815-45FE-9BE1-777103217ED1}" type="slidenum">
              <a:rPr lang="en-GB" smtClean="0"/>
              <a:pPr/>
              <a:t>29</a:t>
            </a:fld>
            <a:endParaRPr lang="en-GB" smtClean="0"/>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5788461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p>
            <a:fld id="{9CF77ECD-B59B-4373-8F21-7FE588C45F49}" type="slidenum">
              <a:rPr lang="en-GB" smtClean="0"/>
              <a:pPr/>
              <a:t>3</a:t>
            </a:fld>
            <a:endParaRPr lang="en-GB" smtClean="0"/>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a:ln/>
        </p:spPr>
        <p:txBody>
          <a:bodyPr/>
          <a:lstStyle/>
          <a:p>
            <a:pPr eaLnBrk="1" hangingPunct="1"/>
            <a:r>
              <a:rPr lang="en-GB" dirty="0" smtClean="0"/>
              <a:t>Il gradient</a:t>
            </a:r>
            <a:r>
              <a:rPr lang="it-IT" noProof="0" dirty="0" smtClean="0"/>
              <a:t>e</a:t>
            </a:r>
            <a:r>
              <a:rPr lang="en-GB" baseline="0" dirty="0" smtClean="0"/>
              <a:t> </a:t>
            </a:r>
            <a:r>
              <a:rPr lang="en-GB" baseline="0" dirty="0" err="1" smtClean="0"/>
              <a:t>isentropico</a:t>
            </a:r>
            <a:r>
              <a:rPr lang="en-GB" baseline="0" dirty="0" smtClean="0"/>
              <a:t> è </a:t>
            </a:r>
            <a:r>
              <a:rPr lang="en-GB" baseline="0" dirty="0" err="1" smtClean="0"/>
              <a:t>uguale</a:t>
            </a:r>
            <a:r>
              <a:rPr lang="en-GB" baseline="0" dirty="0" smtClean="0"/>
              <a:t> al gradient </a:t>
            </a:r>
            <a:r>
              <a:rPr lang="en-GB" baseline="0" dirty="0" err="1" smtClean="0"/>
              <a:t>adiabatico</a:t>
            </a:r>
            <a:r>
              <a:rPr lang="en-GB" baseline="0" dirty="0" smtClean="0"/>
              <a:t> (</a:t>
            </a:r>
            <a:r>
              <a:rPr lang="en-GB" baseline="0" dirty="0" err="1" smtClean="0"/>
              <a:t>senza</a:t>
            </a:r>
            <a:r>
              <a:rPr lang="en-GB" baseline="0" dirty="0" smtClean="0"/>
              <a:t> </a:t>
            </a:r>
            <a:r>
              <a:rPr lang="en-GB" baseline="0" dirty="0" err="1" smtClean="0"/>
              <a:t>scambio</a:t>
            </a:r>
            <a:r>
              <a:rPr lang="en-GB" baseline="0" dirty="0" smtClean="0"/>
              <a:t> di </a:t>
            </a:r>
            <a:r>
              <a:rPr lang="en-GB" baseline="0" dirty="0" err="1" smtClean="0"/>
              <a:t>calore</a:t>
            </a:r>
            <a:r>
              <a:rPr lang="en-GB" baseline="0" dirty="0" smtClean="0"/>
              <a:t>). A </a:t>
            </a:r>
            <a:r>
              <a:rPr lang="en-GB" baseline="0" dirty="0" err="1" smtClean="0"/>
              <a:t>differenza</a:t>
            </a:r>
            <a:r>
              <a:rPr lang="en-GB" baseline="0" dirty="0" smtClean="0"/>
              <a:t> del G. </a:t>
            </a:r>
            <a:r>
              <a:rPr lang="en-GB" baseline="0" dirty="0" err="1" smtClean="0"/>
              <a:t>adiabatico</a:t>
            </a:r>
            <a:r>
              <a:rPr lang="en-GB" baseline="0" dirty="0" smtClean="0"/>
              <a:t>, </a:t>
            </a:r>
            <a:r>
              <a:rPr lang="en-GB" baseline="0" dirty="0" err="1" smtClean="0"/>
              <a:t>che</a:t>
            </a:r>
            <a:r>
              <a:rPr lang="en-GB" baseline="0" dirty="0" smtClean="0"/>
              <a:t> </a:t>
            </a:r>
            <a:r>
              <a:rPr lang="en-GB" baseline="0" dirty="0" err="1" smtClean="0"/>
              <a:t>può</a:t>
            </a:r>
            <a:r>
              <a:rPr lang="en-GB" baseline="0" dirty="0" smtClean="0"/>
              <a:t> </a:t>
            </a:r>
            <a:r>
              <a:rPr lang="en-GB" baseline="0" dirty="0" err="1" smtClean="0"/>
              <a:t>essere</a:t>
            </a:r>
            <a:r>
              <a:rPr lang="en-GB" baseline="0" dirty="0" smtClean="0"/>
              <a:t> </a:t>
            </a:r>
            <a:r>
              <a:rPr lang="en-GB" baseline="0" dirty="0" err="1" smtClean="0"/>
              <a:t>reversibile</a:t>
            </a:r>
            <a:r>
              <a:rPr lang="en-GB" baseline="0" dirty="0" smtClean="0"/>
              <a:t> o </a:t>
            </a:r>
            <a:r>
              <a:rPr lang="en-GB" baseline="0" dirty="0" err="1" smtClean="0"/>
              <a:t>irreversibile</a:t>
            </a:r>
            <a:r>
              <a:rPr lang="en-GB" baseline="0" dirty="0" smtClean="0"/>
              <a:t>, </a:t>
            </a:r>
            <a:r>
              <a:rPr lang="en-GB" baseline="0" dirty="0" err="1" smtClean="0"/>
              <a:t>il</a:t>
            </a:r>
            <a:r>
              <a:rPr lang="en-GB" baseline="0" dirty="0" smtClean="0"/>
              <a:t> G. </a:t>
            </a:r>
            <a:r>
              <a:rPr lang="en-GB" baseline="0" dirty="0" err="1" smtClean="0"/>
              <a:t>isentropico</a:t>
            </a:r>
            <a:r>
              <a:rPr lang="en-GB" baseline="0" dirty="0" smtClean="0"/>
              <a:t> è </a:t>
            </a:r>
            <a:r>
              <a:rPr lang="en-GB" baseline="0" dirty="0" err="1" smtClean="0"/>
              <a:t>sempre</a:t>
            </a:r>
            <a:r>
              <a:rPr lang="en-GB" baseline="0" dirty="0" smtClean="0"/>
              <a:t> </a:t>
            </a:r>
            <a:r>
              <a:rPr lang="en-GB" baseline="0" dirty="0" err="1" smtClean="0"/>
              <a:t>reversibile</a:t>
            </a:r>
            <a:r>
              <a:rPr lang="en-GB" baseline="0" dirty="0" smtClean="0"/>
              <a:t>.</a:t>
            </a:r>
            <a:endParaRPr lang="en-GB" dirty="0" smtClean="0"/>
          </a:p>
        </p:txBody>
      </p:sp>
    </p:spTree>
    <p:extLst>
      <p:ext uri="{BB962C8B-B14F-4D97-AF65-F5344CB8AC3E}">
        <p14:creationId xmlns:p14="http://schemas.microsoft.com/office/powerpoint/2010/main" val="19745575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1A29D384-5811-4FED-8545-DE60A9B0E1D5}" type="slidenum">
              <a:rPr lang="en-GB" sz="1200">
                <a:solidFill>
                  <a:schemeClr val="tx1"/>
                </a:solidFill>
                <a:effectLst/>
                <a:latin typeface="Arial" charset="0"/>
              </a:rPr>
              <a:pPr algn="r"/>
              <a:t>30</a:t>
            </a:fld>
            <a:endParaRPr lang="en-GB" sz="1200">
              <a:solidFill>
                <a:schemeClr val="tx1"/>
              </a:solidFill>
              <a:effectLst/>
              <a:latin typeface="Arial" charset="0"/>
            </a:endParaRPr>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4881700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p>
            <a:fld id="{1A84C711-0D04-4504-B306-6797798549ED}" type="slidenum">
              <a:rPr lang="en-GB" smtClean="0"/>
              <a:pPr/>
              <a:t>31</a:t>
            </a:fld>
            <a:endParaRPr lang="en-GB" smtClean="0"/>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867066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p:spPr>
        <p:txBody>
          <a:bodyPr/>
          <a:lstStyle/>
          <a:p>
            <a:fld id="{E7A31BFF-0615-4C06-8D44-0D444098C4D7}" type="slidenum">
              <a:rPr lang="en-GB" smtClean="0"/>
              <a:pPr/>
              <a:t>32</a:t>
            </a:fld>
            <a:endParaRPr lang="en-GB" smtClean="0"/>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0987180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p:spPr>
        <p:txBody>
          <a:bodyPr/>
          <a:lstStyle/>
          <a:p>
            <a:fld id="{69C425E5-A73C-494E-BB12-581163002CC1}" type="slidenum">
              <a:rPr lang="en-GB" smtClean="0"/>
              <a:pPr/>
              <a:t>33</a:t>
            </a:fld>
            <a:endParaRPr lang="en-GB" smtClean="0"/>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445282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p:spPr>
        <p:txBody>
          <a:bodyPr/>
          <a:lstStyle/>
          <a:p>
            <a:fld id="{69C425E5-A73C-494E-BB12-581163002CC1}" type="slidenum">
              <a:rPr lang="en-GB" smtClean="0"/>
              <a:pPr/>
              <a:t>34</a:t>
            </a:fld>
            <a:endParaRPr lang="en-GB" smtClean="0"/>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1133151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p:spPr>
        <p:txBody>
          <a:bodyPr/>
          <a:lstStyle/>
          <a:p>
            <a:fld id="{69C425E5-A73C-494E-BB12-581163002CC1}" type="slidenum">
              <a:rPr lang="en-GB" smtClean="0"/>
              <a:pPr/>
              <a:t>35</a:t>
            </a:fld>
            <a:endParaRPr lang="en-GB" smtClean="0"/>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26783949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p:spPr>
        <p:txBody>
          <a:bodyPr/>
          <a:lstStyle/>
          <a:p>
            <a:fld id="{69C425E5-A73C-494E-BB12-581163002CC1}" type="slidenum">
              <a:rPr lang="en-GB" smtClean="0"/>
              <a:pPr/>
              <a:t>36</a:t>
            </a:fld>
            <a:endParaRPr lang="en-GB" smtClean="0"/>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5921907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p:spPr>
        <p:txBody>
          <a:bodyPr/>
          <a:lstStyle/>
          <a:p>
            <a:fld id="{EED535AF-5575-456F-B0DB-C511D85F5044}" type="slidenum">
              <a:rPr lang="en-GB" smtClean="0"/>
              <a:pPr/>
              <a:t>37</a:t>
            </a:fld>
            <a:endParaRPr lang="en-GB" smtClean="0"/>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26896712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p:spPr>
        <p:txBody>
          <a:bodyPr/>
          <a:lstStyle/>
          <a:p>
            <a:fld id="{4A7FE9BB-DA4C-44D4-A086-02FC48D53B09}" type="slidenum">
              <a:rPr lang="en-GB" smtClean="0"/>
              <a:pPr/>
              <a:t>38</a:t>
            </a:fld>
            <a:endParaRPr lang="en-GB" smtClean="0"/>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6798223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F2BA03AE-83B5-410A-88AE-F6AA85ED5543}" type="slidenum">
              <a:rPr lang="en-GB" sz="1200">
                <a:solidFill>
                  <a:schemeClr val="tx1"/>
                </a:solidFill>
                <a:effectLst/>
                <a:latin typeface="Arial" charset="0"/>
              </a:rPr>
              <a:pPr algn="r"/>
              <a:t>39</a:t>
            </a:fld>
            <a:endParaRPr lang="en-GB" sz="1200">
              <a:solidFill>
                <a:schemeClr val="tx1"/>
              </a:solidFill>
              <a:effectLst/>
              <a:latin typeface="Arial" charset="0"/>
            </a:endParaRPr>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29974103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p>
            <a:fld id="{9CF77ECD-B59B-4373-8F21-7FE588C45F49}" type="slidenum">
              <a:rPr lang="en-GB" smtClean="0"/>
              <a:pPr/>
              <a:t>4</a:t>
            </a:fld>
            <a:endParaRPr lang="en-GB" smtClean="0"/>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2373705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p:spPr>
        <p:txBody>
          <a:bodyPr/>
          <a:lstStyle/>
          <a:p>
            <a:fld id="{B7FF62CA-7718-4830-AB3C-97EE893936E5}" type="slidenum">
              <a:rPr lang="en-GB" smtClean="0"/>
              <a:pPr/>
              <a:t>40</a:t>
            </a:fld>
            <a:endParaRPr lang="en-GB" smtClean="0"/>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17631528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p:spPr>
        <p:txBody>
          <a:bodyPr/>
          <a:lstStyle/>
          <a:p>
            <a:fld id="{B7FF62CA-7718-4830-AB3C-97EE893936E5}" type="slidenum">
              <a:rPr lang="en-GB" smtClean="0"/>
              <a:pPr/>
              <a:t>41</a:t>
            </a:fld>
            <a:endParaRPr lang="en-GB" smtClean="0"/>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8993669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p>
            <a:fld id="{44C6D15B-A6E9-4EB9-BBA9-A8716EF228F8}" type="slidenum">
              <a:rPr lang="en-GB" smtClean="0"/>
              <a:pPr/>
              <a:t>42</a:t>
            </a:fld>
            <a:endParaRPr lang="en-GB" smtClean="0"/>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12344201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p>
            <a:fld id="{E53A7F82-3333-4291-92C5-F7AA1F1B96F3}" type="slidenum">
              <a:rPr lang="en-GB" smtClean="0"/>
              <a:pPr/>
              <a:t>43</a:t>
            </a:fld>
            <a:endParaRPr lang="en-GB" smtClean="0"/>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12217483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p>
            <a:fld id="{E53A7F82-3333-4291-92C5-F7AA1F1B96F3}" type="slidenum">
              <a:rPr lang="en-GB" smtClean="0"/>
              <a:pPr/>
              <a:t>44</a:t>
            </a:fld>
            <a:endParaRPr lang="en-GB" smtClean="0"/>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0345365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p>
            <a:fld id="{E9F92BDB-1787-48F9-9E40-73825C4F515C}" type="slidenum">
              <a:rPr lang="en-GB" smtClean="0"/>
              <a:pPr/>
              <a:t>45</a:t>
            </a:fld>
            <a:endParaRPr lang="en-GB" smtClean="0"/>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0580143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p:spPr>
        <p:txBody>
          <a:bodyPr/>
          <a:lstStyle/>
          <a:p>
            <a:fld id="{14A0EE9D-4725-417C-A4FE-C715C3A93533}" type="slidenum">
              <a:rPr lang="en-GB" smtClean="0"/>
              <a:pPr/>
              <a:t>46</a:t>
            </a:fld>
            <a:endParaRPr lang="en-GB" smtClean="0"/>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6096625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p>
            <a:fld id="{3804444A-D011-4F97-B5AA-A018A15B2DCA}" type="slidenum">
              <a:rPr lang="en-GB" smtClean="0"/>
              <a:pPr/>
              <a:t>47</a:t>
            </a:fld>
            <a:endParaRPr lang="en-GB" smtClean="0"/>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14720615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p>
            <a:fld id="{3804444A-D011-4F97-B5AA-A018A15B2DCA}" type="slidenum">
              <a:rPr lang="en-GB" smtClean="0"/>
              <a:pPr/>
              <a:t>48</a:t>
            </a:fld>
            <a:endParaRPr lang="en-GB" smtClean="0"/>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283312401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p>
            <a:fld id="{B12B3AD6-9170-4AA3-8312-7A68FDD1CF35}" type="slidenum">
              <a:rPr lang="en-GB" smtClean="0"/>
              <a:pPr/>
              <a:t>49</a:t>
            </a:fld>
            <a:endParaRPr lang="en-GB" smtClean="0"/>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13480140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p>
            <a:fld id="{9CF77ECD-B59B-4373-8F21-7FE588C45F49}" type="slidenum">
              <a:rPr lang="en-GB" smtClean="0"/>
              <a:pPr/>
              <a:t>5</a:t>
            </a:fld>
            <a:endParaRPr lang="en-GB" smtClean="0"/>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50922725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p>
            <a:fld id="{78BE39B7-DF95-4AB7-82CB-2F5FA72E25CE}" type="slidenum">
              <a:rPr lang="en-GB" smtClean="0"/>
              <a:pPr/>
              <a:t>50</a:t>
            </a:fld>
            <a:endParaRPr lang="en-GB" smtClean="0"/>
          </a:p>
        </p:txBody>
      </p:sp>
      <p:sp>
        <p:nvSpPr>
          <p:cNvPr id="161795" name="Rectangle 2"/>
          <p:cNvSpPr>
            <a:spLocks noGrp="1" noRot="1" noChangeAspect="1" noChangeArrowheads="1" noTextEdit="1"/>
          </p:cNvSpPr>
          <p:nvPr>
            <p:ph type="sldImg"/>
          </p:nvPr>
        </p:nvSpPr>
        <p:spPr>
          <a:ln/>
        </p:spPr>
      </p:sp>
      <p:sp>
        <p:nvSpPr>
          <p:cNvPr id="161796"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87174882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p:spPr>
        <p:txBody>
          <a:bodyPr/>
          <a:lstStyle/>
          <a:p>
            <a:fld id="{3FF3FFA4-97B3-4405-81D0-C201E94BB11D}" type="slidenum">
              <a:rPr lang="en-GB" smtClean="0"/>
              <a:pPr/>
              <a:t>51</a:t>
            </a:fld>
            <a:endParaRPr lang="en-GB" smtClean="0"/>
          </a:p>
        </p:txBody>
      </p:sp>
      <p:sp>
        <p:nvSpPr>
          <p:cNvPr id="162819" name="Rectangle 2"/>
          <p:cNvSpPr>
            <a:spLocks noGrp="1" noRot="1" noChangeAspect="1" noChangeArrowheads="1" noTextEdit="1"/>
          </p:cNvSpPr>
          <p:nvPr>
            <p:ph type="sldImg"/>
          </p:nvPr>
        </p:nvSpPr>
        <p:spPr>
          <a:ln/>
        </p:spPr>
      </p:sp>
      <p:sp>
        <p:nvSpPr>
          <p:cNvPr id="162820"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403749691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p>
            <a:fld id="{CECFA0C1-7F07-4C43-9C7B-9739A0F1F4B8}" type="slidenum">
              <a:rPr lang="en-GB" smtClean="0"/>
              <a:pPr/>
              <a:t>52</a:t>
            </a:fld>
            <a:endParaRPr lang="en-GB" smtClean="0"/>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180550473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p:spPr>
        <p:txBody>
          <a:bodyPr/>
          <a:lstStyle/>
          <a:p>
            <a:fld id="{E89F793A-E77B-4FDC-AA66-6475EBFAEA5A}" type="slidenum">
              <a:rPr lang="en-GB" smtClean="0"/>
              <a:pPr/>
              <a:t>53</a:t>
            </a:fld>
            <a:endParaRPr lang="en-GB" smtClean="0"/>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93676657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p:spPr>
        <p:txBody>
          <a:bodyPr/>
          <a:lstStyle/>
          <a:p>
            <a:fld id="{ECECE6A8-02FF-40F2-9B30-C5EF07EF610E}" type="slidenum">
              <a:rPr lang="en-GB" smtClean="0"/>
              <a:pPr/>
              <a:t>54</a:t>
            </a:fld>
            <a:endParaRPr lang="en-GB" smtClean="0"/>
          </a:p>
        </p:txBody>
      </p:sp>
      <p:sp>
        <p:nvSpPr>
          <p:cNvPr id="165891" name="Rectangle 2"/>
          <p:cNvSpPr>
            <a:spLocks noGrp="1" noRot="1" noChangeAspect="1" noChangeArrowheads="1" noTextEdit="1"/>
          </p:cNvSpPr>
          <p:nvPr>
            <p:ph type="sldImg"/>
          </p:nvPr>
        </p:nvSpPr>
        <p:spPr>
          <a:ln/>
        </p:spPr>
      </p:sp>
      <p:sp>
        <p:nvSpPr>
          <p:cNvPr id="16589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2762162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p>
            <a:fld id="{B0B01BBA-70B1-4B35-8985-B2E89802B1F0}" type="slidenum">
              <a:rPr lang="en-GB" smtClean="0"/>
              <a:pPr/>
              <a:t>55</a:t>
            </a:fld>
            <a:endParaRPr lang="en-GB" smtClean="0"/>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9140947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CF3847F5-F483-45E4-9C54-4E04F0859A8F}" type="slidenum">
              <a:rPr lang="en-GB" smtClean="0"/>
              <a:pPr/>
              <a:t>56</a:t>
            </a:fld>
            <a:endParaRPr lang="en-GB" smtClean="0"/>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75689899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CF3847F5-F483-45E4-9C54-4E04F0859A8F}" type="slidenum">
              <a:rPr lang="en-GB" smtClean="0"/>
              <a:pPr/>
              <a:t>57</a:t>
            </a:fld>
            <a:endParaRPr lang="en-GB" smtClean="0"/>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115006407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p>
            <a:fld id="{814E5EA9-4F8A-4AC9-9610-F3DF47363C39}" type="slidenum">
              <a:rPr lang="en-GB" smtClean="0"/>
              <a:pPr/>
              <a:t>58</a:t>
            </a:fld>
            <a:endParaRPr lang="en-GB" smtClean="0"/>
          </a:p>
        </p:txBody>
      </p:sp>
      <p:sp>
        <p:nvSpPr>
          <p:cNvPr id="168963" name="Rectangle 2"/>
          <p:cNvSpPr>
            <a:spLocks noGrp="1" noRot="1" noChangeAspect="1" noChangeArrowheads="1" noTextEdit="1"/>
          </p:cNvSpPr>
          <p:nvPr>
            <p:ph type="sldImg"/>
          </p:nvPr>
        </p:nvSpPr>
        <p:spPr>
          <a:ln/>
        </p:spPr>
      </p:sp>
      <p:sp>
        <p:nvSpPr>
          <p:cNvPr id="168964"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205496884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p>
            <a:fld id="{B01D8727-3BCC-4C8C-BF5F-67A5E05FE606}" type="slidenum">
              <a:rPr lang="en-GB" smtClean="0"/>
              <a:pPr/>
              <a:t>59</a:t>
            </a:fld>
            <a:endParaRPr lang="en-GB" smtClean="0"/>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2838878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fld id="{25957031-8167-48C4-A523-9B362B09FD8C}" type="slidenum">
              <a:rPr lang="en-GB" smtClean="0"/>
              <a:pPr/>
              <a:t>6</a:t>
            </a:fld>
            <a:endParaRPr lang="en-GB" smtClean="0"/>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166042418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p:spPr>
        <p:txBody>
          <a:bodyPr/>
          <a:lstStyle/>
          <a:p>
            <a:fld id="{0C09ACE7-524F-4E10-AC6B-34D80AFE881C}" type="slidenum">
              <a:rPr lang="en-GB" smtClean="0"/>
              <a:pPr/>
              <a:t>60</a:t>
            </a:fld>
            <a:endParaRPr lang="en-GB" smtClean="0"/>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83188348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p:spPr>
        <p:txBody>
          <a:bodyPr/>
          <a:lstStyle/>
          <a:p>
            <a:fld id="{46193723-673A-45E6-9D0B-A0496C00CDA0}" type="slidenum">
              <a:rPr lang="en-GB" smtClean="0"/>
              <a:pPr/>
              <a:t>61</a:t>
            </a:fld>
            <a:endParaRPr lang="en-GB" smtClean="0"/>
          </a:p>
        </p:txBody>
      </p:sp>
      <p:sp>
        <p:nvSpPr>
          <p:cNvPr id="172035" name="Rectangle 2"/>
          <p:cNvSpPr>
            <a:spLocks noGrp="1" noRot="1" noChangeAspect="1" noChangeArrowheads="1" noTextEdit="1"/>
          </p:cNvSpPr>
          <p:nvPr>
            <p:ph type="sldImg"/>
          </p:nvPr>
        </p:nvSpPr>
        <p:spPr>
          <a:ln/>
        </p:spPr>
      </p:sp>
      <p:sp>
        <p:nvSpPr>
          <p:cNvPr id="172036"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404352851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p:spPr>
        <p:txBody>
          <a:bodyPr/>
          <a:lstStyle/>
          <a:p>
            <a:fld id="{74FD3B0A-0DBC-4D46-AA5F-F36068C6576F}" type="slidenum">
              <a:rPr lang="en-GB" smtClean="0"/>
              <a:pPr/>
              <a:t>62</a:t>
            </a:fld>
            <a:endParaRPr lang="en-GB" smtClean="0"/>
          </a:p>
        </p:txBody>
      </p:sp>
      <p:sp>
        <p:nvSpPr>
          <p:cNvPr id="173059" name="Rectangle 2"/>
          <p:cNvSpPr>
            <a:spLocks noGrp="1" noRot="1" noChangeAspect="1" noChangeArrowheads="1" noTextEdit="1"/>
          </p:cNvSpPr>
          <p:nvPr>
            <p:ph type="sldImg"/>
          </p:nvPr>
        </p:nvSpPr>
        <p:spPr>
          <a:ln/>
        </p:spPr>
      </p:sp>
      <p:sp>
        <p:nvSpPr>
          <p:cNvPr id="173060"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299152199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p:spPr>
        <p:txBody>
          <a:bodyPr/>
          <a:lstStyle/>
          <a:p>
            <a:fld id="{52B8FCC6-4271-4F9F-BA2E-F225BD7CC926}" type="slidenum">
              <a:rPr lang="en-GB" smtClean="0"/>
              <a:pPr/>
              <a:t>63</a:t>
            </a:fld>
            <a:endParaRPr lang="en-GB" smtClean="0"/>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83409922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p:spPr>
        <p:txBody>
          <a:bodyPr/>
          <a:lstStyle/>
          <a:p>
            <a:fld id="{F9F30749-FB06-4B56-A0DA-3E81FEE545E3}" type="slidenum">
              <a:rPr lang="en-GB" smtClean="0"/>
              <a:pPr/>
              <a:t>64</a:t>
            </a:fld>
            <a:endParaRPr lang="en-GB" smtClean="0"/>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0080484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p:spPr>
        <p:txBody>
          <a:bodyPr/>
          <a:lstStyle/>
          <a:p>
            <a:fld id="{EAD95C4A-2BA8-4962-ACF0-D8CE55A681F7}" type="slidenum">
              <a:rPr lang="en-GB" smtClean="0"/>
              <a:pPr/>
              <a:t>65</a:t>
            </a:fld>
            <a:endParaRPr lang="en-GB" smtClean="0"/>
          </a:p>
        </p:txBody>
      </p:sp>
      <p:sp>
        <p:nvSpPr>
          <p:cNvPr id="176131" name="Rectangle 2"/>
          <p:cNvSpPr>
            <a:spLocks noGrp="1" noRot="1" noChangeAspect="1" noChangeArrowheads="1" noTextEdit="1"/>
          </p:cNvSpPr>
          <p:nvPr>
            <p:ph type="sldImg"/>
          </p:nvPr>
        </p:nvSpPr>
        <p:spPr>
          <a:ln/>
        </p:spPr>
      </p:sp>
      <p:sp>
        <p:nvSpPr>
          <p:cNvPr id="17613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170495312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fld id="{038D46AC-A1D3-401A-9A3D-B74439AB5F28}" type="slidenum">
              <a:rPr lang="en-GB" smtClean="0"/>
              <a:pPr/>
              <a:t>66</a:t>
            </a:fld>
            <a:endParaRPr lang="en-GB" smtClean="0"/>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91158195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p>
            <a:fld id="{BF596BD5-C02F-45E2-9276-EF3AA6E9DDD0}" type="slidenum">
              <a:rPr lang="en-GB" smtClean="0"/>
              <a:pPr/>
              <a:t>67</a:t>
            </a:fld>
            <a:endParaRPr lang="en-GB" smtClean="0"/>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6153822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p:spPr>
        <p:txBody>
          <a:bodyPr/>
          <a:lstStyle/>
          <a:p>
            <a:fld id="{0FB8F527-A160-4223-A6A9-059C80E03D69}" type="slidenum">
              <a:rPr lang="en-GB" smtClean="0"/>
              <a:pPr/>
              <a:t>68</a:t>
            </a:fld>
            <a:endParaRPr lang="en-GB" smtClean="0"/>
          </a:p>
        </p:txBody>
      </p:sp>
      <p:sp>
        <p:nvSpPr>
          <p:cNvPr id="179203" name="Rectangle 2"/>
          <p:cNvSpPr>
            <a:spLocks noGrp="1" noRot="1" noChangeAspect="1" noChangeArrowheads="1" noTextEdit="1"/>
          </p:cNvSpPr>
          <p:nvPr>
            <p:ph type="sldImg"/>
          </p:nvPr>
        </p:nvSpPr>
        <p:spPr>
          <a:ln/>
        </p:spPr>
      </p:sp>
      <p:sp>
        <p:nvSpPr>
          <p:cNvPr id="179204"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48261745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p>
            <a:fld id="{0021D95D-D07E-414A-B833-6C6017C65A4B}" type="slidenum">
              <a:rPr lang="en-GB" smtClean="0"/>
              <a:pPr/>
              <a:t>69</a:t>
            </a:fld>
            <a:endParaRPr lang="en-GB" smtClean="0"/>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17943904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fld id="{25957031-8167-48C4-A523-9B362B09FD8C}" type="slidenum">
              <a:rPr lang="en-GB" smtClean="0"/>
              <a:pPr/>
              <a:t>7</a:t>
            </a:fld>
            <a:endParaRPr lang="en-GB" smtClean="0"/>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55566400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p:spPr>
        <p:txBody>
          <a:bodyPr/>
          <a:lstStyle/>
          <a:p>
            <a:fld id="{ACB8E1EC-6B64-420F-8F65-34B15F1ADF21}" type="slidenum">
              <a:rPr lang="en-GB" smtClean="0"/>
              <a:pPr/>
              <a:t>70</a:t>
            </a:fld>
            <a:endParaRPr lang="en-GB" smtClean="0"/>
          </a:p>
        </p:txBody>
      </p:sp>
      <p:sp>
        <p:nvSpPr>
          <p:cNvPr id="181251" name="Rectangle 2"/>
          <p:cNvSpPr>
            <a:spLocks noGrp="1" noRot="1" noChangeAspect="1" noChangeArrowheads="1" noTextEdit="1"/>
          </p:cNvSpPr>
          <p:nvPr>
            <p:ph type="sldImg"/>
          </p:nvPr>
        </p:nvSpPr>
        <p:spPr>
          <a:ln/>
        </p:spPr>
      </p:sp>
      <p:sp>
        <p:nvSpPr>
          <p:cNvPr id="18125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278364603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fld id="{F2BBAD48-3C12-4BAE-B72E-8B4FD53779A5}" type="slidenum">
              <a:rPr lang="en-GB" smtClean="0"/>
              <a:pPr/>
              <a:t>71</a:t>
            </a:fld>
            <a:endParaRPr lang="en-GB" smtClean="0"/>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159038204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p:spPr>
        <p:txBody>
          <a:bodyPr/>
          <a:lstStyle/>
          <a:p>
            <a:fld id="{E46088A7-5508-4F69-B9C7-6122AF0E65A8}" type="slidenum">
              <a:rPr lang="en-GB" smtClean="0"/>
              <a:pPr/>
              <a:t>72</a:t>
            </a:fld>
            <a:endParaRPr lang="en-GB" smtClean="0"/>
          </a:p>
        </p:txBody>
      </p:sp>
      <p:sp>
        <p:nvSpPr>
          <p:cNvPr id="183299" name="Rectangle 2"/>
          <p:cNvSpPr>
            <a:spLocks noGrp="1" noRot="1" noChangeAspect="1" noChangeArrowheads="1" noTextEdit="1"/>
          </p:cNvSpPr>
          <p:nvPr>
            <p:ph type="sldImg"/>
          </p:nvPr>
        </p:nvSpPr>
        <p:spPr>
          <a:ln/>
        </p:spPr>
      </p:sp>
      <p:sp>
        <p:nvSpPr>
          <p:cNvPr id="183300"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75244471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p:spPr>
        <p:txBody>
          <a:bodyPr/>
          <a:lstStyle/>
          <a:p>
            <a:fld id="{AE0FED60-25BD-403C-AF85-54503A694A46}" type="slidenum">
              <a:rPr lang="en-GB" smtClean="0"/>
              <a:pPr/>
              <a:t>73</a:t>
            </a:fld>
            <a:endParaRPr lang="en-GB" smtClean="0"/>
          </a:p>
        </p:txBody>
      </p:sp>
      <p:sp>
        <p:nvSpPr>
          <p:cNvPr id="184323" name="Rectangle 2"/>
          <p:cNvSpPr>
            <a:spLocks noGrp="1" noRot="1" noChangeAspect="1" noChangeArrowheads="1" noTextEdit="1"/>
          </p:cNvSpPr>
          <p:nvPr>
            <p:ph type="sldImg"/>
          </p:nvPr>
        </p:nvSpPr>
        <p:spPr>
          <a:ln/>
        </p:spPr>
      </p:sp>
      <p:sp>
        <p:nvSpPr>
          <p:cNvPr id="184324"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32567975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p:spPr>
        <p:txBody>
          <a:bodyPr/>
          <a:lstStyle/>
          <a:p>
            <a:fld id="{E14B1FE5-95B5-40D9-83D4-CF3AA884CB35}" type="slidenum">
              <a:rPr lang="en-GB" smtClean="0"/>
              <a:pPr/>
              <a:t>74</a:t>
            </a:fld>
            <a:endParaRPr lang="en-GB" smtClean="0"/>
          </a:p>
        </p:txBody>
      </p:sp>
      <p:sp>
        <p:nvSpPr>
          <p:cNvPr id="185347" name="Rectangle 2"/>
          <p:cNvSpPr>
            <a:spLocks noGrp="1" noRot="1" noChangeAspect="1" noChangeArrowheads="1" noTextEdit="1"/>
          </p:cNvSpPr>
          <p:nvPr>
            <p:ph type="sldImg"/>
          </p:nvPr>
        </p:nvSpPr>
        <p:spPr>
          <a:ln/>
        </p:spPr>
      </p:sp>
      <p:sp>
        <p:nvSpPr>
          <p:cNvPr id="185348"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50711679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p:spPr>
        <p:txBody>
          <a:bodyPr/>
          <a:lstStyle/>
          <a:p>
            <a:fld id="{042D8AF4-186D-4E7C-BF6B-38ED004D8114}" type="slidenum">
              <a:rPr lang="en-GB" smtClean="0"/>
              <a:pPr/>
              <a:t>75</a:t>
            </a:fld>
            <a:endParaRPr lang="en-GB" smtClean="0"/>
          </a:p>
        </p:txBody>
      </p:sp>
      <p:sp>
        <p:nvSpPr>
          <p:cNvPr id="186371" name="Rectangle 2"/>
          <p:cNvSpPr>
            <a:spLocks noGrp="1" noRot="1" noChangeAspect="1" noChangeArrowheads="1" noTextEdit="1"/>
          </p:cNvSpPr>
          <p:nvPr>
            <p:ph type="sldImg"/>
          </p:nvPr>
        </p:nvSpPr>
        <p:spPr>
          <a:ln/>
        </p:spPr>
      </p:sp>
      <p:sp>
        <p:nvSpPr>
          <p:cNvPr id="18637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17456597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p:spPr>
        <p:txBody>
          <a:bodyPr/>
          <a:lstStyle/>
          <a:p>
            <a:fld id="{273EC0C3-B2B9-46DE-B903-94205E8CF519}" type="slidenum">
              <a:rPr lang="en-GB" smtClean="0"/>
              <a:pPr/>
              <a:t>76</a:t>
            </a:fld>
            <a:endParaRPr lang="en-GB" smtClean="0"/>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162811628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p:spPr>
        <p:txBody>
          <a:bodyPr/>
          <a:lstStyle/>
          <a:p>
            <a:fld id="{F4F66FB2-81CB-480D-8352-EE6FEE8B3F10}" type="slidenum">
              <a:rPr lang="en-GB" smtClean="0"/>
              <a:pPr/>
              <a:t>77</a:t>
            </a:fld>
            <a:endParaRPr lang="en-GB" smtClean="0"/>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49958587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p:spPr>
        <p:txBody>
          <a:bodyPr/>
          <a:lstStyle/>
          <a:p>
            <a:fld id="{DD425E0C-7D00-43AF-89DD-6DAABA42FFA4}" type="slidenum">
              <a:rPr lang="en-GB" smtClean="0"/>
              <a:pPr/>
              <a:t>78</a:t>
            </a:fld>
            <a:endParaRPr lang="en-GB" smtClean="0"/>
          </a:p>
        </p:txBody>
      </p:sp>
      <p:sp>
        <p:nvSpPr>
          <p:cNvPr id="189443" name="Rectangle 2"/>
          <p:cNvSpPr>
            <a:spLocks noGrp="1" noRot="1" noChangeAspect="1" noChangeArrowheads="1" noTextEdit="1"/>
          </p:cNvSpPr>
          <p:nvPr>
            <p:ph type="sldImg"/>
          </p:nvPr>
        </p:nvSpPr>
        <p:spPr>
          <a:ln/>
        </p:spPr>
      </p:sp>
      <p:sp>
        <p:nvSpPr>
          <p:cNvPr id="189444"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168777986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p:spPr>
        <p:txBody>
          <a:bodyPr/>
          <a:lstStyle/>
          <a:p>
            <a:fld id="{01A4ABAC-917B-4935-9C2C-0F2337877384}" type="slidenum">
              <a:rPr lang="en-GB" smtClean="0"/>
              <a:pPr/>
              <a:t>79</a:t>
            </a:fld>
            <a:endParaRPr lang="en-GB" smtClean="0"/>
          </a:p>
        </p:txBody>
      </p:sp>
      <p:sp>
        <p:nvSpPr>
          <p:cNvPr id="190467" name="Rectangle 2"/>
          <p:cNvSpPr>
            <a:spLocks noGrp="1" noRot="1" noChangeAspect="1" noChangeArrowheads="1" noTextEdit="1"/>
          </p:cNvSpPr>
          <p:nvPr>
            <p:ph type="sldImg"/>
          </p:nvPr>
        </p:nvSpPr>
        <p:spPr>
          <a:ln/>
        </p:spPr>
      </p:sp>
      <p:sp>
        <p:nvSpPr>
          <p:cNvPr id="190468"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42608156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fld id="{25957031-8167-48C4-A523-9B362B09FD8C}" type="slidenum">
              <a:rPr lang="en-GB" smtClean="0"/>
              <a:pPr/>
              <a:t>8</a:t>
            </a:fld>
            <a:endParaRPr lang="en-GB" smtClean="0"/>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174299445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p:spPr>
        <p:txBody>
          <a:bodyPr/>
          <a:lstStyle/>
          <a:p>
            <a:fld id="{EC66E718-15E8-461C-A15C-E1ADE6F2B3B1}" type="slidenum">
              <a:rPr lang="en-GB" smtClean="0"/>
              <a:pPr/>
              <a:t>80</a:t>
            </a:fld>
            <a:endParaRPr lang="en-GB" smtClean="0"/>
          </a:p>
        </p:txBody>
      </p:sp>
      <p:sp>
        <p:nvSpPr>
          <p:cNvPr id="191491" name="Rectangle 2"/>
          <p:cNvSpPr>
            <a:spLocks noGrp="1" noRot="1" noChangeAspect="1" noChangeArrowheads="1" noTextEdit="1"/>
          </p:cNvSpPr>
          <p:nvPr>
            <p:ph type="sldImg"/>
          </p:nvPr>
        </p:nvSpPr>
        <p:spPr>
          <a:ln/>
        </p:spPr>
      </p:sp>
      <p:sp>
        <p:nvSpPr>
          <p:cNvPr id="19149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231360402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p>
            <a:fld id="{A5F93296-5DAC-46C1-8752-54779CFB66C8}" type="slidenum">
              <a:rPr lang="en-GB" smtClean="0"/>
              <a:pPr/>
              <a:t>81</a:t>
            </a:fld>
            <a:endParaRPr lang="en-GB" smtClean="0"/>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112453816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p:spPr>
        <p:txBody>
          <a:bodyPr/>
          <a:lstStyle/>
          <a:p>
            <a:fld id="{92D59E7B-0C78-4FB2-AB68-295FA0235061}" type="slidenum">
              <a:rPr lang="en-GB" smtClean="0"/>
              <a:pPr/>
              <a:t>82</a:t>
            </a:fld>
            <a:endParaRPr lang="en-GB" smtClean="0"/>
          </a:p>
        </p:txBody>
      </p:sp>
      <p:sp>
        <p:nvSpPr>
          <p:cNvPr id="193539" name="Rectangle 2"/>
          <p:cNvSpPr>
            <a:spLocks noGrp="1" noRot="1" noChangeAspect="1" noChangeArrowheads="1" noTextEdit="1"/>
          </p:cNvSpPr>
          <p:nvPr>
            <p:ph type="sldImg"/>
          </p:nvPr>
        </p:nvSpPr>
        <p:spPr>
          <a:ln/>
        </p:spPr>
      </p:sp>
      <p:sp>
        <p:nvSpPr>
          <p:cNvPr id="193540"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46532389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p:spPr>
        <p:txBody>
          <a:bodyPr/>
          <a:lstStyle/>
          <a:p>
            <a:fld id="{9BF09F11-502F-4C2C-9351-93A13ECD833C}" type="slidenum">
              <a:rPr lang="en-GB" smtClean="0"/>
              <a:pPr/>
              <a:t>83</a:t>
            </a:fld>
            <a:endParaRPr lang="en-GB" smtClean="0"/>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14807892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p:spPr>
        <p:txBody>
          <a:bodyPr/>
          <a:lstStyle/>
          <a:p>
            <a:fld id="{A5A40527-0297-446F-93F0-0EAA3443BCC2}" type="slidenum">
              <a:rPr lang="en-GB" smtClean="0"/>
              <a:pPr/>
              <a:t>84</a:t>
            </a:fld>
            <a:endParaRPr lang="en-GB" smtClean="0"/>
          </a:p>
        </p:txBody>
      </p:sp>
      <p:sp>
        <p:nvSpPr>
          <p:cNvPr id="195587" name="Rectangle 2"/>
          <p:cNvSpPr>
            <a:spLocks noGrp="1" noRot="1" noChangeAspect="1" noChangeArrowheads="1" noTextEdit="1"/>
          </p:cNvSpPr>
          <p:nvPr>
            <p:ph type="sldImg"/>
          </p:nvPr>
        </p:nvSpPr>
        <p:spPr>
          <a:ln/>
        </p:spPr>
      </p:sp>
      <p:sp>
        <p:nvSpPr>
          <p:cNvPr id="195588"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270035542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p:spPr>
        <p:txBody>
          <a:bodyPr/>
          <a:lstStyle/>
          <a:p>
            <a:fld id="{8727A04F-CBBD-4924-99A7-2AF107D8A00E}" type="slidenum">
              <a:rPr lang="en-GB" smtClean="0"/>
              <a:pPr/>
              <a:t>85</a:t>
            </a:fld>
            <a:endParaRPr lang="en-GB" smtClean="0"/>
          </a:p>
        </p:txBody>
      </p:sp>
      <p:sp>
        <p:nvSpPr>
          <p:cNvPr id="196611" name="Rectangle 2"/>
          <p:cNvSpPr>
            <a:spLocks noGrp="1" noRot="1" noChangeAspect="1" noChangeArrowheads="1" noTextEdit="1"/>
          </p:cNvSpPr>
          <p:nvPr>
            <p:ph type="sldImg"/>
          </p:nvPr>
        </p:nvSpPr>
        <p:spPr>
          <a:ln/>
        </p:spPr>
      </p:sp>
      <p:sp>
        <p:nvSpPr>
          <p:cNvPr id="19661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1161578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p:spPr>
        <p:txBody>
          <a:bodyPr/>
          <a:lstStyle/>
          <a:p>
            <a:fld id="{E73D0B0D-C722-4817-82E0-122E0F3D3820}" type="slidenum">
              <a:rPr lang="en-GB" smtClean="0"/>
              <a:pPr/>
              <a:t>86</a:t>
            </a:fld>
            <a:endParaRPr lang="en-GB" smtClean="0"/>
          </a:p>
        </p:txBody>
      </p:sp>
      <p:sp>
        <p:nvSpPr>
          <p:cNvPr id="197635"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160064309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p:spPr>
        <p:txBody>
          <a:bodyPr/>
          <a:lstStyle/>
          <a:p>
            <a:fld id="{1797FDDD-1A7E-40FF-88A1-3FC636CD184A}" type="slidenum">
              <a:rPr lang="en-GB" smtClean="0"/>
              <a:pPr/>
              <a:t>87</a:t>
            </a:fld>
            <a:endParaRPr lang="en-GB" smtClean="0"/>
          </a:p>
        </p:txBody>
      </p:sp>
      <p:sp>
        <p:nvSpPr>
          <p:cNvPr id="198659" name="Rectangle 2"/>
          <p:cNvSpPr>
            <a:spLocks noGrp="1" noRot="1" noChangeAspect="1" noChangeArrowheads="1" noTextEdit="1"/>
          </p:cNvSpPr>
          <p:nvPr>
            <p:ph type="sldImg"/>
          </p:nvPr>
        </p:nvSpPr>
        <p:spPr>
          <a:ln/>
        </p:spPr>
      </p:sp>
      <p:sp>
        <p:nvSpPr>
          <p:cNvPr id="198660"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78263774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p:spPr>
        <p:txBody>
          <a:bodyPr/>
          <a:lstStyle/>
          <a:p>
            <a:fld id="{726EE65E-2170-4FD6-BE6E-982F8234A6A1}" type="slidenum">
              <a:rPr lang="en-GB" smtClean="0"/>
              <a:pPr/>
              <a:t>88</a:t>
            </a:fld>
            <a:endParaRPr lang="en-GB" smtClean="0"/>
          </a:p>
        </p:txBody>
      </p:sp>
      <p:sp>
        <p:nvSpPr>
          <p:cNvPr id="199683" name="Rectangle 2"/>
          <p:cNvSpPr>
            <a:spLocks noGrp="1" noRot="1" noChangeAspect="1" noChangeArrowheads="1" noTextEdit="1"/>
          </p:cNvSpPr>
          <p:nvPr>
            <p:ph type="sldImg"/>
          </p:nvPr>
        </p:nvSpPr>
        <p:spPr>
          <a:ln/>
        </p:spPr>
      </p:sp>
      <p:sp>
        <p:nvSpPr>
          <p:cNvPr id="199684"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161467916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p:spPr>
        <p:txBody>
          <a:bodyPr/>
          <a:lstStyle/>
          <a:p>
            <a:fld id="{6D216EAC-2935-4057-B74B-12FE01520634}" type="slidenum">
              <a:rPr lang="en-GB" smtClean="0"/>
              <a:pPr/>
              <a:t>89</a:t>
            </a:fld>
            <a:endParaRPr lang="en-GB" smtClean="0"/>
          </a:p>
        </p:txBody>
      </p:sp>
      <p:sp>
        <p:nvSpPr>
          <p:cNvPr id="200707" name="Rectangle 2"/>
          <p:cNvSpPr>
            <a:spLocks noGrp="1" noRot="1" noChangeAspect="1" noChangeArrowheads="1" noTextEdit="1"/>
          </p:cNvSpPr>
          <p:nvPr>
            <p:ph type="sldImg"/>
          </p:nvPr>
        </p:nvSpPr>
        <p:spPr>
          <a:ln/>
        </p:spPr>
      </p:sp>
      <p:sp>
        <p:nvSpPr>
          <p:cNvPr id="200708"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14718500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p>
            <a:fld id="{6C9C3BD4-8385-4F87-A5B2-1A8358649CAE}" type="slidenum">
              <a:rPr lang="en-GB" smtClean="0"/>
              <a:pPr/>
              <a:t>9</a:t>
            </a:fld>
            <a:endParaRPr lang="en-GB" smtClean="0"/>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147612598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p:spPr>
        <p:txBody>
          <a:bodyPr/>
          <a:lstStyle/>
          <a:p>
            <a:fld id="{4657BFE0-AA11-47E6-A55B-AAFBD5FF415A}" type="slidenum">
              <a:rPr lang="en-GB" smtClean="0"/>
              <a:pPr/>
              <a:t>90</a:t>
            </a:fld>
            <a:endParaRPr lang="en-GB" smtClean="0"/>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15190768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p:spPr>
        <p:txBody>
          <a:bodyPr/>
          <a:lstStyle/>
          <a:p>
            <a:fld id="{4657BFE0-AA11-47E6-A55B-AAFBD5FF415A}" type="slidenum">
              <a:rPr lang="en-GB" smtClean="0"/>
              <a:pPr/>
              <a:t>91</a:t>
            </a:fld>
            <a:endParaRPr lang="en-GB" smtClean="0"/>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415623727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p:spPr>
        <p:txBody>
          <a:bodyPr/>
          <a:lstStyle/>
          <a:p>
            <a:fld id="{4657BFE0-AA11-47E6-A55B-AAFBD5FF415A}" type="slidenum">
              <a:rPr lang="en-GB" smtClean="0"/>
              <a:pPr/>
              <a:t>92</a:t>
            </a:fld>
            <a:endParaRPr lang="en-GB" smtClean="0"/>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73179978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p:spPr>
        <p:txBody>
          <a:bodyPr/>
          <a:lstStyle/>
          <a:p>
            <a:fld id="{4657BFE0-AA11-47E6-A55B-AAFBD5FF415A}" type="slidenum">
              <a:rPr lang="en-GB" smtClean="0"/>
              <a:pPr/>
              <a:t>93</a:t>
            </a:fld>
            <a:endParaRPr lang="en-GB" smtClean="0"/>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68636773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p:spPr>
        <p:txBody>
          <a:bodyPr/>
          <a:lstStyle/>
          <a:p>
            <a:fld id="{4657BFE0-AA11-47E6-A55B-AAFBD5FF415A}" type="slidenum">
              <a:rPr lang="en-GB" smtClean="0"/>
              <a:pPr/>
              <a:t>94</a:t>
            </a:fld>
            <a:endParaRPr lang="en-GB" smtClean="0"/>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133456311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p:spPr>
        <p:txBody>
          <a:bodyPr/>
          <a:lstStyle/>
          <a:p>
            <a:fld id="{4657BFE0-AA11-47E6-A55B-AAFBD5FF415A}" type="slidenum">
              <a:rPr lang="en-GB" smtClean="0"/>
              <a:pPr/>
              <a:t>95</a:t>
            </a:fld>
            <a:endParaRPr lang="en-GB" smtClean="0"/>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14513551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p:spPr>
        <p:txBody>
          <a:bodyPr/>
          <a:lstStyle/>
          <a:p>
            <a:fld id="{4657BFE0-AA11-47E6-A55B-AAFBD5FF415A}" type="slidenum">
              <a:rPr lang="en-GB" smtClean="0"/>
              <a:pPr/>
              <a:t>96</a:t>
            </a:fld>
            <a:endParaRPr lang="en-GB" smtClean="0"/>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224917695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p:spPr>
        <p:txBody>
          <a:bodyPr/>
          <a:lstStyle/>
          <a:p>
            <a:fld id="{4657BFE0-AA11-47E6-A55B-AAFBD5FF415A}" type="slidenum">
              <a:rPr lang="en-GB" smtClean="0"/>
              <a:pPr/>
              <a:t>97</a:t>
            </a:fld>
            <a:endParaRPr lang="en-GB" smtClean="0"/>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86991126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p:spPr>
        <p:txBody>
          <a:bodyPr/>
          <a:lstStyle/>
          <a:p>
            <a:fld id="{4657BFE0-AA11-47E6-A55B-AAFBD5FF415A}" type="slidenum">
              <a:rPr lang="en-GB" smtClean="0"/>
              <a:pPr/>
              <a:t>98</a:t>
            </a:fld>
            <a:endParaRPr lang="en-GB" smtClean="0"/>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185139977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p:spPr>
        <p:txBody>
          <a:bodyPr/>
          <a:lstStyle/>
          <a:p>
            <a:fld id="{4657BFE0-AA11-47E6-A55B-AAFBD5FF415A}" type="slidenum">
              <a:rPr lang="en-GB" smtClean="0"/>
              <a:pPr/>
              <a:t>99</a:t>
            </a:fld>
            <a:endParaRPr lang="en-GB" smtClean="0"/>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0246523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709571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530134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2" descr="Risultati immagini per logo sapienza png"/>
          <p:cNvPicPr>
            <a:picLocks noChangeAspect="1" noChangeArrowheads="1"/>
          </p:cNvPicPr>
          <p:nvPr userDrawn="1"/>
        </p:nvPicPr>
        <p:blipFill>
          <a:blip r:embed="rId4" cstate="print"/>
          <a:srcRect r="73161"/>
          <a:stretch>
            <a:fillRect/>
          </a:stretch>
        </p:blipFill>
        <p:spPr bwMode="auto">
          <a:xfrm>
            <a:off x="0" y="6435524"/>
            <a:ext cx="363440" cy="422476"/>
          </a:xfrm>
          <a:prstGeom prst="rect">
            <a:avLst/>
          </a:prstGeom>
          <a:noFill/>
        </p:spPr>
      </p:pic>
      <p:sp>
        <p:nvSpPr>
          <p:cNvPr id="5" name="Text Box 10"/>
          <p:cNvSpPr txBox="1">
            <a:spLocks noChangeArrowheads="1"/>
          </p:cNvSpPr>
          <p:nvPr userDrawn="1"/>
        </p:nvSpPr>
        <p:spPr bwMode="auto">
          <a:xfrm>
            <a:off x="3629025" y="6568367"/>
            <a:ext cx="5497513" cy="277641"/>
          </a:xfrm>
          <a:prstGeom prst="rect">
            <a:avLst/>
          </a:prstGeom>
          <a:noFill/>
          <a:ln w="9525">
            <a:noFill/>
            <a:miter lim="800000"/>
            <a:headEnd/>
            <a:tailEnd/>
          </a:ln>
          <a:effectLst/>
        </p:spPr>
        <p:txBody>
          <a:bodyPr wrap="square" lIns="92075" tIns="46038" rIns="92075" bIns="46038" anchor="ctr">
            <a:spAutoFit/>
          </a:bodyPr>
          <a:lstStyle/>
          <a:p>
            <a:pPr algn="r" eaLnBrk="0" hangingPunct="0">
              <a:spcBef>
                <a:spcPct val="50000"/>
              </a:spcBef>
              <a:defRPr/>
            </a:pPr>
            <a:r>
              <a:rPr lang="en-US" sz="1200" dirty="0" smtClean="0">
                <a:solidFill>
                  <a:schemeClr val="bg1"/>
                </a:solidFill>
                <a:effectLst>
                  <a:outerShdw blurRad="38100" dist="38100" dir="2700000" algn="tl">
                    <a:srgbClr val="000000"/>
                  </a:outerShdw>
                </a:effectLst>
                <a:latin typeface="Calibri" pitchFamily="34" charset="0"/>
              </a:rPr>
              <a:t>Petrologia e </a:t>
            </a:r>
            <a:r>
              <a:rPr lang="en-US" sz="1200" dirty="0" err="1" smtClean="0">
                <a:solidFill>
                  <a:schemeClr val="bg1"/>
                </a:solidFill>
                <a:effectLst>
                  <a:outerShdw blurRad="38100" dist="38100" dir="2700000" algn="tl">
                    <a:srgbClr val="000000"/>
                  </a:outerShdw>
                </a:effectLst>
                <a:latin typeface="Calibri" pitchFamily="34" charset="0"/>
              </a:rPr>
              <a:t>Geodinamica</a:t>
            </a:r>
            <a:r>
              <a:rPr lang="en-US" sz="1200" dirty="0" smtClean="0">
                <a:solidFill>
                  <a:schemeClr val="bg1"/>
                </a:solidFill>
                <a:effectLst>
                  <a:outerShdw blurRad="38100" dist="38100" dir="2700000" algn="tl">
                    <a:srgbClr val="000000"/>
                  </a:outerShdw>
                </a:effectLst>
                <a:latin typeface="Calibri" pitchFamily="34" charset="0"/>
              </a:rPr>
              <a:t>. </a:t>
            </a:r>
            <a:r>
              <a:rPr lang="en-US" sz="1200" dirty="0">
                <a:solidFill>
                  <a:schemeClr val="bg1"/>
                </a:solidFill>
                <a:effectLst>
                  <a:outerShdw blurRad="38100" dist="38100" dir="2700000" algn="tl">
                    <a:srgbClr val="000000"/>
                  </a:outerShdw>
                </a:effectLst>
                <a:latin typeface="Calibri" pitchFamily="34" charset="0"/>
              </a:rPr>
              <a:t>Michele Lustrino. Univ. La Sapienza Roma A.A. </a:t>
            </a:r>
            <a:r>
              <a:rPr lang="en-US" sz="1200" dirty="0" smtClean="0">
                <a:solidFill>
                  <a:schemeClr val="bg1"/>
                </a:solidFill>
                <a:effectLst>
                  <a:outerShdw blurRad="38100" dist="38100" dir="2700000" algn="tl">
                    <a:srgbClr val="000000"/>
                  </a:outerShdw>
                </a:effectLst>
                <a:latin typeface="Calibri" pitchFamily="34" charset="0"/>
              </a:rPr>
              <a:t>2019/2020</a:t>
            </a:r>
            <a:endParaRPr lang="en-US" sz="1200" dirty="0">
              <a:solidFill>
                <a:schemeClr val="bg1"/>
              </a:solidFill>
              <a:effectLst>
                <a:outerShdw blurRad="38100" dist="38100" dir="2700000" algn="tl">
                  <a:srgbClr val="000000"/>
                </a:outerShdw>
              </a:effectLst>
              <a:latin typeface="Calibri" pitchFamily="34" charset="0"/>
            </a:endParaRPr>
          </a:p>
        </p:txBody>
      </p:sp>
    </p:spTree>
  </p:cSld>
  <p:clrMap bg1="lt1" tx1="dk1" bg2="lt2" tx2="dk2" accent1="accent1" accent2="accent2" accent3="accent3" accent4="accent4" accent5="accent5" accent6="accent6" hlink="hlink" folHlink="folHlink"/>
  <p:sldLayoutIdLst>
    <p:sldLayoutId id="2147483650" r:id="rId1"/>
    <p:sldLayoutId id="2147483655" r:id="rId2"/>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rgbClr val="FFCC00"/>
          </a:solidFill>
          <a:latin typeface="+mn-lt"/>
          <a:ea typeface="+mn-ea"/>
          <a:cs typeface="+mn-cs"/>
        </a:defRPr>
      </a:lvl1pPr>
      <a:lvl2pPr marL="742950" indent="-285750" algn="l" rtl="0" eaLnBrk="0" fontAlgn="base" hangingPunct="0">
        <a:spcBef>
          <a:spcPct val="20000"/>
        </a:spcBef>
        <a:spcAft>
          <a:spcPct val="0"/>
        </a:spcAft>
        <a:buChar char="–"/>
        <a:defRPr sz="2800">
          <a:solidFill>
            <a:srgbClr val="FFCC00"/>
          </a:solidFill>
          <a:latin typeface="+mn-lt"/>
        </a:defRPr>
      </a:lvl2pPr>
      <a:lvl3pPr marL="1143000" indent="-228600" algn="l" rtl="0" eaLnBrk="0" fontAlgn="base" hangingPunct="0">
        <a:spcBef>
          <a:spcPct val="20000"/>
        </a:spcBef>
        <a:spcAft>
          <a:spcPct val="0"/>
        </a:spcAft>
        <a:buChar char="•"/>
        <a:defRPr sz="2400">
          <a:solidFill>
            <a:srgbClr val="FFCC00"/>
          </a:solidFill>
          <a:latin typeface="+mn-lt"/>
        </a:defRPr>
      </a:lvl3pPr>
      <a:lvl4pPr marL="1600200" indent="-228600" algn="l" rtl="0" eaLnBrk="0" fontAlgn="base" hangingPunct="0">
        <a:spcBef>
          <a:spcPct val="20000"/>
        </a:spcBef>
        <a:spcAft>
          <a:spcPct val="0"/>
        </a:spcAft>
        <a:buChar char="–"/>
        <a:defRPr sz="2000">
          <a:solidFill>
            <a:srgbClr val="FFCC00"/>
          </a:solidFill>
          <a:latin typeface="+mn-lt"/>
        </a:defRPr>
      </a:lvl4pPr>
      <a:lvl5pPr marL="2057400" indent="-228600" algn="l" rtl="0" eaLnBrk="0" fontAlgn="base" hangingPunct="0">
        <a:spcBef>
          <a:spcPct val="20000"/>
        </a:spcBef>
        <a:spcAft>
          <a:spcPct val="0"/>
        </a:spcAft>
        <a:buChar char="»"/>
        <a:defRPr sz="2000">
          <a:solidFill>
            <a:srgbClr val="FFCC00"/>
          </a:solidFill>
          <a:latin typeface="+mn-lt"/>
        </a:defRPr>
      </a:lvl5pPr>
      <a:lvl6pPr marL="2514600" indent="-228600" algn="l" rtl="0" fontAlgn="base">
        <a:spcBef>
          <a:spcPct val="20000"/>
        </a:spcBef>
        <a:spcAft>
          <a:spcPct val="0"/>
        </a:spcAft>
        <a:defRPr sz="2000">
          <a:solidFill>
            <a:srgbClr val="FFCC00"/>
          </a:solidFill>
          <a:latin typeface="+mn-lt"/>
        </a:defRPr>
      </a:lvl6pPr>
      <a:lvl7pPr marL="2971800" indent="-228600" algn="l" rtl="0" fontAlgn="base">
        <a:spcBef>
          <a:spcPct val="20000"/>
        </a:spcBef>
        <a:spcAft>
          <a:spcPct val="0"/>
        </a:spcAft>
        <a:defRPr sz="2000">
          <a:solidFill>
            <a:srgbClr val="FFCC00"/>
          </a:solidFill>
          <a:latin typeface="+mn-lt"/>
        </a:defRPr>
      </a:lvl7pPr>
      <a:lvl8pPr marL="3429000" indent="-228600" algn="l" rtl="0" fontAlgn="base">
        <a:spcBef>
          <a:spcPct val="20000"/>
        </a:spcBef>
        <a:spcAft>
          <a:spcPct val="0"/>
        </a:spcAft>
        <a:defRPr sz="2000">
          <a:solidFill>
            <a:srgbClr val="FFCC00"/>
          </a:solidFill>
          <a:latin typeface="+mn-lt"/>
        </a:defRPr>
      </a:lvl8pPr>
      <a:lvl9pPr marL="3886200" indent="-228600" algn="l" rtl="0" fontAlgn="base">
        <a:spcBef>
          <a:spcPct val="20000"/>
        </a:spcBef>
        <a:spcAft>
          <a:spcPct val="0"/>
        </a:spcAft>
        <a:defRPr sz="2000">
          <a:solidFill>
            <a:srgbClr val="FFCC00"/>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4" name="Picture 2" descr="Risultati immagini per logo sapienza png"/>
          <p:cNvPicPr>
            <a:picLocks noChangeAspect="1" noChangeArrowheads="1"/>
          </p:cNvPicPr>
          <p:nvPr userDrawn="1"/>
        </p:nvPicPr>
        <p:blipFill>
          <a:blip r:embed="rId4" cstate="print"/>
          <a:srcRect r="73161"/>
          <a:stretch>
            <a:fillRect/>
          </a:stretch>
        </p:blipFill>
        <p:spPr bwMode="auto">
          <a:xfrm>
            <a:off x="0" y="6435524"/>
            <a:ext cx="363440" cy="422476"/>
          </a:xfrm>
          <a:prstGeom prst="rect">
            <a:avLst/>
          </a:prstGeom>
          <a:noFill/>
        </p:spPr>
      </p:pic>
    </p:spTree>
    <p:extLst>
      <p:ext uri="{BB962C8B-B14F-4D97-AF65-F5344CB8AC3E}">
        <p14:creationId xmlns:p14="http://schemas.microsoft.com/office/powerpoint/2010/main" val="1094400101"/>
      </p:ext>
    </p:extLst>
  </p:cSld>
  <p:clrMap bg1="lt1" tx1="dk1" bg2="lt2" tx2="dk2" accent1="accent1" accent2="accent2" accent3="accent3" accent4="accent4" accent5="accent5" accent6="accent6" hlink="hlink" folHlink="folHlink"/>
  <p:sldLayoutIdLst>
    <p:sldLayoutId id="2147483657" r:id="rId1"/>
    <p:sldLayoutId id="2147483658" r:id="rId2"/>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rgbClr val="FFCC00"/>
          </a:solidFill>
          <a:latin typeface="+mn-lt"/>
          <a:ea typeface="+mn-ea"/>
          <a:cs typeface="+mn-cs"/>
        </a:defRPr>
      </a:lvl1pPr>
      <a:lvl2pPr marL="742950" indent="-285750" algn="l" rtl="0" eaLnBrk="0" fontAlgn="base" hangingPunct="0">
        <a:spcBef>
          <a:spcPct val="20000"/>
        </a:spcBef>
        <a:spcAft>
          <a:spcPct val="0"/>
        </a:spcAft>
        <a:buChar char="–"/>
        <a:defRPr sz="2800">
          <a:solidFill>
            <a:srgbClr val="FFCC00"/>
          </a:solidFill>
          <a:latin typeface="+mn-lt"/>
        </a:defRPr>
      </a:lvl2pPr>
      <a:lvl3pPr marL="1143000" indent="-228600" algn="l" rtl="0" eaLnBrk="0" fontAlgn="base" hangingPunct="0">
        <a:spcBef>
          <a:spcPct val="20000"/>
        </a:spcBef>
        <a:spcAft>
          <a:spcPct val="0"/>
        </a:spcAft>
        <a:buChar char="•"/>
        <a:defRPr sz="2400">
          <a:solidFill>
            <a:srgbClr val="FFCC00"/>
          </a:solidFill>
          <a:latin typeface="+mn-lt"/>
        </a:defRPr>
      </a:lvl3pPr>
      <a:lvl4pPr marL="1600200" indent="-228600" algn="l" rtl="0" eaLnBrk="0" fontAlgn="base" hangingPunct="0">
        <a:spcBef>
          <a:spcPct val="20000"/>
        </a:spcBef>
        <a:spcAft>
          <a:spcPct val="0"/>
        </a:spcAft>
        <a:buChar char="–"/>
        <a:defRPr sz="2000">
          <a:solidFill>
            <a:srgbClr val="FFCC00"/>
          </a:solidFill>
          <a:latin typeface="+mn-lt"/>
        </a:defRPr>
      </a:lvl4pPr>
      <a:lvl5pPr marL="2057400" indent="-228600" algn="l" rtl="0" eaLnBrk="0" fontAlgn="base" hangingPunct="0">
        <a:spcBef>
          <a:spcPct val="20000"/>
        </a:spcBef>
        <a:spcAft>
          <a:spcPct val="0"/>
        </a:spcAft>
        <a:buChar char="»"/>
        <a:defRPr sz="2000">
          <a:solidFill>
            <a:srgbClr val="FFCC00"/>
          </a:solidFill>
          <a:latin typeface="+mn-lt"/>
        </a:defRPr>
      </a:lvl5pPr>
      <a:lvl6pPr marL="2514600" indent="-228600" algn="l" rtl="0" fontAlgn="base">
        <a:spcBef>
          <a:spcPct val="20000"/>
        </a:spcBef>
        <a:spcAft>
          <a:spcPct val="0"/>
        </a:spcAft>
        <a:defRPr sz="2000">
          <a:solidFill>
            <a:srgbClr val="FFCC00"/>
          </a:solidFill>
          <a:latin typeface="+mn-lt"/>
        </a:defRPr>
      </a:lvl6pPr>
      <a:lvl7pPr marL="2971800" indent="-228600" algn="l" rtl="0" fontAlgn="base">
        <a:spcBef>
          <a:spcPct val="20000"/>
        </a:spcBef>
        <a:spcAft>
          <a:spcPct val="0"/>
        </a:spcAft>
        <a:defRPr sz="2000">
          <a:solidFill>
            <a:srgbClr val="FFCC00"/>
          </a:solidFill>
          <a:latin typeface="+mn-lt"/>
        </a:defRPr>
      </a:lvl7pPr>
      <a:lvl8pPr marL="3429000" indent="-228600" algn="l" rtl="0" fontAlgn="base">
        <a:spcBef>
          <a:spcPct val="20000"/>
        </a:spcBef>
        <a:spcAft>
          <a:spcPct val="0"/>
        </a:spcAft>
        <a:defRPr sz="2000">
          <a:solidFill>
            <a:srgbClr val="FFCC00"/>
          </a:solidFill>
          <a:latin typeface="+mn-lt"/>
        </a:defRPr>
      </a:lvl8pPr>
      <a:lvl9pPr marL="3886200" indent="-228600" algn="l" rtl="0" fontAlgn="base">
        <a:spcBef>
          <a:spcPct val="20000"/>
        </a:spcBef>
        <a:spcAft>
          <a:spcPct val="0"/>
        </a:spcAft>
        <a:defRPr sz="2000">
          <a:solidFill>
            <a:srgbClr val="FFCC00"/>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04.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05.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06.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7.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8.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0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2.xml"/><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3.xm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14.xml"/><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17.xml"/><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notesSlide" Target="../notesSlides/notesSlide118.xml"/><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3" Type="http://schemas.openxmlformats.org/officeDocument/2006/relationships/image" Target="../media/image56.wmf"/><Relationship Id="rId2" Type="http://schemas.openxmlformats.org/officeDocument/2006/relationships/notesSlide" Target="../notesSlides/notesSlide11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notesSlide" Target="../notesSlides/notesSlide120.xml"/><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notesSlide" Target="../notesSlides/notesSlide121.xml"/><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notesSlide" Target="../notesSlides/notesSlide122.xml"/><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23.xml"/><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33.xml"/><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3" Type="http://schemas.openxmlformats.org/officeDocument/2006/relationships/image" Target="../media/image60.wmf"/><Relationship Id="rId2" Type="http://schemas.openxmlformats.org/officeDocument/2006/relationships/notesSlide" Target="../notesSlides/notesSlide135.xml"/><Relationship Id="rId1" Type="http://schemas.openxmlformats.org/officeDocument/2006/relationships/slideLayout" Target="../slideLayouts/slideLayout1.xml"/><Relationship Id="rId4" Type="http://schemas.openxmlformats.org/officeDocument/2006/relationships/image" Target="../media/image61.wmf"/></Relationships>
</file>

<file path=ppt/slides/_rels/slide136.xml.rels><?xml version="1.0" encoding="UTF-8" standalone="yes"?>
<Relationships xmlns="http://schemas.openxmlformats.org/package/2006/relationships"><Relationship Id="rId3" Type="http://schemas.openxmlformats.org/officeDocument/2006/relationships/image" Target="../media/image60.wmf"/><Relationship Id="rId2" Type="http://schemas.openxmlformats.org/officeDocument/2006/relationships/notesSlide" Target="../notesSlides/notesSlide136.xml"/><Relationship Id="rId1" Type="http://schemas.openxmlformats.org/officeDocument/2006/relationships/slideLayout" Target="../slideLayouts/slideLayout1.xml"/><Relationship Id="rId4" Type="http://schemas.openxmlformats.org/officeDocument/2006/relationships/image" Target="../media/image61.wmf"/></Relationships>
</file>

<file path=ppt/slides/_rels/slide137.xml.rels><?xml version="1.0" encoding="UTF-8" standalone="yes"?>
<Relationships xmlns="http://schemas.openxmlformats.org/package/2006/relationships"><Relationship Id="rId3" Type="http://schemas.openxmlformats.org/officeDocument/2006/relationships/image" Target="../media/image60.wmf"/><Relationship Id="rId2" Type="http://schemas.openxmlformats.org/officeDocument/2006/relationships/notesSlide" Target="../notesSlides/notesSlide137.xml"/><Relationship Id="rId1" Type="http://schemas.openxmlformats.org/officeDocument/2006/relationships/slideLayout" Target="../slideLayouts/slideLayout1.xml"/><Relationship Id="rId4" Type="http://schemas.openxmlformats.org/officeDocument/2006/relationships/image" Target="../media/image61.wmf"/></Relationships>
</file>

<file path=ppt/slides/_rels/slide138.x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notesSlide" Target="../notesSlides/notesSlide138.xml"/><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notesSlide" Target="../notesSlides/notesSlide139.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notesSlide" Target="../notesSlides/notesSlide140.xml"/><Relationship Id="rId1" Type="http://schemas.openxmlformats.org/officeDocument/2006/relationships/slideLayout" Target="../slideLayouts/slideLayout1.xml"/><Relationship Id="rId4" Type="http://schemas.openxmlformats.org/officeDocument/2006/relationships/image" Target="../media/image62.wmf"/></Relationships>
</file>

<file path=ppt/slides/_rels/slide1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1.xml"/><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notesSlide" Target="../notesSlides/notesSlide142.xml"/><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notesSlide" Target="../notesSlides/notesSlide143.xml"/><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44.xml"/><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45.xml"/><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46.xml"/><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47.xml"/><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48.xml"/><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52.xml"/><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53.xml"/><Relationship Id="rId1" Type="http://schemas.openxmlformats.org/officeDocument/2006/relationships/slideLayout" Target="../slideLayouts/slideLayout4.xml"/><Relationship Id="rId4" Type="http://schemas.openxmlformats.org/officeDocument/2006/relationships/image" Target="../media/image67.png"/></Relationships>
</file>

<file path=ppt/slides/_rels/slide15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54.xml"/><Relationship Id="rId1" Type="http://schemas.openxmlformats.org/officeDocument/2006/relationships/slideLayout" Target="../slideLayouts/slideLayout3.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57.xml"/><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6.wmf"/><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6.wmf"/><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6.wmf"/><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6.wmf"/><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5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notesSlide" Target="../notesSlides/notesSlide75.xml"/><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76.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76.xml"/><Relationship Id="rId1" Type="http://schemas.openxmlformats.org/officeDocument/2006/relationships/slideLayout" Target="../slideLayouts/slideLayout1.xml"/><Relationship Id="rId5" Type="http://schemas.openxmlformats.org/officeDocument/2006/relationships/image" Target="../media/image23.wmf"/><Relationship Id="rId4" Type="http://schemas.openxmlformats.org/officeDocument/2006/relationships/image" Target="../media/image22.wmf"/></Relationships>
</file>

<file path=ppt/slides/_rels/slide77.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1.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8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8" name="Rectangle 6"/>
          <p:cNvSpPr>
            <a:spLocks noChangeArrowheads="1"/>
          </p:cNvSpPr>
          <p:nvPr/>
        </p:nvSpPr>
        <p:spPr bwMode="auto">
          <a:xfrm>
            <a:off x="0" y="-14287"/>
            <a:ext cx="9144000" cy="6577012"/>
          </a:xfrm>
          <a:prstGeom prst="rect">
            <a:avLst/>
          </a:prstGeom>
          <a:noFill/>
          <a:ln w="9525">
            <a:noFill/>
            <a:miter lim="800000"/>
            <a:headEnd/>
            <a:tailEnd/>
          </a:ln>
          <a:effectLst/>
        </p:spPr>
        <p:txBody>
          <a:bodyPr/>
          <a:lstStyle/>
          <a:p>
            <a:pPr algn="ctr">
              <a:spcBef>
                <a:spcPts val="0"/>
              </a:spcBef>
              <a:defRPr/>
            </a:pPr>
            <a:r>
              <a:rPr lang="it-IT" sz="8000" dirty="0" smtClean="0">
                <a:solidFill>
                  <a:schemeClr val="bg1"/>
                </a:solidFill>
                <a:effectLst>
                  <a:outerShdw blurRad="38100" dist="38100" dir="2700000" algn="tl">
                    <a:srgbClr val="000000"/>
                  </a:outerShdw>
                </a:effectLst>
                <a:latin typeface="Calibri" pitchFamily="34" charset="0"/>
              </a:rPr>
              <a:t>Petrologia e Geodinamica</a:t>
            </a:r>
            <a:r>
              <a:rPr lang="it-IT" sz="2000" baseline="30000" dirty="0">
                <a:solidFill>
                  <a:schemeClr val="bg1"/>
                </a:solidFill>
                <a:effectLst>
                  <a:outerShdw blurRad="38100" dist="38100" dir="2700000" algn="tl">
                    <a:srgbClr val="000000"/>
                  </a:outerShdw>
                </a:effectLst>
                <a:latin typeface="Calibri" pitchFamily="34" charset="0"/>
              </a:rPr>
              <a:t/>
            </a:r>
            <a:br>
              <a:rPr lang="it-IT" sz="2000" baseline="30000" dirty="0">
                <a:solidFill>
                  <a:schemeClr val="bg1"/>
                </a:solidFill>
                <a:effectLst>
                  <a:outerShdw blurRad="38100" dist="38100" dir="2700000" algn="tl">
                    <a:srgbClr val="000000"/>
                  </a:outerShdw>
                </a:effectLst>
                <a:latin typeface="Calibri" pitchFamily="34" charset="0"/>
              </a:rPr>
            </a:br>
            <a:r>
              <a:rPr lang="it-IT" sz="3600" dirty="0">
                <a:solidFill>
                  <a:schemeClr val="bg1"/>
                </a:solidFill>
                <a:effectLst>
                  <a:outerShdw blurRad="38100" dist="38100" dir="2700000" algn="tl">
                    <a:srgbClr val="000000"/>
                  </a:outerShdw>
                </a:effectLst>
                <a:latin typeface="Calibri" pitchFamily="34" charset="0"/>
              </a:rPr>
              <a:t>Laurea Magistrale in</a:t>
            </a:r>
            <a:br>
              <a:rPr lang="it-IT" sz="3600" dirty="0">
                <a:solidFill>
                  <a:schemeClr val="bg1"/>
                </a:solidFill>
                <a:effectLst>
                  <a:outerShdw blurRad="38100" dist="38100" dir="2700000" algn="tl">
                    <a:srgbClr val="000000"/>
                  </a:outerShdw>
                </a:effectLst>
                <a:latin typeface="Calibri" pitchFamily="34" charset="0"/>
              </a:rPr>
            </a:br>
            <a:r>
              <a:rPr lang="it-IT" sz="3600" dirty="0">
                <a:solidFill>
                  <a:schemeClr val="bg1"/>
                </a:solidFill>
                <a:effectLst>
                  <a:outerShdw blurRad="38100" dist="38100" dir="2700000" algn="tl">
                    <a:srgbClr val="000000"/>
                  </a:outerShdw>
                </a:effectLst>
                <a:latin typeface="Calibri" pitchFamily="34" charset="0"/>
              </a:rPr>
              <a:t>Geologia di Esplorazione</a:t>
            </a:r>
            <a:br>
              <a:rPr lang="it-IT" sz="3600" dirty="0">
                <a:solidFill>
                  <a:schemeClr val="bg1"/>
                </a:solidFill>
                <a:effectLst>
                  <a:outerShdw blurRad="38100" dist="38100" dir="2700000" algn="tl">
                    <a:srgbClr val="000000"/>
                  </a:outerShdw>
                </a:effectLst>
                <a:latin typeface="Calibri" pitchFamily="34" charset="0"/>
              </a:rPr>
            </a:br>
            <a:r>
              <a:rPr lang="it-IT" sz="2400" dirty="0">
                <a:solidFill>
                  <a:schemeClr val="bg1"/>
                </a:solidFill>
                <a:effectLst>
                  <a:outerShdw blurRad="38100" dist="38100" dir="2700000" algn="tl">
                    <a:srgbClr val="000000"/>
                  </a:outerShdw>
                </a:effectLst>
                <a:latin typeface="Calibri" pitchFamily="34" charset="0"/>
              </a:rPr>
              <a:t> </a:t>
            </a:r>
            <a:endParaRPr lang="it-IT" sz="3600" dirty="0" smtClean="0">
              <a:solidFill>
                <a:schemeClr val="bg1"/>
              </a:solidFill>
              <a:effectLst>
                <a:outerShdw blurRad="38100" dist="38100" dir="2700000" algn="tl">
                  <a:srgbClr val="000000"/>
                </a:outerShdw>
              </a:effectLst>
              <a:latin typeface="Calibri" pitchFamily="34" charset="0"/>
            </a:endParaRPr>
          </a:p>
          <a:p>
            <a:pPr algn="ctr">
              <a:spcBef>
                <a:spcPts val="0"/>
              </a:spcBef>
              <a:defRPr/>
            </a:pPr>
            <a:endParaRPr lang="it-IT" sz="2400" i="1" dirty="0" smtClean="0">
              <a:solidFill>
                <a:schemeClr val="bg1"/>
              </a:solidFill>
              <a:effectLst>
                <a:outerShdw blurRad="38100" dist="38100" dir="2700000" algn="tl">
                  <a:srgbClr val="000000"/>
                </a:outerShdw>
              </a:effectLst>
              <a:latin typeface="Calibri" pitchFamily="34" charset="0"/>
            </a:endParaRPr>
          </a:p>
          <a:p>
            <a:pPr algn="ctr">
              <a:spcBef>
                <a:spcPts val="0"/>
              </a:spcBef>
              <a:defRPr/>
            </a:pPr>
            <a:r>
              <a:rPr lang="it-IT" sz="2400" i="1" dirty="0" smtClean="0">
                <a:solidFill>
                  <a:schemeClr val="bg1"/>
                </a:solidFill>
                <a:effectLst>
                  <a:outerShdw blurRad="38100" dist="38100" dir="2700000" algn="tl">
                    <a:srgbClr val="000000"/>
                  </a:outerShdw>
                </a:effectLst>
                <a:latin typeface="Calibri" pitchFamily="34" charset="0"/>
              </a:rPr>
              <a:t>Dipartimento </a:t>
            </a:r>
            <a:r>
              <a:rPr lang="it-IT" sz="2400" i="1" dirty="0">
                <a:solidFill>
                  <a:schemeClr val="bg1"/>
                </a:solidFill>
                <a:effectLst>
                  <a:outerShdw blurRad="38100" dist="38100" dir="2700000" algn="tl">
                    <a:srgbClr val="000000"/>
                  </a:outerShdw>
                </a:effectLst>
                <a:latin typeface="Calibri" pitchFamily="34" charset="0"/>
              </a:rPr>
              <a:t>di Scienze della Terra</a:t>
            </a:r>
            <a:br>
              <a:rPr lang="it-IT" sz="2400" i="1" dirty="0">
                <a:solidFill>
                  <a:schemeClr val="bg1"/>
                </a:solidFill>
                <a:effectLst>
                  <a:outerShdw blurRad="38100" dist="38100" dir="2700000" algn="tl">
                    <a:srgbClr val="000000"/>
                  </a:outerShdw>
                </a:effectLst>
                <a:latin typeface="Calibri" pitchFamily="34" charset="0"/>
              </a:rPr>
            </a:br>
            <a:r>
              <a:rPr lang="it-IT" sz="2400" i="1" dirty="0">
                <a:solidFill>
                  <a:schemeClr val="bg1"/>
                </a:solidFill>
                <a:effectLst>
                  <a:outerShdw blurRad="38100" dist="38100" dir="2700000" algn="tl">
                    <a:srgbClr val="000000"/>
                  </a:outerShdw>
                </a:effectLst>
                <a:latin typeface="Calibri" pitchFamily="34" charset="0"/>
              </a:rPr>
              <a:t>Università degli Studi di Roma La Sapienza</a:t>
            </a:r>
            <a:r>
              <a:rPr lang="it-IT" sz="3600" i="1" dirty="0">
                <a:solidFill>
                  <a:schemeClr val="bg1"/>
                </a:solidFill>
                <a:effectLst>
                  <a:outerShdw blurRad="38100" dist="38100" dir="2700000" algn="tl">
                    <a:srgbClr val="000000"/>
                  </a:outerShdw>
                </a:effectLst>
                <a:latin typeface="Calibri" pitchFamily="34" charset="0"/>
              </a:rPr>
              <a:t> </a:t>
            </a:r>
            <a:r>
              <a:rPr lang="it-IT" sz="4400" dirty="0">
                <a:solidFill>
                  <a:schemeClr val="bg1"/>
                </a:solidFill>
                <a:effectLst>
                  <a:outerShdw blurRad="38100" dist="38100" dir="2700000" algn="tl">
                    <a:srgbClr val="000000"/>
                  </a:outerShdw>
                </a:effectLst>
                <a:latin typeface="Calibri" pitchFamily="34" charset="0"/>
              </a:rPr>
              <a:t/>
            </a:r>
            <a:br>
              <a:rPr lang="it-IT" sz="4400" dirty="0">
                <a:solidFill>
                  <a:schemeClr val="bg1"/>
                </a:solidFill>
                <a:effectLst>
                  <a:outerShdw blurRad="38100" dist="38100" dir="2700000" algn="tl">
                    <a:srgbClr val="000000"/>
                  </a:outerShdw>
                </a:effectLst>
                <a:latin typeface="Calibri" pitchFamily="34" charset="0"/>
              </a:rPr>
            </a:br>
            <a:endParaRPr lang="it-IT" sz="1000" dirty="0" smtClean="0">
              <a:solidFill>
                <a:schemeClr val="bg1"/>
              </a:solidFill>
              <a:effectLst>
                <a:outerShdw blurRad="38100" dist="38100" dir="2700000" algn="tl">
                  <a:srgbClr val="000000"/>
                </a:outerShdw>
              </a:effectLst>
              <a:latin typeface="Calibri" pitchFamily="34" charset="0"/>
            </a:endParaRPr>
          </a:p>
          <a:p>
            <a:pPr algn="ctr">
              <a:spcBef>
                <a:spcPts val="0"/>
              </a:spcBef>
              <a:defRPr/>
            </a:pPr>
            <a:r>
              <a:rPr lang="it-IT" sz="3200" dirty="0" smtClean="0">
                <a:solidFill>
                  <a:schemeClr val="bg1"/>
                </a:solidFill>
                <a:effectLst>
                  <a:outerShdw blurRad="38100" dist="38100" dir="2700000" algn="tl">
                    <a:srgbClr val="000000"/>
                  </a:outerShdw>
                </a:effectLst>
                <a:latin typeface="Calibri" pitchFamily="34" charset="0"/>
              </a:rPr>
              <a:t>Michele </a:t>
            </a:r>
            <a:r>
              <a:rPr lang="it-IT" sz="3200" dirty="0">
                <a:solidFill>
                  <a:schemeClr val="bg1"/>
                </a:solidFill>
                <a:effectLst>
                  <a:outerShdw blurRad="38100" dist="38100" dir="2700000" algn="tl">
                    <a:srgbClr val="000000"/>
                  </a:outerShdw>
                </a:effectLst>
                <a:latin typeface="Calibri" pitchFamily="34" charset="0"/>
              </a:rPr>
              <a:t>Lustrino</a:t>
            </a:r>
            <a:r>
              <a:rPr lang="it-IT" sz="2400" dirty="0">
                <a:solidFill>
                  <a:schemeClr val="bg1"/>
                </a:solidFill>
                <a:effectLst>
                  <a:outerShdw blurRad="38100" dist="38100" dir="2700000" algn="tl">
                    <a:srgbClr val="000000"/>
                  </a:outerShdw>
                </a:effectLst>
                <a:latin typeface="Calibri" pitchFamily="34" charset="0"/>
              </a:rPr>
              <a:t/>
            </a:r>
            <a:br>
              <a:rPr lang="it-IT" sz="2400" dirty="0">
                <a:solidFill>
                  <a:schemeClr val="bg1"/>
                </a:solidFill>
                <a:effectLst>
                  <a:outerShdw blurRad="38100" dist="38100" dir="2700000" algn="tl">
                    <a:srgbClr val="000000"/>
                  </a:outerShdw>
                </a:effectLst>
                <a:latin typeface="Calibri" pitchFamily="34" charset="0"/>
              </a:rPr>
            </a:br>
            <a:r>
              <a:rPr lang="it-IT" sz="2400" dirty="0">
                <a:solidFill>
                  <a:schemeClr val="bg1"/>
                </a:solidFill>
                <a:effectLst>
                  <a:outerShdw blurRad="38100" dist="38100" dir="2700000" algn="tl">
                    <a:srgbClr val="000000"/>
                  </a:outerShdw>
                </a:effectLst>
                <a:latin typeface="Calibri" pitchFamily="34" charset="0"/>
              </a:rPr>
              <a:t>(michele.lustrino@uniroma1.it. Tel: 06 49914158. Stanza </a:t>
            </a:r>
            <a:r>
              <a:rPr lang="it-IT" sz="2400" dirty="0" smtClean="0">
                <a:solidFill>
                  <a:schemeClr val="bg1"/>
                </a:solidFill>
                <a:effectLst>
                  <a:outerShdw blurRad="38100" dist="38100" dir="2700000" algn="tl">
                    <a:srgbClr val="000000"/>
                  </a:outerShdw>
                </a:effectLst>
                <a:latin typeface="Calibri" pitchFamily="34" charset="0"/>
              </a:rPr>
              <a:t>114)</a:t>
            </a:r>
            <a:endParaRPr lang="it-IT" sz="2400" dirty="0">
              <a:solidFill>
                <a:schemeClr val="bg1"/>
              </a:solidFill>
              <a:effectLst>
                <a:outerShdw blurRad="38100" dist="38100" dir="2700000" algn="tl">
                  <a:srgbClr val="000000"/>
                </a:outerShdw>
              </a:effectLst>
              <a:latin typeface="Calibri"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1187" name="Text Box 3"/>
          <p:cNvSpPr txBox="1">
            <a:spLocks noChangeArrowheads="1"/>
          </p:cNvSpPr>
          <p:nvPr/>
        </p:nvSpPr>
        <p:spPr bwMode="auto">
          <a:xfrm>
            <a:off x="236483" y="88900"/>
            <a:ext cx="8671034" cy="579438"/>
          </a:xfrm>
          <a:prstGeom prst="rect">
            <a:avLst/>
          </a:prstGeom>
          <a:noFill/>
          <a:ln w="9525" algn="ctr">
            <a:noFill/>
            <a:miter lim="800000"/>
            <a:headEnd/>
            <a:tailEnd/>
          </a:ln>
          <a:effectLst/>
        </p:spPr>
        <p:txBody>
          <a:bodyPr wrap="square">
            <a:spAutoFit/>
          </a:bodyPr>
          <a:lstStyle/>
          <a:p>
            <a:pPr algn="ctr">
              <a:defRPr/>
            </a:pPr>
            <a:r>
              <a:rPr lang="en-GB" sz="3200" smtClean="0">
                <a:solidFill>
                  <a:schemeClr val="bg1"/>
                </a:solidFill>
                <a:effectLst>
                  <a:outerShdw blurRad="38100" dist="38100" dir="2700000" algn="tl">
                    <a:srgbClr val="000000"/>
                  </a:outerShdw>
                </a:effectLst>
                <a:latin typeface="Calibri" pitchFamily="34" charset="0"/>
              </a:rPr>
              <a:t>What</a:t>
            </a:r>
            <a:r>
              <a:rPr lang="en-GB" sz="3000" smtClean="0">
                <a:solidFill>
                  <a:schemeClr val="bg1"/>
                </a:solidFill>
                <a:effectLst>
                  <a:outerShdw blurRad="38100" dist="38100" dir="2700000" algn="tl">
                    <a:srgbClr val="000000"/>
                  </a:outerShdw>
                </a:effectLst>
                <a:latin typeface="Calibri" pitchFamily="34" charset="0"/>
              </a:rPr>
              <a:t> </a:t>
            </a:r>
            <a:r>
              <a:rPr lang="en-GB" sz="3200" smtClean="0">
                <a:solidFill>
                  <a:schemeClr val="bg1"/>
                </a:solidFill>
                <a:effectLst>
                  <a:outerShdw blurRad="38100" dist="38100" dir="2700000" algn="tl">
                    <a:srgbClr val="000000"/>
                  </a:outerShdw>
                </a:effectLst>
                <a:latin typeface="Calibri" pitchFamily="34" charset="0"/>
              </a:rPr>
              <a:t>we</a:t>
            </a:r>
            <a:r>
              <a:rPr lang="en-GB" sz="3000" smtClean="0">
                <a:solidFill>
                  <a:schemeClr val="bg1"/>
                </a:solidFill>
                <a:effectLst>
                  <a:outerShdw blurRad="38100" dist="38100" dir="2700000" algn="tl">
                    <a:srgbClr val="000000"/>
                  </a:outerShdw>
                </a:effectLst>
                <a:latin typeface="Calibri" pitchFamily="34" charset="0"/>
              </a:rPr>
              <a:t> </a:t>
            </a:r>
            <a:r>
              <a:rPr lang="en-GB" sz="3200" smtClean="0">
                <a:solidFill>
                  <a:schemeClr val="bg1"/>
                </a:solidFill>
                <a:effectLst>
                  <a:outerShdw blurRad="38100" dist="38100" dir="2700000" algn="tl">
                    <a:srgbClr val="000000"/>
                  </a:outerShdw>
                </a:effectLst>
                <a:latin typeface="Calibri" pitchFamily="34" charset="0"/>
              </a:rPr>
              <a:t>think</a:t>
            </a:r>
            <a:r>
              <a:rPr lang="en-GB" sz="3000" smtClean="0">
                <a:solidFill>
                  <a:schemeClr val="bg1"/>
                </a:solidFill>
                <a:effectLst>
                  <a:outerShdw blurRad="38100" dist="38100" dir="2700000" algn="tl">
                    <a:srgbClr val="000000"/>
                  </a:outerShdw>
                </a:effectLst>
                <a:latin typeface="Calibri" pitchFamily="34" charset="0"/>
              </a:rPr>
              <a:t> </a:t>
            </a:r>
            <a:r>
              <a:rPr lang="en-GB" sz="3200" smtClean="0">
                <a:solidFill>
                  <a:schemeClr val="bg1"/>
                </a:solidFill>
                <a:effectLst>
                  <a:outerShdw blurRad="38100" dist="38100" dir="2700000" algn="tl">
                    <a:srgbClr val="000000"/>
                  </a:outerShdw>
                </a:effectLst>
                <a:latin typeface="Calibri" pitchFamily="34" charset="0"/>
              </a:rPr>
              <a:t>we</a:t>
            </a:r>
            <a:r>
              <a:rPr lang="en-GB" sz="3000" smtClean="0">
                <a:solidFill>
                  <a:schemeClr val="bg1"/>
                </a:solidFill>
                <a:effectLst>
                  <a:outerShdw blurRad="38100" dist="38100" dir="2700000" algn="tl">
                    <a:srgbClr val="000000"/>
                  </a:outerShdw>
                </a:effectLst>
                <a:latin typeface="Calibri" pitchFamily="34" charset="0"/>
              </a:rPr>
              <a:t> </a:t>
            </a:r>
            <a:r>
              <a:rPr lang="en-GB" sz="3200" smtClean="0">
                <a:solidFill>
                  <a:schemeClr val="bg1"/>
                </a:solidFill>
                <a:effectLst>
                  <a:outerShdw blurRad="38100" dist="38100" dir="2700000" algn="tl">
                    <a:srgbClr val="000000"/>
                  </a:outerShdw>
                </a:effectLst>
                <a:latin typeface="Calibri" pitchFamily="34" charset="0"/>
              </a:rPr>
              <a:t>know</a:t>
            </a:r>
            <a:r>
              <a:rPr lang="en-GB" sz="3000" smtClean="0">
                <a:solidFill>
                  <a:schemeClr val="bg1"/>
                </a:solidFill>
                <a:effectLst>
                  <a:outerShdw blurRad="38100" dist="38100" dir="2700000" algn="tl">
                    <a:srgbClr val="000000"/>
                  </a:outerShdw>
                </a:effectLst>
                <a:latin typeface="Calibri" pitchFamily="34" charset="0"/>
              </a:rPr>
              <a:t> </a:t>
            </a:r>
            <a:r>
              <a:rPr lang="en-GB" sz="3200" smtClean="0">
                <a:solidFill>
                  <a:schemeClr val="bg1"/>
                </a:solidFill>
                <a:effectLst>
                  <a:outerShdw blurRad="38100" dist="38100" dir="2700000" algn="tl">
                    <a:srgbClr val="000000"/>
                  </a:outerShdw>
                </a:effectLst>
                <a:latin typeface="Calibri" pitchFamily="34" charset="0"/>
              </a:rPr>
              <a:t>about</a:t>
            </a:r>
            <a:r>
              <a:rPr lang="en-GB" sz="3000" smtClean="0">
                <a:solidFill>
                  <a:schemeClr val="bg1"/>
                </a:solidFill>
                <a:effectLst>
                  <a:outerShdw blurRad="38100" dist="38100" dir="2700000" algn="tl">
                    <a:srgbClr val="000000"/>
                  </a:outerShdw>
                </a:effectLst>
                <a:latin typeface="Calibri" pitchFamily="34" charset="0"/>
              </a:rPr>
              <a:t> </a:t>
            </a:r>
            <a:r>
              <a:rPr lang="en-GB" sz="3200" smtClean="0">
                <a:solidFill>
                  <a:schemeClr val="bg1"/>
                </a:solidFill>
                <a:effectLst>
                  <a:outerShdw blurRad="38100" dist="38100" dir="2700000" algn="tl">
                    <a:srgbClr val="000000"/>
                  </a:outerShdw>
                </a:effectLst>
                <a:latin typeface="Calibri" pitchFamily="34" charset="0"/>
              </a:rPr>
              <a:t>mantle</a:t>
            </a:r>
            <a:r>
              <a:rPr lang="en-GB" sz="3000" smtClean="0">
                <a:solidFill>
                  <a:schemeClr val="bg1"/>
                </a:solidFill>
                <a:effectLst>
                  <a:outerShdw blurRad="38100" dist="38100" dir="2700000" algn="tl">
                    <a:srgbClr val="000000"/>
                  </a:outerShdw>
                </a:effectLst>
                <a:latin typeface="Calibri" pitchFamily="34" charset="0"/>
              </a:rPr>
              <a:t> </a:t>
            </a:r>
            <a:r>
              <a:rPr lang="en-GB" sz="3200" smtClean="0">
                <a:solidFill>
                  <a:schemeClr val="bg1"/>
                </a:solidFill>
                <a:effectLst>
                  <a:outerShdw blurRad="38100" dist="38100" dir="2700000" algn="tl">
                    <a:srgbClr val="000000"/>
                  </a:outerShdw>
                </a:effectLst>
                <a:latin typeface="Calibri" pitchFamily="34" charset="0"/>
              </a:rPr>
              <a:t>processes</a:t>
            </a:r>
            <a:endParaRPr lang="en-GB" sz="3200">
              <a:solidFill>
                <a:schemeClr val="bg1"/>
              </a:solidFill>
              <a:effectLst>
                <a:outerShdw blurRad="38100" dist="38100" dir="2700000" algn="tl">
                  <a:srgbClr val="000000"/>
                </a:outerShdw>
              </a:effectLst>
              <a:latin typeface="Calibri" pitchFamily="34" charset="0"/>
            </a:endParaRPr>
          </a:p>
        </p:txBody>
      </p:sp>
      <p:sp>
        <p:nvSpPr>
          <p:cNvPr id="861188" name="Rectangle 4"/>
          <p:cNvSpPr>
            <a:spLocks noChangeArrowheads="1"/>
          </p:cNvSpPr>
          <p:nvPr/>
        </p:nvSpPr>
        <p:spPr bwMode="auto">
          <a:xfrm>
            <a:off x="236483" y="887413"/>
            <a:ext cx="8671034" cy="779462"/>
          </a:xfrm>
          <a:prstGeom prst="rect">
            <a:avLst/>
          </a:prstGeom>
          <a:noFill/>
          <a:ln w="9525">
            <a:noFill/>
            <a:miter lim="800000"/>
            <a:headEnd/>
            <a:tailEnd/>
          </a:ln>
          <a:effectLst/>
        </p:spPr>
        <p:txBody>
          <a:bodyPr/>
          <a:lstStyle/>
          <a:p>
            <a:pPr>
              <a:lnSpc>
                <a:spcPct val="90000"/>
              </a:lnSpc>
              <a:buFont typeface="Wingdings" pitchFamily="2" charset="2"/>
              <a:buNone/>
              <a:defRPr/>
            </a:pPr>
            <a:r>
              <a:rPr lang="en-GB" sz="4200" smtClean="0">
                <a:solidFill>
                  <a:srgbClr val="FFFF00"/>
                </a:solidFill>
                <a:effectLst>
                  <a:outerShdw blurRad="38100" dist="38100" dir="2700000" algn="tl">
                    <a:srgbClr val="000000"/>
                  </a:outerShdw>
                </a:effectLst>
                <a:latin typeface="Calibri" pitchFamily="34" charset="0"/>
              </a:rPr>
              <a:t>   </a:t>
            </a:r>
            <a:r>
              <a:rPr lang="en-GB" sz="4200" i="1" smtClean="0">
                <a:solidFill>
                  <a:srgbClr val="FFFF00"/>
                </a:solidFill>
                <a:effectLst>
                  <a:outerShdw blurRad="38100" dist="38100" dir="2700000" algn="tl">
                    <a:srgbClr val="000000"/>
                  </a:outerShdw>
                </a:effectLst>
                <a:latin typeface="Calibri" pitchFamily="34" charset="0"/>
              </a:rPr>
              <a:t>Experimental petrology says:</a:t>
            </a:r>
            <a:endParaRPr lang="en-GB" sz="3400">
              <a:solidFill>
                <a:srgbClr val="FFFF00"/>
              </a:solidFill>
              <a:effectLst>
                <a:outerShdw blurRad="38100" dist="38100" dir="2700000" algn="tl">
                  <a:srgbClr val="000000"/>
                </a:outerShdw>
              </a:effectLst>
              <a:latin typeface="Calibri" pitchFamily="34" charset="0"/>
            </a:endParaRPr>
          </a:p>
        </p:txBody>
      </p:sp>
      <p:sp>
        <p:nvSpPr>
          <p:cNvPr id="861189" name="Rectangle 5"/>
          <p:cNvSpPr>
            <a:spLocks noChangeArrowheads="1"/>
          </p:cNvSpPr>
          <p:nvPr/>
        </p:nvSpPr>
        <p:spPr bwMode="auto">
          <a:xfrm>
            <a:off x="520700" y="5176838"/>
            <a:ext cx="7999413" cy="1324081"/>
          </a:xfrm>
          <a:prstGeom prst="rect">
            <a:avLst/>
          </a:prstGeom>
          <a:noFill/>
          <a:ln w="9525">
            <a:noFill/>
            <a:miter lim="800000"/>
            <a:headEnd/>
            <a:tailEnd/>
          </a:ln>
          <a:effectLst/>
        </p:spPr>
        <p:txBody>
          <a:bodyPr lIns="92075" tIns="46038" rIns="92075" bIns="46038">
            <a:spAutoFit/>
          </a:bodyPr>
          <a:lstStyle/>
          <a:p>
            <a:pPr algn="ctr" eaLnBrk="0" hangingPunct="0">
              <a:defRPr/>
            </a:pPr>
            <a:r>
              <a:rPr lang="en-GB" sz="4000" smtClean="0">
                <a:solidFill>
                  <a:srgbClr val="FFFF00"/>
                </a:solidFill>
                <a:effectLst>
                  <a:outerShdw blurRad="38100" dist="38100" dir="2700000" algn="tl">
                    <a:srgbClr val="000000"/>
                  </a:outerShdw>
                </a:effectLst>
                <a:latin typeface="Calibri" pitchFamily="34" charset="0"/>
              </a:rPr>
              <a:t>Do you remember the influence of P on the melting of enstatite?</a:t>
            </a:r>
            <a:endParaRPr lang="en-GB" sz="4000">
              <a:solidFill>
                <a:srgbClr val="FFFF00"/>
              </a:solidFill>
              <a:effectLst>
                <a:outerShdw blurRad="38100" dist="38100" dir="2700000" algn="tl">
                  <a:srgbClr val="000000"/>
                </a:outerShdw>
              </a:effectLst>
              <a:latin typeface="Calibri" pitchFamily="34" charset="0"/>
            </a:endParaRPr>
          </a:p>
        </p:txBody>
      </p:sp>
      <p:sp>
        <p:nvSpPr>
          <p:cNvPr id="861190" name="Rectangle 6"/>
          <p:cNvSpPr>
            <a:spLocks noChangeArrowheads="1"/>
          </p:cNvSpPr>
          <p:nvPr/>
        </p:nvSpPr>
        <p:spPr bwMode="auto">
          <a:xfrm>
            <a:off x="236483" y="1787525"/>
            <a:ext cx="8671034" cy="3270250"/>
          </a:xfrm>
          <a:prstGeom prst="rect">
            <a:avLst/>
          </a:prstGeom>
          <a:noFill/>
          <a:ln w="9525">
            <a:noFill/>
            <a:miter lim="800000"/>
            <a:headEnd/>
            <a:tailEnd/>
          </a:ln>
          <a:effectLst/>
        </p:spPr>
        <p:txBody>
          <a:bodyPr/>
          <a:lstStyle/>
          <a:p>
            <a:pPr>
              <a:lnSpc>
                <a:spcPct val="120000"/>
              </a:lnSpc>
              <a:buFont typeface="Wingdings" pitchFamily="2" charset="2"/>
              <a:buNone/>
              <a:defRPr/>
            </a:pPr>
            <a:r>
              <a:rPr lang="en-GB" sz="3000" smtClean="0">
                <a:solidFill>
                  <a:schemeClr val="bg1"/>
                </a:solidFill>
                <a:effectLst>
                  <a:outerShdw blurRad="38100" dist="38100" dir="2700000" algn="tl">
                    <a:srgbClr val="000000"/>
                  </a:outerShdw>
                </a:effectLst>
                <a:latin typeface="Calibri" pitchFamily="34" charset="0"/>
              </a:rPr>
              <a:t>An undepleted lherzolitic mantle source is able to generate tholeiitic magmas at relatively shallow pressure and relatively high temperature.</a:t>
            </a:r>
          </a:p>
          <a:p>
            <a:pPr>
              <a:lnSpc>
                <a:spcPct val="120000"/>
              </a:lnSpc>
              <a:buFont typeface="Wingdings" pitchFamily="2" charset="2"/>
              <a:buNone/>
              <a:defRPr/>
            </a:pPr>
            <a:r>
              <a:rPr lang="en-GB" sz="3000" smtClean="0">
                <a:solidFill>
                  <a:schemeClr val="bg1"/>
                </a:solidFill>
                <a:effectLst>
                  <a:outerShdw blurRad="38100" dist="38100" dir="2700000" algn="tl">
                    <a:srgbClr val="000000"/>
                  </a:outerShdw>
                </a:effectLst>
                <a:latin typeface="Calibri" pitchFamily="34" charset="0"/>
              </a:rPr>
              <a:t>The same source can generate sodic alkaline magmas if it melts at higher pressure and lower temperature regimes.</a:t>
            </a:r>
            <a:endParaRPr lang="en-GB" sz="3000">
              <a:solidFill>
                <a:schemeClr val="bg1"/>
              </a:solidFill>
              <a:effectLst>
                <a:outerShdw blurRad="38100" dist="38100" dir="2700000" algn="tl">
                  <a:srgbClr val="000000"/>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61188"/>
                                        </p:tgtEl>
                                        <p:attrNameLst>
                                          <p:attrName>style.visibility</p:attrName>
                                        </p:attrNameLst>
                                      </p:cBhvr>
                                      <p:to>
                                        <p:strVal val="visible"/>
                                      </p:to>
                                    </p:set>
                                    <p:animEffect transition="in" filter="fade">
                                      <p:cBhvr>
                                        <p:cTn id="7" dur="500"/>
                                        <p:tgtEl>
                                          <p:spTgt spid="86118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61190"/>
                                        </p:tgtEl>
                                        <p:attrNameLst>
                                          <p:attrName>style.visibility</p:attrName>
                                        </p:attrNameLst>
                                      </p:cBhvr>
                                      <p:to>
                                        <p:strVal val="visible"/>
                                      </p:to>
                                    </p:set>
                                    <p:animEffect transition="in" filter="fade">
                                      <p:cBhvr>
                                        <p:cTn id="12" dur="500"/>
                                        <p:tgtEl>
                                          <p:spTgt spid="86119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61189"/>
                                        </p:tgtEl>
                                        <p:attrNameLst>
                                          <p:attrName>style.visibility</p:attrName>
                                        </p:attrNameLst>
                                      </p:cBhvr>
                                      <p:to>
                                        <p:strVal val="visible"/>
                                      </p:to>
                                    </p:set>
                                    <p:animEffect transition="in" filter="fade">
                                      <p:cBhvr>
                                        <p:cTn id="17" dur="500"/>
                                        <p:tgtEl>
                                          <p:spTgt spid="8611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1188" grpId="0"/>
      <p:bldP spid="861189" grpId="0" autoUpdateAnimBg="0"/>
      <p:bldP spid="861190"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3" cstate="print"/>
          <a:srcRect/>
          <a:stretch>
            <a:fillRect/>
          </a:stretch>
        </p:blipFill>
        <p:spPr bwMode="auto">
          <a:xfrm>
            <a:off x="0" y="-15876"/>
            <a:ext cx="9159876" cy="6873876"/>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267"/>
                                        </p:tgtEl>
                                        <p:attrNameLst>
                                          <p:attrName>style.visibility</p:attrName>
                                        </p:attrNameLst>
                                      </p:cBhvr>
                                      <p:to>
                                        <p:strVal val="visible"/>
                                      </p:to>
                                    </p:set>
                                    <p:animEffect transition="in" filter="fade">
                                      <p:cBhvr>
                                        <p:cTn id="7" dur="500"/>
                                        <p:tgtEl>
                                          <p:spTgt spid="11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p:cNvPicPr>
            <a:picLocks noChangeAspect="1" noChangeArrowheads="1"/>
          </p:cNvPicPr>
          <p:nvPr/>
        </p:nvPicPr>
        <p:blipFill>
          <a:blip r:embed="rId3" cstate="print"/>
          <a:srcRect/>
          <a:stretch>
            <a:fillRect/>
          </a:stretch>
        </p:blipFill>
        <p:spPr bwMode="auto">
          <a:xfrm>
            <a:off x="0" y="-15876"/>
            <a:ext cx="9159876" cy="6873876"/>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291"/>
                                        </p:tgtEl>
                                        <p:attrNameLst>
                                          <p:attrName>style.visibility</p:attrName>
                                        </p:attrNameLst>
                                      </p:cBhvr>
                                      <p:to>
                                        <p:strVal val="visible"/>
                                      </p:to>
                                    </p:set>
                                    <p:animEffect transition="in" filter="fade">
                                      <p:cBhvr>
                                        <p:cTn id="7" dur="500"/>
                                        <p:tgtEl>
                                          <p:spTgt spid="122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3" cstate="print"/>
          <a:srcRect t="14313" b="7219"/>
          <a:stretch>
            <a:fillRect/>
          </a:stretch>
        </p:blipFill>
        <p:spPr bwMode="auto">
          <a:xfrm>
            <a:off x="0" y="0"/>
            <a:ext cx="9159876" cy="5393803"/>
          </a:xfrm>
          <a:prstGeom prst="rect">
            <a:avLst/>
          </a:prstGeom>
          <a:noFill/>
          <a:ln w="9525">
            <a:noFill/>
            <a:miter lim="800000"/>
            <a:headEnd/>
            <a:tailEnd/>
          </a:ln>
          <a:effectLst/>
        </p:spPr>
      </p:pic>
      <p:sp>
        <p:nvSpPr>
          <p:cNvPr id="20" name="Rectangle 48"/>
          <p:cNvSpPr>
            <a:spLocks noChangeArrowheads="1"/>
          </p:cNvSpPr>
          <p:nvPr/>
        </p:nvSpPr>
        <p:spPr bwMode="auto">
          <a:xfrm>
            <a:off x="0" y="-1"/>
            <a:ext cx="9144000" cy="714375"/>
          </a:xfrm>
          <a:prstGeom prst="rect">
            <a:avLst/>
          </a:prstGeom>
          <a:noFill/>
          <a:ln w="9525">
            <a:noFill/>
            <a:miter lim="800000"/>
            <a:headEnd/>
            <a:tailEnd/>
          </a:ln>
          <a:effectLst/>
        </p:spPr>
        <p:txBody>
          <a:bodyPr lIns="92075" tIns="46038" rIns="92075" bIns="46038"/>
          <a:lstStyle/>
          <a:p>
            <a:pPr algn="ctr" eaLnBrk="0" hangingPunct="0">
              <a:lnSpc>
                <a:spcPct val="90000"/>
              </a:lnSpc>
              <a:spcBef>
                <a:spcPct val="20000"/>
              </a:spcBef>
              <a:defRPr/>
            </a:pPr>
            <a:r>
              <a:rPr lang="en-US" sz="4400" dirty="0" smtClean="0">
                <a:solidFill>
                  <a:schemeClr val="bg1"/>
                </a:solidFill>
                <a:effectLst>
                  <a:outerShdw blurRad="38100" dist="38100" dir="2700000" algn="tl">
                    <a:srgbClr val="000000"/>
                  </a:outerShdw>
                </a:effectLst>
                <a:latin typeface="Calibri" pitchFamily="34" charset="0"/>
              </a:rPr>
              <a:t>Here we see sp + </a:t>
            </a:r>
            <a:r>
              <a:rPr lang="en-US" sz="4400" dirty="0" err="1" smtClean="0">
                <a:solidFill>
                  <a:schemeClr val="bg1"/>
                </a:solidFill>
                <a:effectLst>
                  <a:outerShdw blurRad="38100" dist="38100" dir="2700000" algn="tl">
                    <a:srgbClr val="000000"/>
                  </a:outerShdw>
                </a:effectLst>
                <a:latin typeface="Calibri" pitchFamily="34" charset="0"/>
              </a:rPr>
              <a:t>opx</a:t>
            </a:r>
            <a:r>
              <a:rPr lang="en-US" sz="4400" dirty="0" smtClean="0">
                <a:solidFill>
                  <a:schemeClr val="bg1"/>
                </a:solidFill>
                <a:effectLst>
                  <a:outerShdw blurRad="38100" dist="38100" dir="2700000" algn="tl">
                    <a:srgbClr val="000000"/>
                  </a:outerShdw>
                </a:effectLst>
                <a:latin typeface="Calibri" pitchFamily="34" charset="0"/>
              </a:rPr>
              <a:t> after garnet</a:t>
            </a:r>
            <a:endParaRPr lang="en-US" sz="4400" baseline="-25000" dirty="0">
              <a:solidFill>
                <a:schemeClr val="bg1"/>
              </a:solidFill>
              <a:effectLst>
                <a:outerShdw blurRad="38100" dist="38100" dir="2700000" algn="tl">
                  <a:srgbClr val="000000"/>
                </a:outerShdw>
              </a:effectLst>
              <a:latin typeface="Calibri" pitchFamily="34" charset="0"/>
            </a:endParaRPr>
          </a:p>
        </p:txBody>
      </p:sp>
      <p:sp>
        <p:nvSpPr>
          <p:cNvPr id="21" name="Rectangle 48"/>
          <p:cNvSpPr>
            <a:spLocks noChangeArrowheads="1"/>
          </p:cNvSpPr>
          <p:nvPr/>
        </p:nvSpPr>
        <p:spPr bwMode="auto">
          <a:xfrm>
            <a:off x="7153162" y="772250"/>
            <a:ext cx="706049" cy="530770"/>
          </a:xfrm>
          <a:prstGeom prst="rect">
            <a:avLst/>
          </a:prstGeom>
          <a:noFill/>
          <a:ln w="9525">
            <a:noFill/>
            <a:miter lim="800000"/>
            <a:headEnd/>
            <a:tailEnd/>
          </a:ln>
          <a:effectLst/>
        </p:spPr>
        <p:txBody>
          <a:bodyPr lIns="92075" tIns="46038" rIns="92075" bIns="46038"/>
          <a:lstStyle/>
          <a:p>
            <a:pPr eaLnBrk="0" hangingPunct="0">
              <a:lnSpc>
                <a:spcPct val="90000"/>
              </a:lnSpc>
              <a:spcBef>
                <a:spcPct val="20000"/>
              </a:spcBef>
              <a:defRPr/>
            </a:pPr>
            <a:r>
              <a:rPr lang="en-US" sz="3200" b="1" dirty="0" err="1" smtClean="0">
                <a:solidFill>
                  <a:srgbClr val="FF0000"/>
                </a:solidFill>
                <a:effectLst/>
                <a:latin typeface="Calibri" pitchFamily="34" charset="0"/>
              </a:rPr>
              <a:t>Ol</a:t>
            </a:r>
            <a:endParaRPr lang="en-US" sz="3200" b="1" baseline="-25000" dirty="0">
              <a:solidFill>
                <a:srgbClr val="FF0000"/>
              </a:solidFill>
              <a:effectLst/>
              <a:latin typeface="Calibri" pitchFamily="34" charset="0"/>
            </a:endParaRPr>
          </a:p>
        </p:txBody>
      </p:sp>
      <p:sp>
        <p:nvSpPr>
          <p:cNvPr id="22" name="Rectangle 48"/>
          <p:cNvSpPr>
            <a:spLocks noChangeArrowheads="1"/>
          </p:cNvSpPr>
          <p:nvPr/>
        </p:nvSpPr>
        <p:spPr bwMode="auto">
          <a:xfrm>
            <a:off x="6276862" y="2258150"/>
            <a:ext cx="706049" cy="530770"/>
          </a:xfrm>
          <a:prstGeom prst="rect">
            <a:avLst/>
          </a:prstGeom>
          <a:noFill/>
          <a:ln w="9525">
            <a:noFill/>
            <a:miter lim="800000"/>
            <a:headEnd/>
            <a:tailEnd/>
          </a:ln>
          <a:effectLst/>
        </p:spPr>
        <p:txBody>
          <a:bodyPr lIns="92075" tIns="46038" rIns="92075" bIns="46038"/>
          <a:lstStyle/>
          <a:p>
            <a:pPr eaLnBrk="0" hangingPunct="0">
              <a:lnSpc>
                <a:spcPct val="90000"/>
              </a:lnSpc>
              <a:spcBef>
                <a:spcPct val="20000"/>
              </a:spcBef>
              <a:defRPr/>
            </a:pPr>
            <a:r>
              <a:rPr lang="en-US" sz="3200" b="1" dirty="0" err="1" smtClean="0">
                <a:solidFill>
                  <a:srgbClr val="FF0000"/>
                </a:solidFill>
                <a:effectLst/>
                <a:latin typeface="Calibri" pitchFamily="34" charset="0"/>
              </a:rPr>
              <a:t>Ol</a:t>
            </a:r>
            <a:endParaRPr lang="en-US" sz="3200" b="1" baseline="-25000" dirty="0">
              <a:solidFill>
                <a:srgbClr val="FF0000"/>
              </a:solidFill>
              <a:effectLst/>
              <a:latin typeface="Calibri" pitchFamily="34" charset="0"/>
            </a:endParaRPr>
          </a:p>
        </p:txBody>
      </p:sp>
      <p:sp>
        <p:nvSpPr>
          <p:cNvPr id="23" name="Rectangle 48"/>
          <p:cNvSpPr>
            <a:spLocks noChangeArrowheads="1"/>
          </p:cNvSpPr>
          <p:nvPr/>
        </p:nvSpPr>
        <p:spPr bwMode="auto">
          <a:xfrm>
            <a:off x="8037082" y="2166710"/>
            <a:ext cx="706049" cy="530770"/>
          </a:xfrm>
          <a:prstGeom prst="rect">
            <a:avLst/>
          </a:prstGeom>
          <a:noFill/>
          <a:ln w="9525">
            <a:noFill/>
            <a:miter lim="800000"/>
            <a:headEnd/>
            <a:tailEnd/>
          </a:ln>
          <a:effectLst/>
        </p:spPr>
        <p:txBody>
          <a:bodyPr lIns="92075" tIns="46038" rIns="92075" bIns="46038"/>
          <a:lstStyle/>
          <a:p>
            <a:pPr eaLnBrk="0" hangingPunct="0">
              <a:lnSpc>
                <a:spcPct val="90000"/>
              </a:lnSpc>
              <a:spcBef>
                <a:spcPct val="20000"/>
              </a:spcBef>
              <a:defRPr/>
            </a:pPr>
            <a:r>
              <a:rPr lang="en-US" sz="3200" b="1" dirty="0" err="1" smtClean="0">
                <a:solidFill>
                  <a:srgbClr val="FF0000"/>
                </a:solidFill>
                <a:effectLst/>
                <a:latin typeface="Calibri" pitchFamily="34" charset="0"/>
              </a:rPr>
              <a:t>Ol</a:t>
            </a:r>
            <a:endParaRPr lang="en-US" sz="3200" b="1" baseline="-25000" dirty="0">
              <a:solidFill>
                <a:srgbClr val="FF0000"/>
              </a:solidFill>
              <a:effectLst/>
              <a:latin typeface="Calibri" pitchFamily="34" charset="0"/>
            </a:endParaRPr>
          </a:p>
        </p:txBody>
      </p:sp>
      <p:sp>
        <p:nvSpPr>
          <p:cNvPr id="24" name="Rectangle 48"/>
          <p:cNvSpPr>
            <a:spLocks noChangeArrowheads="1"/>
          </p:cNvSpPr>
          <p:nvPr/>
        </p:nvSpPr>
        <p:spPr bwMode="auto">
          <a:xfrm>
            <a:off x="1026682" y="3965030"/>
            <a:ext cx="706049" cy="530770"/>
          </a:xfrm>
          <a:prstGeom prst="rect">
            <a:avLst/>
          </a:prstGeom>
          <a:noFill/>
          <a:ln w="9525">
            <a:noFill/>
            <a:miter lim="800000"/>
            <a:headEnd/>
            <a:tailEnd/>
          </a:ln>
          <a:effectLst/>
        </p:spPr>
        <p:txBody>
          <a:bodyPr lIns="92075" tIns="46038" rIns="92075" bIns="46038"/>
          <a:lstStyle/>
          <a:p>
            <a:pPr eaLnBrk="0" hangingPunct="0">
              <a:lnSpc>
                <a:spcPct val="90000"/>
              </a:lnSpc>
              <a:spcBef>
                <a:spcPct val="20000"/>
              </a:spcBef>
              <a:defRPr/>
            </a:pPr>
            <a:r>
              <a:rPr lang="en-US" sz="3200" b="1" dirty="0" err="1" smtClean="0">
                <a:solidFill>
                  <a:srgbClr val="FF0000"/>
                </a:solidFill>
                <a:effectLst/>
                <a:latin typeface="Calibri" pitchFamily="34" charset="0"/>
              </a:rPr>
              <a:t>Ol</a:t>
            </a:r>
            <a:endParaRPr lang="en-US" sz="3200" b="1" baseline="-25000" dirty="0">
              <a:solidFill>
                <a:srgbClr val="FF0000"/>
              </a:solidFill>
              <a:effectLst/>
              <a:latin typeface="Calibri" pitchFamily="34" charset="0"/>
            </a:endParaRPr>
          </a:p>
        </p:txBody>
      </p:sp>
      <p:sp>
        <p:nvSpPr>
          <p:cNvPr id="25" name="Rectangle 48"/>
          <p:cNvSpPr>
            <a:spLocks noChangeArrowheads="1"/>
          </p:cNvSpPr>
          <p:nvPr/>
        </p:nvSpPr>
        <p:spPr bwMode="auto">
          <a:xfrm>
            <a:off x="3322842" y="3741510"/>
            <a:ext cx="706049" cy="530770"/>
          </a:xfrm>
          <a:prstGeom prst="rect">
            <a:avLst/>
          </a:prstGeom>
          <a:noFill/>
          <a:ln w="9525">
            <a:noFill/>
            <a:miter lim="800000"/>
            <a:headEnd/>
            <a:tailEnd/>
          </a:ln>
          <a:effectLst/>
        </p:spPr>
        <p:txBody>
          <a:bodyPr lIns="92075" tIns="46038" rIns="92075" bIns="46038"/>
          <a:lstStyle/>
          <a:p>
            <a:pPr eaLnBrk="0" hangingPunct="0">
              <a:lnSpc>
                <a:spcPct val="90000"/>
              </a:lnSpc>
              <a:spcBef>
                <a:spcPct val="20000"/>
              </a:spcBef>
              <a:defRPr/>
            </a:pPr>
            <a:r>
              <a:rPr lang="en-US" sz="3200" b="1" dirty="0" err="1" smtClean="0">
                <a:solidFill>
                  <a:srgbClr val="FF0000"/>
                </a:solidFill>
                <a:effectLst/>
                <a:latin typeface="Calibri" pitchFamily="34" charset="0"/>
              </a:rPr>
              <a:t>Ol</a:t>
            </a:r>
            <a:endParaRPr lang="en-US" sz="3200" b="1" baseline="-25000" dirty="0">
              <a:solidFill>
                <a:srgbClr val="FF0000"/>
              </a:solidFill>
              <a:effectLst/>
              <a:latin typeface="Calibri" pitchFamily="34" charset="0"/>
            </a:endParaRPr>
          </a:p>
        </p:txBody>
      </p:sp>
      <p:sp>
        <p:nvSpPr>
          <p:cNvPr id="26" name="Rectangle 48"/>
          <p:cNvSpPr>
            <a:spLocks noChangeArrowheads="1"/>
          </p:cNvSpPr>
          <p:nvPr/>
        </p:nvSpPr>
        <p:spPr bwMode="auto">
          <a:xfrm>
            <a:off x="1748042" y="1597750"/>
            <a:ext cx="706049" cy="530770"/>
          </a:xfrm>
          <a:prstGeom prst="rect">
            <a:avLst/>
          </a:prstGeom>
          <a:noFill/>
          <a:ln w="9525">
            <a:noFill/>
            <a:miter lim="800000"/>
            <a:headEnd/>
            <a:tailEnd/>
          </a:ln>
          <a:effectLst/>
        </p:spPr>
        <p:txBody>
          <a:bodyPr lIns="92075" tIns="46038" rIns="92075" bIns="46038"/>
          <a:lstStyle/>
          <a:p>
            <a:pPr eaLnBrk="0" hangingPunct="0">
              <a:lnSpc>
                <a:spcPct val="90000"/>
              </a:lnSpc>
              <a:spcBef>
                <a:spcPct val="20000"/>
              </a:spcBef>
              <a:defRPr/>
            </a:pPr>
            <a:r>
              <a:rPr lang="en-US" sz="3200" b="1" dirty="0" err="1" smtClean="0">
                <a:solidFill>
                  <a:srgbClr val="FF0000"/>
                </a:solidFill>
                <a:effectLst/>
                <a:latin typeface="Calibri" pitchFamily="34" charset="0"/>
              </a:rPr>
              <a:t>Ol</a:t>
            </a:r>
            <a:endParaRPr lang="en-US" sz="3200" b="1" baseline="-25000" dirty="0">
              <a:solidFill>
                <a:srgbClr val="FF0000"/>
              </a:solidFill>
              <a:effectLst/>
              <a:latin typeface="Calibri" pitchFamily="34" charset="0"/>
            </a:endParaRPr>
          </a:p>
        </p:txBody>
      </p:sp>
      <p:sp>
        <p:nvSpPr>
          <p:cNvPr id="27" name="Rectangle 48"/>
          <p:cNvSpPr>
            <a:spLocks noChangeArrowheads="1"/>
          </p:cNvSpPr>
          <p:nvPr/>
        </p:nvSpPr>
        <p:spPr bwMode="auto">
          <a:xfrm>
            <a:off x="4059626" y="694055"/>
            <a:ext cx="706049" cy="530770"/>
          </a:xfrm>
          <a:prstGeom prst="rect">
            <a:avLst/>
          </a:prstGeom>
          <a:noFill/>
          <a:ln w="9525">
            <a:noFill/>
            <a:miter lim="800000"/>
            <a:headEnd/>
            <a:tailEnd/>
          </a:ln>
          <a:effectLst/>
        </p:spPr>
        <p:txBody>
          <a:bodyPr lIns="92075" tIns="46038" rIns="92075" bIns="46038"/>
          <a:lstStyle/>
          <a:p>
            <a:pPr eaLnBrk="0" hangingPunct="0">
              <a:lnSpc>
                <a:spcPct val="90000"/>
              </a:lnSpc>
              <a:spcBef>
                <a:spcPct val="20000"/>
              </a:spcBef>
              <a:defRPr/>
            </a:pPr>
            <a:r>
              <a:rPr lang="en-US" sz="3200" b="1" dirty="0" err="1" smtClean="0">
                <a:solidFill>
                  <a:srgbClr val="FF0000"/>
                </a:solidFill>
                <a:effectLst/>
                <a:latin typeface="Calibri" pitchFamily="34" charset="0"/>
              </a:rPr>
              <a:t>Ol</a:t>
            </a:r>
            <a:endParaRPr lang="en-US" sz="3200" b="1" baseline="-25000" dirty="0">
              <a:solidFill>
                <a:srgbClr val="FF0000"/>
              </a:solidFill>
              <a:effectLst/>
              <a:latin typeface="Calibri" pitchFamily="34" charset="0"/>
            </a:endParaRPr>
          </a:p>
        </p:txBody>
      </p:sp>
      <p:sp>
        <p:nvSpPr>
          <p:cNvPr id="28" name="Rectangle 48"/>
          <p:cNvSpPr>
            <a:spLocks noChangeArrowheads="1"/>
          </p:cNvSpPr>
          <p:nvPr/>
        </p:nvSpPr>
        <p:spPr bwMode="auto">
          <a:xfrm>
            <a:off x="6787402" y="3109050"/>
            <a:ext cx="1005318" cy="530770"/>
          </a:xfrm>
          <a:prstGeom prst="rect">
            <a:avLst/>
          </a:prstGeom>
          <a:noFill/>
          <a:ln w="9525">
            <a:noFill/>
            <a:miter lim="800000"/>
            <a:headEnd/>
            <a:tailEnd/>
          </a:ln>
          <a:effectLst/>
        </p:spPr>
        <p:txBody>
          <a:bodyPr lIns="92075" tIns="46038" rIns="92075" bIns="46038"/>
          <a:lstStyle/>
          <a:p>
            <a:pPr eaLnBrk="0" hangingPunct="0">
              <a:lnSpc>
                <a:spcPct val="90000"/>
              </a:lnSpc>
              <a:spcBef>
                <a:spcPct val="20000"/>
              </a:spcBef>
              <a:defRPr/>
            </a:pPr>
            <a:r>
              <a:rPr lang="en-US" sz="3200" b="1" dirty="0" err="1" smtClean="0">
                <a:solidFill>
                  <a:srgbClr val="0000FF"/>
                </a:solidFill>
                <a:effectLst/>
                <a:latin typeface="Calibri" pitchFamily="34" charset="0"/>
              </a:rPr>
              <a:t>Opx</a:t>
            </a:r>
            <a:endParaRPr lang="en-US" sz="3200" b="1" baseline="-25000" dirty="0">
              <a:solidFill>
                <a:srgbClr val="0000FF"/>
              </a:solidFill>
              <a:effectLst/>
              <a:latin typeface="Calibri" pitchFamily="34" charset="0"/>
            </a:endParaRPr>
          </a:p>
        </p:txBody>
      </p:sp>
      <p:sp>
        <p:nvSpPr>
          <p:cNvPr id="29" name="Rectangle 48"/>
          <p:cNvSpPr>
            <a:spLocks noChangeArrowheads="1"/>
          </p:cNvSpPr>
          <p:nvPr/>
        </p:nvSpPr>
        <p:spPr bwMode="auto">
          <a:xfrm>
            <a:off x="2479562" y="3291930"/>
            <a:ext cx="1005318" cy="530770"/>
          </a:xfrm>
          <a:prstGeom prst="rect">
            <a:avLst/>
          </a:prstGeom>
          <a:noFill/>
          <a:ln w="9525">
            <a:noFill/>
            <a:miter lim="800000"/>
            <a:headEnd/>
            <a:tailEnd/>
          </a:ln>
          <a:effectLst/>
        </p:spPr>
        <p:txBody>
          <a:bodyPr lIns="92075" tIns="46038" rIns="92075" bIns="46038"/>
          <a:lstStyle/>
          <a:p>
            <a:pPr eaLnBrk="0" hangingPunct="0">
              <a:lnSpc>
                <a:spcPct val="90000"/>
              </a:lnSpc>
              <a:spcBef>
                <a:spcPct val="20000"/>
              </a:spcBef>
              <a:defRPr/>
            </a:pPr>
            <a:r>
              <a:rPr lang="en-US" sz="3200" b="1" dirty="0" err="1" smtClean="0">
                <a:solidFill>
                  <a:srgbClr val="0000FF"/>
                </a:solidFill>
                <a:effectLst/>
                <a:latin typeface="Calibri" pitchFamily="34" charset="0"/>
              </a:rPr>
              <a:t>Opx</a:t>
            </a:r>
            <a:endParaRPr lang="en-US" sz="3200" b="1" baseline="-25000" dirty="0">
              <a:solidFill>
                <a:srgbClr val="0000FF"/>
              </a:solidFill>
              <a:effectLst/>
              <a:latin typeface="Calibri" pitchFamily="34" charset="0"/>
            </a:endParaRPr>
          </a:p>
        </p:txBody>
      </p:sp>
      <p:sp>
        <p:nvSpPr>
          <p:cNvPr id="30" name="Rectangle 48"/>
          <p:cNvSpPr>
            <a:spLocks noChangeArrowheads="1"/>
          </p:cNvSpPr>
          <p:nvPr/>
        </p:nvSpPr>
        <p:spPr bwMode="auto">
          <a:xfrm>
            <a:off x="2276362" y="1544410"/>
            <a:ext cx="1005318" cy="530770"/>
          </a:xfrm>
          <a:prstGeom prst="rect">
            <a:avLst/>
          </a:prstGeom>
          <a:noFill/>
          <a:ln w="9525">
            <a:noFill/>
            <a:miter lim="800000"/>
            <a:headEnd/>
            <a:tailEnd/>
          </a:ln>
          <a:effectLst/>
        </p:spPr>
        <p:txBody>
          <a:bodyPr lIns="92075" tIns="46038" rIns="92075" bIns="46038"/>
          <a:lstStyle/>
          <a:p>
            <a:pPr eaLnBrk="0" hangingPunct="0">
              <a:lnSpc>
                <a:spcPct val="90000"/>
              </a:lnSpc>
              <a:spcBef>
                <a:spcPct val="20000"/>
              </a:spcBef>
              <a:defRPr/>
            </a:pPr>
            <a:r>
              <a:rPr lang="en-US" sz="3200" b="1" dirty="0" err="1" smtClean="0">
                <a:solidFill>
                  <a:srgbClr val="0000FF"/>
                </a:solidFill>
                <a:effectLst/>
                <a:latin typeface="Calibri" pitchFamily="34" charset="0"/>
              </a:rPr>
              <a:t>Opx</a:t>
            </a:r>
            <a:endParaRPr lang="en-US" sz="3200" b="1" baseline="-25000" dirty="0">
              <a:solidFill>
                <a:srgbClr val="0000FF"/>
              </a:solidFill>
              <a:effectLst/>
              <a:latin typeface="Calibri" pitchFamily="34" charset="0"/>
            </a:endParaRPr>
          </a:p>
        </p:txBody>
      </p:sp>
      <p:sp>
        <p:nvSpPr>
          <p:cNvPr id="31" name="Rectangle 48"/>
          <p:cNvSpPr>
            <a:spLocks noChangeArrowheads="1"/>
          </p:cNvSpPr>
          <p:nvPr/>
        </p:nvSpPr>
        <p:spPr bwMode="auto">
          <a:xfrm>
            <a:off x="3901962" y="3617050"/>
            <a:ext cx="1005318" cy="530770"/>
          </a:xfrm>
          <a:prstGeom prst="rect">
            <a:avLst/>
          </a:prstGeom>
          <a:noFill/>
          <a:ln w="9525">
            <a:noFill/>
            <a:miter lim="800000"/>
            <a:headEnd/>
            <a:tailEnd/>
          </a:ln>
          <a:effectLst/>
        </p:spPr>
        <p:txBody>
          <a:bodyPr lIns="92075" tIns="46038" rIns="92075" bIns="46038"/>
          <a:lstStyle/>
          <a:p>
            <a:pPr eaLnBrk="0" hangingPunct="0">
              <a:lnSpc>
                <a:spcPct val="90000"/>
              </a:lnSpc>
              <a:spcBef>
                <a:spcPct val="20000"/>
              </a:spcBef>
              <a:defRPr/>
            </a:pPr>
            <a:r>
              <a:rPr lang="en-US" sz="3200" b="1" dirty="0" err="1" smtClean="0">
                <a:solidFill>
                  <a:srgbClr val="0000FF"/>
                </a:solidFill>
                <a:effectLst/>
                <a:latin typeface="Calibri" pitchFamily="34" charset="0"/>
              </a:rPr>
              <a:t>Opx</a:t>
            </a:r>
            <a:endParaRPr lang="en-US" sz="3200" b="1" baseline="-25000" dirty="0">
              <a:solidFill>
                <a:srgbClr val="0000FF"/>
              </a:solidFill>
              <a:effectLst/>
              <a:latin typeface="Calibri" pitchFamily="34" charset="0"/>
            </a:endParaRPr>
          </a:p>
        </p:txBody>
      </p:sp>
      <p:sp>
        <p:nvSpPr>
          <p:cNvPr id="33" name="Rectangle 48"/>
          <p:cNvSpPr>
            <a:spLocks noChangeArrowheads="1"/>
          </p:cNvSpPr>
          <p:nvPr/>
        </p:nvSpPr>
        <p:spPr bwMode="auto">
          <a:xfrm>
            <a:off x="4592842" y="2408010"/>
            <a:ext cx="730998" cy="375830"/>
          </a:xfrm>
          <a:prstGeom prst="rect">
            <a:avLst/>
          </a:prstGeom>
          <a:noFill/>
          <a:ln w="9525">
            <a:noFill/>
            <a:miter lim="800000"/>
            <a:headEnd/>
            <a:tailEnd/>
          </a:ln>
          <a:effectLst/>
        </p:spPr>
        <p:txBody>
          <a:bodyPr lIns="92075" tIns="46038" rIns="92075" bIns="46038"/>
          <a:lstStyle/>
          <a:p>
            <a:pPr eaLnBrk="0" hangingPunct="0">
              <a:lnSpc>
                <a:spcPct val="90000"/>
              </a:lnSpc>
              <a:spcBef>
                <a:spcPct val="20000"/>
              </a:spcBef>
              <a:defRPr/>
            </a:pPr>
            <a:r>
              <a:rPr lang="en-US" sz="2000" b="1" dirty="0" err="1" smtClean="0">
                <a:solidFill>
                  <a:schemeClr val="bg1"/>
                </a:solidFill>
                <a:latin typeface="Calibri" pitchFamily="34" charset="0"/>
              </a:rPr>
              <a:t>Opx</a:t>
            </a:r>
            <a:endParaRPr lang="en-US" sz="2000" b="1" baseline="-25000" dirty="0">
              <a:solidFill>
                <a:schemeClr val="bg1"/>
              </a:solidFill>
              <a:latin typeface="Calibri" pitchFamily="34" charset="0"/>
            </a:endParaRPr>
          </a:p>
        </p:txBody>
      </p:sp>
      <p:sp>
        <p:nvSpPr>
          <p:cNvPr id="34" name="Rectangle 48"/>
          <p:cNvSpPr>
            <a:spLocks noChangeArrowheads="1"/>
          </p:cNvSpPr>
          <p:nvPr/>
        </p:nvSpPr>
        <p:spPr bwMode="auto">
          <a:xfrm>
            <a:off x="3211082" y="1188810"/>
            <a:ext cx="730998" cy="375830"/>
          </a:xfrm>
          <a:prstGeom prst="rect">
            <a:avLst/>
          </a:prstGeom>
          <a:noFill/>
          <a:ln w="9525">
            <a:noFill/>
            <a:miter lim="800000"/>
            <a:headEnd/>
            <a:tailEnd/>
          </a:ln>
          <a:effectLst/>
        </p:spPr>
        <p:txBody>
          <a:bodyPr lIns="92075" tIns="46038" rIns="92075" bIns="46038"/>
          <a:lstStyle/>
          <a:p>
            <a:pPr eaLnBrk="0" hangingPunct="0">
              <a:lnSpc>
                <a:spcPct val="90000"/>
              </a:lnSpc>
              <a:spcBef>
                <a:spcPct val="20000"/>
              </a:spcBef>
              <a:defRPr/>
            </a:pPr>
            <a:r>
              <a:rPr lang="en-US" sz="2000" b="1" dirty="0" err="1" smtClean="0">
                <a:solidFill>
                  <a:srgbClr val="0000FF"/>
                </a:solidFill>
                <a:effectLst/>
                <a:latin typeface="Calibri" pitchFamily="34" charset="0"/>
              </a:rPr>
              <a:t>Opx</a:t>
            </a:r>
            <a:endParaRPr lang="en-US" sz="2000" b="1" baseline="-25000" dirty="0">
              <a:solidFill>
                <a:srgbClr val="0000FF"/>
              </a:solidFill>
              <a:effectLst/>
              <a:latin typeface="Calibri" pitchFamily="34" charset="0"/>
            </a:endParaRPr>
          </a:p>
        </p:txBody>
      </p:sp>
      <p:sp>
        <p:nvSpPr>
          <p:cNvPr id="35" name="Rectangle 48"/>
          <p:cNvSpPr>
            <a:spLocks noChangeArrowheads="1"/>
          </p:cNvSpPr>
          <p:nvPr/>
        </p:nvSpPr>
        <p:spPr bwMode="auto">
          <a:xfrm>
            <a:off x="3211082" y="2885530"/>
            <a:ext cx="730998" cy="375830"/>
          </a:xfrm>
          <a:prstGeom prst="rect">
            <a:avLst/>
          </a:prstGeom>
          <a:noFill/>
          <a:ln w="9525">
            <a:noFill/>
            <a:miter lim="800000"/>
            <a:headEnd/>
            <a:tailEnd/>
          </a:ln>
          <a:effectLst/>
        </p:spPr>
        <p:txBody>
          <a:bodyPr lIns="92075" tIns="46038" rIns="92075" bIns="46038"/>
          <a:lstStyle/>
          <a:p>
            <a:pPr eaLnBrk="0" hangingPunct="0">
              <a:lnSpc>
                <a:spcPct val="90000"/>
              </a:lnSpc>
              <a:spcBef>
                <a:spcPct val="20000"/>
              </a:spcBef>
              <a:defRPr/>
            </a:pPr>
            <a:r>
              <a:rPr lang="en-US" sz="2000" b="1" dirty="0" err="1" smtClean="0">
                <a:solidFill>
                  <a:srgbClr val="0000FF"/>
                </a:solidFill>
                <a:effectLst/>
                <a:latin typeface="Calibri" pitchFamily="34" charset="0"/>
              </a:rPr>
              <a:t>Opx</a:t>
            </a:r>
            <a:endParaRPr lang="en-US" sz="2000" b="1" baseline="-25000" dirty="0">
              <a:solidFill>
                <a:srgbClr val="0000FF"/>
              </a:solidFill>
              <a:effectLst/>
              <a:latin typeface="Calibri" pitchFamily="34" charset="0"/>
            </a:endParaRPr>
          </a:p>
        </p:txBody>
      </p:sp>
      <p:sp>
        <p:nvSpPr>
          <p:cNvPr id="36" name="Rectangle 48"/>
          <p:cNvSpPr>
            <a:spLocks noChangeArrowheads="1"/>
          </p:cNvSpPr>
          <p:nvPr/>
        </p:nvSpPr>
        <p:spPr bwMode="auto">
          <a:xfrm>
            <a:off x="5476762" y="2855050"/>
            <a:ext cx="730998" cy="375830"/>
          </a:xfrm>
          <a:prstGeom prst="rect">
            <a:avLst/>
          </a:prstGeom>
          <a:noFill/>
          <a:ln w="9525">
            <a:noFill/>
            <a:miter lim="800000"/>
            <a:headEnd/>
            <a:tailEnd/>
          </a:ln>
          <a:effectLst/>
        </p:spPr>
        <p:txBody>
          <a:bodyPr lIns="92075" tIns="46038" rIns="92075" bIns="46038"/>
          <a:lstStyle/>
          <a:p>
            <a:pPr eaLnBrk="0" hangingPunct="0">
              <a:lnSpc>
                <a:spcPct val="90000"/>
              </a:lnSpc>
              <a:spcBef>
                <a:spcPct val="20000"/>
              </a:spcBef>
              <a:defRPr/>
            </a:pPr>
            <a:r>
              <a:rPr lang="en-US" sz="2000" b="1" dirty="0" err="1" smtClean="0">
                <a:solidFill>
                  <a:srgbClr val="0000FF"/>
                </a:solidFill>
                <a:effectLst/>
                <a:latin typeface="Calibri" pitchFamily="34" charset="0"/>
              </a:rPr>
              <a:t>Opx</a:t>
            </a:r>
            <a:endParaRPr lang="en-US" sz="2000" b="1" baseline="-25000" dirty="0">
              <a:solidFill>
                <a:srgbClr val="0000FF"/>
              </a:solidFill>
              <a:effectLst/>
              <a:latin typeface="Calibri" pitchFamily="34" charset="0"/>
            </a:endParaRPr>
          </a:p>
        </p:txBody>
      </p:sp>
      <p:sp>
        <p:nvSpPr>
          <p:cNvPr id="37" name="Rectangle 48"/>
          <p:cNvSpPr>
            <a:spLocks noChangeArrowheads="1"/>
          </p:cNvSpPr>
          <p:nvPr/>
        </p:nvSpPr>
        <p:spPr bwMode="auto">
          <a:xfrm>
            <a:off x="3190762" y="1803490"/>
            <a:ext cx="532878" cy="375830"/>
          </a:xfrm>
          <a:prstGeom prst="rect">
            <a:avLst/>
          </a:prstGeom>
          <a:noFill/>
          <a:ln w="9525">
            <a:noFill/>
            <a:miter lim="800000"/>
            <a:headEnd/>
            <a:tailEnd/>
          </a:ln>
          <a:effectLst/>
        </p:spPr>
        <p:txBody>
          <a:bodyPr lIns="92075" tIns="46038" rIns="92075" bIns="46038"/>
          <a:lstStyle/>
          <a:p>
            <a:pPr eaLnBrk="0" hangingPunct="0">
              <a:lnSpc>
                <a:spcPct val="90000"/>
              </a:lnSpc>
              <a:spcBef>
                <a:spcPct val="20000"/>
              </a:spcBef>
              <a:defRPr/>
            </a:pPr>
            <a:r>
              <a:rPr lang="en-US" sz="2000" b="1" dirty="0" smtClean="0">
                <a:solidFill>
                  <a:schemeClr val="bg1"/>
                </a:solidFill>
                <a:latin typeface="Calibri" pitchFamily="34" charset="0"/>
              </a:rPr>
              <a:t>Sp</a:t>
            </a:r>
            <a:endParaRPr lang="en-US" sz="2000" b="1" baseline="-25000" dirty="0">
              <a:solidFill>
                <a:schemeClr val="bg1"/>
              </a:solidFill>
              <a:latin typeface="Calibri" pitchFamily="34" charset="0"/>
            </a:endParaRPr>
          </a:p>
        </p:txBody>
      </p:sp>
      <p:sp>
        <p:nvSpPr>
          <p:cNvPr id="38" name="Rectangle 48"/>
          <p:cNvSpPr>
            <a:spLocks noChangeArrowheads="1"/>
          </p:cNvSpPr>
          <p:nvPr/>
        </p:nvSpPr>
        <p:spPr bwMode="auto">
          <a:xfrm>
            <a:off x="3998482" y="3053170"/>
            <a:ext cx="532878" cy="375830"/>
          </a:xfrm>
          <a:prstGeom prst="rect">
            <a:avLst/>
          </a:prstGeom>
          <a:noFill/>
          <a:ln w="9525">
            <a:noFill/>
            <a:miter lim="800000"/>
            <a:headEnd/>
            <a:tailEnd/>
          </a:ln>
          <a:effectLst/>
        </p:spPr>
        <p:txBody>
          <a:bodyPr lIns="92075" tIns="46038" rIns="92075" bIns="46038"/>
          <a:lstStyle/>
          <a:p>
            <a:pPr eaLnBrk="0" hangingPunct="0">
              <a:lnSpc>
                <a:spcPct val="90000"/>
              </a:lnSpc>
              <a:spcBef>
                <a:spcPct val="20000"/>
              </a:spcBef>
              <a:defRPr/>
            </a:pPr>
            <a:r>
              <a:rPr lang="en-US" sz="2000" b="1" dirty="0" smtClean="0">
                <a:solidFill>
                  <a:schemeClr val="bg1"/>
                </a:solidFill>
                <a:latin typeface="Calibri" pitchFamily="34" charset="0"/>
              </a:rPr>
              <a:t>Sp</a:t>
            </a:r>
            <a:endParaRPr lang="en-US" sz="2000" b="1" baseline="-25000" dirty="0">
              <a:solidFill>
                <a:schemeClr val="bg1"/>
              </a:solidFill>
              <a:latin typeface="Calibri" pitchFamily="34" charset="0"/>
            </a:endParaRPr>
          </a:p>
        </p:txBody>
      </p:sp>
      <p:sp>
        <p:nvSpPr>
          <p:cNvPr id="39" name="Rectangle 48"/>
          <p:cNvSpPr>
            <a:spLocks noChangeArrowheads="1"/>
          </p:cNvSpPr>
          <p:nvPr/>
        </p:nvSpPr>
        <p:spPr bwMode="auto">
          <a:xfrm>
            <a:off x="4859542" y="3678010"/>
            <a:ext cx="532878" cy="375830"/>
          </a:xfrm>
          <a:prstGeom prst="rect">
            <a:avLst/>
          </a:prstGeom>
          <a:noFill/>
          <a:ln w="9525">
            <a:noFill/>
            <a:miter lim="800000"/>
            <a:headEnd/>
            <a:tailEnd/>
          </a:ln>
          <a:effectLst/>
        </p:spPr>
        <p:txBody>
          <a:bodyPr lIns="92075" tIns="46038" rIns="92075" bIns="46038"/>
          <a:lstStyle/>
          <a:p>
            <a:pPr eaLnBrk="0" hangingPunct="0">
              <a:lnSpc>
                <a:spcPct val="90000"/>
              </a:lnSpc>
              <a:spcBef>
                <a:spcPct val="20000"/>
              </a:spcBef>
              <a:defRPr/>
            </a:pPr>
            <a:r>
              <a:rPr lang="en-US" sz="2000" b="1" dirty="0" smtClean="0">
                <a:solidFill>
                  <a:schemeClr val="bg1"/>
                </a:solidFill>
                <a:latin typeface="Calibri" pitchFamily="34" charset="0"/>
              </a:rPr>
              <a:t>Sp</a:t>
            </a:r>
            <a:endParaRPr lang="en-US" sz="2000" b="1" baseline="-25000" dirty="0">
              <a:solidFill>
                <a:schemeClr val="bg1"/>
              </a:solidFill>
              <a:latin typeface="Calibri" pitchFamily="34" charset="0"/>
            </a:endParaRPr>
          </a:p>
        </p:txBody>
      </p:sp>
      <p:sp>
        <p:nvSpPr>
          <p:cNvPr id="40" name="Rectangle 48"/>
          <p:cNvSpPr>
            <a:spLocks noChangeArrowheads="1"/>
          </p:cNvSpPr>
          <p:nvPr/>
        </p:nvSpPr>
        <p:spPr bwMode="auto">
          <a:xfrm>
            <a:off x="4202317" y="2039710"/>
            <a:ext cx="532878" cy="375830"/>
          </a:xfrm>
          <a:prstGeom prst="rect">
            <a:avLst/>
          </a:prstGeom>
          <a:noFill/>
          <a:ln w="9525">
            <a:noFill/>
            <a:miter lim="800000"/>
            <a:headEnd/>
            <a:tailEnd/>
          </a:ln>
          <a:effectLst/>
        </p:spPr>
        <p:txBody>
          <a:bodyPr lIns="92075" tIns="46038" rIns="92075" bIns="46038"/>
          <a:lstStyle/>
          <a:p>
            <a:pPr eaLnBrk="0" hangingPunct="0">
              <a:lnSpc>
                <a:spcPct val="90000"/>
              </a:lnSpc>
              <a:spcBef>
                <a:spcPct val="20000"/>
              </a:spcBef>
              <a:defRPr/>
            </a:pPr>
            <a:r>
              <a:rPr lang="en-US" sz="2000" b="1" dirty="0" smtClean="0">
                <a:solidFill>
                  <a:schemeClr val="bg1"/>
                </a:solidFill>
                <a:latin typeface="Calibri" pitchFamily="34" charset="0"/>
              </a:rPr>
              <a:t>Sp</a:t>
            </a:r>
            <a:endParaRPr lang="en-US" sz="2000" b="1" baseline="-25000" dirty="0">
              <a:solidFill>
                <a:schemeClr val="bg1"/>
              </a:solidFill>
              <a:latin typeface="Calibri" pitchFamily="34" charset="0"/>
            </a:endParaRPr>
          </a:p>
        </p:txBody>
      </p:sp>
      <p:sp>
        <p:nvSpPr>
          <p:cNvPr id="41" name="Rectangle 48"/>
          <p:cNvSpPr>
            <a:spLocks noChangeArrowheads="1"/>
          </p:cNvSpPr>
          <p:nvPr/>
        </p:nvSpPr>
        <p:spPr bwMode="auto">
          <a:xfrm>
            <a:off x="1204482" y="3225890"/>
            <a:ext cx="924038" cy="530770"/>
          </a:xfrm>
          <a:prstGeom prst="rect">
            <a:avLst/>
          </a:prstGeom>
          <a:noFill/>
          <a:ln w="9525">
            <a:noFill/>
            <a:miter lim="800000"/>
            <a:headEnd/>
            <a:tailEnd/>
          </a:ln>
          <a:effectLst/>
        </p:spPr>
        <p:txBody>
          <a:bodyPr lIns="92075" tIns="46038" rIns="92075" bIns="46038"/>
          <a:lstStyle/>
          <a:p>
            <a:pPr eaLnBrk="0" hangingPunct="0">
              <a:lnSpc>
                <a:spcPct val="90000"/>
              </a:lnSpc>
              <a:spcBef>
                <a:spcPct val="20000"/>
              </a:spcBef>
              <a:defRPr/>
            </a:pPr>
            <a:r>
              <a:rPr lang="en-US" sz="2400" b="1" dirty="0" err="1" smtClean="0">
                <a:solidFill>
                  <a:srgbClr val="FFFF00"/>
                </a:solidFill>
                <a:effectLst/>
                <a:latin typeface="Calibri" pitchFamily="34" charset="0"/>
              </a:rPr>
              <a:t>Cpx</a:t>
            </a:r>
            <a:endParaRPr lang="en-US" sz="2400" b="1" baseline="-25000" dirty="0">
              <a:solidFill>
                <a:srgbClr val="FFFF00"/>
              </a:solidFill>
              <a:effectLst/>
              <a:latin typeface="Calibri" pitchFamily="34" charset="0"/>
            </a:endParaRPr>
          </a:p>
        </p:txBody>
      </p:sp>
      <p:sp>
        <p:nvSpPr>
          <p:cNvPr id="42" name="Rectangle 48"/>
          <p:cNvSpPr>
            <a:spLocks noChangeArrowheads="1"/>
          </p:cNvSpPr>
          <p:nvPr/>
        </p:nvSpPr>
        <p:spPr bwMode="auto">
          <a:xfrm>
            <a:off x="2662442" y="2214970"/>
            <a:ext cx="924038" cy="530770"/>
          </a:xfrm>
          <a:prstGeom prst="rect">
            <a:avLst/>
          </a:prstGeom>
          <a:noFill/>
          <a:ln w="9525">
            <a:noFill/>
            <a:miter lim="800000"/>
            <a:headEnd/>
            <a:tailEnd/>
          </a:ln>
          <a:effectLst/>
        </p:spPr>
        <p:txBody>
          <a:bodyPr lIns="92075" tIns="46038" rIns="92075" bIns="46038"/>
          <a:lstStyle/>
          <a:p>
            <a:pPr eaLnBrk="0" hangingPunct="0">
              <a:lnSpc>
                <a:spcPct val="90000"/>
              </a:lnSpc>
              <a:spcBef>
                <a:spcPct val="20000"/>
              </a:spcBef>
              <a:defRPr/>
            </a:pPr>
            <a:r>
              <a:rPr lang="en-US" sz="2400" b="1" dirty="0" err="1" smtClean="0">
                <a:solidFill>
                  <a:srgbClr val="FFFF00"/>
                </a:solidFill>
                <a:effectLst/>
                <a:latin typeface="Calibri" pitchFamily="34" charset="0"/>
              </a:rPr>
              <a:t>Cpx</a:t>
            </a:r>
            <a:endParaRPr lang="en-US" sz="2400" b="1" baseline="-25000" dirty="0">
              <a:solidFill>
                <a:srgbClr val="FFFF00"/>
              </a:solidFill>
              <a:effectLst/>
              <a:latin typeface="Calibri" pitchFamily="34" charset="0"/>
            </a:endParaRPr>
          </a:p>
        </p:txBody>
      </p:sp>
      <p:sp>
        <p:nvSpPr>
          <p:cNvPr id="43" name="Rectangle 48"/>
          <p:cNvSpPr>
            <a:spLocks noChangeArrowheads="1"/>
          </p:cNvSpPr>
          <p:nvPr/>
        </p:nvSpPr>
        <p:spPr bwMode="auto">
          <a:xfrm>
            <a:off x="5039882" y="849466"/>
            <a:ext cx="924038" cy="530770"/>
          </a:xfrm>
          <a:prstGeom prst="rect">
            <a:avLst/>
          </a:prstGeom>
          <a:noFill/>
          <a:ln w="9525">
            <a:noFill/>
            <a:miter lim="800000"/>
            <a:headEnd/>
            <a:tailEnd/>
          </a:ln>
          <a:effectLst/>
        </p:spPr>
        <p:txBody>
          <a:bodyPr lIns="92075" tIns="46038" rIns="92075" bIns="46038"/>
          <a:lstStyle/>
          <a:p>
            <a:pPr eaLnBrk="0" hangingPunct="0">
              <a:lnSpc>
                <a:spcPct val="90000"/>
              </a:lnSpc>
              <a:spcBef>
                <a:spcPct val="20000"/>
              </a:spcBef>
              <a:defRPr/>
            </a:pPr>
            <a:r>
              <a:rPr lang="en-US" sz="2400" b="1" dirty="0" err="1" smtClean="0">
                <a:solidFill>
                  <a:srgbClr val="FFFF00"/>
                </a:solidFill>
                <a:effectLst/>
                <a:latin typeface="Calibri" pitchFamily="34" charset="0"/>
              </a:rPr>
              <a:t>Cpx</a:t>
            </a:r>
            <a:endParaRPr lang="en-US" sz="2400" b="1" baseline="-25000" dirty="0">
              <a:solidFill>
                <a:srgbClr val="FFFF00"/>
              </a:solidFill>
              <a:effectLst/>
              <a:latin typeface="Calibri" pitchFamily="34" charset="0"/>
            </a:endParaRPr>
          </a:p>
        </p:txBody>
      </p:sp>
      <p:sp>
        <p:nvSpPr>
          <p:cNvPr id="44" name="Figura a mano libera 43"/>
          <p:cNvSpPr/>
          <p:nvPr/>
        </p:nvSpPr>
        <p:spPr bwMode="auto">
          <a:xfrm>
            <a:off x="2139950" y="594360"/>
            <a:ext cx="3991610" cy="3732530"/>
          </a:xfrm>
          <a:custGeom>
            <a:avLst/>
            <a:gdLst>
              <a:gd name="connsiteX0" fmla="*/ 3940810 w 3991610"/>
              <a:gd name="connsiteY0" fmla="*/ 2354580 h 3732530"/>
              <a:gd name="connsiteX1" fmla="*/ 3834130 w 3991610"/>
              <a:gd name="connsiteY1" fmla="*/ 1981200 h 3732530"/>
              <a:gd name="connsiteX2" fmla="*/ 3826510 w 3991610"/>
              <a:gd name="connsiteY2" fmla="*/ 1516380 h 3732530"/>
              <a:gd name="connsiteX3" fmla="*/ 3582670 w 3991610"/>
              <a:gd name="connsiteY3" fmla="*/ 1348740 h 3732530"/>
              <a:gd name="connsiteX4" fmla="*/ 3338830 w 3991610"/>
              <a:gd name="connsiteY4" fmla="*/ 1242060 h 3732530"/>
              <a:gd name="connsiteX5" fmla="*/ 3255010 w 3991610"/>
              <a:gd name="connsiteY5" fmla="*/ 1021080 h 3732530"/>
              <a:gd name="connsiteX6" fmla="*/ 2980690 w 3991610"/>
              <a:gd name="connsiteY6" fmla="*/ 937260 h 3732530"/>
              <a:gd name="connsiteX7" fmla="*/ 2729230 w 3991610"/>
              <a:gd name="connsiteY7" fmla="*/ 998220 h 3732530"/>
              <a:gd name="connsiteX8" fmla="*/ 2493010 w 3991610"/>
              <a:gd name="connsiteY8" fmla="*/ 998220 h 3732530"/>
              <a:gd name="connsiteX9" fmla="*/ 2150110 w 3991610"/>
              <a:gd name="connsiteY9" fmla="*/ 723900 h 3732530"/>
              <a:gd name="connsiteX10" fmla="*/ 1982470 w 3991610"/>
              <a:gd name="connsiteY10" fmla="*/ 419100 h 3732530"/>
              <a:gd name="connsiteX11" fmla="*/ 1647190 w 3991610"/>
              <a:gd name="connsiteY11" fmla="*/ 175260 h 3732530"/>
              <a:gd name="connsiteX12" fmla="*/ 1548130 w 3991610"/>
              <a:gd name="connsiteY12" fmla="*/ 38100 h 3732530"/>
              <a:gd name="connsiteX13" fmla="*/ 1365250 w 3991610"/>
              <a:gd name="connsiteY13" fmla="*/ 53340 h 3732530"/>
              <a:gd name="connsiteX14" fmla="*/ 1365250 w 3991610"/>
              <a:gd name="connsiteY14" fmla="*/ 358140 h 3732530"/>
              <a:gd name="connsiteX15" fmla="*/ 1205230 w 3991610"/>
              <a:gd name="connsiteY15" fmla="*/ 678180 h 3732530"/>
              <a:gd name="connsiteX16" fmla="*/ 885190 w 3991610"/>
              <a:gd name="connsiteY16" fmla="*/ 746760 h 3732530"/>
              <a:gd name="connsiteX17" fmla="*/ 687070 w 3991610"/>
              <a:gd name="connsiteY17" fmla="*/ 853440 h 3732530"/>
              <a:gd name="connsiteX18" fmla="*/ 450850 w 3991610"/>
              <a:gd name="connsiteY18" fmla="*/ 967740 h 3732530"/>
              <a:gd name="connsiteX19" fmla="*/ 191770 w 3991610"/>
              <a:gd name="connsiteY19" fmla="*/ 1272540 h 3732530"/>
              <a:gd name="connsiteX20" fmla="*/ 184150 w 3991610"/>
              <a:gd name="connsiteY20" fmla="*/ 1623060 h 3732530"/>
              <a:gd name="connsiteX21" fmla="*/ 8890 w 3991610"/>
              <a:gd name="connsiteY21" fmla="*/ 1950720 h 3732530"/>
              <a:gd name="connsiteX22" fmla="*/ 130810 w 3991610"/>
              <a:gd name="connsiteY22" fmla="*/ 2095500 h 3732530"/>
              <a:gd name="connsiteX23" fmla="*/ 328930 w 3991610"/>
              <a:gd name="connsiteY23" fmla="*/ 2072640 h 3732530"/>
              <a:gd name="connsiteX24" fmla="*/ 671830 w 3991610"/>
              <a:gd name="connsiteY24" fmla="*/ 2141220 h 3732530"/>
              <a:gd name="connsiteX25" fmla="*/ 816610 w 3991610"/>
              <a:gd name="connsiteY25" fmla="*/ 2316480 h 3732530"/>
              <a:gd name="connsiteX26" fmla="*/ 740410 w 3991610"/>
              <a:gd name="connsiteY26" fmla="*/ 2522220 h 3732530"/>
              <a:gd name="connsiteX27" fmla="*/ 1022350 w 3991610"/>
              <a:gd name="connsiteY27" fmla="*/ 2682240 h 3732530"/>
              <a:gd name="connsiteX28" fmla="*/ 1220470 w 3991610"/>
              <a:gd name="connsiteY28" fmla="*/ 2903220 h 3732530"/>
              <a:gd name="connsiteX29" fmla="*/ 1365250 w 3991610"/>
              <a:gd name="connsiteY29" fmla="*/ 3093720 h 3732530"/>
              <a:gd name="connsiteX30" fmla="*/ 1746250 w 3991610"/>
              <a:gd name="connsiteY30" fmla="*/ 3154680 h 3732530"/>
              <a:gd name="connsiteX31" fmla="*/ 1906270 w 3991610"/>
              <a:gd name="connsiteY31" fmla="*/ 3444240 h 3732530"/>
              <a:gd name="connsiteX32" fmla="*/ 2127250 w 3991610"/>
              <a:gd name="connsiteY32" fmla="*/ 3695700 h 3732530"/>
              <a:gd name="connsiteX33" fmla="*/ 2424430 w 3991610"/>
              <a:gd name="connsiteY33" fmla="*/ 3665220 h 3732530"/>
              <a:gd name="connsiteX34" fmla="*/ 2736850 w 3991610"/>
              <a:gd name="connsiteY34" fmla="*/ 3589020 h 3732530"/>
              <a:gd name="connsiteX35" fmla="*/ 3087370 w 3991610"/>
              <a:gd name="connsiteY35" fmla="*/ 3520440 h 3732530"/>
              <a:gd name="connsiteX36" fmla="*/ 3483610 w 3991610"/>
              <a:gd name="connsiteY36" fmla="*/ 3489960 h 3732530"/>
              <a:gd name="connsiteX37" fmla="*/ 3514090 w 3991610"/>
              <a:gd name="connsiteY37" fmla="*/ 3322320 h 3732530"/>
              <a:gd name="connsiteX38" fmla="*/ 3437890 w 3991610"/>
              <a:gd name="connsiteY38" fmla="*/ 3116580 h 3732530"/>
              <a:gd name="connsiteX39" fmla="*/ 3567430 w 3991610"/>
              <a:gd name="connsiteY39" fmla="*/ 2872740 h 3732530"/>
              <a:gd name="connsiteX40" fmla="*/ 3917950 w 3991610"/>
              <a:gd name="connsiteY40" fmla="*/ 2689860 h 3732530"/>
              <a:gd name="connsiteX41" fmla="*/ 3986530 w 3991610"/>
              <a:gd name="connsiteY41" fmla="*/ 2491740 h 3732530"/>
              <a:gd name="connsiteX42" fmla="*/ 3940810 w 3991610"/>
              <a:gd name="connsiteY42" fmla="*/ 2354580 h 3732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991610" h="3732530">
                <a:moveTo>
                  <a:pt x="3940810" y="2354580"/>
                </a:moveTo>
                <a:cubicBezTo>
                  <a:pt x="3915410" y="2269490"/>
                  <a:pt x="3853180" y="2120900"/>
                  <a:pt x="3834130" y="1981200"/>
                </a:cubicBezTo>
                <a:cubicBezTo>
                  <a:pt x="3815080" y="1841500"/>
                  <a:pt x="3868420" y="1621790"/>
                  <a:pt x="3826510" y="1516380"/>
                </a:cubicBezTo>
                <a:cubicBezTo>
                  <a:pt x="3784600" y="1410970"/>
                  <a:pt x="3663950" y="1394460"/>
                  <a:pt x="3582670" y="1348740"/>
                </a:cubicBezTo>
                <a:cubicBezTo>
                  <a:pt x="3501390" y="1303020"/>
                  <a:pt x="3393440" y="1296670"/>
                  <a:pt x="3338830" y="1242060"/>
                </a:cubicBezTo>
                <a:cubicBezTo>
                  <a:pt x="3284220" y="1187450"/>
                  <a:pt x="3314700" y="1071880"/>
                  <a:pt x="3255010" y="1021080"/>
                </a:cubicBezTo>
                <a:cubicBezTo>
                  <a:pt x="3195320" y="970280"/>
                  <a:pt x="3068320" y="941070"/>
                  <a:pt x="2980690" y="937260"/>
                </a:cubicBezTo>
                <a:cubicBezTo>
                  <a:pt x="2893060" y="933450"/>
                  <a:pt x="2810510" y="988060"/>
                  <a:pt x="2729230" y="998220"/>
                </a:cubicBezTo>
                <a:cubicBezTo>
                  <a:pt x="2647950" y="1008380"/>
                  <a:pt x="2589530" y="1043940"/>
                  <a:pt x="2493010" y="998220"/>
                </a:cubicBezTo>
                <a:cubicBezTo>
                  <a:pt x="2396490" y="952500"/>
                  <a:pt x="2235200" y="820420"/>
                  <a:pt x="2150110" y="723900"/>
                </a:cubicBezTo>
                <a:cubicBezTo>
                  <a:pt x="2065020" y="627380"/>
                  <a:pt x="2066290" y="510540"/>
                  <a:pt x="1982470" y="419100"/>
                </a:cubicBezTo>
                <a:cubicBezTo>
                  <a:pt x="1898650" y="327660"/>
                  <a:pt x="1719580" y="238760"/>
                  <a:pt x="1647190" y="175260"/>
                </a:cubicBezTo>
                <a:cubicBezTo>
                  <a:pt x="1574800" y="111760"/>
                  <a:pt x="1595120" y="58420"/>
                  <a:pt x="1548130" y="38100"/>
                </a:cubicBezTo>
                <a:cubicBezTo>
                  <a:pt x="1501140" y="17780"/>
                  <a:pt x="1395730" y="0"/>
                  <a:pt x="1365250" y="53340"/>
                </a:cubicBezTo>
                <a:cubicBezTo>
                  <a:pt x="1334770" y="106680"/>
                  <a:pt x="1391920" y="254000"/>
                  <a:pt x="1365250" y="358140"/>
                </a:cubicBezTo>
                <a:cubicBezTo>
                  <a:pt x="1338580" y="462280"/>
                  <a:pt x="1285240" y="613410"/>
                  <a:pt x="1205230" y="678180"/>
                </a:cubicBezTo>
                <a:cubicBezTo>
                  <a:pt x="1125220" y="742950"/>
                  <a:pt x="971550" y="717550"/>
                  <a:pt x="885190" y="746760"/>
                </a:cubicBezTo>
                <a:cubicBezTo>
                  <a:pt x="798830" y="775970"/>
                  <a:pt x="759460" y="816610"/>
                  <a:pt x="687070" y="853440"/>
                </a:cubicBezTo>
                <a:cubicBezTo>
                  <a:pt x="614680" y="890270"/>
                  <a:pt x="533400" y="897890"/>
                  <a:pt x="450850" y="967740"/>
                </a:cubicBezTo>
                <a:cubicBezTo>
                  <a:pt x="368300" y="1037590"/>
                  <a:pt x="236220" y="1163320"/>
                  <a:pt x="191770" y="1272540"/>
                </a:cubicBezTo>
                <a:cubicBezTo>
                  <a:pt x="147320" y="1381760"/>
                  <a:pt x="214630" y="1510030"/>
                  <a:pt x="184150" y="1623060"/>
                </a:cubicBezTo>
                <a:cubicBezTo>
                  <a:pt x="153670" y="1736090"/>
                  <a:pt x="17780" y="1871980"/>
                  <a:pt x="8890" y="1950720"/>
                </a:cubicBezTo>
                <a:cubicBezTo>
                  <a:pt x="0" y="2029460"/>
                  <a:pt x="77470" y="2075180"/>
                  <a:pt x="130810" y="2095500"/>
                </a:cubicBezTo>
                <a:cubicBezTo>
                  <a:pt x="184150" y="2115820"/>
                  <a:pt x="238760" y="2065020"/>
                  <a:pt x="328930" y="2072640"/>
                </a:cubicBezTo>
                <a:cubicBezTo>
                  <a:pt x="419100" y="2080260"/>
                  <a:pt x="590550" y="2100580"/>
                  <a:pt x="671830" y="2141220"/>
                </a:cubicBezTo>
                <a:cubicBezTo>
                  <a:pt x="753110" y="2181860"/>
                  <a:pt x="805180" y="2252980"/>
                  <a:pt x="816610" y="2316480"/>
                </a:cubicBezTo>
                <a:cubicBezTo>
                  <a:pt x="828040" y="2379980"/>
                  <a:pt x="706120" y="2461260"/>
                  <a:pt x="740410" y="2522220"/>
                </a:cubicBezTo>
                <a:cubicBezTo>
                  <a:pt x="774700" y="2583180"/>
                  <a:pt x="942340" y="2618740"/>
                  <a:pt x="1022350" y="2682240"/>
                </a:cubicBezTo>
                <a:cubicBezTo>
                  <a:pt x="1102360" y="2745740"/>
                  <a:pt x="1163320" y="2834640"/>
                  <a:pt x="1220470" y="2903220"/>
                </a:cubicBezTo>
                <a:cubicBezTo>
                  <a:pt x="1277620" y="2971800"/>
                  <a:pt x="1277620" y="3051810"/>
                  <a:pt x="1365250" y="3093720"/>
                </a:cubicBezTo>
                <a:cubicBezTo>
                  <a:pt x="1452880" y="3135630"/>
                  <a:pt x="1656080" y="3096260"/>
                  <a:pt x="1746250" y="3154680"/>
                </a:cubicBezTo>
                <a:cubicBezTo>
                  <a:pt x="1836420" y="3213100"/>
                  <a:pt x="1842770" y="3354070"/>
                  <a:pt x="1906270" y="3444240"/>
                </a:cubicBezTo>
                <a:cubicBezTo>
                  <a:pt x="1969770" y="3534410"/>
                  <a:pt x="2040890" y="3658870"/>
                  <a:pt x="2127250" y="3695700"/>
                </a:cubicBezTo>
                <a:cubicBezTo>
                  <a:pt x="2213610" y="3732530"/>
                  <a:pt x="2322830" y="3683000"/>
                  <a:pt x="2424430" y="3665220"/>
                </a:cubicBezTo>
                <a:cubicBezTo>
                  <a:pt x="2526030" y="3647440"/>
                  <a:pt x="2626360" y="3613150"/>
                  <a:pt x="2736850" y="3589020"/>
                </a:cubicBezTo>
                <a:cubicBezTo>
                  <a:pt x="2847340" y="3564890"/>
                  <a:pt x="2962910" y="3536950"/>
                  <a:pt x="3087370" y="3520440"/>
                </a:cubicBezTo>
                <a:cubicBezTo>
                  <a:pt x="3211830" y="3503930"/>
                  <a:pt x="3412490" y="3522980"/>
                  <a:pt x="3483610" y="3489960"/>
                </a:cubicBezTo>
                <a:cubicBezTo>
                  <a:pt x="3554730" y="3456940"/>
                  <a:pt x="3521710" y="3384550"/>
                  <a:pt x="3514090" y="3322320"/>
                </a:cubicBezTo>
                <a:cubicBezTo>
                  <a:pt x="3506470" y="3260090"/>
                  <a:pt x="3429000" y="3191510"/>
                  <a:pt x="3437890" y="3116580"/>
                </a:cubicBezTo>
                <a:cubicBezTo>
                  <a:pt x="3446780" y="3041650"/>
                  <a:pt x="3487420" y="2943860"/>
                  <a:pt x="3567430" y="2872740"/>
                </a:cubicBezTo>
                <a:cubicBezTo>
                  <a:pt x="3647440" y="2801620"/>
                  <a:pt x="3848100" y="2753360"/>
                  <a:pt x="3917950" y="2689860"/>
                </a:cubicBezTo>
                <a:cubicBezTo>
                  <a:pt x="3987800" y="2626360"/>
                  <a:pt x="3981450" y="2550160"/>
                  <a:pt x="3986530" y="2491740"/>
                </a:cubicBezTo>
                <a:cubicBezTo>
                  <a:pt x="3991610" y="2433320"/>
                  <a:pt x="3966210" y="2439670"/>
                  <a:pt x="3940810" y="2354580"/>
                </a:cubicBezTo>
                <a:close/>
              </a:path>
            </a:pathLst>
          </a:custGeom>
          <a:noFill/>
          <a:ln w="57150" cap="flat" cmpd="sng" algn="ctr">
            <a:solidFill>
              <a:srgbClr val="66FF33"/>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45" name="Rectangle 48"/>
          <p:cNvSpPr>
            <a:spLocks noChangeArrowheads="1"/>
          </p:cNvSpPr>
          <p:nvPr/>
        </p:nvSpPr>
        <p:spPr bwMode="auto">
          <a:xfrm>
            <a:off x="427355" y="714375"/>
            <a:ext cx="2640965" cy="714375"/>
          </a:xfrm>
          <a:prstGeom prst="rect">
            <a:avLst/>
          </a:prstGeom>
          <a:noFill/>
          <a:ln w="9525">
            <a:noFill/>
            <a:miter lim="800000"/>
            <a:headEnd/>
            <a:tailEnd/>
          </a:ln>
          <a:effectLst/>
        </p:spPr>
        <p:txBody>
          <a:bodyPr lIns="92075" tIns="46038" rIns="92075" bIns="46038"/>
          <a:lstStyle/>
          <a:p>
            <a:pPr algn="ctr" eaLnBrk="0" hangingPunct="0">
              <a:lnSpc>
                <a:spcPct val="90000"/>
              </a:lnSpc>
              <a:spcBef>
                <a:spcPct val="20000"/>
              </a:spcBef>
              <a:defRPr/>
            </a:pPr>
            <a:r>
              <a:rPr lang="en-US" sz="3600" dirty="0" smtClean="0">
                <a:solidFill>
                  <a:srgbClr val="66FF33"/>
                </a:solidFill>
                <a:effectLst>
                  <a:outerShdw blurRad="38100" dist="38100" dir="2700000" algn="tl">
                    <a:srgbClr val="000000"/>
                  </a:outerShdw>
                </a:effectLst>
                <a:latin typeface="Calibri" pitchFamily="34" charset="0"/>
              </a:rPr>
              <a:t>Former </a:t>
            </a:r>
            <a:r>
              <a:rPr lang="en-US" sz="3600" dirty="0" err="1" smtClean="0">
                <a:solidFill>
                  <a:srgbClr val="66FF33"/>
                </a:solidFill>
                <a:effectLst>
                  <a:outerShdw blurRad="38100" dist="38100" dir="2700000" algn="tl">
                    <a:srgbClr val="000000"/>
                  </a:outerShdw>
                </a:effectLst>
                <a:latin typeface="Calibri" pitchFamily="34" charset="0"/>
              </a:rPr>
              <a:t>gt</a:t>
            </a:r>
            <a:endParaRPr lang="en-US" sz="3600" baseline="-25000" dirty="0">
              <a:solidFill>
                <a:srgbClr val="66FF33"/>
              </a:solidFill>
              <a:effectLst>
                <a:outerShdw blurRad="38100" dist="38100" dir="2700000" algn="tl">
                  <a:srgbClr val="000000"/>
                </a:outerShdw>
              </a:effectLst>
              <a:latin typeface="Calibri" pitchFamily="34" charset="0"/>
            </a:endParaRPr>
          </a:p>
        </p:txBody>
      </p:sp>
      <p:sp>
        <p:nvSpPr>
          <p:cNvPr id="46" name="Rectangle 48"/>
          <p:cNvSpPr>
            <a:spLocks noChangeArrowheads="1"/>
          </p:cNvSpPr>
          <p:nvPr/>
        </p:nvSpPr>
        <p:spPr bwMode="auto">
          <a:xfrm>
            <a:off x="3213426" y="4665092"/>
            <a:ext cx="924038" cy="530770"/>
          </a:xfrm>
          <a:prstGeom prst="rect">
            <a:avLst/>
          </a:prstGeom>
          <a:noFill/>
          <a:ln w="9525">
            <a:noFill/>
            <a:miter lim="800000"/>
            <a:headEnd/>
            <a:tailEnd/>
          </a:ln>
          <a:effectLst/>
        </p:spPr>
        <p:txBody>
          <a:bodyPr lIns="92075" tIns="46038" rIns="92075" bIns="46038"/>
          <a:lstStyle/>
          <a:p>
            <a:pPr eaLnBrk="0" hangingPunct="0">
              <a:lnSpc>
                <a:spcPct val="90000"/>
              </a:lnSpc>
              <a:spcBef>
                <a:spcPct val="20000"/>
              </a:spcBef>
              <a:defRPr/>
            </a:pPr>
            <a:r>
              <a:rPr lang="en-US" sz="2400" b="1" dirty="0" err="1" smtClean="0">
                <a:solidFill>
                  <a:srgbClr val="FFFF00"/>
                </a:solidFill>
                <a:effectLst/>
                <a:latin typeface="Calibri" pitchFamily="34" charset="0"/>
              </a:rPr>
              <a:t>Cpx</a:t>
            </a:r>
            <a:endParaRPr lang="en-US" sz="2400" b="1" baseline="-25000" dirty="0">
              <a:solidFill>
                <a:srgbClr val="FFFF00"/>
              </a:solidFill>
              <a:effectLst/>
              <a:latin typeface="Calibri" pitchFamily="34" charset="0"/>
            </a:endParaRPr>
          </a:p>
        </p:txBody>
      </p:sp>
      <p:sp>
        <p:nvSpPr>
          <p:cNvPr id="32" name="Rectangle 48"/>
          <p:cNvSpPr>
            <a:spLocks noChangeArrowheads="1"/>
          </p:cNvSpPr>
          <p:nvPr/>
        </p:nvSpPr>
        <p:spPr bwMode="auto">
          <a:xfrm>
            <a:off x="7343857" y="4556460"/>
            <a:ext cx="1005318" cy="530770"/>
          </a:xfrm>
          <a:prstGeom prst="rect">
            <a:avLst/>
          </a:prstGeom>
          <a:noFill/>
          <a:ln w="9525">
            <a:noFill/>
            <a:miter lim="800000"/>
            <a:headEnd/>
            <a:tailEnd/>
          </a:ln>
          <a:effectLst/>
        </p:spPr>
        <p:txBody>
          <a:bodyPr lIns="92075" tIns="46038" rIns="92075" bIns="46038"/>
          <a:lstStyle/>
          <a:p>
            <a:pPr eaLnBrk="0" hangingPunct="0">
              <a:lnSpc>
                <a:spcPct val="90000"/>
              </a:lnSpc>
              <a:spcBef>
                <a:spcPct val="20000"/>
              </a:spcBef>
              <a:defRPr/>
            </a:pPr>
            <a:r>
              <a:rPr lang="en-US" sz="3200" b="1" dirty="0" err="1" smtClean="0">
                <a:solidFill>
                  <a:srgbClr val="0000FF"/>
                </a:solidFill>
                <a:effectLst/>
                <a:latin typeface="Calibri" pitchFamily="34" charset="0"/>
              </a:rPr>
              <a:t>Opx</a:t>
            </a:r>
            <a:endParaRPr lang="en-US" sz="3200" b="1" baseline="-25000" dirty="0">
              <a:solidFill>
                <a:srgbClr val="0000FF"/>
              </a:solidFill>
              <a:effectLst/>
              <a:latin typeface="Calibri" pitchFamily="34" charset="0"/>
            </a:endParaRPr>
          </a:p>
        </p:txBody>
      </p:sp>
      <p:sp>
        <p:nvSpPr>
          <p:cNvPr id="47" name="Rectangle 48"/>
          <p:cNvSpPr>
            <a:spLocks noChangeArrowheads="1"/>
          </p:cNvSpPr>
          <p:nvPr/>
        </p:nvSpPr>
        <p:spPr bwMode="auto">
          <a:xfrm>
            <a:off x="4263016" y="4415783"/>
            <a:ext cx="1005318" cy="530770"/>
          </a:xfrm>
          <a:prstGeom prst="rect">
            <a:avLst/>
          </a:prstGeom>
          <a:noFill/>
          <a:ln w="9525">
            <a:noFill/>
            <a:miter lim="800000"/>
            <a:headEnd/>
            <a:tailEnd/>
          </a:ln>
          <a:effectLst/>
        </p:spPr>
        <p:txBody>
          <a:bodyPr lIns="92075" tIns="46038" rIns="92075" bIns="46038"/>
          <a:lstStyle/>
          <a:p>
            <a:pPr eaLnBrk="0" hangingPunct="0">
              <a:lnSpc>
                <a:spcPct val="90000"/>
              </a:lnSpc>
              <a:spcBef>
                <a:spcPct val="20000"/>
              </a:spcBef>
              <a:defRPr/>
            </a:pPr>
            <a:r>
              <a:rPr lang="en-US" sz="3200" b="1" dirty="0" err="1" smtClean="0">
                <a:solidFill>
                  <a:srgbClr val="0000FF"/>
                </a:solidFill>
                <a:effectLst/>
                <a:latin typeface="Calibri" pitchFamily="34" charset="0"/>
              </a:rPr>
              <a:t>Opx</a:t>
            </a:r>
            <a:endParaRPr lang="en-US" sz="3200" b="1" baseline="-25000" dirty="0">
              <a:solidFill>
                <a:srgbClr val="0000FF"/>
              </a:solidFill>
              <a:effectLst/>
              <a:latin typeface="Calibri" pitchFamily="34" charset="0"/>
            </a:endParaRPr>
          </a:p>
        </p:txBody>
      </p:sp>
      <p:sp>
        <p:nvSpPr>
          <p:cNvPr id="19" name="Rettangolo 18"/>
          <p:cNvSpPr/>
          <p:nvPr/>
        </p:nvSpPr>
        <p:spPr bwMode="auto">
          <a:xfrm>
            <a:off x="0" y="4514127"/>
            <a:ext cx="9144000" cy="1850161"/>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5" name="Rectangle 48"/>
          <p:cNvSpPr>
            <a:spLocks noChangeArrowheads="1"/>
          </p:cNvSpPr>
          <p:nvPr/>
        </p:nvSpPr>
        <p:spPr bwMode="auto">
          <a:xfrm>
            <a:off x="804333" y="4703638"/>
            <a:ext cx="7535334" cy="571500"/>
          </a:xfrm>
          <a:prstGeom prst="rect">
            <a:avLst/>
          </a:prstGeom>
          <a:noFill/>
          <a:ln w="9525">
            <a:noFill/>
            <a:miter lim="800000"/>
            <a:headEnd/>
            <a:tailEnd/>
          </a:ln>
          <a:effectLst/>
        </p:spPr>
        <p:txBody>
          <a:bodyPr lIns="92075" tIns="46038" rIns="92075" bIns="46038"/>
          <a:lstStyle/>
          <a:p>
            <a:pPr algn="ctr" eaLnBrk="0" hangingPunct="0">
              <a:lnSpc>
                <a:spcPct val="90000"/>
              </a:lnSpc>
              <a:spcBef>
                <a:spcPct val="20000"/>
              </a:spcBef>
              <a:defRPr/>
            </a:pPr>
            <a:r>
              <a:rPr lang="en-US" sz="2500" dirty="0">
                <a:solidFill>
                  <a:schemeClr val="bg1"/>
                </a:solidFill>
                <a:effectLst>
                  <a:outerShdw blurRad="38100" dist="38100" dir="2700000" algn="tl">
                    <a:srgbClr val="000000"/>
                  </a:outerShdw>
                </a:effectLst>
                <a:latin typeface="Calibri" pitchFamily="34" charset="0"/>
              </a:rPr>
              <a:t>MgAl</a:t>
            </a:r>
            <a:r>
              <a:rPr lang="en-US" sz="2500" baseline="-25000" dirty="0">
                <a:solidFill>
                  <a:schemeClr val="bg1"/>
                </a:solidFill>
                <a:effectLst>
                  <a:outerShdw blurRad="38100" dist="38100" dir="2700000" algn="tl">
                    <a:srgbClr val="000000"/>
                  </a:outerShdw>
                </a:effectLst>
                <a:latin typeface="Calibri" pitchFamily="34" charset="0"/>
              </a:rPr>
              <a:t>2</a:t>
            </a:r>
            <a:r>
              <a:rPr lang="en-US" sz="2500" dirty="0">
                <a:solidFill>
                  <a:schemeClr val="bg1"/>
                </a:solidFill>
                <a:effectLst>
                  <a:outerShdw blurRad="38100" dist="38100" dir="2700000" algn="tl">
                    <a:srgbClr val="000000"/>
                  </a:outerShdw>
                </a:effectLst>
                <a:latin typeface="Calibri" pitchFamily="34" charset="0"/>
              </a:rPr>
              <a:t>O</a:t>
            </a:r>
            <a:r>
              <a:rPr lang="en-US" sz="2500" baseline="-25000" dirty="0">
                <a:solidFill>
                  <a:schemeClr val="bg1"/>
                </a:solidFill>
                <a:effectLst>
                  <a:outerShdw blurRad="38100" dist="38100" dir="2700000" algn="tl">
                    <a:srgbClr val="000000"/>
                  </a:outerShdw>
                </a:effectLst>
                <a:latin typeface="Calibri" pitchFamily="34" charset="0"/>
              </a:rPr>
              <a:t>4</a:t>
            </a:r>
            <a:r>
              <a:rPr lang="en-US" sz="2500" dirty="0">
                <a:solidFill>
                  <a:schemeClr val="bg1"/>
                </a:solidFill>
                <a:effectLst>
                  <a:outerShdw blurRad="38100" dist="38100" dir="2700000" algn="tl">
                    <a:srgbClr val="000000"/>
                  </a:outerShdw>
                </a:effectLst>
                <a:latin typeface="Calibri" pitchFamily="34" charset="0"/>
              </a:rPr>
              <a:t> </a:t>
            </a:r>
            <a:r>
              <a:rPr lang="en-US" sz="2500" dirty="0" smtClean="0">
                <a:solidFill>
                  <a:schemeClr val="bg1"/>
                </a:solidFill>
                <a:effectLst>
                  <a:outerShdw blurRad="38100" dist="38100" dir="2700000" algn="tl">
                    <a:srgbClr val="000000"/>
                  </a:outerShdw>
                </a:effectLst>
                <a:latin typeface="Calibri" pitchFamily="34" charset="0"/>
              </a:rPr>
              <a:t>  +   </a:t>
            </a:r>
            <a:r>
              <a:rPr lang="en-US" sz="2500" dirty="0">
                <a:solidFill>
                  <a:schemeClr val="bg1"/>
                </a:solidFill>
                <a:effectLst>
                  <a:outerShdw blurRad="38100" dist="38100" dir="2700000" algn="tl">
                    <a:srgbClr val="000000"/>
                  </a:outerShdw>
                </a:effectLst>
                <a:latin typeface="Calibri" pitchFamily="34" charset="0"/>
              </a:rPr>
              <a:t>2Mg</a:t>
            </a:r>
            <a:r>
              <a:rPr lang="en-US" sz="2500" baseline="-25000" dirty="0">
                <a:solidFill>
                  <a:schemeClr val="bg1"/>
                </a:solidFill>
                <a:effectLst>
                  <a:outerShdw blurRad="38100" dist="38100" dir="2700000" algn="tl">
                    <a:srgbClr val="000000"/>
                  </a:outerShdw>
                </a:effectLst>
                <a:latin typeface="Calibri" pitchFamily="34" charset="0"/>
              </a:rPr>
              <a:t>2</a:t>
            </a:r>
            <a:r>
              <a:rPr lang="en-US" sz="2500" dirty="0">
                <a:solidFill>
                  <a:schemeClr val="bg1"/>
                </a:solidFill>
                <a:effectLst>
                  <a:outerShdw blurRad="38100" dist="38100" dir="2700000" algn="tl">
                    <a:srgbClr val="000000"/>
                  </a:outerShdw>
                </a:effectLst>
                <a:latin typeface="Calibri" pitchFamily="34" charset="0"/>
              </a:rPr>
              <a:t>Si</a:t>
            </a:r>
            <a:r>
              <a:rPr lang="en-US" sz="2500" baseline="-25000" dirty="0">
                <a:solidFill>
                  <a:schemeClr val="bg1"/>
                </a:solidFill>
                <a:effectLst>
                  <a:outerShdw blurRad="38100" dist="38100" dir="2700000" algn="tl">
                    <a:srgbClr val="000000"/>
                  </a:outerShdw>
                </a:effectLst>
                <a:latin typeface="Calibri" pitchFamily="34" charset="0"/>
              </a:rPr>
              <a:t>2</a:t>
            </a:r>
            <a:r>
              <a:rPr lang="en-US" sz="2500" dirty="0">
                <a:solidFill>
                  <a:schemeClr val="bg1"/>
                </a:solidFill>
                <a:effectLst>
                  <a:outerShdw blurRad="38100" dist="38100" dir="2700000" algn="tl">
                    <a:srgbClr val="000000"/>
                  </a:outerShdw>
                </a:effectLst>
                <a:latin typeface="Calibri" pitchFamily="34" charset="0"/>
              </a:rPr>
              <a:t>O</a:t>
            </a:r>
            <a:r>
              <a:rPr lang="en-US" sz="2500" baseline="-25000" dirty="0">
                <a:solidFill>
                  <a:schemeClr val="bg1"/>
                </a:solidFill>
                <a:effectLst>
                  <a:outerShdw blurRad="38100" dist="38100" dir="2700000" algn="tl">
                    <a:srgbClr val="000000"/>
                  </a:outerShdw>
                </a:effectLst>
                <a:latin typeface="Calibri" pitchFamily="34" charset="0"/>
              </a:rPr>
              <a:t>6</a:t>
            </a:r>
            <a:r>
              <a:rPr lang="en-US" sz="2500" dirty="0">
                <a:solidFill>
                  <a:schemeClr val="bg1"/>
                </a:solidFill>
                <a:effectLst>
                  <a:outerShdw blurRad="38100" dist="38100" dir="2700000" algn="tl">
                    <a:srgbClr val="000000"/>
                  </a:outerShdw>
                </a:effectLst>
                <a:latin typeface="Calibri" pitchFamily="34" charset="0"/>
              </a:rPr>
              <a:t> </a:t>
            </a:r>
            <a:r>
              <a:rPr lang="en-US" sz="2500" dirty="0" smtClean="0">
                <a:solidFill>
                  <a:schemeClr val="bg1"/>
                </a:solidFill>
                <a:effectLst>
                  <a:outerShdw blurRad="38100" dist="38100" dir="2700000" algn="tl">
                    <a:srgbClr val="000000"/>
                  </a:outerShdw>
                </a:effectLst>
                <a:latin typeface="Calibri" pitchFamily="34" charset="0"/>
              </a:rPr>
              <a:t>  =   Mg</a:t>
            </a:r>
            <a:r>
              <a:rPr lang="en-US" sz="2500" baseline="-25000" dirty="0" smtClean="0">
                <a:solidFill>
                  <a:schemeClr val="bg1"/>
                </a:solidFill>
                <a:effectLst>
                  <a:outerShdw blurRad="38100" dist="38100" dir="2700000" algn="tl">
                    <a:srgbClr val="000000"/>
                  </a:outerShdw>
                </a:effectLst>
                <a:latin typeface="Calibri" pitchFamily="34" charset="0"/>
              </a:rPr>
              <a:t>2</a:t>
            </a:r>
            <a:r>
              <a:rPr lang="en-US" sz="2500" dirty="0" smtClean="0">
                <a:solidFill>
                  <a:schemeClr val="bg1"/>
                </a:solidFill>
                <a:effectLst>
                  <a:outerShdw blurRad="38100" dist="38100" dir="2700000" algn="tl">
                    <a:srgbClr val="000000"/>
                  </a:outerShdw>
                </a:effectLst>
                <a:latin typeface="Calibri" pitchFamily="34" charset="0"/>
              </a:rPr>
              <a:t>SiO</a:t>
            </a:r>
            <a:r>
              <a:rPr lang="en-US" sz="2500" baseline="-25000" dirty="0" smtClean="0">
                <a:solidFill>
                  <a:schemeClr val="bg1"/>
                </a:solidFill>
                <a:effectLst>
                  <a:outerShdw blurRad="38100" dist="38100" dir="2700000" algn="tl">
                    <a:srgbClr val="000000"/>
                  </a:outerShdw>
                </a:effectLst>
                <a:latin typeface="Calibri" pitchFamily="34" charset="0"/>
              </a:rPr>
              <a:t>4</a:t>
            </a:r>
            <a:r>
              <a:rPr lang="en-US" sz="2500" dirty="0" smtClean="0">
                <a:solidFill>
                  <a:schemeClr val="bg1"/>
                </a:solidFill>
                <a:effectLst>
                  <a:outerShdw blurRad="38100" dist="38100" dir="2700000" algn="tl">
                    <a:srgbClr val="000000"/>
                  </a:outerShdw>
                </a:effectLst>
                <a:latin typeface="Calibri" pitchFamily="34" charset="0"/>
              </a:rPr>
              <a:t>   +   </a:t>
            </a:r>
            <a:r>
              <a:rPr lang="en-US" sz="2500" dirty="0">
                <a:solidFill>
                  <a:schemeClr val="bg1"/>
                </a:solidFill>
                <a:effectLst>
                  <a:outerShdw blurRad="38100" dist="38100" dir="2700000" algn="tl">
                    <a:srgbClr val="000000"/>
                  </a:outerShdw>
                </a:effectLst>
                <a:latin typeface="Calibri" pitchFamily="34" charset="0"/>
              </a:rPr>
              <a:t>Mg</a:t>
            </a:r>
            <a:r>
              <a:rPr lang="en-US" sz="2500" baseline="-25000" dirty="0">
                <a:solidFill>
                  <a:schemeClr val="bg1"/>
                </a:solidFill>
                <a:effectLst>
                  <a:outerShdw blurRad="38100" dist="38100" dir="2700000" algn="tl">
                    <a:srgbClr val="000000"/>
                  </a:outerShdw>
                </a:effectLst>
                <a:latin typeface="Calibri" pitchFamily="34" charset="0"/>
              </a:rPr>
              <a:t>3</a:t>
            </a:r>
            <a:r>
              <a:rPr lang="en-US" sz="2500" dirty="0">
                <a:solidFill>
                  <a:schemeClr val="bg1"/>
                </a:solidFill>
                <a:effectLst>
                  <a:outerShdw blurRad="38100" dist="38100" dir="2700000" algn="tl">
                    <a:srgbClr val="000000"/>
                  </a:outerShdw>
                </a:effectLst>
                <a:latin typeface="Calibri" pitchFamily="34" charset="0"/>
              </a:rPr>
              <a:t>Al</a:t>
            </a:r>
            <a:r>
              <a:rPr lang="en-US" sz="2500" baseline="-25000" dirty="0">
                <a:solidFill>
                  <a:schemeClr val="bg1"/>
                </a:solidFill>
                <a:effectLst>
                  <a:outerShdw blurRad="38100" dist="38100" dir="2700000" algn="tl">
                    <a:srgbClr val="000000"/>
                  </a:outerShdw>
                </a:effectLst>
                <a:latin typeface="Calibri" pitchFamily="34" charset="0"/>
              </a:rPr>
              <a:t>2</a:t>
            </a:r>
            <a:r>
              <a:rPr lang="en-US" sz="2500" dirty="0">
                <a:solidFill>
                  <a:schemeClr val="bg1"/>
                </a:solidFill>
                <a:effectLst>
                  <a:outerShdw blurRad="38100" dist="38100" dir="2700000" algn="tl">
                    <a:srgbClr val="000000"/>
                  </a:outerShdw>
                </a:effectLst>
                <a:latin typeface="Calibri" pitchFamily="34" charset="0"/>
              </a:rPr>
              <a:t>Si</a:t>
            </a:r>
            <a:r>
              <a:rPr lang="en-US" sz="2500" baseline="-25000" dirty="0">
                <a:solidFill>
                  <a:schemeClr val="bg1"/>
                </a:solidFill>
                <a:effectLst>
                  <a:outerShdw blurRad="38100" dist="38100" dir="2700000" algn="tl">
                    <a:srgbClr val="000000"/>
                  </a:outerShdw>
                </a:effectLst>
                <a:latin typeface="Calibri" pitchFamily="34" charset="0"/>
              </a:rPr>
              <a:t>3</a:t>
            </a:r>
            <a:r>
              <a:rPr lang="en-US" sz="2500" dirty="0">
                <a:solidFill>
                  <a:schemeClr val="bg1"/>
                </a:solidFill>
                <a:effectLst>
                  <a:outerShdw blurRad="38100" dist="38100" dir="2700000" algn="tl">
                    <a:srgbClr val="000000"/>
                  </a:outerShdw>
                </a:effectLst>
                <a:latin typeface="Calibri" pitchFamily="34" charset="0"/>
              </a:rPr>
              <a:t>O</a:t>
            </a:r>
            <a:r>
              <a:rPr lang="en-US" sz="2500" baseline="-25000" dirty="0">
                <a:solidFill>
                  <a:schemeClr val="bg1"/>
                </a:solidFill>
                <a:effectLst>
                  <a:outerShdw blurRad="38100" dist="38100" dir="2700000" algn="tl">
                    <a:srgbClr val="000000"/>
                  </a:outerShdw>
                </a:effectLst>
                <a:latin typeface="Calibri" pitchFamily="34" charset="0"/>
              </a:rPr>
              <a:t>12</a:t>
            </a:r>
          </a:p>
        </p:txBody>
      </p:sp>
      <p:sp>
        <p:nvSpPr>
          <p:cNvPr id="6" name="Freccia in giù 5"/>
          <p:cNvSpPr/>
          <p:nvPr/>
        </p:nvSpPr>
        <p:spPr bwMode="auto">
          <a:xfrm>
            <a:off x="1500188" y="5203700"/>
            <a:ext cx="357187" cy="500063"/>
          </a:xfrm>
          <a:prstGeom prst="downArrow">
            <a:avLst/>
          </a:prstGeom>
          <a:solidFill>
            <a:srgbClr val="FFFF00"/>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a:lstStyle/>
          <a:p>
            <a:pPr eaLnBrk="0" hangingPunct="0">
              <a:defRPr/>
            </a:pPr>
            <a:endParaRPr lang="it-IT" dirty="0">
              <a:effectLst>
                <a:outerShdw blurRad="38100" dist="38100" dir="2700000" algn="tl">
                  <a:srgbClr val="000000">
                    <a:alpha val="43137"/>
                  </a:srgbClr>
                </a:outerShdw>
              </a:effectLst>
              <a:latin typeface="Calibri" pitchFamily="34" charset="0"/>
              <a:cs typeface="Arial" pitchFamily="34" charset="0"/>
            </a:endParaRPr>
          </a:p>
        </p:txBody>
      </p:sp>
      <p:sp>
        <p:nvSpPr>
          <p:cNvPr id="7" name="Rectangle 48"/>
          <p:cNvSpPr>
            <a:spLocks noChangeArrowheads="1"/>
          </p:cNvSpPr>
          <p:nvPr/>
        </p:nvSpPr>
        <p:spPr bwMode="auto">
          <a:xfrm>
            <a:off x="694488" y="5679950"/>
            <a:ext cx="2072051" cy="642938"/>
          </a:xfrm>
          <a:prstGeom prst="rect">
            <a:avLst/>
          </a:prstGeom>
          <a:noFill/>
          <a:ln w="9525">
            <a:noFill/>
            <a:miter lim="800000"/>
            <a:headEnd/>
            <a:tailEnd/>
          </a:ln>
          <a:effectLst/>
        </p:spPr>
        <p:txBody>
          <a:bodyPr lIns="92075" tIns="46038" rIns="92075" bIns="46038"/>
          <a:lstStyle/>
          <a:p>
            <a:pPr eaLnBrk="0" hangingPunct="0">
              <a:lnSpc>
                <a:spcPct val="90000"/>
              </a:lnSpc>
              <a:spcBef>
                <a:spcPct val="20000"/>
              </a:spcBef>
              <a:defRPr/>
            </a:pPr>
            <a:r>
              <a:rPr lang="en-US" sz="2500" dirty="0" smtClean="0">
                <a:solidFill>
                  <a:schemeClr val="bg1"/>
                </a:solidFill>
                <a:effectLst>
                  <a:outerShdw blurRad="38100" dist="38100" dir="2700000" algn="tl">
                    <a:srgbClr val="000000"/>
                  </a:outerShdw>
                </a:effectLst>
                <a:latin typeface="Calibri" pitchFamily="34" charset="0"/>
              </a:rPr>
              <a:t>Noble Spinel</a:t>
            </a:r>
            <a:endParaRPr lang="en-US" sz="2500" baseline="-25000" dirty="0">
              <a:solidFill>
                <a:schemeClr val="bg1"/>
              </a:solidFill>
              <a:effectLst>
                <a:outerShdw blurRad="38100" dist="38100" dir="2700000" algn="tl">
                  <a:srgbClr val="000000"/>
                </a:outerShdw>
              </a:effectLst>
              <a:latin typeface="Calibri" pitchFamily="34" charset="0"/>
            </a:endParaRPr>
          </a:p>
        </p:txBody>
      </p:sp>
      <p:sp>
        <p:nvSpPr>
          <p:cNvPr id="8" name="Freccia in giù 7"/>
          <p:cNvSpPr/>
          <p:nvPr/>
        </p:nvSpPr>
        <p:spPr bwMode="auto">
          <a:xfrm>
            <a:off x="3357563" y="5203700"/>
            <a:ext cx="357187" cy="500063"/>
          </a:xfrm>
          <a:prstGeom prst="downArrow">
            <a:avLst/>
          </a:prstGeom>
          <a:solidFill>
            <a:srgbClr val="FFFF00"/>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a:lstStyle/>
          <a:p>
            <a:pPr eaLnBrk="0" hangingPunct="0">
              <a:defRPr/>
            </a:pPr>
            <a:endParaRPr lang="it-IT">
              <a:effectLst>
                <a:outerShdw blurRad="38100" dist="38100" dir="2700000" algn="tl">
                  <a:srgbClr val="000000">
                    <a:alpha val="43137"/>
                  </a:srgbClr>
                </a:outerShdw>
              </a:effectLst>
              <a:latin typeface="Calibri" pitchFamily="34" charset="0"/>
              <a:cs typeface="Arial" pitchFamily="34" charset="0"/>
            </a:endParaRPr>
          </a:p>
        </p:txBody>
      </p:sp>
      <p:sp>
        <p:nvSpPr>
          <p:cNvPr id="9" name="Rectangle 48"/>
          <p:cNvSpPr>
            <a:spLocks noChangeArrowheads="1"/>
          </p:cNvSpPr>
          <p:nvPr/>
        </p:nvSpPr>
        <p:spPr bwMode="auto">
          <a:xfrm>
            <a:off x="2702188" y="5679950"/>
            <a:ext cx="1701800" cy="642938"/>
          </a:xfrm>
          <a:prstGeom prst="rect">
            <a:avLst/>
          </a:prstGeom>
          <a:noFill/>
          <a:ln w="9525">
            <a:noFill/>
            <a:miter lim="800000"/>
            <a:headEnd/>
            <a:tailEnd/>
          </a:ln>
          <a:effectLst/>
        </p:spPr>
        <p:txBody>
          <a:bodyPr lIns="92075" tIns="46038" rIns="92075" bIns="46038"/>
          <a:lstStyle/>
          <a:p>
            <a:pPr algn="ctr" eaLnBrk="0" hangingPunct="0">
              <a:lnSpc>
                <a:spcPct val="90000"/>
              </a:lnSpc>
              <a:spcBef>
                <a:spcPct val="20000"/>
              </a:spcBef>
              <a:defRPr/>
            </a:pPr>
            <a:r>
              <a:rPr lang="en-US" sz="2500" dirty="0">
                <a:solidFill>
                  <a:schemeClr val="bg1"/>
                </a:solidFill>
                <a:effectLst>
                  <a:outerShdw blurRad="38100" dist="38100" dir="2700000" algn="tl">
                    <a:srgbClr val="000000"/>
                  </a:outerShdw>
                </a:effectLst>
                <a:latin typeface="Calibri" pitchFamily="34" charset="0"/>
              </a:rPr>
              <a:t>Enstatite</a:t>
            </a:r>
            <a:endParaRPr lang="en-US" sz="2500" baseline="-25000" dirty="0">
              <a:solidFill>
                <a:schemeClr val="bg1"/>
              </a:solidFill>
              <a:effectLst>
                <a:outerShdw blurRad="38100" dist="38100" dir="2700000" algn="tl">
                  <a:srgbClr val="000000"/>
                </a:outerShdw>
              </a:effectLst>
              <a:latin typeface="Calibri" pitchFamily="34" charset="0"/>
            </a:endParaRPr>
          </a:p>
        </p:txBody>
      </p:sp>
      <p:sp>
        <p:nvSpPr>
          <p:cNvPr id="10" name="Freccia in giù 9"/>
          <p:cNvSpPr/>
          <p:nvPr/>
        </p:nvSpPr>
        <p:spPr bwMode="auto">
          <a:xfrm>
            <a:off x="5053013" y="5203700"/>
            <a:ext cx="357187" cy="500063"/>
          </a:xfrm>
          <a:prstGeom prst="downArrow">
            <a:avLst/>
          </a:prstGeom>
          <a:solidFill>
            <a:srgbClr val="FFFF00"/>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a:lstStyle/>
          <a:p>
            <a:pPr eaLnBrk="0" hangingPunct="0">
              <a:defRPr/>
            </a:pPr>
            <a:endParaRPr lang="it-IT">
              <a:effectLst>
                <a:outerShdw blurRad="38100" dist="38100" dir="2700000" algn="tl">
                  <a:srgbClr val="000000">
                    <a:alpha val="43137"/>
                  </a:srgbClr>
                </a:outerShdw>
              </a:effectLst>
              <a:latin typeface="Calibri" pitchFamily="34" charset="0"/>
              <a:cs typeface="Arial" pitchFamily="34" charset="0"/>
            </a:endParaRPr>
          </a:p>
        </p:txBody>
      </p:sp>
      <p:sp>
        <p:nvSpPr>
          <p:cNvPr id="11" name="Rectangle 48"/>
          <p:cNvSpPr>
            <a:spLocks noChangeArrowheads="1"/>
          </p:cNvSpPr>
          <p:nvPr/>
        </p:nvSpPr>
        <p:spPr bwMode="auto">
          <a:xfrm>
            <a:off x="4353588" y="5679950"/>
            <a:ext cx="1792287" cy="642938"/>
          </a:xfrm>
          <a:prstGeom prst="rect">
            <a:avLst/>
          </a:prstGeom>
          <a:noFill/>
          <a:ln w="9525">
            <a:noFill/>
            <a:miter lim="800000"/>
            <a:headEnd/>
            <a:tailEnd/>
          </a:ln>
          <a:effectLst/>
        </p:spPr>
        <p:txBody>
          <a:bodyPr lIns="92075" tIns="46038" rIns="92075" bIns="46038"/>
          <a:lstStyle/>
          <a:p>
            <a:pPr algn="ctr" eaLnBrk="0" hangingPunct="0">
              <a:lnSpc>
                <a:spcPct val="90000"/>
              </a:lnSpc>
              <a:spcBef>
                <a:spcPct val="20000"/>
              </a:spcBef>
              <a:defRPr/>
            </a:pPr>
            <a:r>
              <a:rPr lang="en-US" sz="2500" dirty="0">
                <a:solidFill>
                  <a:schemeClr val="bg1"/>
                </a:solidFill>
                <a:effectLst>
                  <a:outerShdw blurRad="38100" dist="38100" dir="2700000" algn="tl">
                    <a:srgbClr val="000000"/>
                  </a:outerShdw>
                </a:effectLst>
                <a:latin typeface="Calibri" pitchFamily="34" charset="0"/>
              </a:rPr>
              <a:t>Forsterite</a:t>
            </a:r>
            <a:endParaRPr lang="en-US" sz="2500" baseline="-25000" dirty="0">
              <a:solidFill>
                <a:schemeClr val="bg1"/>
              </a:solidFill>
              <a:effectLst>
                <a:outerShdw blurRad="38100" dist="38100" dir="2700000" algn="tl">
                  <a:srgbClr val="000000"/>
                </a:outerShdw>
              </a:effectLst>
              <a:latin typeface="Calibri" pitchFamily="34" charset="0"/>
            </a:endParaRPr>
          </a:p>
        </p:txBody>
      </p:sp>
      <p:sp>
        <p:nvSpPr>
          <p:cNvPr id="12" name="Freccia in giù 11"/>
          <p:cNvSpPr/>
          <p:nvPr/>
        </p:nvSpPr>
        <p:spPr bwMode="auto">
          <a:xfrm>
            <a:off x="6910388" y="5203700"/>
            <a:ext cx="357187" cy="500063"/>
          </a:xfrm>
          <a:prstGeom prst="downArrow">
            <a:avLst/>
          </a:prstGeom>
          <a:solidFill>
            <a:srgbClr val="FFFF00"/>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a:lstStyle/>
          <a:p>
            <a:pPr eaLnBrk="0" hangingPunct="0">
              <a:defRPr/>
            </a:pPr>
            <a:endParaRPr lang="it-IT">
              <a:effectLst>
                <a:outerShdw blurRad="38100" dist="38100" dir="2700000" algn="tl">
                  <a:srgbClr val="000000">
                    <a:alpha val="43137"/>
                  </a:srgbClr>
                </a:outerShdw>
              </a:effectLst>
              <a:latin typeface="Calibri" pitchFamily="34" charset="0"/>
              <a:cs typeface="Arial" pitchFamily="34" charset="0"/>
            </a:endParaRPr>
          </a:p>
        </p:txBody>
      </p:sp>
      <p:sp>
        <p:nvSpPr>
          <p:cNvPr id="13" name="Rectangle 48"/>
          <p:cNvSpPr>
            <a:spLocks noChangeArrowheads="1"/>
          </p:cNvSpPr>
          <p:nvPr/>
        </p:nvSpPr>
        <p:spPr bwMode="auto">
          <a:xfrm>
            <a:off x="6502800" y="5679950"/>
            <a:ext cx="1220788" cy="642938"/>
          </a:xfrm>
          <a:prstGeom prst="rect">
            <a:avLst/>
          </a:prstGeom>
          <a:noFill/>
          <a:ln w="9525">
            <a:noFill/>
            <a:miter lim="800000"/>
            <a:headEnd/>
            <a:tailEnd/>
          </a:ln>
          <a:effectLst/>
        </p:spPr>
        <p:txBody>
          <a:bodyPr lIns="92075" tIns="46038" rIns="92075" bIns="46038"/>
          <a:lstStyle/>
          <a:p>
            <a:pPr algn="ctr" eaLnBrk="0" hangingPunct="0">
              <a:lnSpc>
                <a:spcPct val="90000"/>
              </a:lnSpc>
              <a:spcBef>
                <a:spcPct val="20000"/>
              </a:spcBef>
              <a:defRPr/>
            </a:pPr>
            <a:r>
              <a:rPr lang="en-US" sz="2500" dirty="0" err="1" smtClean="0">
                <a:solidFill>
                  <a:schemeClr val="bg1"/>
                </a:solidFill>
                <a:effectLst>
                  <a:outerShdw blurRad="38100" dist="38100" dir="2700000" algn="tl">
                    <a:srgbClr val="000000"/>
                  </a:outerShdw>
                </a:effectLst>
                <a:latin typeface="Calibri" pitchFamily="34" charset="0"/>
              </a:rPr>
              <a:t>Pirope</a:t>
            </a:r>
            <a:endParaRPr lang="en-US" sz="2500" baseline="-25000" dirty="0">
              <a:solidFill>
                <a:schemeClr val="bg1"/>
              </a:solidFill>
              <a:effectLst>
                <a:outerShdw blurRad="38100" dist="38100" dir="2700000" algn="tl">
                  <a:srgbClr val="000000"/>
                </a:outerShdw>
              </a:effectLst>
              <a:latin typeface="Calibri" pitchFamily="34" charset="0"/>
            </a:endParaRPr>
          </a:p>
        </p:txBody>
      </p:sp>
      <p:sp>
        <p:nvSpPr>
          <p:cNvPr id="14" name="Rectangle 48"/>
          <p:cNvSpPr>
            <a:spLocks noChangeArrowheads="1"/>
          </p:cNvSpPr>
          <p:nvPr/>
        </p:nvSpPr>
        <p:spPr bwMode="auto">
          <a:xfrm>
            <a:off x="978963" y="6053013"/>
            <a:ext cx="1428750" cy="642937"/>
          </a:xfrm>
          <a:prstGeom prst="rect">
            <a:avLst/>
          </a:prstGeom>
          <a:noFill/>
          <a:ln w="9525">
            <a:noFill/>
            <a:miter lim="800000"/>
            <a:headEnd/>
            <a:tailEnd/>
          </a:ln>
          <a:effectLst/>
        </p:spPr>
        <p:txBody>
          <a:bodyPr lIns="92075" tIns="46038" rIns="92075" bIns="46038"/>
          <a:lstStyle/>
          <a:p>
            <a:pPr algn="ctr" eaLnBrk="0" hangingPunct="0">
              <a:lnSpc>
                <a:spcPct val="90000"/>
              </a:lnSpc>
              <a:spcBef>
                <a:spcPct val="20000"/>
              </a:spcBef>
              <a:defRPr/>
            </a:pPr>
            <a:r>
              <a:rPr lang="en-US" sz="2500" i="1" dirty="0" smtClean="0">
                <a:solidFill>
                  <a:schemeClr val="bg1"/>
                </a:solidFill>
                <a:effectLst>
                  <a:outerShdw blurRad="38100" dist="38100" dir="2700000" algn="tl">
                    <a:srgbClr val="000000"/>
                  </a:outerShdw>
                </a:effectLst>
                <a:latin typeface="Calibri" pitchFamily="34" charset="0"/>
              </a:rPr>
              <a:t>Spinel</a:t>
            </a:r>
            <a:endParaRPr lang="en-US" sz="2500" i="1" baseline="-25000" dirty="0">
              <a:solidFill>
                <a:schemeClr val="bg1"/>
              </a:solidFill>
              <a:effectLst>
                <a:outerShdw blurRad="38100" dist="38100" dir="2700000" algn="tl">
                  <a:srgbClr val="000000"/>
                </a:outerShdw>
              </a:effectLst>
              <a:latin typeface="Calibri" pitchFamily="34" charset="0"/>
            </a:endParaRPr>
          </a:p>
        </p:txBody>
      </p:sp>
      <p:sp>
        <p:nvSpPr>
          <p:cNvPr id="15" name="Rectangle 48"/>
          <p:cNvSpPr>
            <a:spLocks noChangeArrowheads="1"/>
          </p:cNvSpPr>
          <p:nvPr/>
        </p:nvSpPr>
        <p:spPr bwMode="auto">
          <a:xfrm>
            <a:off x="3127575" y="6053013"/>
            <a:ext cx="838200" cy="642937"/>
          </a:xfrm>
          <a:prstGeom prst="rect">
            <a:avLst/>
          </a:prstGeom>
          <a:noFill/>
          <a:ln w="9525">
            <a:noFill/>
            <a:miter lim="800000"/>
            <a:headEnd/>
            <a:tailEnd/>
          </a:ln>
          <a:effectLst/>
        </p:spPr>
        <p:txBody>
          <a:bodyPr lIns="92075" tIns="46038" rIns="92075" bIns="46038"/>
          <a:lstStyle/>
          <a:p>
            <a:pPr algn="ctr" eaLnBrk="0" hangingPunct="0">
              <a:lnSpc>
                <a:spcPct val="90000"/>
              </a:lnSpc>
              <a:spcBef>
                <a:spcPct val="20000"/>
              </a:spcBef>
              <a:defRPr/>
            </a:pPr>
            <a:r>
              <a:rPr lang="en-US" sz="2500" i="1" dirty="0">
                <a:solidFill>
                  <a:schemeClr val="bg1"/>
                </a:solidFill>
                <a:effectLst>
                  <a:outerShdw blurRad="38100" dist="38100" dir="2700000" algn="tl">
                    <a:srgbClr val="000000"/>
                  </a:outerShdw>
                </a:effectLst>
                <a:latin typeface="Calibri" pitchFamily="34" charset="0"/>
              </a:rPr>
              <a:t>Opx</a:t>
            </a:r>
            <a:endParaRPr lang="en-US" sz="2500" i="1" baseline="-25000" dirty="0">
              <a:solidFill>
                <a:schemeClr val="bg1"/>
              </a:solidFill>
              <a:effectLst>
                <a:outerShdw blurRad="38100" dist="38100" dir="2700000" algn="tl">
                  <a:srgbClr val="000000"/>
                </a:outerShdw>
              </a:effectLst>
              <a:latin typeface="Calibri" pitchFamily="34" charset="0"/>
            </a:endParaRPr>
          </a:p>
        </p:txBody>
      </p:sp>
      <p:sp>
        <p:nvSpPr>
          <p:cNvPr id="16" name="Rectangle 48"/>
          <p:cNvSpPr>
            <a:spLocks noChangeArrowheads="1"/>
          </p:cNvSpPr>
          <p:nvPr/>
        </p:nvSpPr>
        <p:spPr bwMode="auto">
          <a:xfrm>
            <a:off x="4657000" y="6053013"/>
            <a:ext cx="1214438" cy="642937"/>
          </a:xfrm>
          <a:prstGeom prst="rect">
            <a:avLst/>
          </a:prstGeom>
          <a:noFill/>
          <a:ln w="9525">
            <a:noFill/>
            <a:miter lim="800000"/>
            <a:headEnd/>
            <a:tailEnd/>
          </a:ln>
          <a:effectLst/>
        </p:spPr>
        <p:txBody>
          <a:bodyPr lIns="92075" tIns="46038" rIns="92075" bIns="46038"/>
          <a:lstStyle/>
          <a:p>
            <a:pPr algn="ctr" eaLnBrk="0" hangingPunct="0">
              <a:lnSpc>
                <a:spcPct val="90000"/>
              </a:lnSpc>
              <a:spcBef>
                <a:spcPct val="20000"/>
              </a:spcBef>
              <a:defRPr/>
            </a:pPr>
            <a:r>
              <a:rPr lang="en-US" sz="2500" i="1" dirty="0" smtClean="0">
                <a:solidFill>
                  <a:schemeClr val="bg1"/>
                </a:solidFill>
                <a:effectLst>
                  <a:outerShdw blurRad="38100" dist="38100" dir="2700000" algn="tl">
                    <a:srgbClr val="000000"/>
                  </a:outerShdw>
                </a:effectLst>
                <a:latin typeface="Calibri" pitchFamily="34" charset="0"/>
              </a:rPr>
              <a:t>Olivine</a:t>
            </a:r>
            <a:endParaRPr lang="en-US" sz="2500" i="1" baseline="-25000" dirty="0">
              <a:solidFill>
                <a:schemeClr val="bg1"/>
              </a:solidFill>
              <a:effectLst>
                <a:outerShdw blurRad="38100" dist="38100" dir="2700000" algn="tl">
                  <a:srgbClr val="000000"/>
                </a:outerShdw>
              </a:effectLst>
              <a:latin typeface="Calibri" pitchFamily="34" charset="0"/>
            </a:endParaRPr>
          </a:p>
        </p:txBody>
      </p:sp>
      <p:sp>
        <p:nvSpPr>
          <p:cNvPr id="17" name="Rectangle 48"/>
          <p:cNvSpPr>
            <a:spLocks noChangeArrowheads="1"/>
          </p:cNvSpPr>
          <p:nvPr/>
        </p:nvSpPr>
        <p:spPr bwMode="auto">
          <a:xfrm>
            <a:off x="6360588" y="6053013"/>
            <a:ext cx="1506537" cy="642937"/>
          </a:xfrm>
          <a:prstGeom prst="rect">
            <a:avLst/>
          </a:prstGeom>
          <a:noFill/>
          <a:ln w="9525">
            <a:noFill/>
            <a:miter lim="800000"/>
            <a:headEnd/>
            <a:tailEnd/>
          </a:ln>
          <a:effectLst/>
        </p:spPr>
        <p:txBody>
          <a:bodyPr lIns="92075" tIns="46038" rIns="92075" bIns="46038"/>
          <a:lstStyle/>
          <a:p>
            <a:pPr algn="ctr" eaLnBrk="0" hangingPunct="0">
              <a:lnSpc>
                <a:spcPct val="90000"/>
              </a:lnSpc>
              <a:spcBef>
                <a:spcPct val="20000"/>
              </a:spcBef>
              <a:defRPr/>
            </a:pPr>
            <a:r>
              <a:rPr lang="en-US" sz="2500" i="1" dirty="0" smtClean="0">
                <a:solidFill>
                  <a:schemeClr val="bg1"/>
                </a:solidFill>
                <a:effectLst>
                  <a:outerShdw blurRad="38100" dist="38100" dir="2700000" algn="tl">
                    <a:srgbClr val="000000"/>
                  </a:outerShdw>
                </a:effectLst>
                <a:latin typeface="Calibri" pitchFamily="34" charset="0"/>
              </a:rPr>
              <a:t>Garnet</a:t>
            </a:r>
            <a:endParaRPr lang="en-US" sz="2500" i="1" baseline="-25000" dirty="0">
              <a:solidFill>
                <a:schemeClr val="bg1"/>
              </a:solidFill>
              <a:effectLst>
                <a:outerShdw blurRad="38100" dist="38100" dir="2700000" algn="tl">
                  <a:srgbClr val="000000"/>
                </a:outerShdw>
              </a:effectLst>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fade">
                                      <p:cBhvr>
                                        <p:cTn id="7" dur="500"/>
                                        <p:tgtEl>
                                          <p:spTgt spid="819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500"/>
                                        <p:tgtEl>
                                          <p:spTgt spid="2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1"/>
                                        </p:tgtEl>
                                        <p:attrNameLst>
                                          <p:attrName>style.visibility</p:attrName>
                                        </p:attrNameLst>
                                      </p:cBhvr>
                                      <p:to>
                                        <p:strVal val="visible"/>
                                      </p:to>
                                    </p:set>
                                    <p:animEffect transition="in" filter="fade">
                                      <p:cBhvr>
                                        <p:cTn id="40" dur="500"/>
                                        <p:tgtEl>
                                          <p:spTgt spid="4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2"/>
                                        </p:tgtEl>
                                        <p:attrNameLst>
                                          <p:attrName>style.visibility</p:attrName>
                                        </p:attrNameLst>
                                      </p:cBhvr>
                                      <p:to>
                                        <p:strVal val="visible"/>
                                      </p:to>
                                    </p:set>
                                    <p:animEffect transition="in" filter="fade">
                                      <p:cBhvr>
                                        <p:cTn id="43" dur="500"/>
                                        <p:tgtEl>
                                          <p:spTgt spid="42"/>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3"/>
                                        </p:tgtEl>
                                        <p:attrNameLst>
                                          <p:attrName>style.visibility</p:attrName>
                                        </p:attrNameLst>
                                      </p:cBhvr>
                                      <p:to>
                                        <p:strVal val="visible"/>
                                      </p:to>
                                    </p:set>
                                    <p:animEffect transition="in" filter="fade">
                                      <p:cBhvr>
                                        <p:cTn id="46" dur="500"/>
                                        <p:tgtEl>
                                          <p:spTgt spid="43"/>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6"/>
                                        </p:tgtEl>
                                        <p:attrNameLst>
                                          <p:attrName>style.visibility</p:attrName>
                                        </p:attrNameLst>
                                      </p:cBhvr>
                                      <p:to>
                                        <p:strVal val="visible"/>
                                      </p:to>
                                    </p:set>
                                    <p:animEffect transition="in" filter="fade">
                                      <p:cBhvr>
                                        <p:cTn id="49" dur="500"/>
                                        <p:tgtEl>
                                          <p:spTgt spid="46"/>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fade">
                                      <p:cBhvr>
                                        <p:cTn id="54" dur="500"/>
                                        <p:tgtEl>
                                          <p:spTgt spid="28"/>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fade">
                                      <p:cBhvr>
                                        <p:cTn id="57" dur="500"/>
                                        <p:tgtEl>
                                          <p:spTgt spid="29"/>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fade">
                                      <p:cBhvr>
                                        <p:cTn id="60" dur="500"/>
                                        <p:tgtEl>
                                          <p:spTgt spid="30"/>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fade">
                                      <p:cBhvr>
                                        <p:cTn id="63" dur="500"/>
                                        <p:tgtEl>
                                          <p:spTgt spid="31"/>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32"/>
                                        </p:tgtEl>
                                        <p:attrNameLst>
                                          <p:attrName>style.visibility</p:attrName>
                                        </p:attrNameLst>
                                      </p:cBhvr>
                                      <p:to>
                                        <p:strVal val="visible"/>
                                      </p:to>
                                    </p:set>
                                    <p:animEffect transition="in" filter="fade">
                                      <p:cBhvr>
                                        <p:cTn id="66" dur="500"/>
                                        <p:tgtEl>
                                          <p:spTgt spid="32"/>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33"/>
                                        </p:tgtEl>
                                        <p:attrNameLst>
                                          <p:attrName>style.visibility</p:attrName>
                                        </p:attrNameLst>
                                      </p:cBhvr>
                                      <p:to>
                                        <p:strVal val="visible"/>
                                      </p:to>
                                    </p:set>
                                    <p:animEffect transition="in" filter="fade">
                                      <p:cBhvr>
                                        <p:cTn id="69" dur="500"/>
                                        <p:tgtEl>
                                          <p:spTgt spid="33"/>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34"/>
                                        </p:tgtEl>
                                        <p:attrNameLst>
                                          <p:attrName>style.visibility</p:attrName>
                                        </p:attrNameLst>
                                      </p:cBhvr>
                                      <p:to>
                                        <p:strVal val="visible"/>
                                      </p:to>
                                    </p:set>
                                    <p:animEffect transition="in" filter="fade">
                                      <p:cBhvr>
                                        <p:cTn id="72" dur="500"/>
                                        <p:tgtEl>
                                          <p:spTgt spid="34"/>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35"/>
                                        </p:tgtEl>
                                        <p:attrNameLst>
                                          <p:attrName>style.visibility</p:attrName>
                                        </p:attrNameLst>
                                      </p:cBhvr>
                                      <p:to>
                                        <p:strVal val="visible"/>
                                      </p:to>
                                    </p:set>
                                    <p:animEffect transition="in" filter="fade">
                                      <p:cBhvr>
                                        <p:cTn id="75" dur="500"/>
                                        <p:tgtEl>
                                          <p:spTgt spid="35"/>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47"/>
                                        </p:tgtEl>
                                        <p:attrNameLst>
                                          <p:attrName>style.visibility</p:attrName>
                                        </p:attrNameLst>
                                      </p:cBhvr>
                                      <p:to>
                                        <p:strVal val="visible"/>
                                      </p:to>
                                    </p:set>
                                    <p:animEffect transition="in" filter="fade">
                                      <p:cBhvr>
                                        <p:cTn id="78" dur="500"/>
                                        <p:tgtEl>
                                          <p:spTgt spid="47"/>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36"/>
                                        </p:tgtEl>
                                        <p:attrNameLst>
                                          <p:attrName>style.visibility</p:attrName>
                                        </p:attrNameLst>
                                      </p:cBhvr>
                                      <p:to>
                                        <p:strVal val="visible"/>
                                      </p:to>
                                    </p:set>
                                    <p:animEffect transition="in" filter="fade">
                                      <p:cBhvr>
                                        <p:cTn id="81" dur="500"/>
                                        <p:tgtEl>
                                          <p:spTgt spid="36"/>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37"/>
                                        </p:tgtEl>
                                        <p:attrNameLst>
                                          <p:attrName>style.visibility</p:attrName>
                                        </p:attrNameLst>
                                      </p:cBhvr>
                                      <p:to>
                                        <p:strVal val="visible"/>
                                      </p:to>
                                    </p:set>
                                    <p:animEffect transition="in" filter="fade">
                                      <p:cBhvr>
                                        <p:cTn id="86" dur="500"/>
                                        <p:tgtEl>
                                          <p:spTgt spid="37"/>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38"/>
                                        </p:tgtEl>
                                        <p:attrNameLst>
                                          <p:attrName>style.visibility</p:attrName>
                                        </p:attrNameLst>
                                      </p:cBhvr>
                                      <p:to>
                                        <p:strVal val="visible"/>
                                      </p:to>
                                    </p:set>
                                    <p:animEffect transition="in" filter="fade">
                                      <p:cBhvr>
                                        <p:cTn id="89" dur="500"/>
                                        <p:tgtEl>
                                          <p:spTgt spid="38"/>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39"/>
                                        </p:tgtEl>
                                        <p:attrNameLst>
                                          <p:attrName>style.visibility</p:attrName>
                                        </p:attrNameLst>
                                      </p:cBhvr>
                                      <p:to>
                                        <p:strVal val="visible"/>
                                      </p:to>
                                    </p:set>
                                    <p:animEffect transition="in" filter="fade">
                                      <p:cBhvr>
                                        <p:cTn id="92" dur="500"/>
                                        <p:tgtEl>
                                          <p:spTgt spid="39"/>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40"/>
                                        </p:tgtEl>
                                        <p:attrNameLst>
                                          <p:attrName>style.visibility</p:attrName>
                                        </p:attrNameLst>
                                      </p:cBhvr>
                                      <p:to>
                                        <p:strVal val="visible"/>
                                      </p:to>
                                    </p:set>
                                    <p:animEffect transition="in" filter="fade">
                                      <p:cBhvr>
                                        <p:cTn id="95" dur="500"/>
                                        <p:tgtEl>
                                          <p:spTgt spid="40"/>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19"/>
                                        </p:tgtEl>
                                        <p:attrNameLst>
                                          <p:attrName>style.visibility</p:attrName>
                                        </p:attrNameLst>
                                      </p:cBhvr>
                                      <p:to>
                                        <p:strVal val="visible"/>
                                      </p:to>
                                    </p:set>
                                    <p:animEffect transition="in" filter="fade">
                                      <p:cBhvr>
                                        <p:cTn id="100" dur="500"/>
                                        <p:tgtEl>
                                          <p:spTgt spid="19"/>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5"/>
                                        </p:tgtEl>
                                        <p:attrNameLst>
                                          <p:attrName>style.visibility</p:attrName>
                                        </p:attrNameLst>
                                      </p:cBhvr>
                                      <p:to>
                                        <p:strVal val="visible"/>
                                      </p:to>
                                    </p:set>
                                    <p:animEffect transition="in" filter="fade">
                                      <p:cBhvr>
                                        <p:cTn id="103" dur="500"/>
                                        <p:tgtEl>
                                          <p:spTgt spid="5"/>
                                        </p:tgtEl>
                                      </p:cBhvr>
                                    </p:animEffect>
                                  </p:childTnLst>
                                </p:cTn>
                              </p:par>
                            </p:childTnLst>
                          </p:cTn>
                        </p:par>
                      </p:childTnLst>
                    </p:cTn>
                  </p:par>
                  <p:par>
                    <p:cTn id="104" fill="hold">
                      <p:stCondLst>
                        <p:cond delay="indefinite"/>
                      </p:stCondLst>
                      <p:childTnLst>
                        <p:par>
                          <p:cTn id="105" fill="hold">
                            <p:stCondLst>
                              <p:cond delay="0"/>
                            </p:stCondLst>
                            <p:childTnLst>
                              <p:par>
                                <p:cTn id="106" presetID="22" presetClass="entr" presetSubtype="1" fill="hold" grpId="0" nodeType="clickEffect">
                                  <p:stCondLst>
                                    <p:cond delay="0"/>
                                  </p:stCondLst>
                                  <p:childTnLst>
                                    <p:set>
                                      <p:cBhvr>
                                        <p:cTn id="107" dur="1" fill="hold">
                                          <p:stCondLst>
                                            <p:cond delay="0"/>
                                          </p:stCondLst>
                                        </p:cTn>
                                        <p:tgtEl>
                                          <p:spTgt spid="6"/>
                                        </p:tgtEl>
                                        <p:attrNameLst>
                                          <p:attrName>style.visibility</p:attrName>
                                        </p:attrNameLst>
                                      </p:cBhvr>
                                      <p:to>
                                        <p:strVal val="visible"/>
                                      </p:to>
                                    </p:set>
                                    <p:animEffect transition="in" filter="wipe(up)">
                                      <p:cBhvr>
                                        <p:cTn id="108" dur="500"/>
                                        <p:tgtEl>
                                          <p:spTgt spid="6"/>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grpId="0" nodeType="clickEffect">
                                  <p:stCondLst>
                                    <p:cond delay="0"/>
                                  </p:stCondLst>
                                  <p:childTnLst>
                                    <p:set>
                                      <p:cBhvr>
                                        <p:cTn id="112" dur="1" fill="hold">
                                          <p:stCondLst>
                                            <p:cond delay="0"/>
                                          </p:stCondLst>
                                        </p:cTn>
                                        <p:tgtEl>
                                          <p:spTgt spid="7"/>
                                        </p:tgtEl>
                                        <p:attrNameLst>
                                          <p:attrName>style.visibility</p:attrName>
                                        </p:attrNameLst>
                                      </p:cBhvr>
                                      <p:to>
                                        <p:strVal val="visible"/>
                                      </p:to>
                                    </p:set>
                                    <p:animEffect transition="in" filter="fade">
                                      <p:cBhvr>
                                        <p:cTn id="113" dur="500"/>
                                        <p:tgtEl>
                                          <p:spTgt spid="7"/>
                                        </p:tgtEl>
                                      </p:cBhvr>
                                    </p:animEffect>
                                  </p:childTnLst>
                                </p:cTn>
                              </p:par>
                            </p:childTnLst>
                          </p:cTn>
                        </p:par>
                        <p:par>
                          <p:cTn id="114" fill="hold">
                            <p:stCondLst>
                              <p:cond delay="500"/>
                            </p:stCondLst>
                            <p:childTnLst>
                              <p:par>
                                <p:cTn id="115" presetID="10" presetClass="entr" presetSubtype="0" fill="hold" grpId="0" nodeType="afterEffect">
                                  <p:stCondLst>
                                    <p:cond delay="0"/>
                                  </p:stCondLst>
                                  <p:childTnLst>
                                    <p:set>
                                      <p:cBhvr>
                                        <p:cTn id="116" dur="1" fill="hold">
                                          <p:stCondLst>
                                            <p:cond delay="0"/>
                                          </p:stCondLst>
                                        </p:cTn>
                                        <p:tgtEl>
                                          <p:spTgt spid="14"/>
                                        </p:tgtEl>
                                        <p:attrNameLst>
                                          <p:attrName>style.visibility</p:attrName>
                                        </p:attrNameLst>
                                      </p:cBhvr>
                                      <p:to>
                                        <p:strVal val="visible"/>
                                      </p:to>
                                    </p:set>
                                    <p:animEffect transition="in" filter="fade">
                                      <p:cBhvr>
                                        <p:cTn id="117" dur="500"/>
                                        <p:tgtEl>
                                          <p:spTgt spid="14"/>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1" fill="hold" grpId="0" nodeType="clickEffect">
                                  <p:stCondLst>
                                    <p:cond delay="0"/>
                                  </p:stCondLst>
                                  <p:childTnLst>
                                    <p:set>
                                      <p:cBhvr>
                                        <p:cTn id="121" dur="1" fill="hold">
                                          <p:stCondLst>
                                            <p:cond delay="0"/>
                                          </p:stCondLst>
                                        </p:cTn>
                                        <p:tgtEl>
                                          <p:spTgt spid="8"/>
                                        </p:tgtEl>
                                        <p:attrNameLst>
                                          <p:attrName>style.visibility</p:attrName>
                                        </p:attrNameLst>
                                      </p:cBhvr>
                                      <p:to>
                                        <p:strVal val="visible"/>
                                      </p:to>
                                    </p:set>
                                    <p:animEffect transition="in" filter="wipe(up)">
                                      <p:cBhvr>
                                        <p:cTn id="122" dur="500"/>
                                        <p:tgtEl>
                                          <p:spTgt spid="8"/>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grpId="0" nodeType="clickEffect">
                                  <p:stCondLst>
                                    <p:cond delay="0"/>
                                  </p:stCondLst>
                                  <p:childTnLst>
                                    <p:set>
                                      <p:cBhvr>
                                        <p:cTn id="126" dur="1" fill="hold">
                                          <p:stCondLst>
                                            <p:cond delay="0"/>
                                          </p:stCondLst>
                                        </p:cTn>
                                        <p:tgtEl>
                                          <p:spTgt spid="9"/>
                                        </p:tgtEl>
                                        <p:attrNameLst>
                                          <p:attrName>style.visibility</p:attrName>
                                        </p:attrNameLst>
                                      </p:cBhvr>
                                      <p:to>
                                        <p:strVal val="visible"/>
                                      </p:to>
                                    </p:set>
                                    <p:animEffect transition="in" filter="fade">
                                      <p:cBhvr>
                                        <p:cTn id="127" dur="500"/>
                                        <p:tgtEl>
                                          <p:spTgt spid="9"/>
                                        </p:tgtEl>
                                      </p:cBhvr>
                                    </p:animEffect>
                                  </p:childTnLst>
                                </p:cTn>
                              </p:par>
                            </p:childTnLst>
                          </p:cTn>
                        </p:par>
                        <p:par>
                          <p:cTn id="128" fill="hold">
                            <p:stCondLst>
                              <p:cond delay="500"/>
                            </p:stCondLst>
                            <p:childTnLst>
                              <p:par>
                                <p:cTn id="129" presetID="10" presetClass="entr" presetSubtype="0" fill="hold" grpId="0" nodeType="afterEffect">
                                  <p:stCondLst>
                                    <p:cond delay="0"/>
                                  </p:stCondLst>
                                  <p:childTnLst>
                                    <p:set>
                                      <p:cBhvr>
                                        <p:cTn id="130" dur="1" fill="hold">
                                          <p:stCondLst>
                                            <p:cond delay="0"/>
                                          </p:stCondLst>
                                        </p:cTn>
                                        <p:tgtEl>
                                          <p:spTgt spid="15"/>
                                        </p:tgtEl>
                                        <p:attrNameLst>
                                          <p:attrName>style.visibility</p:attrName>
                                        </p:attrNameLst>
                                      </p:cBhvr>
                                      <p:to>
                                        <p:strVal val="visible"/>
                                      </p:to>
                                    </p:set>
                                    <p:animEffect transition="in" filter="fade">
                                      <p:cBhvr>
                                        <p:cTn id="131" dur="500"/>
                                        <p:tgtEl>
                                          <p:spTgt spid="15"/>
                                        </p:tgtEl>
                                      </p:cBhvr>
                                    </p:animEffect>
                                  </p:childTnLst>
                                </p:cTn>
                              </p:par>
                            </p:childTnLst>
                          </p:cTn>
                        </p:par>
                      </p:childTnLst>
                    </p:cTn>
                  </p:par>
                  <p:par>
                    <p:cTn id="132" fill="hold">
                      <p:stCondLst>
                        <p:cond delay="indefinite"/>
                      </p:stCondLst>
                      <p:childTnLst>
                        <p:par>
                          <p:cTn id="133" fill="hold">
                            <p:stCondLst>
                              <p:cond delay="0"/>
                            </p:stCondLst>
                            <p:childTnLst>
                              <p:par>
                                <p:cTn id="134" presetID="22" presetClass="entr" presetSubtype="1" fill="hold" grpId="0" nodeType="clickEffect">
                                  <p:stCondLst>
                                    <p:cond delay="0"/>
                                  </p:stCondLst>
                                  <p:childTnLst>
                                    <p:set>
                                      <p:cBhvr>
                                        <p:cTn id="135" dur="1" fill="hold">
                                          <p:stCondLst>
                                            <p:cond delay="0"/>
                                          </p:stCondLst>
                                        </p:cTn>
                                        <p:tgtEl>
                                          <p:spTgt spid="10"/>
                                        </p:tgtEl>
                                        <p:attrNameLst>
                                          <p:attrName>style.visibility</p:attrName>
                                        </p:attrNameLst>
                                      </p:cBhvr>
                                      <p:to>
                                        <p:strVal val="visible"/>
                                      </p:to>
                                    </p:set>
                                    <p:animEffect transition="in" filter="wipe(up)">
                                      <p:cBhvr>
                                        <p:cTn id="136" dur="500"/>
                                        <p:tgtEl>
                                          <p:spTgt spid="10"/>
                                        </p:tgtEl>
                                      </p:cBhvr>
                                    </p:animEffect>
                                  </p:childTnLst>
                                </p:cTn>
                              </p:par>
                            </p:childTnLst>
                          </p:cTn>
                        </p:par>
                      </p:childTnLst>
                    </p:cTn>
                  </p:par>
                  <p:par>
                    <p:cTn id="137" fill="hold">
                      <p:stCondLst>
                        <p:cond delay="indefinite"/>
                      </p:stCondLst>
                      <p:childTnLst>
                        <p:par>
                          <p:cTn id="138" fill="hold">
                            <p:stCondLst>
                              <p:cond delay="0"/>
                            </p:stCondLst>
                            <p:childTnLst>
                              <p:par>
                                <p:cTn id="139" presetID="10" presetClass="entr" presetSubtype="0" fill="hold" grpId="0" nodeType="clickEffect">
                                  <p:stCondLst>
                                    <p:cond delay="0"/>
                                  </p:stCondLst>
                                  <p:childTnLst>
                                    <p:set>
                                      <p:cBhvr>
                                        <p:cTn id="140" dur="1" fill="hold">
                                          <p:stCondLst>
                                            <p:cond delay="0"/>
                                          </p:stCondLst>
                                        </p:cTn>
                                        <p:tgtEl>
                                          <p:spTgt spid="11"/>
                                        </p:tgtEl>
                                        <p:attrNameLst>
                                          <p:attrName>style.visibility</p:attrName>
                                        </p:attrNameLst>
                                      </p:cBhvr>
                                      <p:to>
                                        <p:strVal val="visible"/>
                                      </p:to>
                                    </p:set>
                                    <p:animEffect transition="in" filter="fade">
                                      <p:cBhvr>
                                        <p:cTn id="141" dur="500"/>
                                        <p:tgtEl>
                                          <p:spTgt spid="11"/>
                                        </p:tgtEl>
                                      </p:cBhvr>
                                    </p:animEffect>
                                  </p:childTnLst>
                                </p:cTn>
                              </p:par>
                            </p:childTnLst>
                          </p:cTn>
                        </p:par>
                        <p:par>
                          <p:cTn id="142" fill="hold">
                            <p:stCondLst>
                              <p:cond delay="500"/>
                            </p:stCondLst>
                            <p:childTnLst>
                              <p:par>
                                <p:cTn id="143" presetID="10" presetClass="entr" presetSubtype="0" fill="hold" grpId="0" nodeType="afterEffect">
                                  <p:stCondLst>
                                    <p:cond delay="0"/>
                                  </p:stCondLst>
                                  <p:childTnLst>
                                    <p:set>
                                      <p:cBhvr>
                                        <p:cTn id="144" dur="1" fill="hold">
                                          <p:stCondLst>
                                            <p:cond delay="0"/>
                                          </p:stCondLst>
                                        </p:cTn>
                                        <p:tgtEl>
                                          <p:spTgt spid="16"/>
                                        </p:tgtEl>
                                        <p:attrNameLst>
                                          <p:attrName>style.visibility</p:attrName>
                                        </p:attrNameLst>
                                      </p:cBhvr>
                                      <p:to>
                                        <p:strVal val="visible"/>
                                      </p:to>
                                    </p:set>
                                    <p:animEffect transition="in" filter="fade">
                                      <p:cBhvr>
                                        <p:cTn id="145" dur="500"/>
                                        <p:tgtEl>
                                          <p:spTgt spid="16"/>
                                        </p:tgtEl>
                                      </p:cBhvr>
                                    </p:animEffect>
                                  </p:childTnLst>
                                </p:cTn>
                              </p:par>
                            </p:childTnLst>
                          </p:cTn>
                        </p:par>
                      </p:childTnLst>
                    </p:cTn>
                  </p:par>
                  <p:par>
                    <p:cTn id="146" fill="hold">
                      <p:stCondLst>
                        <p:cond delay="indefinite"/>
                      </p:stCondLst>
                      <p:childTnLst>
                        <p:par>
                          <p:cTn id="147" fill="hold">
                            <p:stCondLst>
                              <p:cond delay="0"/>
                            </p:stCondLst>
                            <p:childTnLst>
                              <p:par>
                                <p:cTn id="148" presetID="22" presetClass="entr" presetSubtype="1" fill="hold" grpId="0" nodeType="clickEffect">
                                  <p:stCondLst>
                                    <p:cond delay="0"/>
                                  </p:stCondLst>
                                  <p:childTnLst>
                                    <p:set>
                                      <p:cBhvr>
                                        <p:cTn id="149" dur="1" fill="hold">
                                          <p:stCondLst>
                                            <p:cond delay="0"/>
                                          </p:stCondLst>
                                        </p:cTn>
                                        <p:tgtEl>
                                          <p:spTgt spid="12"/>
                                        </p:tgtEl>
                                        <p:attrNameLst>
                                          <p:attrName>style.visibility</p:attrName>
                                        </p:attrNameLst>
                                      </p:cBhvr>
                                      <p:to>
                                        <p:strVal val="visible"/>
                                      </p:to>
                                    </p:set>
                                    <p:animEffect transition="in" filter="wipe(up)">
                                      <p:cBhvr>
                                        <p:cTn id="150" dur="500"/>
                                        <p:tgtEl>
                                          <p:spTgt spid="12"/>
                                        </p:tgtEl>
                                      </p:cBhvr>
                                    </p:animEffect>
                                  </p:childTnLst>
                                </p:cTn>
                              </p:par>
                            </p:childTnLst>
                          </p:cTn>
                        </p:par>
                      </p:childTnLst>
                    </p:cTn>
                  </p:par>
                  <p:par>
                    <p:cTn id="151" fill="hold">
                      <p:stCondLst>
                        <p:cond delay="indefinite"/>
                      </p:stCondLst>
                      <p:childTnLst>
                        <p:par>
                          <p:cTn id="152" fill="hold">
                            <p:stCondLst>
                              <p:cond delay="0"/>
                            </p:stCondLst>
                            <p:childTnLst>
                              <p:par>
                                <p:cTn id="153" presetID="10" presetClass="entr" presetSubtype="0" fill="hold" grpId="0" nodeType="clickEffect">
                                  <p:stCondLst>
                                    <p:cond delay="0"/>
                                  </p:stCondLst>
                                  <p:childTnLst>
                                    <p:set>
                                      <p:cBhvr>
                                        <p:cTn id="154" dur="1" fill="hold">
                                          <p:stCondLst>
                                            <p:cond delay="0"/>
                                          </p:stCondLst>
                                        </p:cTn>
                                        <p:tgtEl>
                                          <p:spTgt spid="13"/>
                                        </p:tgtEl>
                                        <p:attrNameLst>
                                          <p:attrName>style.visibility</p:attrName>
                                        </p:attrNameLst>
                                      </p:cBhvr>
                                      <p:to>
                                        <p:strVal val="visible"/>
                                      </p:to>
                                    </p:set>
                                    <p:animEffect transition="in" filter="fade">
                                      <p:cBhvr>
                                        <p:cTn id="155" dur="500"/>
                                        <p:tgtEl>
                                          <p:spTgt spid="13"/>
                                        </p:tgtEl>
                                      </p:cBhvr>
                                    </p:animEffect>
                                  </p:childTnLst>
                                </p:cTn>
                              </p:par>
                            </p:childTnLst>
                          </p:cTn>
                        </p:par>
                        <p:par>
                          <p:cTn id="156" fill="hold">
                            <p:stCondLst>
                              <p:cond delay="500"/>
                            </p:stCondLst>
                            <p:childTnLst>
                              <p:par>
                                <p:cTn id="157" presetID="10" presetClass="entr" presetSubtype="0" fill="hold" grpId="0" nodeType="afterEffect">
                                  <p:stCondLst>
                                    <p:cond delay="0"/>
                                  </p:stCondLst>
                                  <p:childTnLst>
                                    <p:set>
                                      <p:cBhvr>
                                        <p:cTn id="158" dur="1" fill="hold">
                                          <p:stCondLst>
                                            <p:cond delay="0"/>
                                          </p:stCondLst>
                                        </p:cTn>
                                        <p:tgtEl>
                                          <p:spTgt spid="17"/>
                                        </p:tgtEl>
                                        <p:attrNameLst>
                                          <p:attrName>style.visibility</p:attrName>
                                        </p:attrNameLst>
                                      </p:cBhvr>
                                      <p:to>
                                        <p:strVal val="visible"/>
                                      </p:to>
                                    </p:set>
                                    <p:animEffect transition="in" filter="fade">
                                      <p:cBhvr>
                                        <p:cTn id="159" dur="500"/>
                                        <p:tgtEl>
                                          <p:spTgt spid="17"/>
                                        </p:tgtEl>
                                      </p:cBhvr>
                                    </p:animEffect>
                                  </p:childTnLst>
                                </p:cTn>
                              </p:par>
                            </p:childTnLst>
                          </p:cTn>
                        </p:par>
                      </p:childTnLst>
                    </p:cTn>
                  </p:par>
                  <p:par>
                    <p:cTn id="160" fill="hold">
                      <p:stCondLst>
                        <p:cond delay="indefinite"/>
                      </p:stCondLst>
                      <p:childTnLst>
                        <p:par>
                          <p:cTn id="161" fill="hold">
                            <p:stCondLst>
                              <p:cond delay="0"/>
                            </p:stCondLst>
                            <p:childTnLst>
                              <p:par>
                                <p:cTn id="162" presetID="22" presetClass="entr" presetSubtype="4" fill="hold" grpId="0" nodeType="clickEffect">
                                  <p:stCondLst>
                                    <p:cond delay="0"/>
                                  </p:stCondLst>
                                  <p:childTnLst>
                                    <p:set>
                                      <p:cBhvr>
                                        <p:cTn id="163" dur="1" fill="hold">
                                          <p:stCondLst>
                                            <p:cond delay="0"/>
                                          </p:stCondLst>
                                        </p:cTn>
                                        <p:tgtEl>
                                          <p:spTgt spid="44"/>
                                        </p:tgtEl>
                                        <p:attrNameLst>
                                          <p:attrName>style.visibility</p:attrName>
                                        </p:attrNameLst>
                                      </p:cBhvr>
                                      <p:to>
                                        <p:strVal val="visible"/>
                                      </p:to>
                                    </p:set>
                                    <p:animEffect transition="in" filter="wipe(down)">
                                      <p:cBhvr>
                                        <p:cTn id="164" dur="500"/>
                                        <p:tgtEl>
                                          <p:spTgt spid="44"/>
                                        </p:tgtEl>
                                      </p:cBhvr>
                                    </p:animEffect>
                                  </p:childTnLst>
                                </p:cTn>
                              </p:par>
                            </p:childTnLst>
                          </p:cTn>
                        </p:par>
                        <p:par>
                          <p:cTn id="165" fill="hold">
                            <p:stCondLst>
                              <p:cond delay="500"/>
                            </p:stCondLst>
                            <p:childTnLst>
                              <p:par>
                                <p:cTn id="166" presetID="10" presetClass="entr" presetSubtype="0" fill="hold" grpId="0" nodeType="afterEffect">
                                  <p:stCondLst>
                                    <p:cond delay="0"/>
                                  </p:stCondLst>
                                  <p:childTnLst>
                                    <p:set>
                                      <p:cBhvr>
                                        <p:cTn id="167" dur="1" fill="hold">
                                          <p:stCondLst>
                                            <p:cond delay="0"/>
                                          </p:stCondLst>
                                        </p:cTn>
                                        <p:tgtEl>
                                          <p:spTgt spid="45"/>
                                        </p:tgtEl>
                                        <p:attrNameLst>
                                          <p:attrName>style.visibility</p:attrName>
                                        </p:attrNameLst>
                                      </p:cBhvr>
                                      <p:to>
                                        <p:strVal val="visible"/>
                                      </p:to>
                                    </p:set>
                                    <p:animEffect transition="in" filter="fade">
                                      <p:cBhvr>
                                        <p:cTn id="168"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2"/>
      <p:bldP spid="21" grpId="0" bldLvl="2"/>
      <p:bldP spid="22" grpId="0" bldLvl="2"/>
      <p:bldP spid="23" grpId="0" bldLvl="2"/>
      <p:bldP spid="24" grpId="0" bldLvl="2"/>
      <p:bldP spid="25" grpId="0" bldLvl="2"/>
      <p:bldP spid="26" grpId="0" bldLvl="2"/>
      <p:bldP spid="27" grpId="0" bldLvl="2"/>
      <p:bldP spid="28" grpId="0" bldLvl="2"/>
      <p:bldP spid="29" grpId="0" bldLvl="2"/>
      <p:bldP spid="30" grpId="0" bldLvl="2"/>
      <p:bldP spid="31" grpId="0" bldLvl="2"/>
      <p:bldP spid="33" grpId="0" bldLvl="2"/>
      <p:bldP spid="34" grpId="0" bldLvl="2"/>
      <p:bldP spid="35" grpId="0" bldLvl="2"/>
      <p:bldP spid="36" grpId="0" bldLvl="2"/>
      <p:bldP spid="37" grpId="0" bldLvl="2"/>
      <p:bldP spid="38" grpId="0" bldLvl="2"/>
      <p:bldP spid="39" grpId="0" bldLvl="2"/>
      <p:bldP spid="40" grpId="0" bldLvl="2"/>
      <p:bldP spid="41" grpId="0" bldLvl="2"/>
      <p:bldP spid="42" grpId="0" bldLvl="2"/>
      <p:bldP spid="43" grpId="0" bldLvl="2"/>
      <p:bldP spid="44" grpId="0" animBg="1"/>
      <p:bldP spid="45" grpId="0" bldLvl="2"/>
      <p:bldP spid="46" grpId="0" bldLvl="2"/>
      <p:bldP spid="32" grpId="0" bldLvl="2"/>
      <p:bldP spid="47" grpId="0" bldLvl="2"/>
      <p:bldP spid="19" grpId="0" animBg="1"/>
      <p:bldP spid="5" grpId="0" bldLvl="2"/>
      <p:bldP spid="6" grpId="0" animBg="1"/>
      <p:bldP spid="7" grpId="0" bldLvl="2"/>
      <p:bldP spid="8" grpId="0" animBg="1"/>
      <p:bldP spid="9" grpId="0" bldLvl="2"/>
      <p:bldP spid="10" grpId="0" animBg="1"/>
      <p:bldP spid="11" grpId="0" bldLvl="2"/>
      <p:bldP spid="12" grpId="0" animBg="1"/>
      <p:bldP spid="13" grpId="0" bldLvl="2"/>
      <p:bldP spid="14" grpId="0" bldLvl="2"/>
      <p:bldP spid="15" grpId="0" bldLvl="2"/>
      <p:bldP spid="16" grpId="0" bldLvl="2"/>
      <p:bldP spid="17" grpId="0" bldLvl="2"/>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p:cNvPicPr>
            <a:picLocks noChangeAspect="1" noChangeArrowheads="1"/>
          </p:cNvPicPr>
          <p:nvPr/>
        </p:nvPicPr>
        <p:blipFill>
          <a:blip r:embed="rId3" cstate="print"/>
          <a:srcRect/>
          <a:stretch>
            <a:fillRect/>
          </a:stretch>
        </p:blipFill>
        <p:spPr bwMode="auto">
          <a:xfrm>
            <a:off x="-15876" y="0"/>
            <a:ext cx="9159876" cy="6873876"/>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220"/>
                                        </p:tgtEl>
                                        <p:attrNameLst>
                                          <p:attrName>style.visibility</p:attrName>
                                        </p:attrNameLst>
                                      </p:cBhvr>
                                      <p:to>
                                        <p:strVal val="visible"/>
                                      </p:to>
                                    </p:set>
                                    <p:animEffect transition="in" filter="fade">
                                      <p:cBhvr>
                                        <p:cTn id="7" dur="500"/>
                                        <p:tgtEl>
                                          <p:spTgt spid="9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4306" name="Rectangle 2"/>
          <p:cNvSpPr>
            <a:spLocks noChangeArrowheads="1"/>
          </p:cNvSpPr>
          <p:nvPr/>
        </p:nvSpPr>
        <p:spPr bwMode="auto">
          <a:xfrm>
            <a:off x="815975" y="6302375"/>
            <a:ext cx="8328025" cy="555625"/>
          </a:xfrm>
          <a:prstGeom prst="rect">
            <a:avLst/>
          </a:prstGeom>
          <a:solidFill>
            <a:schemeClr val="tx1"/>
          </a:solidFill>
          <a:ln w="9525" algn="ctr">
            <a:noFill/>
            <a:miter lim="800000"/>
            <a:headEnd/>
            <a:tailEnd/>
          </a:ln>
          <a:effectLst/>
        </p:spPr>
        <p:txBody>
          <a:bodyPr wrap="none" anchor="ctr"/>
          <a:lstStyle/>
          <a:p>
            <a:pPr>
              <a:defRPr/>
            </a:pPr>
            <a:endParaRPr lang="it-IT">
              <a:latin typeface="Calibri" pitchFamily="34" charset="0"/>
            </a:endParaRPr>
          </a:p>
        </p:txBody>
      </p:sp>
      <p:sp>
        <p:nvSpPr>
          <p:cNvPr id="994307" name="Text Box 3"/>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it-IT" sz="3200">
                <a:solidFill>
                  <a:schemeClr val="bg1"/>
                </a:solidFill>
                <a:effectLst>
                  <a:outerShdw blurRad="38100" dist="38100" dir="2700000" algn="tl">
                    <a:srgbClr val="000000"/>
                  </a:outerShdw>
                </a:effectLst>
                <a:latin typeface="Calibri" pitchFamily="34" charset="0"/>
              </a:rPr>
              <a:t>How a simple mantle melts</a:t>
            </a:r>
          </a:p>
        </p:txBody>
      </p:sp>
      <p:sp>
        <p:nvSpPr>
          <p:cNvPr id="994308" name="Text Box 4"/>
          <p:cNvSpPr txBox="1">
            <a:spLocks noChangeArrowheads="1"/>
          </p:cNvSpPr>
          <p:nvPr/>
        </p:nvSpPr>
        <p:spPr bwMode="auto">
          <a:xfrm>
            <a:off x="0" y="677863"/>
            <a:ext cx="9142413" cy="579437"/>
          </a:xfrm>
          <a:prstGeom prst="rect">
            <a:avLst/>
          </a:prstGeom>
          <a:noFill/>
          <a:ln w="9525" algn="ctr">
            <a:noFill/>
            <a:miter lim="800000"/>
            <a:headEnd/>
            <a:tailEnd/>
          </a:ln>
          <a:effectLst/>
        </p:spPr>
        <p:txBody>
          <a:bodyPr>
            <a:spAutoFit/>
          </a:bodyPr>
          <a:lstStyle/>
          <a:p>
            <a:pPr algn="ctr">
              <a:spcBef>
                <a:spcPct val="50000"/>
              </a:spcBef>
              <a:defRPr/>
            </a:pPr>
            <a:r>
              <a:rPr lang="en-GB" sz="3200">
                <a:solidFill>
                  <a:schemeClr val="bg1"/>
                </a:solidFill>
                <a:effectLst>
                  <a:outerShdw blurRad="38100" dist="38100" dir="2700000" algn="tl">
                    <a:srgbClr val="000000"/>
                  </a:outerShdw>
                </a:effectLst>
                <a:latin typeface="Calibri" pitchFamily="34" charset="0"/>
              </a:rPr>
              <a:t>Polybaric, near-fractional melting of lherzolite</a:t>
            </a:r>
          </a:p>
        </p:txBody>
      </p:sp>
      <p:sp>
        <p:nvSpPr>
          <p:cNvPr id="994309" name="Text Box 5"/>
          <p:cNvSpPr txBox="1">
            <a:spLocks noChangeArrowheads="1"/>
          </p:cNvSpPr>
          <p:nvPr/>
        </p:nvSpPr>
        <p:spPr bwMode="auto">
          <a:xfrm>
            <a:off x="1588" y="1301750"/>
            <a:ext cx="9140825" cy="585788"/>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a:solidFill>
                  <a:srgbClr val="FFFF00"/>
                </a:solidFill>
                <a:effectLst>
                  <a:outerShdw blurRad="38100" dist="38100" dir="2700000" algn="tl">
                    <a:srgbClr val="000000"/>
                  </a:outerShdw>
                </a:effectLst>
                <a:latin typeface="Calibri" pitchFamily="34" charset="0"/>
              </a:rPr>
              <a:t>Some natural examples from Italy</a:t>
            </a:r>
          </a:p>
        </p:txBody>
      </p:sp>
      <p:sp>
        <p:nvSpPr>
          <p:cNvPr id="994310" name="Text Box 6"/>
          <p:cNvSpPr txBox="1">
            <a:spLocks noChangeArrowheads="1"/>
          </p:cNvSpPr>
          <p:nvPr/>
        </p:nvSpPr>
        <p:spPr bwMode="auto">
          <a:xfrm>
            <a:off x="346075" y="2082800"/>
            <a:ext cx="2471738" cy="4093428"/>
          </a:xfrm>
          <a:prstGeom prst="rect">
            <a:avLst/>
          </a:prstGeom>
          <a:noFill/>
          <a:ln w="9525" algn="ctr">
            <a:noFill/>
            <a:miter lim="800000"/>
            <a:headEnd/>
            <a:tailEnd/>
          </a:ln>
          <a:effectLst/>
        </p:spPr>
        <p:txBody>
          <a:bodyPr wrap="square">
            <a:spAutoFit/>
          </a:bodyPr>
          <a:lstStyle/>
          <a:p>
            <a:pPr>
              <a:lnSpc>
                <a:spcPct val="90000"/>
              </a:lnSpc>
              <a:spcBef>
                <a:spcPct val="50000"/>
              </a:spcBef>
              <a:defRPr/>
            </a:pPr>
            <a:r>
              <a:rPr lang="en-GB" sz="2600" dirty="0">
                <a:solidFill>
                  <a:schemeClr val="bg1"/>
                </a:solidFill>
                <a:effectLst>
                  <a:outerShdw blurRad="38100" dist="38100" dir="2700000" algn="tl">
                    <a:srgbClr val="000000"/>
                  </a:outerShdw>
                </a:effectLst>
                <a:latin typeface="Calibri" pitchFamily="34" charset="0"/>
              </a:rPr>
              <a:t>This is a spinel in a spinel-facies mantle xenolith in a </a:t>
            </a:r>
            <a:r>
              <a:rPr lang="en-GB" sz="2600" dirty="0" smtClean="0">
                <a:solidFill>
                  <a:schemeClr val="bg1"/>
                </a:solidFill>
                <a:effectLst>
                  <a:outerShdw blurRad="38100" dist="38100" dir="2700000" algn="tl">
                    <a:srgbClr val="000000"/>
                  </a:outerShdw>
                </a:effectLst>
                <a:latin typeface="Calibri" pitchFamily="34" charset="0"/>
              </a:rPr>
              <a:t>Pliocene </a:t>
            </a:r>
            <a:r>
              <a:rPr lang="en-GB" sz="2600" dirty="0">
                <a:solidFill>
                  <a:schemeClr val="bg1"/>
                </a:solidFill>
                <a:effectLst>
                  <a:outerShdw blurRad="38100" dist="38100" dir="2700000" algn="tl">
                    <a:srgbClr val="000000"/>
                  </a:outerShdw>
                </a:effectLst>
                <a:latin typeface="Calibri" pitchFamily="34" charset="0"/>
              </a:rPr>
              <a:t>hawaiite from Sardinia.</a:t>
            </a:r>
          </a:p>
          <a:p>
            <a:pPr>
              <a:lnSpc>
                <a:spcPct val="90000"/>
              </a:lnSpc>
              <a:spcBef>
                <a:spcPct val="50000"/>
              </a:spcBef>
              <a:defRPr/>
            </a:pPr>
            <a:r>
              <a:rPr lang="en-GB" sz="2600" dirty="0">
                <a:solidFill>
                  <a:srgbClr val="FFFF00"/>
                </a:solidFill>
                <a:effectLst>
                  <a:outerShdw blurRad="38100" dist="38100" dir="2700000" algn="tl">
                    <a:srgbClr val="000000"/>
                  </a:outerShdw>
                </a:effectLst>
                <a:latin typeface="Calibri" pitchFamily="34" charset="0"/>
              </a:rPr>
              <a:t>It is characterized by a spongy rim.</a:t>
            </a:r>
          </a:p>
          <a:p>
            <a:pPr>
              <a:lnSpc>
                <a:spcPct val="90000"/>
              </a:lnSpc>
              <a:spcBef>
                <a:spcPct val="50000"/>
              </a:spcBef>
              <a:defRPr/>
            </a:pPr>
            <a:r>
              <a:rPr lang="en-GB" sz="2600" dirty="0">
                <a:solidFill>
                  <a:schemeClr val="bg1"/>
                </a:solidFill>
                <a:effectLst>
                  <a:outerShdw blurRad="38100" dist="38100" dir="2700000" algn="tl">
                    <a:srgbClr val="000000"/>
                  </a:outerShdw>
                </a:effectLst>
                <a:latin typeface="Calibri" pitchFamily="34" charset="0"/>
              </a:rPr>
              <a:t>Zoom in.</a:t>
            </a:r>
          </a:p>
        </p:txBody>
      </p:sp>
      <p:pic>
        <p:nvPicPr>
          <p:cNvPr id="994362" name="Picture 58" descr="img005"/>
          <p:cNvPicPr>
            <a:picLocks noChangeAspect="1" noChangeArrowheads="1"/>
          </p:cNvPicPr>
          <p:nvPr/>
        </p:nvPicPr>
        <p:blipFill>
          <a:blip r:embed="rId3" cstate="print"/>
          <a:srcRect/>
          <a:stretch>
            <a:fillRect/>
          </a:stretch>
        </p:blipFill>
        <p:spPr bwMode="auto">
          <a:xfrm>
            <a:off x="2820988" y="1954213"/>
            <a:ext cx="6323012" cy="4903787"/>
          </a:xfrm>
          <a:prstGeom prst="rect">
            <a:avLst/>
          </a:prstGeom>
          <a:noFill/>
          <a:ln w="9525">
            <a:noFill/>
            <a:miter lim="800000"/>
            <a:headEnd/>
            <a:tailEnd/>
          </a:ln>
        </p:spPr>
      </p:pic>
      <p:sp>
        <p:nvSpPr>
          <p:cNvPr id="994363" name="Text Box 59"/>
          <p:cNvSpPr txBox="1">
            <a:spLocks noChangeArrowheads="1"/>
          </p:cNvSpPr>
          <p:nvPr/>
        </p:nvSpPr>
        <p:spPr bwMode="auto">
          <a:xfrm>
            <a:off x="5118100" y="4090988"/>
            <a:ext cx="1069524" cy="523220"/>
          </a:xfrm>
          <a:prstGeom prst="rect">
            <a:avLst/>
          </a:prstGeom>
          <a:noFill/>
          <a:ln w="9525" algn="ctr">
            <a:noFill/>
            <a:miter lim="800000"/>
            <a:headEnd/>
            <a:tailEnd/>
          </a:ln>
          <a:effectLst/>
        </p:spPr>
        <p:txBody>
          <a:bodyPr wrap="none">
            <a:spAutoFit/>
          </a:bodyPr>
          <a:lstStyle/>
          <a:p>
            <a:pPr>
              <a:defRPr/>
            </a:pPr>
            <a:r>
              <a:rPr lang="it-IT" sz="2800">
                <a:solidFill>
                  <a:srgbClr val="FFFF00"/>
                </a:solidFill>
                <a:effectLst>
                  <a:outerShdw blurRad="38100" dist="38100" dir="2700000" algn="tl">
                    <a:srgbClr val="000000"/>
                  </a:outerShdw>
                </a:effectLst>
                <a:latin typeface="Calibri" pitchFamily="34" charset="0"/>
              </a:rPr>
              <a:t>Spinel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94362"/>
                                        </p:tgtEl>
                                        <p:attrNameLst>
                                          <p:attrName>style.visibility</p:attrName>
                                        </p:attrNameLst>
                                      </p:cBhvr>
                                      <p:to>
                                        <p:strVal val="visible"/>
                                      </p:to>
                                    </p:set>
                                    <p:animEffect transition="in" filter="fade">
                                      <p:cBhvr>
                                        <p:cTn id="7" dur="500"/>
                                        <p:tgtEl>
                                          <p:spTgt spid="99436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94363"/>
                                        </p:tgtEl>
                                        <p:attrNameLst>
                                          <p:attrName>style.visibility</p:attrName>
                                        </p:attrNameLst>
                                      </p:cBhvr>
                                      <p:to>
                                        <p:strVal val="visible"/>
                                      </p:to>
                                    </p:set>
                                    <p:animEffect transition="in" filter="fade">
                                      <p:cBhvr>
                                        <p:cTn id="11" dur="500"/>
                                        <p:tgtEl>
                                          <p:spTgt spid="99436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94310">
                                            <p:txEl>
                                              <p:pRg st="0" end="0"/>
                                            </p:txEl>
                                          </p:spTgt>
                                        </p:tgtEl>
                                        <p:attrNameLst>
                                          <p:attrName>style.visibility</p:attrName>
                                        </p:attrNameLst>
                                      </p:cBhvr>
                                      <p:to>
                                        <p:strVal val="visible"/>
                                      </p:to>
                                    </p:set>
                                    <p:animEffect transition="in" filter="fade">
                                      <p:cBhvr>
                                        <p:cTn id="15" dur="500"/>
                                        <p:tgtEl>
                                          <p:spTgt spid="994310">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94310">
                                            <p:txEl>
                                              <p:pRg st="1" end="1"/>
                                            </p:txEl>
                                          </p:spTgt>
                                        </p:tgtEl>
                                        <p:attrNameLst>
                                          <p:attrName>style.visibility</p:attrName>
                                        </p:attrNameLst>
                                      </p:cBhvr>
                                      <p:to>
                                        <p:strVal val="visible"/>
                                      </p:to>
                                    </p:set>
                                    <p:animEffect transition="in" filter="fade">
                                      <p:cBhvr>
                                        <p:cTn id="20" dur="500"/>
                                        <p:tgtEl>
                                          <p:spTgt spid="994310">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94310">
                                            <p:txEl>
                                              <p:pRg st="2" end="2"/>
                                            </p:txEl>
                                          </p:spTgt>
                                        </p:tgtEl>
                                        <p:attrNameLst>
                                          <p:attrName>style.visibility</p:attrName>
                                        </p:attrNameLst>
                                      </p:cBhvr>
                                      <p:to>
                                        <p:strVal val="visible"/>
                                      </p:to>
                                    </p:set>
                                    <p:animEffect transition="in" filter="fade">
                                      <p:cBhvr>
                                        <p:cTn id="25" dur="500"/>
                                        <p:tgtEl>
                                          <p:spTgt spid="9943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4310" grpId="0" build="p"/>
      <p:bldP spid="994363"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6354" name="Rectangle 2"/>
          <p:cNvSpPr>
            <a:spLocks noChangeArrowheads="1"/>
          </p:cNvSpPr>
          <p:nvPr/>
        </p:nvSpPr>
        <p:spPr bwMode="auto">
          <a:xfrm>
            <a:off x="801688" y="6302375"/>
            <a:ext cx="8342312" cy="555625"/>
          </a:xfrm>
          <a:prstGeom prst="rect">
            <a:avLst/>
          </a:prstGeom>
          <a:solidFill>
            <a:schemeClr val="tx1"/>
          </a:solidFill>
          <a:ln w="9525" algn="ctr">
            <a:noFill/>
            <a:miter lim="800000"/>
            <a:headEnd/>
            <a:tailEnd/>
          </a:ln>
          <a:effectLst/>
        </p:spPr>
        <p:txBody>
          <a:bodyPr wrap="none" anchor="ctr"/>
          <a:lstStyle/>
          <a:p>
            <a:pPr>
              <a:defRPr/>
            </a:pPr>
            <a:endParaRPr lang="it-IT">
              <a:latin typeface="Calibri" pitchFamily="34" charset="0"/>
            </a:endParaRPr>
          </a:p>
        </p:txBody>
      </p:sp>
      <p:sp>
        <p:nvSpPr>
          <p:cNvPr id="996355" name="Text Box 3"/>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it-IT" sz="3200">
                <a:solidFill>
                  <a:schemeClr val="bg1"/>
                </a:solidFill>
                <a:effectLst>
                  <a:outerShdw blurRad="38100" dist="38100" dir="2700000" algn="tl">
                    <a:srgbClr val="000000"/>
                  </a:outerShdw>
                </a:effectLst>
                <a:latin typeface="Calibri" pitchFamily="34" charset="0"/>
              </a:rPr>
              <a:t>How a simple mantle melts</a:t>
            </a:r>
          </a:p>
        </p:txBody>
      </p:sp>
      <p:sp>
        <p:nvSpPr>
          <p:cNvPr id="996356" name="Text Box 4"/>
          <p:cNvSpPr txBox="1">
            <a:spLocks noChangeArrowheads="1"/>
          </p:cNvSpPr>
          <p:nvPr/>
        </p:nvSpPr>
        <p:spPr bwMode="auto">
          <a:xfrm>
            <a:off x="0" y="677863"/>
            <a:ext cx="9142413" cy="579437"/>
          </a:xfrm>
          <a:prstGeom prst="rect">
            <a:avLst/>
          </a:prstGeom>
          <a:noFill/>
          <a:ln w="9525" algn="ctr">
            <a:noFill/>
            <a:miter lim="800000"/>
            <a:headEnd/>
            <a:tailEnd/>
          </a:ln>
          <a:effectLst/>
        </p:spPr>
        <p:txBody>
          <a:bodyPr>
            <a:spAutoFit/>
          </a:bodyPr>
          <a:lstStyle/>
          <a:p>
            <a:pPr algn="ctr">
              <a:spcBef>
                <a:spcPct val="50000"/>
              </a:spcBef>
              <a:defRPr/>
            </a:pPr>
            <a:r>
              <a:rPr lang="en-GB" sz="3200">
                <a:solidFill>
                  <a:schemeClr val="bg1"/>
                </a:solidFill>
                <a:effectLst>
                  <a:outerShdw blurRad="38100" dist="38100" dir="2700000" algn="tl">
                    <a:srgbClr val="000000"/>
                  </a:outerShdw>
                </a:effectLst>
                <a:latin typeface="Calibri" pitchFamily="34" charset="0"/>
              </a:rPr>
              <a:t>Polybaric, near-fractional melting of lherzolite</a:t>
            </a:r>
          </a:p>
        </p:txBody>
      </p:sp>
      <p:sp>
        <p:nvSpPr>
          <p:cNvPr id="996357" name="Text Box 5"/>
          <p:cNvSpPr txBox="1">
            <a:spLocks noChangeArrowheads="1"/>
          </p:cNvSpPr>
          <p:nvPr/>
        </p:nvSpPr>
        <p:spPr bwMode="auto">
          <a:xfrm>
            <a:off x="1588" y="1301750"/>
            <a:ext cx="9140825" cy="585788"/>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a:solidFill>
                  <a:srgbClr val="FFFF00"/>
                </a:solidFill>
                <a:effectLst>
                  <a:outerShdw blurRad="38100" dist="38100" dir="2700000" algn="tl">
                    <a:srgbClr val="000000"/>
                  </a:outerShdw>
                </a:effectLst>
                <a:latin typeface="Calibri" pitchFamily="34" charset="0"/>
              </a:rPr>
              <a:t>Some natural examples from Italy</a:t>
            </a:r>
          </a:p>
        </p:txBody>
      </p:sp>
      <p:sp>
        <p:nvSpPr>
          <p:cNvPr id="996358" name="Text Box 6"/>
          <p:cNvSpPr txBox="1">
            <a:spLocks noChangeArrowheads="1"/>
          </p:cNvSpPr>
          <p:nvPr/>
        </p:nvSpPr>
        <p:spPr bwMode="auto">
          <a:xfrm>
            <a:off x="346075" y="2273300"/>
            <a:ext cx="2649538" cy="2613023"/>
          </a:xfrm>
          <a:prstGeom prst="rect">
            <a:avLst/>
          </a:prstGeom>
          <a:noFill/>
          <a:ln w="9525" algn="ctr">
            <a:noFill/>
            <a:miter lim="800000"/>
            <a:headEnd/>
            <a:tailEnd/>
          </a:ln>
          <a:effectLst/>
        </p:spPr>
        <p:txBody>
          <a:bodyPr wrap="square">
            <a:spAutoFit/>
          </a:bodyPr>
          <a:lstStyle/>
          <a:p>
            <a:pPr>
              <a:lnSpc>
                <a:spcPct val="90000"/>
              </a:lnSpc>
              <a:spcBef>
                <a:spcPct val="50000"/>
              </a:spcBef>
              <a:defRPr/>
            </a:pPr>
            <a:r>
              <a:rPr lang="en-GB" sz="2600" dirty="0">
                <a:solidFill>
                  <a:schemeClr val="bg1"/>
                </a:solidFill>
                <a:effectLst>
                  <a:outerShdw blurRad="38100" dist="38100" dir="2700000" algn="tl">
                    <a:srgbClr val="000000"/>
                  </a:outerShdw>
                </a:effectLst>
                <a:latin typeface="Calibri" pitchFamily="34" charset="0"/>
              </a:rPr>
              <a:t>This is a clear petrographic  evidence that spinel is participating in the melting assemblage.</a:t>
            </a:r>
          </a:p>
        </p:txBody>
      </p:sp>
      <p:pic>
        <p:nvPicPr>
          <p:cNvPr id="996360" name="Picture 8" descr="img004"/>
          <p:cNvPicPr>
            <a:picLocks noChangeAspect="1" noChangeArrowheads="1"/>
          </p:cNvPicPr>
          <p:nvPr/>
        </p:nvPicPr>
        <p:blipFill>
          <a:blip r:embed="rId3" cstate="print"/>
          <a:srcRect/>
          <a:stretch>
            <a:fillRect/>
          </a:stretch>
        </p:blipFill>
        <p:spPr bwMode="auto">
          <a:xfrm>
            <a:off x="2454275" y="1914525"/>
            <a:ext cx="6689725" cy="4941888"/>
          </a:xfrm>
          <a:prstGeom prst="rect">
            <a:avLst/>
          </a:prstGeom>
          <a:noFill/>
          <a:ln w="9525">
            <a:noFill/>
            <a:miter lim="800000"/>
            <a:headEnd/>
            <a:tailEnd/>
          </a:ln>
        </p:spPr>
      </p:pic>
      <p:sp>
        <p:nvSpPr>
          <p:cNvPr id="996361" name="Text Box 9"/>
          <p:cNvSpPr txBox="1">
            <a:spLocks noChangeArrowheads="1"/>
          </p:cNvSpPr>
          <p:nvPr/>
        </p:nvSpPr>
        <p:spPr bwMode="auto">
          <a:xfrm>
            <a:off x="4076700" y="4497388"/>
            <a:ext cx="1477963" cy="946150"/>
          </a:xfrm>
          <a:prstGeom prst="rect">
            <a:avLst/>
          </a:prstGeom>
          <a:noFill/>
          <a:ln w="9525" algn="ctr">
            <a:noFill/>
            <a:miter lim="800000"/>
            <a:headEnd/>
            <a:tailEnd/>
          </a:ln>
          <a:effectLst/>
        </p:spPr>
        <p:txBody>
          <a:bodyPr>
            <a:spAutoFit/>
          </a:bodyPr>
          <a:lstStyle/>
          <a:p>
            <a:pPr algn="ctr">
              <a:defRPr/>
            </a:pPr>
            <a:r>
              <a:rPr lang="it-IT" sz="2800">
                <a:solidFill>
                  <a:schemeClr val="bg1"/>
                </a:solidFill>
                <a:effectLst>
                  <a:outerShdw blurRad="38100" dist="38100" dir="2700000" algn="tl">
                    <a:srgbClr val="000000"/>
                  </a:outerShdw>
                </a:effectLst>
                <a:latin typeface="Calibri" pitchFamily="34" charset="0"/>
              </a:rPr>
              <a:t>Spinel relict</a:t>
            </a:r>
          </a:p>
        </p:txBody>
      </p:sp>
      <p:sp>
        <p:nvSpPr>
          <p:cNvPr id="996362" name="Text Box 10"/>
          <p:cNvSpPr txBox="1">
            <a:spLocks noChangeArrowheads="1"/>
          </p:cNvSpPr>
          <p:nvPr/>
        </p:nvSpPr>
        <p:spPr bwMode="auto">
          <a:xfrm>
            <a:off x="6316663" y="2986088"/>
            <a:ext cx="2181225" cy="946150"/>
          </a:xfrm>
          <a:prstGeom prst="rect">
            <a:avLst/>
          </a:prstGeom>
          <a:noFill/>
          <a:ln w="9525" algn="ctr">
            <a:noFill/>
            <a:miter lim="800000"/>
            <a:headEnd/>
            <a:tailEnd/>
          </a:ln>
          <a:effectLst/>
        </p:spPr>
        <p:txBody>
          <a:bodyPr>
            <a:spAutoFit/>
          </a:bodyPr>
          <a:lstStyle/>
          <a:p>
            <a:pPr algn="ctr">
              <a:defRPr/>
            </a:pPr>
            <a:r>
              <a:rPr lang="it-IT" sz="2800" dirty="0" err="1">
                <a:solidFill>
                  <a:schemeClr val="bg1"/>
                </a:solidFill>
                <a:effectLst>
                  <a:outerShdw blurRad="38100" dist="38100" dir="2700000" algn="tl">
                    <a:srgbClr val="000000"/>
                  </a:outerShdw>
                </a:effectLst>
                <a:latin typeface="Calibri" pitchFamily="34" charset="0"/>
              </a:rPr>
              <a:t>Spongy</a:t>
            </a:r>
            <a:r>
              <a:rPr lang="it-IT" sz="2800" dirty="0">
                <a:solidFill>
                  <a:schemeClr val="bg1"/>
                </a:solidFill>
                <a:effectLst>
                  <a:outerShdw blurRad="38100" dist="38100" dir="2700000" algn="tl">
                    <a:srgbClr val="000000"/>
                  </a:outerShdw>
                </a:effectLst>
                <a:latin typeface="Calibri" pitchFamily="34" charset="0"/>
              </a:rPr>
              <a:t> </a:t>
            </a:r>
            <a:r>
              <a:rPr lang="it-IT" sz="2800" dirty="0" err="1">
                <a:solidFill>
                  <a:schemeClr val="bg1"/>
                </a:solidFill>
                <a:effectLst>
                  <a:outerShdw blurRad="38100" dist="38100" dir="2700000" algn="tl">
                    <a:srgbClr val="000000"/>
                  </a:outerShdw>
                </a:effectLst>
                <a:latin typeface="Calibri" pitchFamily="34" charset="0"/>
              </a:rPr>
              <a:t>rim</a:t>
            </a:r>
            <a:r>
              <a:rPr lang="it-IT" sz="2800" dirty="0">
                <a:solidFill>
                  <a:schemeClr val="bg1"/>
                </a:solidFill>
                <a:effectLst>
                  <a:outerShdw blurRad="38100" dist="38100" dir="2700000" algn="tl">
                    <a:srgbClr val="000000"/>
                  </a:outerShdw>
                </a:effectLst>
                <a:latin typeface="Calibri" pitchFamily="34" charset="0"/>
              </a:rPr>
              <a:t> </a:t>
            </a:r>
            <a:r>
              <a:rPr lang="it-IT" sz="2800" dirty="0" err="1">
                <a:solidFill>
                  <a:schemeClr val="bg1"/>
                </a:solidFill>
                <a:effectLst>
                  <a:outerShdw blurRad="38100" dist="38100" dir="2700000" algn="tl">
                    <a:srgbClr val="000000"/>
                  </a:outerShdw>
                </a:effectLst>
                <a:latin typeface="Calibri" pitchFamily="34" charset="0"/>
              </a:rPr>
              <a:t>of</a:t>
            </a:r>
            <a:r>
              <a:rPr lang="it-IT" sz="2800" dirty="0">
                <a:solidFill>
                  <a:schemeClr val="bg1"/>
                </a:solidFill>
                <a:effectLst>
                  <a:outerShdw blurRad="38100" dist="38100" dir="2700000" algn="tl">
                    <a:srgbClr val="000000"/>
                  </a:outerShdw>
                </a:effectLst>
                <a:latin typeface="Calibri" pitchFamily="34" charset="0"/>
              </a:rPr>
              <a:t> spinel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96360"/>
                                        </p:tgtEl>
                                        <p:attrNameLst>
                                          <p:attrName>style.visibility</p:attrName>
                                        </p:attrNameLst>
                                      </p:cBhvr>
                                      <p:to>
                                        <p:strVal val="visible"/>
                                      </p:to>
                                    </p:set>
                                    <p:animEffect transition="in" filter="fade">
                                      <p:cBhvr>
                                        <p:cTn id="7" dur="500"/>
                                        <p:tgtEl>
                                          <p:spTgt spid="99636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96361"/>
                                        </p:tgtEl>
                                        <p:attrNameLst>
                                          <p:attrName>style.visibility</p:attrName>
                                        </p:attrNameLst>
                                      </p:cBhvr>
                                      <p:to>
                                        <p:strVal val="visible"/>
                                      </p:to>
                                    </p:set>
                                    <p:animEffect transition="in" filter="fade">
                                      <p:cBhvr>
                                        <p:cTn id="11" dur="500"/>
                                        <p:tgtEl>
                                          <p:spTgt spid="99636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96362"/>
                                        </p:tgtEl>
                                        <p:attrNameLst>
                                          <p:attrName>style.visibility</p:attrName>
                                        </p:attrNameLst>
                                      </p:cBhvr>
                                      <p:to>
                                        <p:strVal val="visible"/>
                                      </p:to>
                                    </p:set>
                                    <p:animEffect transition="in" filter="fade">
                                      <p:cBhvr>
                                        <p:cTn id="15" dur="500"/>
                                        <p:tgtEl>
                                          <p:spTgt spid="99636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96358">
                                            <p:txEl>
                                              <p:pRg st="0" end="0"/>
                                            </p:txEl>
                                          </p:spTgt>
                                        </p:tgtEl>
                                        <p:attrNameLst>
                                          <p:attrName>style.visibility</p:attrName>
                                        </p:attrNameLst>
                                      </p:cBhvr>
                                      <p:to>
                                        <p:strVal val="visible"/>
                                      </p:to>
                                    </p:set>
                                    <p:animEffect transition="in" filter="fade">
                                      <p:cBhvr>
                                        <p:cTn id="19" dur="500"/>
                                        <p:tgtEl>
                                          <p:spTgt spid="99635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6358" grpId="0" build="p"/>
      <p:bldP spid="996361" grpId="0"/>
      <p:bldP spid="996362"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8402" name="Rectangle 2"/>
          <p:cNvSpPr>
            <a:spLocks noChangeArrowheads="1"/>
          </p:cNvSpPr>
          <p:nvPr/>
        </p:nvSpPr>
        <p:spPr bwMode="auto">
          <a:xfrm>
            <a:off x="731838" y="6302375"/>
            <a:ext cx="8412162" cy="555625"/>
          </a:xfrm>
          <a:prstGeom prst="rect">
            <a:avLst/>
          </a:prstGeom>
          <a:solidFill>
            <a:schemeClr val="tx1"/>
          </a:solidFill>
          <a:ln w="9525" algn="ctr">
            <a:noFill/>
            <a:miter lim="800000"/>
            <a:headEnd/>
            <a:tailEnd/>
          </a:ln>
          <a:effectLst/>
        </p:spPr>
        <p:txBody>
          <a:bodyPr wrap="none" anchor="ctr"/>
          <a:lstStyle/>
          <a:p>
            <a:pPr>
              <a:defRPr/>
            </a:pPr>
            <a:endParaRPr lang="it-IT">
              <a:latin typeface="Calibri" pitchFamily="34" charset="0"/>
            </a:endParaRPr>
          </a:p>
        </p:txBody>
      </p:sp>
      <p:sp>
        <p:nvSpPr>
          <p:cNvPr id="998403" name="Text Box 3"/>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it-IT" sz="3200">
                <a:solidFill>
                  <a:schemeClr val="bg1"/>
                </a:solidFill>
                <a:effectLst>
                  <a:outerShdw blurRad="38100" dist="38100" dir="2700000" algn="tl">
                    <a:srgbClr val="000000"/>
                  </a:outerShdw>
                </a:effectLst>
                <a:latin typeface="Calibri" pitchFamily="34" charset="0"/>
              </a:rPr>
              <a:t>How a simple mantle melts</a:t>
            </a:r>
          </a:p>
        </p:txBody>
      </p:sp>
      <p:sp>
        <p:nvSpPr>
          <p:cNvPr id="998404" name="Text Box 4"/>
          <p:cNvSpPr txBox="1">
            <a:spLocks noChangeArrowheads="1"/>
          </p:cNvSpPr>
          <p:nvPr/>
        </p:nvSpPr>
        <p:spPr bwMode="auto">
          <a:xfrm>
            <a:off x="0" y="677863"/>
            <a:ext cx="9142413" cy="579437"/>
          </a:xfrm>
          <a:prstGeom prst="rect">
            <a:avLst/>
          </a:prstGeom>
          <a:noFill/>
          <a:ln w="9525" algn="ctr">
            <a:noFill/>
            <a:miter lim="800000"/>
            <a:headEnd/>
            <a:tailEnd/>
          </a:ln>
          <a:effectLst/>
        </p:spPr>
        <p:txBody>
          <a:bodyPr>
            <a:spAutoFit/>
          </a:bodyPr>
          <a:lstStyle/>
          <a:p>
            <a:pPr algn="ctr">
              <a:spcBef>
                <a:spcPct val="50000"/>
              </a:spcBef>
              <a:defRPr/>
            </a:pPr>
            <a:r>
              <a:rPr lang="en-GB" sz="3200">
                <a:solidFill>
                  <a:schemeClr val="bg1"/>
                </a:solidFill>
                <a:effectLst>
                  <a:outerShdw blurRad="38100" dist="38100" dir="2700000" algn="tl">
                    <a:srgbClr val="000000"/>
                  </a:outerShdw>
                </a:effectLst>
                <a:latin typeface="Calibri" pitchFamily="34" charset="0"/>
              </a:rPr>
              <a:t>Polybaric, near-fractional melting of lherzolite</a:t>
            </a:r>
          </a:p>
        </p:txBody>
      </p:sp>
      <p:sp>
        <p:nvSpPr>
          <p:cNvPr id="998405" name="Text Box 5"/>
          <p:cNvSpPr txBox="1">
            <a:spLocks noChangeArrowheads="1"/>
          </p:cNvSpPr>
          <p:nvPr/>
        </p:nvSpPr>
        <p:spPr bwMode="auto">
          <a:xfrm>
            <a:off x="1588" y="1301750"/>
            <a:ext cx="9140825" cy="585788"/>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a:solidFill>
                  <a:srgbClr val="FFFF00"/>
                </a:solidFill>
                <a:effectLst>
                  <a:outerShdw blurRad="38100" dist="38100" dir="2700000" algn="tl">
                    <a:srgbClr val="000000"/>
                  </a:outerShdw>
                </a:effectLst>
                <a:latin typeface="Calibri" pitchFamily="34" charset="0"/>
              </a:rPr>
              <a:t>Some natural examples from Italy</a:t>
            </a:r>
          </a:p>
        </p:txBody>
      </p:sp>
      <p:sp>
        <p:nvSpPr>
          <p:cNvPr id="998406" name="Text Box 6"/>
          <p:cNvSpPr txBox="1">
            <a:spLocks noChangeArrowheads="1"/>
          </p:cNvSpPr>
          <p:nvPr/>
        </p:nvSpPr>
        <p:spPr bwMode="auto">
          <a:xfrm>
            <a:off x="346075" y="2082800"/>
            <a:ext cx="2471738" cy="3333220"/>
          </a:xfrm>
          <a:prstGeom prst="rect">
            <a:avLst/>
          </a:prstGeom>
          <a:noFill/>
          <a:ln w="9525" algn="ctr">
            <a:noFill/>
            <a:miter lim="800000"/>
            <a:headEnd/>
            <a:tailEnd/>
          </a:ln>
          <a:effectLst/>
        </p:spPr>
        <p:txBody>
          <a:bodyPr wrap="square">
            <a:spAutoFit/>
          </a:bodyPr>
          <a:lstStyle/>
          <a:p>
            <a:pPr>
              <a:lnSpc>
                <a:spcPct val="90000"/>
              </a:lnSpc>
              <a:spcBef>
                <a:spcPct val="50000"/>
              </a:spcBef>
              <a:defRPr/>
            </a:pPr>
            <a:r>
              <a:rPr lang="en-GB" sz="2600" dirty="0">
                <a:solidFill>
                  <a:schemeClr val="bg1"/>
                </a:solidFill>
                <a:effectLst>
                  <a:outerShdw blurRad="38100" dist="38100" dir="2700000" algn="tl">
                    <a:srgbClr val="000000"/>
                  </a:outerShdw>
                </a:effectLst>
                <a:latin typeface="Calibri" pitchFamily="34" charset="0"/>
              </a:rPr>
              <a:t>This is a back-scattered image showing a relict spinel core rimmed by a spongy border experiencing incipient melting.</a:t>
            </a:r>
          </a:p>
        </p:txBody>
      </p:sp>
      <p:pic>
        <p:nvPicPr>
          <p:cNvPr id="998408" name="Picture 8" descr="img013"/>
          <p:cNvPicPr>
            <a:picLocks noChangeAspect="1" noChangeArrowheads="1"/>
          </p:cNvPicPr>
          <p:nvPr/>
        </p:nvPicPr>
        <p:blipFill>
          <a:blip r:embed="rId3" cstate="print"/>
          <a:srcRect/>
          <a:stretch>
            <a:fillRect/>
          </a:stretch>
        </p:blipFill>
        <p:spPr bwMode="auto">
          <a:xfrm>
            <a:off x="2836863" y="1901825"/>
            <a:ext cx="6307137" cy="4956175"/>
          </a:xfrm>
          <a:prstGeom prst="rect">
            <a:avLst/>
          </a:prstGeom>
          <a:noFill/>
          <a:ln w="9525">
            <a:noFill/>
            <a:miter lim="800000"/>
            <a:headEnd/>
            <a:tailEnd/>
          </a:ln>
        </p:spPr>
      </p:pic>
      <p:sp>
        <p:nvSpPr>
          <p:cNvPr id="998409" name="Text Box 9"/>
          <p:cNvSpPr txBox="1">
            <a:spLocks noChangeArrowheads="1"/>
          </p:cNvSpPr>
          <p:nvPr/>
        </p:nvSpPr>
        <p:spPr bwMode="auto">
          <a:xfrm>
            <a:off x="4838700" y="4205288"/>
            <a:ext cx="1477963" cy="946150"/>
          </a:xfrm>
          <a:prstGeom prst="rect">
            <a:avLst/>
          </a:prstGeom>
          <a:noFill/>
          <a:ln w="9525" algn="ctr">
            <a:noFill/>
            <a:miter lim="800000"/>
            <a:headEnd/>
            <a:tailEnd/>
          </a:ln>
          <a:effectLst/>
        </p:spPr>
        <p:txBody>
          <a:bodyPr>
            <a:spAutoFit/>
          </a:bodyPr>
          <a:lstStyle/>
          <a:p>
            <a:pPr algn="ctr">
              <a:defRPr/>
            </a:pPr>
            <a:r>
              <a:rPr lang="it-IT" sz="2800">
                <a:solidFill>
                  <a:srgbClr val="FFFF00"/>
                </a:solidFill>
                <a:effectLst>
                  <a:outerShdw blurRad="38100" dist="38100" dir="2700000" algn="tl">
                    <a:srgbClr val="000000"/>
                  </a:outerShdw>
                </a:effectLst>
                <a:latin typeface="Calibri" pitchFamily="34" charset="0"/>
              </a:rPr>
              <a:t>Spinel relict</a:t>
            </a:r>
          </a:p>
        </p:txBody>
      </p:sp>
      <p:sp>
        <p:nvSpPr>
          <p:cNvPr id="998410" name="Text Box 10"/>
          <p:cNvSpPr txBox="1">
            <a:spLocks noChangeArrowheads="1"/>
          </p:cNvSpPr>
          <p:nvPr/>
        </p:nvSpPr>
        <p:spPr bwMode="auto">
          <a:xfrm>
            <a:off x="6316663" y="2986088"/>
            <a:ext cx="2181225" cy="946150"/>
          </a:xfrm>
          <a:prstGeom prst="rect">
            <a:avLst/>
          </a:prstGeom>
          <a:noFill/>
          <a:ln w="9525" algn="ctr">
            <a:noFill/>
            <a:miter lim="800000"/>
            <a:headEnd/>
            <a:tailEnd/>
          </a:ln>
          <a:effectLst/>
        </p:spPr>
        <p:txBody>
          <a:bodyPr>
            <a:spAutoFit/>
          </a:bodyPr>
          <a:lstStyle/>
          <a:p>
            <a:pPr algn="ctr">
              <a:defRPr/>
            </a:pPr>
            <a:r>
              <a:rPr lang="it-IT" sz="2800">
                <a:solidFill>
                  <a:srgbClr val="FFFF00"/>
                </a:solidFill>
                <a:effectLst>
                  <a:outerShdw blurRad="38100" dist="38100" dir="2700000" algn="tl">
                    <a:srgbClr val="000000"/>
                  </a:outerShdw>
                </a:effectLst>
                <a:latin typeface="Calibri" pitchFamily="34" charset="0"/>
              </a:rPr>
              <a:t>Spongy rim of spinel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98408"/>
                                        </p:tgtEl>
                                        <p:attrNameLst>
                                          <p:attrName>style.visibility</p:attrName>
                                        </p:attrNameLst>
                                      </p:cBhvr>
                                      <p:to>
                                        <p:strVal val="visible"/>
                                      </p:to>
                                    </p:set>
                                    <p:animEffect transition="in" filter="fade">
                                      <p:cBhvr>
                                        <p:cTn id="7" dur="500"/>
                                        <p:tgtEl>
                                          <p:spTgt spid="99840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98409"/>
                                        </p:tgtEl>
                                        <p:attrNameLst>
                                          <p:attrName>style.visibility</p:attrName>
                                        </p:attrNameLst>
                                      </p:cBhvr>
                                      <p:to>
                                        <p:strVal val="visible"/>
                                      </p:to>
                                    </p:set>
                                    <p:animEffect transition="in" filter="fade">
                                      <p:cBhvr>
                                        <p:cTn id="11" dur="500"/>
                                        <p:tgtEl>
                                          <p:spTgt spid="99840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98410"/>
                                        </p:tgtEl>
                                        <p:attrNameLst>
                                          <p:attrName>style.visibility</p:attrName>
                                        </p:attrNameLst>
                                      </p:cBhvr>
                                      <p:to>
                                        <p:strVal val="visible"/>
                                      </p:to>
                                    </p:set>
                                    <p:animEffect transition="in" filter="fade">
                                      <p:cBhvr>
                                        <p:cTn id="15" dur="500"/>
                                        <p:tgtEl>
                                          <p:spTgt spid="99841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98406">
                                            <p:txEl>
                                              <p:pRg st="0" end="0"/>
                                            </p:txEl>
                                          </p:spTgt>
                                        </p:tgtEl>
                                        <p:attrNameLst>
                                          <p:attrName>style.visibility</p:attrName>
                                        </p:attrNameLst>
                                      </p:cBhvr>
                                      <p:to>
                                        <p:strVal val="visible"/>
                                      </p:to>
                                    </p:set>
                                    <p:animEffect transition="in" filter="fade">
                                      <p:cBhvr>
                                        <p:cTn id="19" dur="500"/>
                                        <p:tgtEl>
                                          <p:spTgt spid="99840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8406" grpId="0" build="p"/>
      <p:bldP spid="998409" grpId="0"/>
      <p:bldP spid="998410"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0450" name="Rectangle 2"/>
          <p:cNvSpPr>
            <a:spLocks noChangeArrowheads="1"/>
          </p:cNvSpPr>
          <p:nvPr/>
        </p:nvSpPr>
        <p:spPr bwMode="auto">
          <a:xfrm>
            <a:off x="773113" y="6302375"/>
            <a:ext cx="8370887" cy="555625"/>
          </a:xfrm>
          <a:prstGeom prst="rect">
            <a:avLst/>
          </a:prstGeom>
          <a:solidFill>
            <a:schemeClr val="tx1"/>
          </a:solidFill>
          <a:ln w="9525" algn="ctr">
            <a:noFill/>
            <a:miter lim="800000"/>
            <a:headEnd/>
            <a:tailEnd/>
          </a:ln>
          <a:effectLst/>
        </p:spPr>
        <p:txBody>
          <a:bodyPr wrap="none" anchor="ctr"/>
          <a:lstStyle/>
          <a:p>
            <a:pPr>
              <a:defRPr/>
            </a:pPr>
            <a:endParaRPr lang="it-IT">
              <a:latin typeface="Calibri" pitchFamily="34" charset="0"/>
            </a:endParaRPr>
          </a:p>
        </p:txBody>
      </p:sp>
      <p:sp>
        <p:nvSpPr>
          <p:cNvPr id="1000451" name="Text Box 3"/>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it-IT" sz="3200">
                <a:solidFill>
                  <a:schemeClr val="bg1"/>
                </a:solidFill>
                <a:effectLst>
                  <a:outerShdw blurRad="38100" dist="38100" dir="2700000" algn="tl">
                    <a:srgbClr val="000000"/>
                  </a:outerShdw>
                </a:effectLst>
                <a:latin typeface="Calibri" pitchFamily="34" charset="0"/>
              </a:rPr>
              <a:t>How a simple mantle melts</a:t>
            </a:r>
          </a:p>
        </p:txBody>
      </p:sp>
      <p:sp>
        <p:nvSpPr>
          <p:cNvPr id="1000452" name="Text Box 4"/>
          <p:cNvSpPr txBox="1">
            <a:spLocks noChangeArrowheads="1"/>
          </p:cNvSpPr>
          <p:nvPr/>
        </p:nvSpPr>
        <p:spPr bwMode="auto">
          <a:xfrm>
            <a:off x="0" y="677863"/>
            <a:ext cx="9142413" cy="579437"/>
          </a:xfrm>
          <a:prstGeom prst="rect">
            <a:avLst/>
          </a:prstGeom>
          <a:noFill/>
          <a:ln w="9525" algn="ctr">
            <a:noFill/>
            <a:miter lim="800000"/>
            <a:headEnd/>
            <a:tailEnd/>
          </a:ln>
          <a:effectLst/>
        </p:spPr>
        <p:txBody>
          <a:bodyPr>
            <a:spAutoFit/>
          </a:bodyPr>
          <a:lstStyle/>
          <a:p>
            <a:pPr algn="ctr">
              <a:spcBef>
                <a:spcPct val="50000"/>
              </a:spcBef>
              <a:defRPr/>
            </a:pPr>
            <a:r>
              <a:rPr lang="en-GB" sz="3200">
                <a:solidFill>
                  <a:schemeClr val="bg1"/>
                </a:solidFill>
                <a:effectLst>
                  <a:outerShdw blurRad="38100" dist="38100" dir="2700000" algn="tl">
                    <a:srgbClr val="000000"/>
                  </a:outerShdw>
                </a:effectLst>
                <a:latin typeface="Calibri" pitchFamily="34" charset="0"/>
              </a:rPr>
              <a:t>Polybaric, near-fractional melting of lherzolite</a:t>
            </a:r>
          </a:p>
        </p:txBody>
      </p:sp>
      <p:sp>
        <p:nvSpPr>
          <p:cNvPr id="1000453" name="Text Box 5"/>
          <p:cNvSpPr txBox="1">
            <a:spLocks noChangeArrowheads="1"/>
          </p:cNvSpPr>
          <p:nvPr/>
        </p:nvSpPr>
        <p:spPr bwMode="auto">
          <a:xfrm>
            <a:off x="1588" y="1301750"/>
            <a:ext cx="9140825" cy="585788"/>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a:solidFill>
                  <a:srgbClr val="FFFF00"/>
                </a:solidFill>
                <a:effectLst>
                  <a:outerShdw blurRad="38100" dist="38100" dir="2700000" algn="tl">
                    <a:srgbClr val="000000"/>
                  </a:outerShdw>
                </a:effectLst>
                <a:latin typeface="Calibri" pitchFamily="34" charset="0"/>
              </a:rPr>
              <a:t>Some natural examples from Italy</a:t>
            </a:r>
          </a:p>
        </p:txBody>
      </p:sp>
      <p:sp>
        <p:nvSpPr>
          <p:cNvPr id="1000454" name="Text Box 6"/>
          <p:cNvSpPr txBox="1">
            <a:spLocks noChangeArrowheads="1"/>
          </p:cNvSpPr>
          <p:nvPr/>
        </p:nvSpPr>
        <p:spPr bwMode="auto">
          <a:xfrm>
            <a:off x="346075" y="2108200"/>
            <a:ext cx="2763838" cy="4093428"/>
          </a:xfrm>
          <a:prstGeom prst="rect">
            <a:avLst/>
          </a:prstGeom>
          <a:noFill/>
          <a:ln w="9525" algn="ctr">
            <a:noFill/>
            <a:miter lim="800000"/>
            <a:headEnd/>
            <a:tailEnd/>
          </a:ln>
          <a:effectLst/>
        </p:spPr>
        <p:txBody>
          <a:bodyPr wrap="square">
            <a:spAutoFit/>
          </a:bodyPr>
          <a:lstStyle/>
          <a:p>
            <a:pPr>
              <a:lnSpc>
                <a:spcPct val="90000"/>
              </a:lnSpc>
              <a:spcBef>
                <a:spcPct val="50000"/>
              </a:spcBef>
              <a:defRPr/>
            </a:pPr>
            <a:r>
              <a:rPr lang="en-GB" sz="2600" dirty="0">
                <a:solidFill>
                  <a:schemeClr val="bg1"/>
                </a:solidFill>
                <a:effectLst>
                  <a:outerShdw blurRad="38100" dist="38100" dir="2700000" algn="tl">
                    <a:srgbClr val="000000"/>
                  </a:outerShdw>
                </a:effectLst>
                <a:latin typeface="Calibri" pitchFamily="34" charset="0"/>
              </a:rPr>
              <a:t>This is a zoom of the glassy pocket developing around cpx and spinel.</a:t>
            </a:r>
          </a:p>
          <a:p>
            <a:pPr>
              <a:lnSpc>
                <a:spcPct val="90000"/>
              </a:lnSpc>
              <a:spcBef>
                <a:spcPct val="50000"/>
              </a:spcBef>
              <a:defRPr/>
            </a:pPr>
            <a:r>
              <a:rPr lang="en-GB" sz="2600" dirty="0">
                <a:solidFill>
                  <a:srgbClr val="FFFF00"/>
                </a:solidFill>
                <a:effectLst>
                  <a:outerShdw blurRad="38100" dist="38100" dir="2700000" algn="tl">
                    <a:srgbClr val="000000"/>
                  </a:outerShdw>
                </a:effectLst>
                <a:latin typeface="Calibri" pitchFamily="34" charset="0"/>
              </a:rPr>
              <a:t>What do you see?</a:t>
            </a:r>
          </a:p>
          <a:p>
            <a:pPr>
              <a:lnSpc>
                <a:spcPct val="90000"/>
              </a:lnSpc>
              <a:spcBef>
                <a:spcPct val="50000"/>
              </a:spcBef>
              <a:defRPr/>
            </a:pPr>
            <a:r>
              <a:rPr lang="en-GB" sz="2600" dirty="0">
                <a:solidFill>
                  <a:schemeClr val="bg1"/>
                </a:solidFill>
                <a:effectLst>
                  <a:outerShdw blurRad="38100" dist="38100" dir="2700000" algn="tl">
                    <a:srgbClr val="000000"/>
                  </a:outerShdw>
                </a:effectLst>
                <a:latin typeface="Calibri" pitchFamily="34" charset="0"/>
              </a:rPr>
              <a:t>Brown glass + euhedral new cpx + euhedral new olivine + euhedral new sp.</a:t>
            </a:r>
          </a:p>
        </p:txBody>
      </p:sp>
      <p:pic>
        <p:nvPicPr>
          <p:cNvPr id="1000456" name="Picture 8" descr="img007"/>
          <p:cNvPicPr>
            <a:picLocks noChangeAspect="1" noChangeArrowheads="1"/>
          </p:cNvPicPr>
          <p:nvPr/>
        </p:nvPicPr>
        <p:blipFill>
          <a:blip r:embed="rId3" cstate="print"/>
          <a:srcRect/>
          <a:stretch>
            <a:fillRect/>
          </a:stretch>
        </p:blipFill>
        <p:spPr bwMode="auto">
          <a:xfrm>
            <a:off x="3038475" y="1985963"/>
            <a:ext cx="6105525" cy="4872037"/>
          </a:xfrm>
          <a:prstGeom prst="rect">
            <a:avLst/>
          </a:prstGeom>
          <a:noFill/>
          <a:ln w="9525">
            <a:noFill/>
            <a:miter lim="800000"/>
            <a:headEnd/>
            <a:tailEnd/>
          </a:ln>
        </p:spPr>
      </p:pic>
      <p:sp>
        <p:nvSpPr>
          <p:cNvPr id="1000459" name="Text Box 11"/>
          <p:cNvSpPr txBox="1">
            <a:spLocks noChangeArrowheads="1"/>
          </p:cNvSpPr>
          <p:nvPr/>
        </p:nvSpPr>
        <p:spPr bwMode="auto">
          <a:xfrm>
            <a:off x="5576888" y="4662488"/>
            <a:ext cx="1477962" cy="519112"/>
          </a:xfrm>
          <a:prstGeom prst="rect">
            <a:avLst/>
          </a:prstGeom>
          <a:noFill/>
          <a:ln w="9525" algn="ctr">
            <a:noFill/>
            <a:miter lim="800000"/>
            <a:headEnd/>
            <a:tailEnd/>
          </a:ln>
          <a:effectLst/>
        </p:spPr>
        <p:txBody>
          <a:bodyPr>
            <a:spAutoFit/>
          </a:bodyPr>
          <a:lstStyle/>
          <a:p>
            <a:pPr algn="ctr">
              <a:defRPr/>
            </a:pPr>
            <a:r>
              <a:rPr lang="it-IT" sz="2800">
                <a:solidFill>
                  <a:srgbClr val="0000FF"/>
                </a:solidFill>
                <a:effectLst>
                  <a:outerShdw blurRad="38100" dist="38100" dir="2700000" algn="tl">
                    <a:srgbClr val="000000"/>
                  </a:outerShdw>
                </a:effectLst>
                <a:latin typeface="Calibri" pitchFamily="34" charset="0"/>
              </a:rPr>
              <a:t>Glass</a:t>
            </a:r>
          </a:p>
        </p:txBody>
      </p:sp>
      <p:sp>
        <p:nvSpPr>
          <p:cNvPr id="1000460" name="Text Box 12"/>
          <p:cNvSpPr txBox="1">
            <a:spLocks noChangeArrowheads="1"/>
          </p:cNvSpPr>
          <p:nvPr/>
        </p:nvSpPr>
        <p:spPr bwMode="auto">
          <a:xfrm>
            <a:off x="4635500" y="5691188"/>
            <a:ext cx="1477963" cy="519112"/>
          </a:xfrm>
          <a:prstGeom prst="rect">
            <a:avLst/>
          </a:prstGeom>
          <a:noFill/>
          <a:ln w="9525" algn="ctr">
            <a:noFill/>
            <a:miter lim="800000"/>
            <a:headEnd/>
            <a:tailEnd/>
          </a:ln>
          <a:effectLst/>
        </p:spPr>
        <p:txBody>
          <a:bodyPr>
            <a:spAutoFit/>
          </a:bodyPr>
          <a:lstStyle/>
          <a:p>
            <a:pPr algn="ctr">
              <a:defRPr/>
            </a:pPr>
            <a:r>
              <a:rPr lang="it-IT" sz="2800">
                <a:solidFill>
                  <a:srgbClr val="0000FF"/>
                </a:solidFill>
                <a:effectLst>
                  <a:outerShdw blurRad="38100" dist="38100" dir="2700000" algn="tl">
                    <a:srgbClr val="000000"/>
                  </a:outerShdw>
                </a:effectLst>
                <a:latin typeface="Calibri" pitchFamily="34" charset="0"/>
              </a:rPr>
              <a:t>Glass</a:t>
            </a:r>
          </a:p>
        </p:txBody>
      </p:sp>
      <p:sp>
        <p:nvSpPr>
          <p:cNvPr id="1000461" name="Text Box 13"/>
          <p:cNvSpPr txBox="1">
            <a:spLocks noChangeArrowheads="1"/>
          </p:cNvSpPr>
          <p:nvPr/>
        </p:nvSpPr>
        <p:spPr bwMode="auto">
          <a:xfrm rot="-1797433">
            <a:off x="7226300" y="4052888"/>
            <a:ext cx="1477963" cy="519112"/>
          </a:xfrm>
          <a:prstGeom prst="rect">
            <a:avLst/>
          </a:prstGeom>
          <a:noFill/>
          <a:ln w="9525" algn="ctr">
            <a:noFill/>
            <a:miter lim="800000"/>
            <a:headEnd/>
            <a:tailEnd/>
          </a:ln>
          <a:effectLst/>
        </p:spPr>
        <p:txBody>
          <a:bodyPr>
            <a:spAutoFit/>
          </a:bodyPr>
          <a:lstStyle/>
          <a:p>
            <a:pPr algn="ctr">
              <a:defRPr/>
            </a:pPr>
            <a:r>
              <a:rPr lang="it-IT" sz="2800">
                <a:solidFill>
                  <a:srgbClr val="0000FF"/>
                </a:solidFill>
                <a:effectLst>
                  <a:outerShdw blurRad="38100" dist="38100" dir="2700000" algn="tl">
                    <a:srgbClr val="000000"/>
                  </a:outerShdw>
                </a:effectLst>
                <a:latin typeface="Calibri" pitchFamily="34" charset="0"/>
              </a:rPr>
              <a:t>Glass</a:t>
            </a:r>
          </a:p>
        </p:txBody>
      </p:sp>
      <p:sp>
        <p:nvSpPr>
          <p:cNvPr id="1000462" name="Oval 14"/>
          <p:cNvSpPr>
            <a:spLocks noChangeArrowheads="1"/>
          </p:cNvSpPr>
          <p:nvPr/>
        </p:nvSpPr>
        <p:spPr bwMode="auto">
          <a:xfrm rot="-1822375">
            <a:off x="4319588" y="3590925"/>
            <a:ext cx="371475" cy="785813"/>
          </a:xfrm>
          <a:prstGeom prst="ellipse">
            <a:avLst/>
          </a:prstGeom>
          <a:noFill/>
          <a:ln w="28575" algn="ctr">
            <a:solidFill>
              <a:srgbClr val="FF0000"/>
            </a:solidFill>
            <a:round/>
            <a:headEnd/>
            <a:tailEnd/>
          </a:ln>
          <a:effectLst/>
        </p:spPr>
        <p:txBody>
          <a:bodyPr wrap="none" anchor="ctr"/>
          <a:lstStyle/>
          <a:p>
            <a:pPr>
              <a:defRPr/>
            </a:pPr>
            <a:endParaRPr lang="it-IT">
              <a:latin typeface="Calibri" pitchFamily="34" charset="0"/>
            </a:endParaRPr>
          </a:p>
        </p:txBody>
      </p:sp>
      <p:sp>
        <p:nvSpPr>
          <p:cNvPr id="1000463" name="Oval 15"/>
          <p:cNvSpPr>
            <a:spLocks noChangeArrowheads="1"/>
          </p:cNvSpPr>
          <p:nvPr/>
        </p:nvSpPr>
        <p:spPr bwMode="auto">
          <a:xfrm rot="-370600">
            <a:off x="5557838" y="4414838"/>
            <a:ext cx="304800" cy="752475"/>
          </a:xfrm>
          <a:prstGeom prst="ellipse">
            <a:avLst/>
          </a:prstGeom>
          <a:noFill/>
          <a:ln w="28575" algn="ctr">
            <a:solidFill>
              <a:srgbClr val="FF0000"/>
            </a:solidFill>
            <a:round/>
            <a:headEnd/>
            <a:tailEnd/>
          </a:ln>
          <a:effectLst/>
        </p:spPr>
        <p:txBody>
          <a:bodyPr wrap="none" anchor="ctr"/>
          <a:lstStyle/>
          <a:p>
            <a:pPr>
              <a:defRPr/>
            </a:pPr>
            <a:endParaRPr lang="it-IT">
              <a:latin typeface="Calibri" pitchFamily="34" charset="0"/>
            </a:endParaRPr>
          </a:p>
        </p:txBody>
      </p:sp>
      <p:sp>
        <p:nvSpPr>
          <p:cNvPr id="1000464" name="Oval 16"/>
          <p:cNvSpPr>
            <a:spLocks noChangeArrowheads="1"/>
          </p:cNvSpPr>
          <p:nvPr/>
        </p:nvSpPr>
        <p:spPr bwMode="auto">
          <a:xfrm rot="538353">
            <a:off x="4122738" y="5272088"/>
            <a:ext cx="304800" cy="752475"/>
          </a:xfrm>
          <a:prstGeom prst="ellipse">
            <a:avLst/>
          </a:prstGeom>
          <a:noFill/>
          <a:ln w="28575" algn="ctr">
            <a:solidFill>
              <a:srgbClr val="FF0000"/>
            </a:solidFill>
            <a:round/>
            <a:headEnd/>
            <a:tailEnd/>
          </a:ln>
          <a:effectLst/>
        </p:spPr>
        <p:txBody>
          <a:bodyPr wrap="none" anchor="ctr"/>
          <a:lstStyle/>
          <a:p>
            <a:pPr>
              <a:defRPr/>
            </a:pPr>
            <a:endParaRPr lang="it-IT">
              <a:latin typeface="Calibri" pitchFamily="34" charset="0"/>
            </a:endParaRPr>
          </a:p>
        </p:txBody>
      </p:sp>
      <p:sp>
        <p:nvSpPr>
          <p:cNvPr id="1000465" name="Oval 17"/>
          <p:cNvSpPr>
            <a:spLocks noChangeArrowheads="1"/>
          </p:cNvSpPr>
          <p:nvPr/>
        </p:nvSpPr>
        <p:spPr bwMode="auto">
          <a:xfrm rot="1003610">
            <a:off x="6445250" y="6146800"/>
            <a:ext cx="304800" cy="617538"/>
          </a:xfrm>
          <a:prstGeom prst="ellipse">
            <a:avLst/>
          </a:prstGeom>
          <a:noFill/>
          <a:ln w="28575" algn="ctr">
            <a:solidFill>
              <a:srgbClr val="FF0000"/>
            </a:solidFill>
            <a:round/>
            <a:headEnd/>
            <a:tailEnd/>
          </a:ln>
          <a:effectLst/>
        </p:spPr>
        <p:txBody>
          <a:bodyPr wrap="none" anchor="ctr"/>
          <a:lstStyle/>
          <a:p>
            <a:pPr>
              <a:defRPr/>
            </a:pPr>
            <a:endParaRPr lang="it-IT">
              <a:latin typeface="Calibri" pitchFamily="34" charset="0"/>
            </a:endParaRPr>
          </a:p>
        </p:txBody>
      </p:sp>
      <p:sp>
        <p:nvSpPr>
          <p:cNvPr id="1000466" name="Oval 18"/>
          <p:cNvSpPr>
            <a:spLocks noChangeArrowheads="1"/>
          </p:cNvSpPr>
          <p:nvPr/>
        </p:nvSpPr>
        <p:spPr bwMode="auto">
          <a:xfrm rot="1630479">
            <a:off x="6316663" y="5343525"/>
            <a:ext cx="247650" cy="454025"/>
          </a:xfrm>
          <a:prstGeom prst="ellipse">
            <a:avLst/>
          </a:prstGeom>
          <a:noFill/>
          <a:ln w="28575" algn="ctr">
            <a:solidFill>
              <a:srgbClr val="FF0000"/>
            </a:solidFill>
            <a:round/>
            <a:headEnd/>
            <a:tailEnd/>
          </a:ln>
          <a:effectLst/>
        </p:spPr>
        <p:txBody>
          <a:bodyPr wrap="none" anchor="ctr"/>
          <a:lstStyle/>
          <a:p>
            <a:pPr>
              <a:defRPr/>
            </a:pPr>
            <a:endParaRPr lang="it-IT">
              <a:latin typeface="Calibri" pitchFamily="34" charset="0"/>
            </a:endParaRPr>
          </a:p>
        </p:txBody>
      </p:sp>
      <p:sp>
        <p:nvSpPr>
          <p:cNvPr id="1000467" name="Oval 19"/>
          <p:cNvSpPr>
            <a:spLocks noChangeArrowheads="1"/>
          </p:cNvSpPr>
          <p:nvPr/>
        </p:nvSpPr>
        <p:spPr bwMode="auto">
          <a:xfrm rot="2998406">
            <a:off x="6734175" y="3979863"/>
            <a:ext cx="719137" cy="973138"/>
          </a:xfrm>
          <a:prstGeom prst="ellipse">
            <a:avLst/>
          </a:prstGeom>
          <a:noFill/>
          <a:ln w="38100" algn="ctr">
            <a:solidFill>
              <a:srgbClr val="FFFF00"/>
            </a:solidFill>
            <a:round/>
            <a:headEnd/>
            <a:tailEnd/>
          </a:ln>
          <a:effectLst/>
        </p:spPr>
        <p:txBody>
          <a:bodyPr wrap="none" anchor="ctr"/>
          <a:lstStyle/>
          <a:p>
            <a:pPr>
              <a:defRPr/>
            </a:pPr>
            <a:endParaRPr lang="it-IT">
              <a:latin typeface="Calibri" pitchFamily="34" charset="0"/>
            </a:endParaRPr>
          </a:p>
        </p:txBody>
      </p:sp>
      <p:sp>
        <p:nvSpPr>
          <p:cNvPr id="1000468" name="Oval 20"/>
          <p:cNvSpPr>
            <a:spLocks noChangeArrowheads="1"/>
          </p:cNvSpPr>
          <p:nvPr/>
        </p:nvSpPr>
        <p:spPr bwMode="auto">
          <a:xfrm rot="-630729">
            <a:off x="7262813" y="4897438"/>
            <a:ext cx="1257300" cy="1690687"/>
          </a:xfrm>
          <a:prstGeom prst="ellipse">
            <a:avLst/>
          </a:prstGeom>
          <a:noFill/>
          <a:ln w="38100" algn="ctr">
            <a:solidFill>
              <a:srgbClr val="FFFF00"/>
            </a:solidFill>
            <a:round/>
            <a:headEnd/>
            <a:tailEnd/>
          </a:ln>
          <a:effectLst/>
        </p:spPr>
        <p:txBody>
          <a:bodyPr wrap="none" anchor="ctr"/>
          <a:lstStyle/>
          <a:p>
            <a:pPr>
              <a:defRPr/>
            </a:pPr>
            <a:endParaRPr lang="it-IT">
              <a:latin typeface="Calibri" pitchFamily="34" charset="0"/>
            </a:endParaRPr>
          </a:p>
        </p:txBody>
      </p:sp>
      <p:sp>
        <p:nvSpPr>
          <p:cNvPr id="1000469" name="Oval 21"/>
          <p:cNvSpPr>
            <a:spLocks noChangeArrowheads="1"/>
          </p:cNvSpPr>
          <p:nvPr/>
        </p:nvSpPr>
        <p:spPr bwMode="auto">
          <a:xfrm rot="3619887">
            <a:off x="7458075" y="3370263"/>
            <a:ext cx="719137" cy="973138"/>
          </a:xfrm>
          <a:prstGeom prst="ellipse">
            <a:avLst/>
          </a:prstGeom>
          <a:noFill/>
          <a:ln w="38100" algn="ctr">
            <a:solidFill>
              <a:srgbClr val="FFFF00"/>
            </a:solidFill>
            <a:round/>
            <a:headEnd/>
            <a:tailEnd/>
          </a:ln>
          <a:effectLst/>
        </p:spPr>
        <p:txBody>
          <a:bodyPr wrap="none" anchor="ctr"/>
          <a:lstStyle/>
          <a:p>
            <a:pPr>
              <a:defRPr/>
            </a:pPr>
            <a:endParaRPr lang="it-IT">
              <a:latin typeface="Calibri" pitchFamily="34" charset="0"/>
            </a:endParaRPr>
          </a:p>
        </p:txBody>
      </p:sp>
      <p:sp>
        <p:nvSpPr>
          <p:cNvPr id="1000470" name="Oval 22"/>
          <p:cNvSpPr>
            <a:spLocks noChangeArrowheads="1"/>
          </p:cNvSpPr>
          <p:nvPr/>
        </p:nvSpPr>
        <p:spPr bwMode="auto">
          <a:xfrm rot="1722098">
            <a:off x="5386388" y="2778125"/>
            <a:ext cx="984250" cy="1795463"/>
          </a:xfrm>
          <a:prstGeom prst="ellipse">
            <a:avLst/>
          </a:prstGeom>
          <a:noFill/>
          <a:ln w="38100" algn="ctr">
            <a:solidFill>
              <a:srgbClr val="FFFF00"/>
            </a:solidFill>
            <a:round/>
            <a:headEnd/>
            <a:tailEnd/>
          </a:ln>
          <a:effectLst/>
        </p:spPr>
        <p:txBody>
          <a:bodyPr wrap="none" anchor="ctr"/>
          <a:lstStyle/>
          <a:p>
            <a:pPr>
              <a:defRPr/>
            </a:pPr>
            <a:endParaRPr lang="it-IT">
              <a:latin typeface="Calibri" pitchFamily="34" charset="0"/>
            </a:endParaRPr>
          </a:p>
        </p:txBody>
      </p:sp>
      <p:sp>
        <p:nvSpPr>
          <p:cNvPr id="1000457" name="Text Box 9"/>
          <p:cNvSpPr txBox="1">
            <a:spLocks noChangeArrowheads="1"/>
          </p:cNvSpPr>
          <p:nvPr/>
        </p:nvSpPr>
        <p:spPr bwMode="auto">
          <a:xfrm>
            <a:off x="4343400" y="3608388"/>
            <a:ext cx="1477963" cy="519112"/>
          </a:xfrm>
          <a:prstGeom prst="rect">
            <a:avLst/>
          </a:prstGeom>
          <a:noFill/>
          <a:ln w="9525" algn="ctr">
            <a:noFill/>
            <a:miter lim="800000"/>
            <a:headEnd/>
            <a:tailEnd/>
          </a:ln>
          <a:effectLst/>
        </p:spPr>
        <p:txBody>
          <a:bodyPr>
            <a:spAutoFit/>
          </a:bodyPr>
          <a:lstStyle/>
          <a:p>
            <a:pPr algn="ctr">
              <a:defRPr/>
            </a:pPr>
            <a:r>
              <a:rPr lang="it-IT" sz="2800">
                <a:solidFill>
                  <a:srgbClr val="0000FF"/>
                </a:solidFill>
                <a:effectLst>
                  <a:outerShdw blurRad="38100" dist="38100" dir="2700000" algn="tl">
                    <a:srgbClr val="000000"/>
                  </a:outerShdw>
                </a:effectLst>
                <a:latin typeface="Calibri" pitchFamily="34" charset="0"/>
              </a:rPr>
              <a:t>Glass</a:t>
            </a:r>
          </a:p>
        </p:txBody>
      </p:sp>
      <p:sp>
        <p:nvSpPr>
          <p:cNvPr id="1000471" name="Line 23"/>
          <p:cNvSpPr>
            <a:spLocks noChangeAspect="1" noChangeShapeType="1"/>
          </p:cNvSpPr>
          <p:nvPr/>
        </p:nvSpPr>
        <p:spPr bwMode="auto">
          <a:xfrm>
            <a:off x="7118350" y="6696075"/>
            <a:ext cx="958850" cy="0"/>
          </a:xfrm>
          <a:prstGeom prst="line">
            <a:avLst/>
          </a:prstGeom>
          <a:noFill/>
          <a:ln w="38100">
            <a:solidFill>
              <a:srgbClr val="FF0000"/>
            </a:solidFill>
            <a:round/>
            <a:headEnd/>
            <a:tailEnd/>
          </a:ln>
          <a:effectLst/>
        </p:spPr>
        <p:txBody>
          <a:bodyPr anchor="ctr"/>
          <a:lstStyle/>
          <a:p>
            <a:pPr>
              <a:defRPr/>
            </a:pPr>
            <a:endParaRPr lang="it-IT">
              <a:latin typeface="Calibri" pitchFamily="34" charset="0"/>
            </a:endParaRPr>
          </a:p>
        </p:txBody>
      </p:sp>
      <p:sp>
        <p:nvSpPr>
          <p:cNvPr id="1000472" name="Text Box 24"/>
          <p:cNvSpPr txBox="1">
            <a:spLocks noChangeArrowheads="1"/>
          </p:cNvSpPr>
          <p:nvPr/>
        </p:nvSpPr>
        <p:spPr bwMode="auto">
          <a:xfrm>
            <a:off x="6808788" y="6119813"/>
            <a:ext cx="1494320" cy="646331"/>
          </a:xfrm>
          <a:prstGeom prst="rect">
            <a:avLst/>
          </a:prstGeom>
          <a:noFill/>
          <a:ln w="9525" algn="ctr">
            <a:noFill/>
            <a:miter lim="800000"/>
            <a:headEnd/>
            <a:tailEnd/>
          </a:ln>
          <a:effectLst/>
        </p:spPr>
        <p:txBody>
          <a:bodyPr wrap="none">
            <a:spAutoFit/>
          </a:bodyPr>
          <a:lstStyle/>
          <a:p>
            <a:pPr>
              <a:defRPr/>
            </a:pPr>
            <a:r>
              <a:rPr lang="en-GB" sz="3600">
                <a:solidFill>
                  <a:schemeClr val="bg1"/>
                </a:solidFill>
                <a:effectLst>
                  <a:outerShdw blurRad="38100" dist="38100" dir="2700000" algn="tl">
                    <a:srgbClr val="000000"/>
                  </a:outerShdw>
                </a:effectLst>
                <a:latin typeface="Calibri" pitchFamily="34" charset="0"/>
              </a:rPr>
              <a:t>10 mm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00456"/>
                                        </p:tgtEl>
                                        <p:attrNameLst>
                                          <p:attrName>style.visibility</p:attrName>
                                        </p:attrNameLst>
                                      </p:cBhvr>
                                      <p:to>
                                        <p:strVal val="visible"/>
                                      </p:to>
                                    </p:set>
                                    <p:animEffect transition="in" filter="fade">
                                      <p:cBhvr>
                                        <p:cTn id="7" dur="500"/>
                                        <p:tgtEl>
                                          <p:spTgt spid="1000456"/>
                                        </p:tgtEl>
                                      </p:cBhvr>
                                    </p:animEffect>
                                  </p:childTnLst>
                                </p:cTn>
                              </p:par>
                              <p:par>
                                <p:cTn id="8" presetID="10" presetClass="entr" presetSubtype="0" fill="hold" nodeType="withEffect">
                                  <p:stCondLst>
                                    <p:cond delay="0"/>
                                  </p:stCondLst>
                                  <p:childTnLst>
                                    <p:set>
                                      <p:cBhvr>
                                        <p:cTn id="9" dur="1" fill="hold">
                                          <p:stCondLst>
                                            <p:cond delay="0"/>
                                          </p:stCondLst>
                                        </p:cTn>
                                        <p:tgtEl>
                                          <p:spTgt spid="1000471"/>
                                        </p:tgtEl>
                                        <p:attrNameLst>
                                          <p:attrName>style.visibility</p:attrName>
                                        </p:attrNameLst>
                                      </p:cBhvr>
                                      <p:to>
                                        <p:strVal val="visible"/>
                                      </p:to>
                                    </p:set>
                                    <p:animEffect transition="in" filter="fade">
                                      <p:cBhvr>
                                        <p:cTn id="10" dur="500"/>
                                        <p:tgtEl>
                                          <p:spTgt spid="100047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00472"/>
                                        </p:tgtEl>
                                        <p:attrNameLst>
                                          <p:attrName>style.visibility</p:attrName>
                                        </p:attrNameLst>
                                      </p:cBhvr>
                                      <p:to>
                                        <p:strVal val="visible"/>
                                      </p:to>
                                    </p:set>
                                    <p:animEffect transition="in" filter="fade">
                                      <p:cBhvr>
                                        <p:cTn id="13" dur="500"/>
                                        <p:tgtEl>
                                          <p:spTgt spid="1000472"/>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000454">
                                            <p:txEl>
                                              <p:pRg st="0" end="0"/>
                                            </p:txEl>
                                          </p:spTgt>
                                        </p:tgtEl>
                                        <p:attrNameLst>
                                          <p:attrName>style.visibility</p:attrName>
                                        </p:attrNameLst>
                                      </p:cBhvr>
                                      <p:to>
                                        <p:strVal val="visible"/>
                                      </p:to>
                                    </p:set>
                                    <p:animEffect transition="in" filter="fade">
                                      <p:cBhvr>
                                        <p:cTn id="17" dur="500"/>
                                        <p:tgtEl>
                                          <p:spTgt spid="100045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00454">
                                            <p:txEl>
                                              <p:pRg st="1" end="1"/>
                                            </p:txEl>
                                          </p:spTgt>
                                        </p:tgtEl>
                                        <p:attrNameLst>
                                          <p:attrName>style.visibility</p:attrName>
                                        </p:attrNameLst>
                                      </p:cBhvr>
                                      <p:to>
                                        <p:strVal val="visible"/>
                                      </p:to>
                                    </p:set>
                                    <p:animEffect transition="in" filter="fade">
                                      <p:cBhvr>
                                        <p:cTn id="22" dur="500"/>
                                        <p:tgtEl>
                                          <p:spTgt spid="100045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00454">
                                            <p:txEl>
                                              <p:pRg st="2" end="2"/>
                                            </p:txEl>
                                          </p:spTgt>
                                        </p:tgtEl>
                                        <p:attrNameLst>
                                          <p:attrName>style.visibility</p:attrName>
                                        </p:attrNameLst>
                                      </p:cBhvr>
                                      <p:to>
                                        <p:strVal val="visible"/>
                                      </p:to>
                                    </p:set>
                                    <p:animEffect transition="in" filter="fade">
                                      <p:cBhvr>
                                        <p:cTn id="27" dur="500"/>
                                        <p:tgtEl>
                                          <p:spTgt spid="100045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00457"/>
                                        </p:tgtEl>
                                        <p:attrNameLst>
                                          <p:attrName>style.visibility</p:attrName>
                                        </p:attrNameLst>
                                      </p:cBhvr>
                                      <p:to>
                                        <p:strVal val="visible"/>
                                      </p:to>
                                    </p:set>
                                    <p:animEffect transition="in" filter="fade">
                                      <p:cBhvr>
                                        <p:cTn id="32" dur="500"/>
                                        <p:tgtEl>
                                          <p:spTgt spid="1000457"/>
                                        </p:tgtEl>
                                      </p:cBhvr>
                                    </p:animEffec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1000459"/>
                                        </p:tgtEl>
                                        <p:attrNameLst>
                                          <p:attrName>style.visibility</p:attrName>
                                        </p:attrNameLst>
                                      </p:cBhvr>
                                      <p:to>
                                        <p:strVal val="visible"/>
                                      </p:to>
                                    </p:set>
                                    <p:animEffect transition="in" filter="fade">
                                      <p:cBhvr>
                                        <p:cTn id="36" dur="500"/>
                                        <p:tgtEl>
                                          <p:spTgt spid="1000459"/>
                                        </p:tgtEl>
                                      </p:cBhvr>
                                    </p:animEffect>
                                  </p:childTnLst>
                                </p:cTn>
                              </p:par>
                            </p:childTnLst>
                          </p:cTn>
                        </p:par>
                        <p:par>
                          <p:cTn id="37" fill="hold">
                            <p:stCondLst>
                              <p:cond delay="1000"/>
                            </p:stCondLst>
                            <p:childTnLst>
                              <p:par>
                                <p:cTn id="38" presetID="10" presetClass="entr" presetSubtype="0" fill="hold" grpId="0" nodeType="afterEffect">
                                  <p:stCondLst>
                                    <p:cond delay="0"/>
                                  </p:stCondLst>
                                  <p:childTnLst>
                                    <p:set>
                                      <p:cBhvr>
                                        <p:cTn id="39" dur="1" fill="hold">
                                          <p:stCondLst>
                                            <p:cond delay="0"/>
                                          </p:stCondLst>
                                        </p:cTn>
                                        <p:tgtEl>
                                          <p:spTgt spid="1000460"/>
                                        </p:tgtEl>
                                        <p:attrNameLst>
                                          <p:attrName>style.visibility</p:attrName>
                                        </p:attrNameLst>
                                      </p:cBhvr>
                                      <p:to>
                                        <p:strVal val="visible"/>
                                      </p:to>
                                    </p:set>
                                    <p:animEffect transition="in" filter="fade">
                                      <p:cBhvr>
                                        <p:cTn id="40" dur="500"/>
                                        <p:tgtEl>
                                          <p:spTgt spid="1000460"/>
                                        </p:tgtEl>
                                      </p:cBhvr>
                                    </p:animEffect>
                                  </p:childTnLst>
                                </p:cTn>
                              </p:par>
                            </p:childTnLst>
                          </p:cTn>
                        </p:par>
                        <p:par>
                          <p:cTn id="41" fill="hold">
                            <p:stCondLst>
                              <p:cond delay="1500"/>
                            </p:stCondLst>
                            <p:childTnLst>
                              <p:par>
                                <p:cTn id="42" presetID="10" presetClass="entr" presetSubtype="0" fill="hold" grpId="0" nodeType="afterEffect">
                                  <p:stCondLst>
                                    <p:cond delay="0"/>
                                  </p:stCondLst>
                                  <p:childTnLst>
                                    <p:set>
                                      <p:cBhvr>
                                        <p:cTn id="43" dur="1" fill="hold">
                                          <p:stCondLst>
                                            <p:cond delay="0"/>
                                          </p:stCondLst>
                                        </p:cTn>
                                        <p:tgtEl>
                                          <p:spTgt spid="1000461"/>
                                        </p:tgtEl>
                                        <p:attrNameLst>
                                          <p:attrName>style.visibility</p:attrName>
                                        </p:attrNameLst>
                                      </p:cBhvr>
                                      <p:to>
                                        <p:strVal val="visible"/>
                                      </p:to>
                                    </p:set>
                                    <p:animEffect transition="in" filter="fade">
                                      <p:cBhvr>
                                        <p:cTn id="44" dur="500"/>
                                        <p:tgtEl>
                                          <p:spTgt spid="1000461"/>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000462"/>
                                        </p:tgtEl>
                                        <p:attrNameLst>
                                          <p:attrName>style.visibility</p:attrName>
                                        </p:attrNameLst>
                                      </p:cBhvr>
                                      <p:to>
                                        <p:strVal val="visible"/>
                                      </p:to>
                                    </p:set>
                                    <p:animEffect transition="in" filter="fade">
                                      <p:cBhvr>
                                        <p:cTn id="49" dur="500"/>
                                        <p:tgtEl>
                                          <p:spTgt spid="1000462"/>
                                        </p:tgtEl>
                                      </p:cBhvr>
                                    </p:animEffect>
                                  </p:childTnLst>
                                </p:cTn>
                              </p:par>
                            </p:childTnLst>
                          </p:cTn>
                        </p:par>
                        <p:par>
                          <p:cTn id="50" fill="hold">
                            <p:stCondLst>
                              <p:cond delay="500"/>
                            </p:stCondLst>
                            <p:childTnLst>
                              <p:par>
                                <p:cTn id="51" presetID="10" presetClass="entr" presetSubtype="0" fill="hold" grpId="0" nodeType="afterEffect">
                                  <p:stCondLst>
                                    <p:cond delay="0"/>
                                  </p:stCondLst>
                                  <p:childTnLst>
                                    <p:set>
                                      <p:cBhvr>
                                        <p:cTn id="52" dur="1" fill="hold">
                                          <p:stCondLst>
                                            <p:cond delay="0"/>
                                          </p:stCondLst>
                                        </p:cTn>
                                        <p:tgtEl>
                                          <p:spTgt spid="1000463"/>
                                        </p:tgtEl>
                                        <p:attrNameLst>
                                          <p:attrName>style.visibility</p:attrName>
                                        </p:attrNameLst>
                                      </p:cBhvr>
                                      <p:to>
                                        <p:strVal val="visible"/>
                                      </p:to>
                                    </p:set>
                                    <p:animEffect transition="in" filter="fade">
                                      <p:cBhvr>
                                        <p:cTn id="53" dur="500"/>
                                        <p:tgtEl>
                                          <p:spTgt spid="1000463"/>
                                        </p:tgtEl>
                                      </p:cBhvr>
                                    </p:animEffect>
                                  </p:childTnLst>
                                </p:cTn>
                              </p:par>
                            </p:childTnLst>
                          </p:cTn>
                        </p:par>
                        <p:par>
                          <p:cTn id="54" fill="hold">
                            <p:stCondLst>
                              <p:cond delay="1000"/>
                            </p:stCondLst>
                            <p:childTnLst>
                              <p:par>
                                <p:cTn id="55" presetID="10" presetClass="entr" presetSubtype="0" fill="hold" grpId="0" nodeType="afterEffect">
                                  <p:stCondLst>
                                    <p:cond delay="0"/>
                                  </p:stCondLst>
                                  <p:childTnLst>
                                    <p:set>
                                      <p:cBhvr>
                                        <p:cTn id="56" dur="1" fill="hold">
                                          <p:stCondLst>
                                            <p:cond delay="0"/>
                                          </p:stCondLst>
                                        </p:cTn>
                                        <p:tgtEl>
                                          <p:spTgt spid="1000464"/>
                                        </p:tgtEl>
                                        <p:attrNameLst>
                                          <p:attrName>style.visibility</p:attrName>
                                        </p:attrNameLst>
                                      </p:cBhvr>
                                      <p:to>
                                        <p:strVal val="visible"/>
                                      </p:to>
                                    </p:set>
                                    <p:animEffect transition="in" filter="fade">
                                      <p:cBhvr>
                                        <p:cTn id="57" dur="500"/>
                                        <p:tgtEl>
                                          <p:spTgt spid="1000464"/>
                                        </p:tgtEl>
                                      </p:cBhvr>
                                    </p:animEffect>
                                  </p:childTnLst>
                                </p:cTn>
                              </p:par>
                            </p:childTnLst>
                          </p:cTn>
                        </p:par>
                        <p:par>
                          <p:cTn id="58" fill="hold">
                            <p:stCondLst>
                              <p:cond delay="1500"/>
                            </p:stCondLst>
                            <p:childTnLst>
                              <p:par>
                                <p:cTn id="59" presetID="10" presetClass="entr" presetSubtype="0" fill="hold" grpId="0" nodeType="afterEffect">
                                  <p:stCondLst>
                                    <p:cond delay="0"/>
                                  </p:stCondLst>
                                  <p:childTnLst>
                                    <p:set>
                                      <p:cBhvr>
                                        <p:cTn id="60" dur="1" fill="hold">
                                          <p:stCondLst>
                                            <p:cond delay="0"/>
                                          </p:stCondLst>
                                        </p:cTn>
                                        <p:tgtEl>
                                          <p:spTgt spid="1000466"/>
                                        </p:tgtEl>
                                        <p:attrNameLst>
                                          <p:attrName>style.visibility</p:attrName>
                                        </p:attrNameLst>
                                      </p:cBhvr>
                                      <p:to>
                                        <p:strVal val="visible"/>
                                      </p:to>
                                    </p:set>
                                    <p:animEffect transition="in" filter="fade">
                                      <p:cBhvr>
                                        <p:cTn id="61" dur="500"/>
                                        <p:tgtEl>
                                          <p:spTgt spid="1000466"/>
                                        </p:tgtEl>
                                      </p:cBhvr>
                                    </p:animEffect>
                                  </p:childTnLst>
                                </p:cTn>
                              </p:par>
                            </p:childTnLst>
                          </p:cTn>
                        </p:par>
                        <p:par>
                          <p:cTn id="62" fill="hold">
                            <p:stCondLst>
                              <p:cond delay="2000"/>
                            </p:stCondLst>
                            <p:childTnLst>
                              <p:par>
                                <p:cTn id="63" presetID="10" presetClass="entr" presetSubtype="0" fill="hold" grpId="0" nodeType="afterEffect">
                                  <p:stCondLst>
                                    <p:cond delay="0"/>
                                  </p:stCondLst>
                                  <p:childTnLst>
                                    <p:set>
                                      <p:cBhvr>
                                        <p:cTn id="64" dur="1" fill="hold">
                                          <p:stCondLst>
                                            <p:cond delay="0"/>
                                          </p:stCondLst>
                                        </p:cTn>
                                        <p:tgtEl>
                                          <p:spTgt spid="1000465"/>
                                        </p:tgtEl>
                                        <p:attrNameLst>
                                          <p:attrName>style.visibility</p:attrName>
                                        </p:attrNameLst>
                                      </p:cBhvr>
                                      <p:to>
                                        <p:strVal val="visible"/>
                                      </p:to>
                                    </p:set>
                                    <p:animEffect transition="in" filter="fade">
                                      <p:cBhvr>
                                        <p:cTn id="65" dur="500"/>
                                        <p:tgtEl>
                                          <p:spTgt spid="1000465"/>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000470"/>
                                        </p:tgtEl>
                                        <p:attrNameLst>
                                          <p:attrName>style.visibility</p:attrName>
                                        </p:attrNameLst>
                                      </p:cBhvr>
                                      <p:to>
                                        <p:strVal val="visible"/>
                                      </p:to>
                                    </p:set>
                                    <p:animEffect transition="in" filter="fade">
                                      <p:cBhvr>
                                        <p:cTn id="70" dur="500"/>
                                        <p:tgtEl>
                                          <p:spTgt spid="1000470"/>
                                        </p:tgtEl>
                                      </p:cBhvr>
                                    </p:animEffect>
                                  </p:childTnLst>
                                </p:cTn>
                              </p:par>
                            </p:childTnLst>
                          </p:cTn>
                        </p:par>
                        <p:par>
                          <p:cTn id="71" fill="hold">
                            <p:stCondLst>
                              <p:cond delay="500"/>
                            </p:stCondLst>
                            <p:childTnLst>
                              <p:par>
                                <p:cTn id="72" presetID="10" presetClass="entr" presetSubtype="0" fill="hold" grpId="0" nodeType="afterEffect">
                                  <p:stCondLst>
                                    <p:cond delay="0"/>
                                  </p:stCondLst>
                                  <p:childTnLst>
                                    <p:set>
                                      <p:cBhvr>
                                        <p:cTn id="73" dur="1" fill="hold">
                                          <p:stCondLst>
                                            <p:cond delay="0"/>
                                          </p:stCondLst>
                                        </p:cTn>
                                        <p:tgtEl>
                                          <p:spTgt spid="1000467"/>
                                        </p:tgtEl>
                                        <p:attrNameLst>
                                          <p:attrName>style.visibility</p:attrName>
                                        </p:attrNameLst>
                                      </p:cBhvr>
                                      <p:to>
                                        <p:strVal val="visible"/>
                                      </p:to>
                                    </p:set>
                                    <p:animEffect transition="in" filter="fade">
                                      <p:cBhvr>
                                        <p:cTn id="74" dur="500"/>
                                        <p:tgtEl>
                                          <p:spTgt spid="1000467"/>
                                        </p:tgtEl>
                                      </p:cBhvr>
                                    </p:animEffect>
                                  </p:childTnLst>
                                </p:cTn>
                              </p:par>
                            </p:childTnLst>
                          </p:cTn>
                        </p:par>
                        <p:par>
                          <p:cTn id="75" fill="hold">
                            <p:stCondLst>
                              <p:cond delay="1000"/>
                            </p:stCondLst>
                            <p:childTnLst>
                              <p:par>
                                <p:cTn id="76" presetID="10" presetClass="entr" presetSubtype="0" fill="hold" grpId="0" nodeType="afterEffect">
                                  <p:stCondLst>
                                    <p:cond delay="0"/>
                                  </p:stCondLst>
                                  <p:childTnLst>
                                    <p:set>
                                      <p:cBhvr>
                                        <p:cTn id="77" dur="1" fill="hold">
                                          <p:stCondLst>
                                            <p:cond delay="0"/>
                                          </p:stCondLst>
                                        </p:cTn>
                                        <p:tgtEl>
                                          <p:spTgt spid="1000469"/>
                                        </p:tgtEl>
                                        <p:attrNameLst>
                                          <p:attrName>style.visibility</p:attrName>
                                        </p:attrNameLst>
                                      </p:cBhvr>
                                      <p:to>
                                        <p:strVal val="visible"/>
                                      </p:to>
                                    </p:set>
                                    <p:animEffect transition="in" filter="fade">
                                      <p:cBhvr>
                                        <p:cTn id="78" dur="500"/>
                                        <p:tgtEl>
                                          <p:spTgt spid="1000469"/>
                                        </p:tgtEl>
                                      </p:cBhvr>
                                    </p:animEffect>
                                  </p:childTnLst>
                                </p:cTn>
                              </p:par>
                            </p:childTnLst>
                          </p:cTn>
                        </p:par>
                        <p:par>
                          <p:cTn id="79" fill="hold">
                            <p:stCondLst>
                              <p:cond delay="1500"/>
                            </p:stCondLst>
                            <p:childTnLst>
                              <p:par>
                                <p:cTn id="80" presetID="10" presetClass="entr" presetSubtype="0" fill="hold" grpId="0" nodeType="afterEffect">
                                  <p:stCondLst>
                                    <p:cond delay="0"/>
                                  </p:stCondLst>
                                  <p:childTnLst>
                                    <p:set>
                                      <p:cBhvr>
                                        <p:cTn id="81" dur="1" fill="hold">
                                          <p:stCondLst>
                                            <p:cond delay="0"/>
                                          </p:stCondLst>
                                        </p:cTn>
                                        <p:tgtEl>
                                          <p:spTgt spid="1000468"/>
                                        </p:tgtEl>
                                        <p:attrNameLst>
                                          <p:attrName>style.visibility</p:attrName>
                                        </p:attrNameLst>
                                      </p:cBhvr>
                                      <p:to>
                                        <p:strVal val="visible"/>
                                      </p:to>
                                    </p:set>
                                    <p:animEffect transition="in" filter="fade">
                                      <p:cBhvr>
                                        <p:cTn id="82" dur="500"/>
                                        <p:tgtEl>
                                          <p:spTgt spid="10004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0454" grpId="0" build="p"/>
      <p:bldP spid="1000459" grpId="0"/>
      <p:bldP spid="1000460" grpId="0"/>
      <p:bldP spid="1000461" grpId="0"/>
      <p:bldP spid="1000462" grpId="0" animBg="1"/>
      <p:bldP spid="1000463" grpId="0" animBg="1"/>
      <p:bldP spid="1000464" grpId="0" animBg="1"/>
      <p:bldP spid="1000465" grpId="0" animBg="1"/>
      <p:bldP spid="1000466" grpId="0" animBg="1"/>
      <p:bldP spid="1000467" grpId="0" animBg="1"/>
      <p:bldP spid="1000468" grpId="0" animBg="1"/>
      <p:bldP spid="1000469" grpId="0" animBg="1"/>
      <p:bldP spid="1000470" grpId="0" animBg="1"/>
      <p:bldP spid="1000457" grpId="0"/>
      <p:bldP spid="1000472"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2498" name="Rectangle 2"/>
          <p:cNvSpPr>
            <a:spLocks noChangeArrowheads="1"/>
          </p:cNvSpPr>
          <p:nvPr/>
        </p:nvSpPr>
        <p:spPr bwMode="auto">
          <a:xfrm>
            <a:off x="942975" y="6302375"/>
            <a:ext cx="8201025" cy="555625"/>
          </a:xfrm>
          <a:prstGeom prst="rect">
            <a:avLst/>
          </a:prstGeom>
          <a:solidFill>
            <a:schemeClr val="tx1"/>
          </a:solidFill>
          <a:ln w="9525" algn="ctr">
            <a:noFill/>
            <a:miter lim="800000"/>
            <a:headEnd/>
            <a:tailEnd/>
          </a:ln>
          <a:effectLst/>
        </p:spPr>
        <p:txBody>
          <a:bodyPr wrap="none" anchor="ctr"/>
          <a:lstStyle/>
          <a:p>
            <a:pPr>
              <a:defRPr/>
            </a:pPr>
            <a:endParaRPr lang="it-IT">
              <a:latin typeface="Calibri" pitchFamily="34" charset="0"/>
            </a:endParaRPr>
          </a:p>
        </p:txBody>
      </p:sp>
      <p:sp>
        <p:nvSpPr>
          <p:cNvPr id="1002499" name="Text Box 3"/>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it-IT" sz="3200">
                <a:solidFill>
                  <a:schemeClr val="bg1"/>
                </a:solidFill>
                <a:effectLst>
                  <a:outerShdw blurRad="38100" dist="38100" dir="2700000" algn="tl">
                    <a:srgbClr val="000000"/>
                  </a:outerShdw>
                </a:effectLst>
                <a:latin typeface="Calibri" pitchFamily="34" charset="0"/>
              </a:rPr>
              <a:t>How a simple mantle melts</a:t>
            </a:r>
          </a:p>
        </p:txBody>
      </p:sp>
      <p:sp>
        <p:nvSpPr>
          <p:cNvPr id="1002500" name="Text Box 4"/>
          <p:cNvSpPr txBox="1">
            <a:spLocks noChangeArrowheads="1"/>
          </p:cNvSpPr>
          <p:nvPr/>
        </p:nvSpPr>
        <p:spPr bwMode="auto">
          <a:xfrm>
            <a:off x="0" y="677863"/>
            <a:ext cx="9142413" cy="579437"/>
          </a:xfrm>
          <a:prstGeom prst="rect">
            <a:avLst/>
          </a:prstGeom>
          <a:noFill/>
          <a:ln w="9525" algn="ctr">
            <a:noFill/>
            <a:miter lim="800000"/>
            <a:headEnd/>
            <a:tailEnd/>
          </a:ln>
          <a:effectLst/>
        </p:spPr>
        <p:txBody>
          <a:bodyPr>
            <a:spAutoFit/>
          </a:bodyPr>
          <a:lstStyle/>
          <a:p>
            <a:pPr algn="ctr">
              <a:spcBef>
                <a:spcPct val="50000"/>
              </a:spcBef>
              <a:defRPr/>
            </a:pPr>
            <a:r>
              <a:rPr lang="en-GB" sz="3200">
                <a:solidFill>
                  <a:schemeClr val="bg1"/>
                </a:solidFill>
                <a:effectLst>
                  <a:outerShdw blurRad="38100" dist="38100" dir="2700000" algn="tl">
                    <a:srgbClr val="000000"/>
                  </a:outerShdw>
                </a:effectLst>
                <a:latin typeface="Calibri" pitchFamily="34" charset="0"/>
              </a:rPr>
              <a:t>Polybaric, near-fractional melting of lherzolite</a:t>
            </a:r>
          </a:p>
        </p:txBody>
      </p:sp>
      <p:sp>
        <p:nvSpPr>
          <p:cNvPr id="1002501" name="Text Box 5"/>
          <p:cNvSpPr txBox="1">
            <a:spLocks noChangeArrowheads="1"/>
          </p:cNvSpPr>
          <p:nvPr/>
        </p:nvSpPr>
        <p:spPr bwMode="auto">
          <a:xfrm>
            <a:off x="1588" y="1301750"/>
            <a:ext cx="9140825" cy="585788"/>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a:solidFill>
                  <a:srgbClr val="FFFF00"/>
                </a:solidFill>
                <a:effectLst>
                  <a:outerShdw blurRad="38100" dist="38100" dir="2700000" algn="tl">
                    <a:srgbClr val="000000"/>
                  </a:outerShdw>
                </a:effectLst>
                <a:latin typeface="Calibri" pitchFamily="34" charset="0"/>
              </a:rPr>
              <a:t>Some natural examples from Italy</a:t>
            </a:r>
          </a:p>
        </p:txBody>
      </p:sp>
      <p:sp>
        <p:nvSpPr>
          <p:cNvPr id="1002502" name="Text Box 6"/>
          <p:cNvSpPr txBox="1">
            <a:spLocks noChangeArrowheads="1"/>
          </p:cNvSpPr>
          <p:nvPr/>
        </p:nvSpPr>
        <p:spPr bwMode="auto">
          <a:xfrm>
            <a:off x="346075" y="2108200"/>
            <a:ext cx="2763838" cy="2989263"/>
          </a:xfrm>
          <a:prstGeom prst="rect">
            <a:avLst/>
          </a:prstGeom>
          <a:noFill/>
          <a:ln w="9525" algn="ctr">
            <a:noFill/>
            <a:miter lim="800000"/>
            <a:headEnd/>
            <a:tailEnd/>
          </a:ln>
          <a:effectLst/>
        </p:spPr>
        <p:txBody>
          <a:bodyPr wrap="square">
            <a:spAutoFit/>
          </a:bodyPr>
          <a:lstStyle/>
          <a:p>
            <a:pPr>
              <a:lnSpc>
                <a:spcPct val="90000"/>
              </a:lnSpc>
              <a:spcBef>
                <a:spcPct val="50000"/>
              </a:spcBef>
              <a:defRPr/>
            </a:pPr>
            <a:r>
              <a:rPr lang="en-GB" sz="2600" dirty="0">
                <a:solidFill>
                  <a:srgbClr val="FFFF00"/>
                </a:solidFill>
                <a:effectLst>
                  <a:outerShdw blurRad="38100" dist="38100" dir="2700000" algn="tl">
                    <a:srgbClr val="000000"/>
                  </a:outerShdw>
                </a:effectLst>
                <a:latin typeface="Calibri" pitchFamily="34" charset="0"/>
              </a:rPr>
              <a:t>Again:</a:t>
            </a:r>
          </a:p>
          <a:p>
            <a:pPr>
              <a:lnSpc>
                <a:spcPct val="90000"/>
              </a:lnSpc>
              <a:spcBef>
                <a:spcPct val="50000"/>
              </a:spcBef>
              <a:defRPr/>
            </a:pPr>
            <a:r>
              <a:rPr lang="en-GB" sz="2600" dirty="0">
                <a:solidFill>
                  <a:schemeClr val="bg1"/>
                </a:solidFill>
                <a:effectLst>
                  <a:outerShdw blurRad="38100" dist="38100" dir="2700000" algn="tl">
                    <a:srgbClr val="000000"/>
                  </a:outerShdw>
                </a:effectLst>
                <a:latin typeface="Calibri" pitchFamily="34" charset="0"/>
              </a:rPr>
              <a:t>Glassy pocket</a:t>
            </a:r>
            <a:r>
              <a:rPr lang="en-GB" sz="2600" dirty="0">
                <a:solidFill>
                  <a:srgbClr val="FFFF00"/>
                </a:solidFill>
                <a:effectLst>
                  <a:outerShdw blurRad="38100" dist="38100" dir="2700000" algn="tl">
                    <a:srgbClr val="000000"/>
                  </a:outerShdw>
                </a:effectLst>
                <a:latin typeface="Calibri" pitchFamily="34" charset="0"/>
              </a:rPr>
              <a:t> with</a:t>
            </a:r>
          </a:p>
          <a:p>
            <a:pPr>
              <a:lnSpc>
                <a:spcPct val="90000"/>
              </a:lnSpc>
              <a:spcBef>
                <a:spcPct val="50000"/>
              </a:spcBef>
              <a:defRPr/>
            </a:pPr>
            <a:r>
              <a:rPr lang="en-GB" sz="2600" dirty="0">
                <a:solidFill>
                  <a:schemeClr val="bg1"/>
                </a:solidFill>
                <a:effectLst>
                  <a:outerShdw blurRad="38100" dist="38100" dir="2700000" algn="tl">
                    <a:srgbClr val="000000"/>
                  </a:outerShdw>
                </a:effectLst>
                <a:latin typeface="Calibri" pitchFamily="34" charset="0"/>
              </a:rPr>
              <a:t>Brown glass</a:t>
            </a:r>
            <a:r>
              <a:rPr lang="en-GB" sz="2600" dirty="0">
                <a:solidFill>
                  <a:srgbClr val="FFFF00"/>
                </a:solidFill>
                <a:effectLst>
                  <a:outerShdw blurRad="38100" dist="38100" dir="2700000" algn="tl">
                    <a:srgbClr val="000000"/>
                  </a:outerShdw>
                </a:effectLst>
                <a:latin typeface="Calibri" pitchFamily="34" charset="0"/>
              </a:rPr>
              <a:t> + </a:t>
            </a:r>
            <a:r>
              <a:rPr lang="en-GB" sz="2600" dirty="0">
                <a:solidFill>
                  <a:schemeClr val="bg1"/>
                </a:solidFill>
                <a:effectLst>
                  <a:outerShdw blurRad="38100" dist="38100" dir="2700000" algn="tl">
                    <a:srgbClr val="000000"/>
                  </a:outerShdw>
                </a:effectLst>
                <a:latin typeface="Calibri" pitchFamily="34" charset="0"/>
              </a:rPr>
              <a:t>euhedral new cpx</a:t>
            </a:r>
            <a:r>
              <a:rPr lang="en-GB" sz="2600" dirty="0">
                <a:solidFill>
                  <a:srgbClr val="FFFF00"/>
                </a:solidFill>
                <a:effectLst>
                  <a:outerShdw blurRad="38100" dist="38100" dir="2700000" algn="tl">
                    <a:srgbClr val="000000"/>
                  </a:outerShdw>
                </a:effectLst>
                <a:latin typeface="Calibri" pitchFamily="34" charset="0"/>
              </a:rPr>
              <a:t> + </a:t>
            </a:r>
            <a:r>
              <a:rPr lang="en-GB" sz="2600" dirty="0">
                <a:solidFill>
                  <a:schemeClr val="bg1"/>
                </a:solidFill>
                <a:effectLst>
                  <a:outerShdw blurRad="38100" dist="38100" dir="2700000" algn="tl">
                    <a:srgbClr val="000000"/>
                  </a:outerShdw>
                </a:effectLst>
                <a:latin typeface="Calibri" pitchFamily="34" charset="0"/>
              </a:rPr>
              <a:t>euhedral new olivine</a:t>
            </a:r>
            <a:r>
              <a:rPr lang="en-GB" sz="2600" dirty="0">
                <a:solidFill>
                  <a:srgbClr val="FFFF00"/>
                </a:solidFill>
                <a:effectLst>
                  <a:outerShdw blurRad="38100" dist="38100" dir="2700000" algn="tl">
                    <a:srgbClr val="000000"/>
                  </a:outerShdw>
                </a:effectLst>
                <a:latin typeface="Calibri" pitchFamily="34" charset="0"/>
              </a:rPr>
              <a:t> + </a:t>
            </a:r>
            <a:r>
              <a:rPr lang="en-GB" sz="2600" dirty="0">
                <a:solidFill>
                  <a:schemeClr val="bg1"/>
                </a:solidFill>
                <a:effectLst>
                  <a:outerShdw blurRad="38100" dist="38100" dir="2700000" algn="tl">
                    <a:srgbClr val="000000"/>
                  </a:outerShdw>
                </a:effectLst>
                <a:latin typeface="Calibri" pitchFamily="34" charset="0"/>
              </a:rPr>
              <a:t>euhedral new spinel</a:t>
            </a:r>
            <a:r>
              <a:rPr lang="en-GB" sz="2600" dirty="0">
                <a:solidFill>
                  <a:srgbClr val="FFFF00"/>
                </a:solidFill>
                <a:effectLst>
                  <a:outerShdw blurRad="38100" dist="38100" dir="2700000" algn="tl">
                    <a:srgbClr val="000000"/>
                  </a:outerShdw>
                </a:effectLst>
                <a:latin typeface="Calibri" pitchFamily="34" charset="0"/>
              </a:rPr>
              <a:t>.</a:t>
            </a:r>
          </a:p>
        </p:txBody>
      </p:sp>
      <p:pic>
        <p:nvPicPr>
          <p:cNvPr id="1002504" name="Picture 8" descr="img008"/>
          <p:cNvPicPr>
            <a:picLocks noChangeAspect="1" noChangeArrowheads="1"/>
          </p:cNvPicPr>
          <p:nvPr/>
        </p:nvPicPr>
        <p:blipFill>
          <a:blip r:embed="rId3" cstate="print"/>
          <a:srcRect/>
          <a:stretch>
            <a:fillRect/>
          </a:stretch>
        </p:blipFill>
        <p:spPr bwMode="auto">
          <a:xfrm>
            <a:off x="3113088" y="1887538"/>
            <a:ext cx="6034087" cy="4970462"/>
          </a:xfrm>
          <a:prstGeom prst="rect">
            <a:avLst/>
          </a:prstGeom>
          <a:noFill/>
          <a:ln w="9525">
            <a:noFill/>
            <a:miter lim="800000"/>
            <a:headEnd/>
            <a:tailEnd/>
          </a:ln>
        </p:spPr>
      </p:pic>
      <p:sp>
        <p:nvSpPr>
          <p:cNvPr id="1002505" name="Oval 9"/>
          <p:cNvSpPr>
            <a:spLocks noChangeArrowheads="1"/>
          </p:cNvSpPr>
          <p:nvPr/>
        </p:nvSpPr>
        <p:spPr bwMode="auto">
          <a:xfrm rot="484560">
            <a:off x="6719888" y="4633913"/>
            <a:ext cx="719137" cy="1130300"/>
          </a:xfrm>
          <a:prstGeom prst="ellipse">
            <a:avLst/>
          </a:prstGeom>
          <a:noFill/>
          <a:ln w="38100" algn="ctr">
            <a:solidFill>
              <a:srgbClr val="FFFF00"/>
            </a:solidFill>
            <a:round/>
            <a:headEnd/>
            <a:tailEnd/>
          </a:ln>
          <a:effectLst/>
        </p:spPr>
        <p:txBody>
          <a:bodyPr wrap="none" anchor="ctr"/>
          <a:lstStyle/>
          <a:p>
            <a:pPr>
              <a:defRPr/>
            </a:pPr>
            <a:endParaRPr lang="it-IT">
              <a:latin typeface="Calibri" pitchFamily="34" charset="0"/>
            </a:endParaRPr>
          </a:p>
        </p:txBody>
      </p:sp>
      <p:sp>
        <p:nvSpPr>
          <p:cNvPr id="1002506" name="Oval 10"/>
          <p:cNvSpPr>
            <a:spLocks noChangeArrowheads="1"/>
          </p:cNvSpPr>
          <p:nvPr/>
        </p:nvSpPr>
        <p:spPr bwMode="auto">
          <a:xfrm rot="752741">
            <a:off x="5907088" y="1971675"/>
            <a:ext cx="787400" cy="1384300"/>
          </a:xfrm>
          <a:prstGeom prst="ellipse">
            <a:avLst/>
          </a:prstGeom>
          <a:noFill/>
          <a:ln w="38100" algn="ctr">
            <a:solidFill>
              <a:srgbClr val="FFFF00"/>
            </a:solidFill>
            <a:round/>
            <a:headEnd/>
            <a:tailEnd/>
          </a:ln>
          <a:effectLst/>
        </p:spPr>
        <p:txBody>
          <a:bodyPr wrap="none" anchor="ctr"/>
          <a:lstStyle/>
          <a:p>
            <a:pPr>
              <a:defRPr/>
            </a:pPr>
            <a:endParaRPr lang="it-IT">
              <a:latin typeface="Calibri" pitchFamily="34" charset="0"/>
            </a:endParaRPr>
          </a:p>
        </p:txBody>
      </p:sp>
      <p:sp>
        <p:nvSpPr>
          <p:cNvPr id="1002507" name="Oval 11"/>
          <p:cNvSpPr>
            <a:spLocks noChangeArrowheads="1"/>
          </p:cNvSpPr>
          <p:nvPr/>
        </p:nvSpPr>
        <p:spPr bwMode="auto">
          <a:xfrm rot="3452741">
            <a:off x="4746626" y="2063750"/>
            <a:ext cx="527050" cy="1057275"/>
          </a:xfrm>
          <a:prstGeom prst="ellipse">
            <a:avLst/>
          </a:prstGeom>
          <a:noFill/>
          <a:ln w="38100" algn="ctr">
            <a:solidFill>
              <a:srgbClr val="FFFF00"/>
            </a:solidFill>
            <a:round/>
            <a:headEnd/>
            <a:tailEnd/>
          </a:ln>
          <a:effectLst/>
        </p:spPr>
        <p:txBody>
          <a:bodyPr wrap="none" anchor="ctr"/>
          <a:lstStyle/>
          <a:p>
            <a:pPr>
              <a:defRPr/>
            </a:pPr>
            <a:endParaRPr lang="it-IT">
              <a:latin typeface="Calibri" pitchFamily="34" charset="0"/>
            </a:endParaRPr>
          </a:p>
        </p:txBody>
      </p:sp>
      <p:sp>
        <p:nvSpPr>
          <p:cNvPr id="1002508" name="Oval 12"/>
          <p:cNvSpPr>
            <a:spLocks noChangeArrowheads="1"/>
          </p:cNvSpPr>
          <p:nvPr/>
        </p:nvSpPr>
        <p:spPr bwMode="auto">
          <a:xfrm rot="401380">
            <a:off x="7481888" y="2162175"/>
            <a:ext cx="949325" cy="1314450"/>
          </a:xfrm>
          <a:prstGeom prst="ellipse">
            <a:avLst/>
          </a:prstGeom>
          <a:noFill/>
          <a:ln w="38100" algn="ctr">
            <a:solidFill>
              <a:srgbClr val="FFFF00"/>
            </a:solidFill>
            <a:round/>
            <a:headEnd/>
            <a:tailEnd/>
          </a:ln>
          <a:effectLst/>
        </p:spPr>
        <p:txBody>
          <a:bodyPr wrap="none" anchor="ctr"/>
          <a:lstStyle/>
          <a:p>
            <a:pPr>
              <a:defRPr/>
            </a:pPr>
            <a:endParaRPr lang="it-IT">
              <a:latin typeface="Calibri" pitchFamily="34" charset="0"/>
            </a:endParaRPr>
          </a:p>
        </p:txBody>
      </p:sp>
      <p:sp>
        <p:nvSpPr>
          <p:cNvPr id="1002509" name="Oval 13"/>
          <p:cNvSpPr>
            <a:spLocks noChangeArrowheads="1"/>
          </p:cNvSpPr>
          <p:nvPr/>
        </p:nvSpPr>
        <p:spPr bwMode="auto">
          <a:xfrm rot="6633462">
            <a:off x="3848894" y="4793457"/>
            <a:ext cx="909637" cy="1206500"/>
          </a:xfrm>
          <a:prstGeom prst="ellipse">
            <a:avLst/>
          </a:prstGeom>
          <a:noFill/>
          <a:ln w="38100" algn="ctr">
            <a:solidFill>
              <a:srgbClr val="FFFF00"/>
            </a:solidFill>
            <a:round/>
            <a:headEnd/>
            <a:tailEnd/>
          </a:ln>
          <a:effectLst/>
        </p:spPr>
        <p:txBody>
          <a:bodyPr wrap="none" anchor="ctr"/>
          <a:lstStyle/>
          <a:p>
            <a:pPr>
              <a:defRPr/>
            </a:pPr>
            <a:endParaRPr lang="it-IT">
              <a:latin typeface="Calibri" pitchFamily="34" charset="0"/>
            </a:endParaRPr>
          </a:p>
        </p:txBody>
      </p:sp>
      <p:sp>
        <p:nvSpPr>
          <p:cNvPr id="1002510" name="Oval 14"/>
          <p:cNvSpPr>
            <a:spLocks noChangeArrowheads="1"/>
          </p:cNvSpPr>
          <p:nvPr/>
        </p:nvSpPr>
        <p:spPr bwMode="auto">
          <a:xfrm rot="817245">
            <a:off x="4597400" y="3536950"/>
            <a:ext cx="909638" cy="1206500"/>
          </a:xfrm>
          <a:prstGeom prst="ellipse">
            <a:avLst/>
          </a:prstGeom>
          <a:noFill/>
          <a:ln w="38100" algn="ctr">
            <a:solidFill>
              <a:srgbClr val="FFFF00"/>
            </a:solidFill>
            <a:round/>
            <a:headEnd/>
            <a:tailEnd/>
          </a:ln>
          <a:effectLst/>
        </p:spPr>
        <p:txBody>
          <a:bodyPr wrap="none" anchor="ctr"/>
          <a:lstStyle/>
          <a:p>
            <a:pPr>
              <a:defRPr/>
            </a:pPr>
            <a:endParaRPr lang="it-IT">
              <a:latin typeface="Calibri" pitchFamily="34" charset="0"/>
            </a:endParaRPr>
          </a:p>
        </p:txBody>
      </p:sp>
      <p:sp>
        <p:nvSpPr>
          <p:cNvPr id="1002511" name="Text Box 15"/>
          <p:cNvSpPr txBox="1">
            <a:spLocks noChangeArrowheads="1"/>
          </p:cNvSpPr>
          <p:nvPr/>
        </p:nvSpPr>
        <p:spPr bwMode="auto">
          <a:xfrm rot="928947">
            <a:off x="6169025" y="3963988"/>
            <a:ext cx="1477963" cy="519112"/>
          </a:xfrm>
          <a:prstGeom prst="rect">
            <a:avLst/>
          </a:prstGeom>
          <a:noFill/>
          <a:ln w="9525" algn="ctr">
            <a:noFill/>
            <a:miter lim="800000"/>
            <a:headEnd/>
            <a:tailEnd/>
          </a:ln>
          <a:effectLst/>
        </p:spPr>
        <p:txBody>
          <a:bodyPr>
            <a:spAutoFit/>
          </a:bodyPr>
          <a:lstStyle/>
          <a:p>
            <a:pPr algn="ctr">
              <a:defRPr/>
            </a:pPr>
            <a:r>
              <a:rPr lang="it-IT" sz="2800">
                <a:solidFill>
                  <a:srgbClr val="0000FF"/>
                </a:solidFill>
                <a:effectLst>
                  <a:outerShdw blurRad="38100" dist="38100" dir="2700000" algn="tl">
                    <a:srgbClr val="000000"/>
                  </a:outerShdw>
                </a:effectLst>
                <a:latin typeface="Calibri" pitchFamily="34" charset="0"/>
              </a:rPr>
              <a:t>Glass</a:t>
            </a:r>
          </a:p>
        </p:txBody>
      </p:sp>
      <p:sp>
        <p:nvSpPr>
          <p:cNvPr id="1002512" name="Text Box 16"/>
          <p:cNvSpPr txBox="1">
            <a:spLocks noChangeArrowheads="1"/>
          </p:cNvSpPr>
          <p:nvPr/>
        </p:nvSpPr>
        <p:spPr bwMode="auto">
          <a:xfrm>
            <a:off x="6346825" y="2566988"/>
            <a:ext cx="1477963" cy="519112"/>
          </a:xfrm>
          <a:prstGeom prst="rect">
            <a:avLst/>
          </a:prstGeom>
          <a:noFill/>
          <a:ln w="9525" algn="ctr">
            <a:noFill/>
            <a:miter lim="800000"/>
            <a:headEnd/>
            <a:tailEnd/>
          </a:ln>
          <a:effectLst/>
        </p:spPr>
        <p:txBody>
          <a:bodyPr>
            <a:spAutoFit/>
          </a:bodyPr>
          <a:lstStyle/>
          <a:p>
            <a:pPr algn="ctr">
              <a:defRPr/>
            </a:pPr>
            <a:r>
              <a:rPr lang="it-IT" sz="2800">
                <a:solidFill>
                  <a:srgbClr val="0000FF"/>
                </a:solidFill>
                <a:effectLst>
                  <a:outerShdw blurRad="38100" dist="38100" dir="2700000" algn="tl">
                    <a:srgbClr val="000000"/>
                  </a:outerShdw>
                </a:effectLst>
                <a:latin typeface="Calibri" pitchFamily="34" charset="0"/>
              </a:rPr>
              <a:t>Glass</a:t>
            </a:r>
          </a:p>
        </p:txBody>
      </p:sp>
      <p:sp>
        <p:nvSpPr>
          <p:cNvPr id="1002513" name="Oval 17"/>
          <p:cNvSpPr>
            <a:spLocks noChangeArrowheads="1"/>
          </p:cNvSpPr>
          <p:nvPr/>
        </p:nvSpPr>
        <p:spPr bwMode="auto">
          <a:xfrm rot="-6454120">
            <a:off x="6829426" y="3503612"/>
            <a:ext cx="323850" cy="625475"/>
          </a:xfrm>
          <a:prstGeom prst="ellipse">
            <a:avLst/>
          </a:prstGeom>
          <a:noFill/>
          <a:ln w="28575" algn="ctr">
            <a:solidFill>
              <a:srgbClr val="FF0000"/>
            </a:solidFill>
            <a:round/>
            <a:headEnd/>
            <a:tailEnd/>
          </a:ln>
          <a:effectLst/>
        </p:spPr>
        <p:txBody>
          <a:bodyPr wrap="none" anchor="ctr"/>
          <a:lstStyle/>
          <a:p>
            <a:pPr>
              <a:defRPr/>
            </a:pPr>
            <a:endParaRPr lang="it-IT">
              <a:latin typeface="Calibri" pitchFamily="34" charset="0"/>
            </a:endParaRPr>
          </a:p>
        </p:txBody>
      </p:sp>
      <p:sp>
        <p:nvSpPr>
          <p:cNvPr id="1002514" name="Oval 18"/>
          <p:cNvSpPr>
            <a:spLocks noChangeArrowheads="1"/>
          </p:cNvSpPr>
          <p:nvPr/>
        </p:nvSpPr>
        <p:spPr bwMode="auto">
          <a:xfrm rot="-6454120">
            <a:off x="5368926" y="3097212"/>
            <a:ext cx="323850" cy="625475"/>
          </a:xfrm>
          <a:prstGeom prst="ellipse">
            <a:avLst/>
          </a:prstGeom>
          <a:noFill/>
          <a:ln w="28575" algn="ctr">
            <a:solidFill>
              <a:srgbClr val="FF0000"/>
            </a:solidFill>
            <a:round/>
            <a:headEnd/>
            <a:tailEnd/>
          </a:ln>
          <a:effectLst/>
        </p:spPr>
        <p:txBody>
          <a:bodyPr wrap="none" anchor="ctr"/>
          <a:lstStyle/>
          <a:p>
            <a:pPr>
              <a:defRPr/>
            </a:pPr>
            <a:endParaRPr lang="it-IT">
              <a:latin typeface="Calibri" pitchFamily="34" charset="0"/>
            </a:endParaRPr>
          </a:p>
        </p:txBody>
      </p:sp>
      <p:sp>
        <p:nvSpPr>
          <p:cNvPr id="1002515" name="Oval 19"/>
          <p:cNvSpPr>
            <a:spLocks noChangeArrowheads="1"/>
          </p:cNvSpPr>
          <p:nvPr/>
        </p:nvSpPr>
        <p:spPr bwMode="auto">
          <a:xfrm rot="-23826319">
            <a:off x="6118225" y="3313113"/>
            <a:ext cx="323850" cy="625475"/>
          </a:xfrm>
          <a:prstGeom prst="ellipse">
            <a:avLst/>
          </a:prstGeom>
          <a:noFill/>
          <a:ln w="28575" algn="ctr">
            <a:solidFill>
              <a:srgbClr val="FF0000"/>
            </a:solidFill>
            <a:round/>
            <a:headEnd/>
            <a:tailEnd/>
          </a:ln>
          <a:effectLst/>
        </p:spPr>
        <p:txBody>
          <a:bodyPr wrap="none" anchor="ctr"/>
          <a:lstStyle/>
          <a:p>
            <a:pPr>
              <a:defRPr/>
            </a:pPr>
            <a:endParaRPr lang="it-IT">
              <a:latin typeface="Calibri" pitchFamily="34" charset="0"/>
            </a:endParaRPr>
          </a:p>
        </p:txBody>
      </p:sp>
      <p:sp>
        <p:nvSpPr>
          <p:cNvPr id="1002516" name="Line 20"/>
          <p:cNvSpPr>
            <a:spLocks noChangeAspect="1" noChangeShapeType="1"/>
          </p:cNvSpPr>
          <p:nvPr/>
        </p:nvSpPr>
        <p:spPr bwMode="auto">
          <a:xfrm>
            <a:off x="7532688" y="6696075"/>
            <a:ext cx="958850" cy="0"/>
          </a:xfrm>
          <a:prstGeom prst="line">
            <a:avLst/>
          </a:prstGeom>
          <a:noFill/>
          <a:ln w="38100">
            <a:solidFill>
              <a:srgbClr val="FF0000"/>
            </a:solidFill>
            <a:round/>
            <a:headEnd/>
            <a:tailEnd/>
          </a:ln>
          <a:effectLst/>
        </p:spPr>
        <p:txBody>
          <a:bodyPr anchor="ctr"/>
          <a:lstStyle/>
          <a:p>
            <a:pPr>
              <a:defRPr/>
            </a:pPr>
            <a:endParaRPr lang="it-IT">
              <a:latin typeface="Calibri" pitchFamily="34" charset="0"/>
            </a:endParaRPr>
          </a:p>
        </p:txBody>
      </p:sp>
      <p:sp>
        <p:nvSpPr>
          <p:cNvPr id="1002517" name="Text Box 21"/>
          <p:cNvSpPr txBox="1">
            <a:spLocks noChangeArrowheads="1"/>
          </p:cNvSpPr>
          <p:nvPr/>
        </p:nvSpPr>
        <p:spPr bwMode="auto">
          <a:xfrm>
            <a:off x="7223125" y="6119813"/>
            <a:ext cx="1498600" cy="641350"/>
          </a:xfrm>
          <a:prstGeom prst="rect">
            <a:avLst/>
          </a:prstGeom>
          <a:noFill/>
          <a:ln w="9525" algn="ctr">
            <a:noFill/>
            <a:miter lim="800000"/>
            <a:headEnd/>
            <a:tailEnd/>
          </a:ln>
          <a:effectLst/>
        </p:spPr>
        <p:txBody>
          <a:bodyPr wrap="none">
            <a:spAutoFit/>
          </a:bodyPr>
          <a:lstStyle/>
          <a:p>
            <a:pPr>
              <a:defRPr/>
            </a:pPr>
            <a:r>
              <a:rPr lang="en-GB" sz="3600">
                <a:solidFill>
                  <a:schemeClr val="tx1"/>
                </a:solidFill>
                <a:effectLst>
                  <a:outerShdw blurRad="38100" dist="38100" dir="2700000" algn="tl">
                    <a:srgbClr val="FFFFFF"/>
                  </a:outerShdw>
                </a:effectLst>
                <a:latin typeface="Calibri" pitchFamily="34" charset="0"/>
              </a:rPr>
              <a:t>50 mm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02504"/>
                                        </p:tgtEl>
                                        <p:attrNameLst>
                                          <p:attrName>style.visibility</p:attrName>
                                        </p:attrNameLst>
                                      </p:cBhvr>
                                      <p:to>
                                        <p:strVal val="visible"/>
                                      </p:to>
                                    </p:set>
                                    <p:animEffect transition="in" filter="fade">
                                      <p:cBhvr>
                                        <p:cTn id="7" dur="500"/>
                                        <p:tgtEl>
                                          <p:spTgt spid="1002504"/>
                                        </p:tgtEl>
                                      </p:cBhvr>
                                    </p:animEffect>
                                  </p:childTnLst>
                                </p:cTn>
                              </p:par>
                              <p:par>
                                <p:cTn id="8" presetID="10" presetClass="entr" presetSubtype="0" fill="hold" nodeType="withEffect">
                                  <p:stCondLst>
                                    <p:cond delay="0"/>
                                  </p:stCondLst>
                                  <p:childTnLst>
                                    <p:set>
                                      <p:cBhvr>
                                        <p:cTn id="9" dur="1" fill="hold">
                                          <p:stCondLst>
                                            <p:cond delay="0"/>
                                          </p:stCondLst>
                                        </p:cTn>
                                        <p:tgtEl>
                                          <p:spTgt spid="1002516"/>
                                        </p:tgtEl>
                                        <p:attrNameLst>
                                          <p:attrName>style.visibility</p:attrName>
                                        </p:attrNameLst>
                                      </p:cBhvr>
                                      <p:to>
                                        <p:strVal val="visible"/>
                                      </p:to>
                                    </p:set>
                                    <p:animEffect transition="in" filter="fade">
                                      <p:cBhvr>
                                        <p:cTn id="10" dur="500"/>
                                        <p:tgtEl>
                                          <p:spTgt spid="10025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02517"/>
                                        </p:tgtEl>
                                        <p:attrNameLst>
                                          <p:attrName>style.visibility</p:attrName>
                                        </p:attrNameLst>
                                      </p:cBhvr>
                                      <p:to>
                                        <p:strVal val="visible"/>
                                      </p:to>
                                    </p:set>
                                    <p:animEffect transition="in" filter="fade">
                                      <p:cBhvr>
                                        <p:cTn id="13" dur="500"/>
                                        <p:tgtEl>
                                          <p:spTgt spid="1002517"/>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002502">
                                            <p:txEl>
                                              <p:pRg st="0" end="0"/>
                                            </p:txEl>
                                          </p:spTgt>
                                        </p:tgtEl>
                                        <p:attrNameLst>
                                          <p:attrName>style.visibility</p:attrName>
                                        </p:attrNameLst>
                                      </p:cBhvr>
                                      <p:to>
                                        <p:strVal val="visible"/>
                                      </p:to>
                                    </p:set>
                                    <p:animEffect transition="in" filter="fade">
                                      <p:cBhvr>
                                        <p:cTn id="17" dur="500"/>
                                        <p:tgtEl>
                                          <p:spTgt spid="1002502">
                                            <p:txEl>
                                              <p:pRg st="0" end="0"/>
                                            </p:txEl>
                                          </p:spTgt>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002502">
                                            <p:txEl>
                                              <p:pRg st="1" end="1"/>
                                            </p:txEl>
                                          </p:spTgt>
                                        </p:tgtEl>
                                        <p:attrNameLst>
                                          <p:attrName>style.visibility</p:attrName>
                                        </p:attrNameLst>
                                      </p:cBhvr>
                                      <p:to>
                                        <p:strVal val="visible"/>
                                      </p:to>
                                    </p:set>
                                    <p:animEffect transition="in" filter="fade">
                                      <p:cBhvr>
                                        <p:cTn id="21" dur="500"/>
                                        <p:tgtEl>
                                          <p:spTgt spid="1002502">
                                            <p:txEl>
                                              <p:pRg st="1" end="1"/>
                                            </p:txEl>
                                          </p:spTgt>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1002502">
                                            <p:txEl>
                                              <p:pRg st="2" end="2"/>
                                            </p:txEl>
                                          </p:spTgt>
                                        </p:tgtEl>
                                        <p:attrNameLst>
                                          <p:attrName>style.visibility</p:attrName>
                                        </p:attrNameLst>
                                      </p:cBhvr>
                                      <p:to>
                                        <p:strVal val="visible"/>
                                      </p:to>
                                    </p:set>
                                    <p:animEffect transition="in" filter="fade">
                                      <p:cBhvr>
                                        <p:cTn id="25" dur="500"/>
                                        <p:tgtEl>
                                          <p:spTgt spid="100250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002511"/>
                                        </p:tgtEl>
                                        <p:attrNameLst>
                                          <p:attrName>style.visibility</p:attrName>
                                        </p:attrNameLst>
                                      </p:cBhvr>
                                      <p:to>
                                        <p:strVal val="visible"/>
                                      </p:to>
                                    </p:set>
                                    <p:animEffect transition="in" filter="fade">
                                      <p:cBhvr>
                                        <p:cTn id="30" dur="500"/>
                                        <p:tgtEl>
                                          <p:spTgt spid="1002511"/>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1002512"/>
                                        </p:tgtEl>
                                        <p:attrNameLst>
                                          <p:attrName>style.visibility</p:attrName>
                                        </p:attrNameLst>
                                      </p:cBhvr>
                                      <p:to>
                                        <p:strVal val="visible"/>
                                      </p:to>
                                    </p:set>
                                    <p:animEffect transition="in" filter="fade">
                                      <p:cBhvr>
                                        <p:cTn id="34" dur="500"/>
                                        <p:tgtEl>
                                          <p:spTgt spid="100251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002514"/>
                                        </p:tgtEl>
                                        <p:attrNameLst>
                                          <p:attrName>style.visibility</p:attrName>
                                        </p:attrNameLst>
                                      </p:cBhvr>
                                      <p:to>
                                        <p:strVal val="visible"/>
                                      </p:to>
                                    </p:set>
                                    <p:animEffect transition="in" filter="fade">
                                      <p:cBhvr>
                                        <p:cTn id="39" dur="500"/>
                                        <p:tgtEl>
                                          <p:spTgt spid="1002514"/>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1002515"/>
                                        </p:tgtEl>
                                        <p:attrNameLst>
                                          <p:attrName>style.visibility</p:attrName>
                                        </p:attrNameLst>
                                      </p:cBhvr>
                                      <p:to>
                                        <p:strVal val="visible"/>
                                      </p:to>
                                    </p:set>
                                    <p:animEffect transition="in" filter="fade">
                                      <p:cBhvr>
                                        <p:cTn id="43" dur="500"/>
                                        <p:tgtEl>
                                          <p:spTgt spid="1002515"/>
                                        </p:tgtEl>
                                      </p:cBhvr>
                                    </p:animEffect>
                                  </p:childTnLst>
                                </p:cTn>
                              </p:par>
                            </p:childTnLst>
                          </p:cTn>
                        </p:par>
                        <p:par>
                          <p:cTn id="44" fill="hold">
                            <p:stCondLst>
                              <p:cond delay="1000"/>
                            </p:stCondLst>
                            <p:childTnLst>
                              <p:par>
                                <p:cTn id="45" presetID="10" presetClass="entr" presetSubtype="0" fill="hold" grpId="0" nodeType="afterEffect">
                                  <p:stCondLst>
                                    <p:cond delay="0"/>
                                  </p:stCondLst>
                                  <p:childTnLst>
                                    <p:set>
                                      <p:cBhvr>
                                        <p:cTn id="46" dur="1" fill="hold">
                                          <p:stCondLst>
                                            <p:cond delay="0"/>
                                          </p:stCondLst>
                                        </p:cTn>
                                        <p:tgtEl>
                                          <p:spTgt spid="1002513"/>
                                        </p:tgtEl>
                                        <p:attrNameLst>
                                          <p:attrName>style.visibility</p:attrName>
                                        </p:attrNameLst>
                                      </p:cBhvr>
                                      <p:to>
                                        <p:strVal val="visible"/>
                                      </p:to>
                                    </p:set>
                                    <p:animEffect transition="in" filter="fade">
                                      <p:cBhvr>
                                        <p:cTn id="47" dur="500"/>
                                        <p:tgtEl>
                                          <p:spTgt spid="100251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002508"/>
                                        </p:tgtEl>
                                        <p:attrNameLst>
                                          <p:attrName>style.visibility</p:attrName>
                                        </p:attrNameLst>
                                      </p:cBhvr>
                                      <p:to>
                                        <p:strVal val="visible"/>
                                      </p:to>
                                    </p:set>
                                    <p:animEffect transition="in" filter="fade">
                                      <p:cBhvr>
                                        <p:cTn id="52" dur="500"/>
                                        <p:tgtEl>
                                          <p:spTgt spid="1002508"/>
                                        </p:tgtEl>
                                      </p:cBhvr>
                                    </p:animEffect>
                                  </p:childTnLst>
                                </p:cTn>
                              </p:par>
                            </p:childTnLst>
                          </p:cTn>
                        </p:par>
                        <p:par>
                          <p:cTn id="53" fill="hold">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1002506"/>
                                        </p:tgtEl>
                                        <p:attrNameLst>
                                          <p:attrName>style.visibility</p:attrName>
                                        </p:attrNameLst>
                                      </p:cBhvr>
                                      <p:to>
                                        <p:strVal val="visible"/>
                                      </p:to>
                                    </p:set>
                                    <p:animEffect transition="in" filter="fade">
                                      <p:cBhvr>
                                        <p:cTn id="56" dur="500"/>
                                        <p:tgtEl>
                                          <p:spTgt spid="1002506"/>
                                        </p:tgtEl>
                                      </p:cBhvr>
                                    </p:animEffect>
                                  </p:childTnLst>
                                </p:cTn>
                              </p:par>
                            </p:childTnLst>
                          </p:cTn>
                        </p:par>
                        <p:par>
                          <p:cTn id="57" fill="hold">
                            <p:stCondLst>
                              <p:cond delay="1000"/>
                            </p:stCondLst>
                            <p:childTnLst>
                              <p:par>
                                <p:cTn id="58" presetID="10" presetClass="entr" presetSubtype="0" fill="hold" grpId="0" nodeType="afterEffect">
                                  <p:stCondLst>
                                    <p:cond delay="0"/>
                                  </p:stCondLst>
                                  <p:childTnLst>
                                    <p:set>
                                      <p:cBhvr>
                                        <p:cTn id="59" dur="1" fill="hold">
                                          <p:stCondLst>
                                            <p:cond delay="0"/>
                                          </p:stCondLst>
                                        </p:cTn>
                                        <p:tgtEl>
                                          <p:spTgt spid="1002507"/>
                                        </p:tgtEl>
                                        <p:attrNameLst>
                                          <p:attrName>style.visibility</p:attrName>
                                        </p:attrNameLst>
                                      </p:cBhvr>
                                      <p:to>
                                        <p:strVal val="visible"/>
                                      </p:to>
                                    </p:set>
                                    <p:animEffect transition="in" filter="fade">
                                      <p:cBhvr>
                                        <p:cTn id="60" dur="500"/>
                                        <p:tgtEl>
                                          <p:spTgt spid="1002507"/>
                                        </p:tgtEl>
                                      </p:cBhvr>
                                    </p:animEffect>
                                  </p:childTnLst>
                                </p:cTn>
                              </p:par>
                            </p:childTnLst>
                          </p:cTn>
                        </p:par>
                        <p:par>
                          <p:cTn id="61" fill="hold">
                            <p:stCondLst>
                              <p:cond delay="1500"/>
                            </p:stCondLst>
                            <p:childTnLst>
                              <p:par>
                                <p:cTn id="62" presetID="10" presetClass="entr" presetSubtype="0" fill="hold" grpId="0" nodeType="afterEffect">
                                  <p:stCondLst>
                                    <p:cond delay="0"/>
                                  </p:stCondLst>
                                  <p:childTnLst>
                                    <p:set>
                                      <p:cBhvr>
                                        <p:cTn id="63" dur="1" fill="hold">
                                          <p:stCondLst>
                                            <p:cond delay="0"/>
                                          </p:stCondLst>
                                        </p:cTn>
                                        <p:tgtEl>
                                          <p:spTgt spid="1002510"/>
                                        </p:tgtEl>
                                        <p:attrNameLst>
                                          <p:attrName>style.visibility</p:attrName>
                                        </p:attrNameLst>
                                      </p:cBhvr>
                                      <p:to>
                                        <p:strVal val="visible"/>
                                      </p:to>
                                    </p:set>
                                    <p:animEffect transition="in" filter="fade">
                                      <p:cBhvr>
                                        <p:cTn id="64" dur="500"/>
                                        <p:tgtEl>
                                          <p:spTgt spid="1002510"/>
                                        </p:tgtEl>
                                      </p:cBhvr>
                                    </p:animEffect>
                                  </p:childTnLst>
                                </p:cTn>
                              </p:par>
                            </p:childTnLst>
                          </p:cTn>
                        </p:par>
                        <p:par>
                          <p:cTn id="65" fill="hold">
                            <p:stCondLst>
                              <p:cond delay="2000"/>
                            </p:stCondLst>
                            <p:childTnLst>
                              <p:par>
                                <p:cTn id="66" presetID="10" presetClass="entr" presetSubtype="0" fill="hold" grpId="0" nodeType="afterEffect">
                                  <p:stCondLst>
                                    <p:cond delay="0"/>
                                  </p:stCondLst>
                                  <p:childTnLst>
                                    <p:set>
                                      <p:cBhvr>
                                        <p:cTn id="67" dur="1" fill="hold">
                                          <p:stCondLst>
                                            <p:cond delay="0"/>
                                          </p:stCondLst>
                                        </p:cTn>
                                        <p:tgtEl>
                                          <p:spTgt spid="1002509"/>
                                        </p:tgtEl>
                                        <p:attrNameLst>
                                          <p:attrName>style.visibility</p:attrName>
                                        </p:attrNameLst>
                                      </p:cBhvr>
                                      <p:to>
                                        <p:strVal val="visible"/>
                                      </p:to>
                                    </p:set>
                                    <p:animEffect transition="in" filter="fade">
                                      <p:cBhvr>
                                        <p:cTn id="68" dur="500"/>
                                        <p:tgtEl>
                                          <p:spTgt spid="1002509"/>
                                        </p:tgtEl>
                                      </p:cBhvr>
                                    </p:animEffect>
                                  </p:childTnLst>
                                </p:cTn>
                              </p:par>
                            </p:childTnLst>
                          </p:cTn>
                        </p:par>
                        <p:par>
                          <p:cTn id="69" fill="hold">
                            <p:stCondLst>
                              <p:cond delay="2500"/>
                            </p:stCondLst>
                            <p:childTnLst>
                              <p:par>
                                <p:cTn id="70" presetID="10" presetClass="entr" presetSubtype="0" fill="hold" grpId="0" nodeType="afterEffect">
                                  <p:stCondLst>
                                    <p:cond delay="0"/>
                                  </p:stCondLst>
                                  <p:childTnLst>
                                    <p:set>
                                      <p:cBhvr>
                                        <p:cTn id="71" dur="1" fill="hold">
                                          <p:stCondLst>
                                            <p:cond delay="0"/>
                                          </p:stCondLst>
                                        </p:cTn>
                                        <p:tgtEl>
                                          <p:spTgt spid="1002505"/>
                                        </p:tgtEl>
                                        <p:attrNameLst>
                                          <p:attrName>style.visibility</p:attrName>
                                        </p:attrNameLst>
                                      </p:cBhvr>
                                      <p:to>
                                        <p:strVal val="visible"/>
                                      </p:to>
                                    </p:set>
                                    <p:animEffect transition="in" filter="fade">
                                      <p:cBhvr>
                                        <p:cTn id="72" dur="500"/>
                                        <p:tgtEl>
                                          <p:spTgt spid="10025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2502" grpId="0" build="p"/>
      <p:bldP spid="1002505" grpId="0" animBg="1"/>
      <p:bldP spid="1002506" grpId="0" animBg="1"/>
      <p:bldP spid="1002507" grpId="0" animBg="1"/>
      <p:bldP spid="1002508" grpId="0" animBg="1"/>
      <p:bldP spid="1002509" grpId="0" animBg="1"/>
      <p:bldP spid="1002510" grpId="0" animBg="1"/>
      <p:bldP spid="1002511" grpId="0"/>
      <p:bldP spid="1002512" grpId="0"/>
      <p:bldP spid="1002513" grpId="0" animBg="1"/>
      <p:bldP spid="1002514" grpId="0" animBg="1"/>
      <p:bldP spid="1002515" grpId="0" animBg="1"/>
      <p:bldP spid="1002517"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4546" name="Rectangle 2"/>
          <p:cNvSpPr>
            <a:spLocks noChangeArrowheads="1"/>
          </p:cNvSpPr>
          <p:nvPr/>
        </p:nvSpPr>
        <p:spPr bwMode="auto">
          <a:xfrm>
            <a:off x="871538" y="6302375"/>
            <a:ext cx="8272462" cy="555625"/>
          </a:xfrm>
          <a:prstGeom prst="rect">
            <a:avLst/>
          </a:prstGeom>
          <a:solidFill>
            <a:schemeClr val="tx1"/>
          </a:solidFill>
          <a:ln w="9525" algn="ctr">
            <a:noFill/>
            <a:miter lim="800000"/>
            <a:headEnd/>
            <a:tailEnd/>
          </a:ln>
          <a:effectLst/>
        </p:spPr>
        <p:txBody>
          <a:bodyPr wrap="none" anchor="ctr"/>
          <a:lstStyle/>
          <a:p>
            <a:pPr>
              <a:defRPr/>
            </a:pPr>
            <a:endParaRPr lang="it-IT">
              <a:latin typeface="Calibri" pitchFamily="34" charset="0"/>
            </a:endParaRPr>
          </a:p>
        </p:txBody>
      </p:sp>
      <p:sp>
        <p:nvSpPr>
          <p:cNvPr id="1004547" name="Text Box 3"/>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it-IT" sz="3200">
                <a:solidFill>
                  <a:schemeClr val="bg1"/>
                </a:solidFill>
                <a:effectLst>
                  <a:outerShdw blurRad="38100" dist="38100" dir="2700000" algn="tl">
                    <a:srgbClr val="000000"/>
                  </a:outerShdw>
                </a:effectLst>
                <a:latin typeface="Calibri" pitchFamily="34" charset="0"/>
              </a:rPr>
              <a:t>How a simple mantle melts</a:t>
            </a:r>
          </a:p>
        </p:txBody>
      </p:sp>
      <p:sp>
        <p:nvSpPr>
          <p:cNvPr id="1004548" name="Text Box 4"/>
          <p:cNvSpPr txBox="1">
            <a:spLocks noChangeArrowheads="1"/>
          </p:cNvSpPr>
          <p:nvPr/>
        </p:nvSpPr>
        <p:spPr bwMode="auto">
          <a:xfrm>
            <a:off x="0" y="677863"/>
            <a:ext cx="9142413" cy="579437"/>
          </a:xfrm>
          <a:prstGeom prst="rect">
            <a:avLst/>
          </a:prstGeom>
          <a:noFill/>
          <a:ln w="9525" algn="ctr">
            <a:noFill/>
            <a:miter lim="800000"/>
            <a:headEnd/>
            <a:tailEnd/>
          </a:ln>
          <a:effectLst/>
        </p:spPr>
        <p:txBody>
          <a:bodyPr>
            <a:spAutoFit/>
          </a:bodyPr>
          <a:lstStyle/>
          <a:p>
            <a:pPr algn="ctr">
              <a:spcBef>
                <a:spcPct val="50000"/>
              </a:spcBef>
              <a:defRPr/>
            </a:pPr>
            <a:r>
              <a:rPr lang="en-GB" sz="3200">
                <a:solidFill>
                  <a:schemeClr val="bg1"/>
                </a:solidFill>
                <a:effectLst>
                  <a:outerShdw blurRad="38100" dist="38100" dir="2700000" algn="tl">
                    <a:srgbClr val="000000"/>
                  </a:outerShdw>
                </a:effectLst>
                <a:latin typeface="Calibri" pitchFamily="34" charset="0"/>
              </a:rPr>
              <a:t>Polybaric, near-fractional melting of lherzolite</a:t>
            </a:r>
          </a:p>
        </p:txBody>
      </p:sp>
      <p:sp>
        <p:nvSpPr>
          <p:cNvPr id="1004549" name="Text Box 5"/>
          <p:cNvSpPr txBox="1">
            <a:spLocks noChangeArrowheads="1"/>
          </p:cNvSpPr>
          <p:nvPr/>
        </p:nvSpPr>
        <p:spPr bwMode="auto">
          <a:xfrm>
            <a:off x="1588" y="1301750"/>
            <a:ext cx="9140825" cy="585788"/>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a:solidFill>
                  <a:srgbClr val="FFFF00"/>
                </a:solidFill>
                <a:effectLst>
                  <a:outerShdw blurRad="38100" dist="38100" dir="2700000" algn="tl">
                    <a:srgbClr val="000000"/>
                  </a:outerShdw>
                </a:effectLst>
                <a:latin typeface="Calibri" pitchFamily="34" charset="0"/>
              </a:rPr>
              <a:t>Some natural examples from Italy</a:t>
            </a:r>
          </a:p>
        </p:txBody>
      </p:sp>
      <p:sp>
        <p:nvSpPr>
          <p:cNvPr id="1004550" name="Text Box 6"/>
          <p:cNvSpPr txBox="1">
            <a:spLocks noChangeArrowheads="1"/>
          </p:cNvSpPr>
          <p:nvPr/>
        </p:nvSpPr>
        <p:spPr bwMode="auto">
          <a:xfrm>
            <a:off x="346075" y="2108200"/>
            <a:ext cx="2763838" cy="2613023"/>
          </a:xfrm>
          <a:prstGeom prst="rect">
            <a:avLst/>
          </a:prstGeom>
          <a:noFill/>
          <a:ln w="9525" algn="ctr">
            <a:noFill/>
            <a:miter lim="800000"/>
            <a:headEnd/>
            <a:tailEnd/>
          </a:ln>
          <a:effectLst/>
        </p:spPr>
        <p:txBody>
          <a:bodyPr wrap="square">
            <a:spAutoFit/>
          </a:bodyPr>
          <a:lstStyle/>
          <a:p>
            <a:pPr>
              <a:lnSpc>
                <a:spcPct val="90000"/>
              </a:lnSpc>
              <a:spcBef>
                <a:spcPct val="50000"/>
              </a:spcBef>
              <a:defRPr/>
            </a:pPr>
            <a:r>
              <a:rPr lang="en-GB" sz="2600" dirty="0">
                <a:solidFill>
                  <a:schemeClr val="bg1"/>
                </a:solidFill>
                <a:effectLst>
                  <a:outerShdw blurRad="38100" dist="38100" dir="2700000" algn="tl">
                    <a:srgbClr val="000000"/>
                  </a:outerShdw>
                </a:effectLst>
                <a:latin typeface="Calibri" pitchFamily="34" charset="0"/>
              </a:rPr>
              <a:t>Euhedral </a:t>
            </a:r>
            <a:r>
              <a:rPr lang="en-GB" sz="2600" dirty="0" smtClean="0">
                <a:solidFill>
                  <a:schemeClr val="bg1"/>
                </a:solidFill>
                <a:effectLst>
                  <a:outerShdw blurRad="38100" dist="38100" dir="2700000" algn="tl">
                    <a:srgbClr val="000000"/>
                  </a:outerShdw>
                </a:effectLst>
                <a:latin typeface="Calibri" pitchFamily="34" charset="0"/>
              </a:rPr>
              <a:t>skeletal </a:t>
            </a:r>
            <a:r>
              <a:rPr lang="en-GB" sz="2600" dirty="0">
                <a:solidFill>
                  <a:schemeClr val="bg1"/>
                </a:solidFill>
                <a:effectLst>
                  <a:outerShdw blurRad="38100" dist="38100" dir="2700000" algn="tl">
                    <a:srgbClr val="000000"/>
                  </a:outerShdw>
                </a:effectLst>
                <a:latin typeface="Calibri" pitchFamily="34" charset="0"/>
              </a:rPr>
              <a:t>spinel crystallizing from a basaltic melt derived by the decompression melting of cpx + spinel.</a:t>
            </a:r>
          </a:p>
        </p:txBody>
      </p:sp>
      <p:pic>
        <p:nvPicPr>
          <p:cNvPr id="1004563" name="Picture 19" descr="img012"/>
          <p:cNvPicPr>
            <a:picLocks noChangeAspect="1" noChangeArrowheads="1"/>
          </p:cNvPicPr>
          <p:nvPr/>
        </p:nvPicPr>
        <p:blipFill>
          <a:blip r:embed="rId3" cstate="print"/>
          <a:srcRect/>
          <a:stretch>
            <a:fillRect/>
          </a:stretch>
        </p:blipFill>
        <p:spPr bwMode="auto">
          <a:xfrm>
            <a:off x="3062288" y="2089150"/>
            <a:ext cx="6081712" cy="4768850"/>
          </a:xfrm>
          <a:prstGeom prst="rect">
            <a:avLst/>
          </a:prstGeom>
          <a:noFill/>
          <a:ln w="9525">
            <a:noFill/>
            <a:miter lim="800000"/>
            <a:headEnd/>
            <a:tailEnd/>
          </a:ln>
        </p:spPr>
      </p:pic>
      <p:sp>
        <p:nvSpPr>
          <p:cNvPr id="1004564" name="Oval 20"/>
          <p:cNvSpPr>
            <a:spLocks noChangeArrowheads="1"/>
          </p:cNvSpPr>
          <p:nvPr/>
        </p:nvSpPr>
        <p:spPr bwMode="auto">
          <a:xfrm>
            <a:off x="6527800" y="6021388"/>
            <a:ext cx="1152525" cy="720725"/>
          </a:xfrm>
          <a:prstGeom prst="ellipse">
            <a:avLst/>
          </a:prstGeom>
          <a:noFill/>
          <a:ln w="38100" algn="ctr">
            <a:solidFill>
              <a:srgbClr val="0000FF"/>
            </a:solidFill>
            <a:round/>
            <a:headEnd/>
            <a:tailEnd/>
          </a:ln>
          <a:effectLst/>
        </p:spPr>
        <p:txBody>
          <a:bodyPr wrap="none" anchor="ctr"/>
          <a:lstStyle/>
          <a:p>
            <a:pPr>
              <a:defRPr/>
            </a:pPr>
            <a:endParaRPr lang="it-I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04563"/>
                                        </p:tgtEl>
                                        <p:attrNameLst>
                                          <p:attrName>style.visibility</p:attrName>
                                        </p:attrNameLst>
                                      </p:cBhvr>
                                      <p:to>
                                        <p:strVal val="visible"/>
                                      </p:to>
                                    </p:set>
                                    <p:animEffect transition="in" filter="fade">
                                      <p:cBhvr>
                                        <p:cTn id="7" dur="500"/>
                                        <p:tgtEl>
                                          <p:spTgt spid="100456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04550">
                                            <p:txEl>
                                              <p:pRg st="0" end="0"/>
                                            </p:txEl>
                                          </p:spTgt>
                                        </p:tgtEl>
                                        <p:attrNameLst>
                                          <p:attrName>style.visibility</p:attrName>
                                        </p:attrNameLst>
                                      </p:cBhvr>
                                      <p:to>
                                        <p:strVal val="visible"/>
                                      </p:to>
                                    </p:set>
                                    <p:animEffect transition="in" filter="fade">
                                      <p:cBhvr>
                                        <p:cTn id="11" dur="500"/>
                                        <p:tgtEl>
                                          <p:spTgt spid="1004550">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04564"/>
                                        </p:tgtEl>
                                        <p:attrNameLst>
                                          <p:attrName>style.visibility</p:attrName>
                                        </p:attrNameLst>
                                      </p:cBhvr>
                                      <p:to>
                                        <p:strVal val="visible"/>
                                      </p:to>
                                    </p:set>
                                    <p:animEffect transition="in" filter="fade">
                                      <p:cBhvr>
                                        <p:cTn id="15" dur="2000"/>
                                        <p:tgtEl>
                                          <p:spTgt spid="10045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4550" grpId="0" build="p"/>
      <p:bldP spid="100456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84"/>
          <p:cNvGrpSpPr>
            <a:grpSpLocks/>
          </p:cNvGrpSpPr>
          <p:nvPr/>
        </p:nvGrpSpPr>
        <p:grpSpPr bwMode="auto">
          <a:xfrm>
            <a:off x="384175" y="0"/>
            <a:ext cx="8736428" cy="6858000"/>
            <a:chOff x="384304" y="-2"/>
            <a:chExt cx="8736249" cy="6858001"/>
          </a:xfrm>
        </p:grpSpPr>
        <p:pic>
          <p:nvPicPr>
            <p:cNvPr id="56" name="Picture 2" descr="http://www.brocku.ca/earthsciences/people/gfinn/petrology/fo-qtz1.gif"/>
            <p:cNvPicPr>
              <a:picLocks noChangeAspect="1" noChangeArrowheads="1"/>
            </p:cNvPicPr>
            <p:nvPr/>
          </p:nvPicPr>
          <p:blipFill>
            <a:blip r:embed="rId3" cstate="print"/>
            <a:srcRect r="1715" b="12196"/>
            <a:stretch>
              <a:fillRect/>
            </a:stretch>
          </p:blipFill>
          <p:spPr bwMode="auto">
            <a:xfrm>
              <a:off x="384304" y="-2"/>
              <a:ext cx="8736248" cy="6858001"/>
            </a:xfrm>
            <a:prstGeom prst="rect">
              <a:avLst/>
            </a:prstGeom>
            <a:noFill/>
            <a:ln w="9525">
              <a:noFill/>
              <a:miter lim="800000"/>
              <a:headEnd/>
              <a:tailEnd/>
            </a:ln>
          </p:spPr>
        </p:pic>
        <p:sp>
          <p:nvSpPr>
            <p:cNvPr id="57" name="Rettangolo 72"/>
            <p:cNvSpPr>
              <a:spLocks noChangeArrowheads="1"/>
            </p:cNvSpPr>
            <p:nvPr/>
          </p:nvSpPr>
          <p:spPr bwMode="auto">
            <a:xfrm>
              <a:off x="752354" y="0"/>
              <a:ext cx="3854571" cy="815762"/>
            </a:xfrm>
            <a:prstGeom prst="rect">
              <a:avLst/>
            </a:prstGeom>
            <a:solidFill>
              <a:schemeClr val="bg1"/>
            </a:solidFill>
            <a:ln w="9525" algn="ctr">
              <a:noFill/>
              <a:round/>
              <a:headEnd/>
              <a:tailEnd/>
            </a:ln>
          </p:spPr>
          <p:txBody>
            <a:bodyPr wrap="none"/>
            <a:lstStyle/>
            <a:p>
              <a:endParaRPr lang="en-GB">
                <a:latin typeface="Calibri" pitchFamily="34" charset="0"/>
              </a:endParaRPr>
            </a:p>
          </p:txBody>
        </p:sp>
        <p:sp>
          <p:nvSpPr>
            <p:cNvPr id="58" name="Rettangolo 73"/>
            <p:cNvSpPr>
              <a:spLocks noChangeArrowheads="1"/>
            </p:cNvSpPr>
            <p:nvPr/>
          </p:nvSpPr>
          <p:spPr bwMode="auto">
            <a:xfrm>
              <a:off x="3136739" y="6042237"/>
              <a:ext cx="509286" cy="300690"/>
            </a:xfrm>
            <a:prstGeom prst="rect">
              <a:avLst/>
            </a:prstGeom>
            <a:solidFill>
              <a:schemeClr val="bg1"/>
            </a:solidFill>
            <a:ln w="9525" algn="ctr">
              <a:noFill/>
              <a:round/>
              <a:headEnd/>
              <a:tailEnd/>
            </a:ln>
          </p:spPr>
          <p:txBody>
            <a:bodyPr wrap="none"/>
            <a:lstStyle/>
            <a:p>
              <a:endParaRPr lang="en-GB">
                <a:latin typeface="Calibri" pitchFamily="34" charset="0"/>
              </a:endParaRPr>
            </a:p>
          </p:txBody>
        </p:sp>
        <p:sp>
          <p:nvSpPr>
            <p:cNvPr id="59" name="Rettangolo 74"/>
            <p:cNvSpPr>
              <a:spLocks noChangeArrowheads="1"/>
            </p:cNvSpPr>
            <p:nvPr/>
          </p:nvSpPr>
          <p:spPr bwMode="auto">
            <a:xfrm>
              <a:off x="5903087" y="5209523"/>
              <a:ext cx="509286" cy="300690"/>
            </a:xfrm>
            <a:prstGeom prst="rect">
              <a:avLst/>
            </a:prstGeom>
            <a:solidFill>
              <a:schemeClr val="bg1"/>
            </a:solidFill>
            <a:ln w="9525" algn="ctr">
              <a:noFill/>
              <a:round/>
              <a:headEnd/>
              <a:tailEnd/>
            </a:ln>
          </p:spPr>
          <p:txBody>
            <a:bodyPr wrap="none"/>
            <a:lstStyle/>
            <a:p>
              <a:endParaRPr lang="en-GB">
                <a:latin typeface="Calibri" pitchFamily="34" charset="0"/>
              </a:endParaRPr>
            </a:p>
          </p:txBody>
        </p:sp>
        <p:sp>
          <p:nvSpPr>
            <p:cNvPr id="60" name="Rettangolo 75"/>
            <p:cNvSpPr>
              <a:spLocks noChangeArrowheads="1"/>
            </p:cNvSpPr>
            <p:nvPr/>
          </p:nvSpPr>
          <p:spPr bwMode="auto">
            <a:xfrm>
              <a:off x="8563139" y="3971285"/>
              <a:ext cx="509286" cy="300690"/>
            </a:xfrm>
            <a:prstGeom prst="rect">
              <a:avLst/>
            </a:prstGeom>
            <a:solidFill>
              <a:schemeClr val="bg1"/>
            </a:solidFill>
            <a:ln w="9525" algn="ctr">
              <a:noFill/>
              <a:round/>
              <a:headEnd/>
              <a:tailEnd/>
            </a:ln>
          </p:spPr>
          <p:txBody>
            <a:bodyPr wrap="none"/>
            <a:lstStyle/>
            <a:p>
              <a:endParaRPr lang="en-GB">
                <a:latin typeface="Calibri" pitchFamily="34" charset="0"/>
              </a:endParaRPr>
            </a:p>
          </p:txBody>
        </p:sp>
        <p:sp>
          <p:nvSpPr>
            <p:cNvPr id="61" name="CasellaDiTesto 76"/>
            <p:cNvSpPr txBox="1">
              <a:spLocks noChangeArrowheads="1"/>
            </p:cNvSpPr>
            <p:nvPr/>
          </p:nvSpPr>
          <p:spPr bwMode="auto">
            <a:xfrm>
              <a:off x="3136739" y="5964177"/>
              <a:ext cx="785007" cy="400110"/>
            </a:xfrm>
            <a:prstGeom prst="rect">
              <a:avLst/>
            </a:prstGeom>
            <a:noFill/>
            <a:ln w="9525">
              <a:noFill/>
              <a:miter lim="800000"/>
              <a:headEnd/>
              <a:tailEnd/>
            </a:ln>
          </p:spPr>
          <p:txBody>
            <a:bodyPr wrap="none">
              <a:spAutoFit/>
            </a:bodyPr>
            <a:lstStyle/>
            <a:p>
              <a:r>
                <a:rPr lang="en-GB" sz="2000" smtClean="0">
                  <a:solidFill>
                    <a:schemeClr val="tx1"/>
                  </a:solidFill>
                  <a:effectLst/>
                  <a:latin typeface="Calibri" pitchFamily="34" charset="0"/>
                </a:rPr>
                <a:t>1 atm</a:t>
              </a:r>
              <a:endParaRPr lang="en-GB" sz="2000">
                <a:solidFill>
                  <a:schemeClr val="tx1"/>
                </a:solidFill>
                <a:effectLst/>
                <a:latin typeface="Calibri" pitchFamily="34" charset="0"/>
              </a:endParaRPr>
            </a:p>
          </p:txBody>
        </p:sp>
        <p:sp>
          <p:nvSpPr>
            <p:cNvPr id="62" name="CasellaDiTesto 77"/>
            <p:cNvSpPr txBox="1">
              <a:spLocks noChangeArrowheads="1"/>
            </p:cNvSpPr>
            <p:nvPr/>
          </p:nvSpPr>
          <p:spPr bwMode="auto">
            <a:xfrm>
              <a:off x="5688880" y="5110103"/>
              <a:ext cx="623876" cy="400110"/>
            </a:xfrm>
            <a:prstGeom prst="rect">
              <a:avLst/>
            </a:prstGeom>
            <a:noFill/>
            <a:ln w="9525">
              <a:noFill/>
              <a:miter lim="800000"/>
              <a:headEnd/>
              <a:tailEnd/>
            </a:ln>
          </p:spPr>
          <p:txBody>
            <a:bodyPr wrap="none">
              <a:spAutoFit/>
            </a:bodyPr>
            <a:lstStyle/>
            <a:p>
              <a:r>
                <a:rPr lang="en-GB" sz="2000" smtClean="0">
                  <a:solidFill>
                    <a:schemeClr val="tx1"/>
                  </a:solidFill>
                  <a:effectLst/>
                  <a:latin typeface="Calibri" pitchFamily="34" charset="0"/>
                </a:rPr>
                <a:t>3 kb</a:t>
              </a:r>
              <a:endParaRPr lang="en-GB" sz="2000">
                <a:solidFill>
                  <a:schemeClr val="tx1"/>
                </a:solidFill>
                <a:effectLst/>
                <a:latin typeface="Calibri" pitchFamily="34" charset="0"/>
              </a:endParaRPr>
            </a:p>
          </p:txBody>
        </p:sp>
        <p:sp>
          <p:nvSpPr>
            <p:cNvPr id="63" name="CasellaDiTesto 78"/>
            <p:cNvSpPr txBox="1">
              <a:spLocks noChangeArrowheads="1"/>
            </p:cNvSpPr>
            <p:nvPr/>
          </p:nvSpPr>
          <p:spPr bwMode="auto">
            <a:xfrm>
              <a:off x="8447801" y="4018534"/>
              <a:ext cx="623876" cy="400110"/>
            </a:xfrm>
            <a:prstGeom prst="rect">
              <a:avLst/>
            </a:prstGeom>
            <a:noFill/>
            <a:ln w="9525">
              <a:noFill/>
              <a:miter lim="800000"/>
              <a:headEnd/>
              <a:tailEnd/>
            </a:ln>
          </p:spPr>
          <p:txBody>
            <a:bodyPr wrap="none">
              <a:spAutoFit/>
            </a:bodyPr>
            <a:lstStyle/>
            <a:p>
              <a:r>
                <a:rPr lang="en-GB" sz="2000" smtClean="0">
                  <a:solidFill>
                    <a:schemeClr val="tx1"/>
                  </a:solidFill>
                  <a:effectLst/>
                  <a:latin typeface="Calibri" pitchFamily="34" charset="0"/>
                </a:rPr>
                <a:t>7 kb</a:t>
              </a:r>
              <a:endParaRPr lang="en-GB" sz="2000">
                <a:solidFill>
                  <a:schemeClr val="tx1"/>
                </a:solidFill>
                <a:effectLst/>
                <a:latin typeface="Calibri" pitchFamily="34" charset="0"/>
              </a:endParaRPr>
            </a:p>
          </p:txBody>
        </p:sp>
        <p:sp>
          <p:nvSpPr>
            <p:cNvPr id="64" name="Rettangolo 79"/>
            <p:cNvSpPr>
              <a:spLocks noChangeArrowheads="1"/>
            </p:cNvSpPr>
            <p:nvPr/>
          </p:nvSpPr>
          <p:spPr bwMode="auto">
            <a:xfrm>
              <a:off x="4900246" y="5634355"/>
              <a:ext cx="4220307" cy="1223643"/>
            </a:xfrm>
            <a:prstGeom prst="rect">
              <a:avLst/>
            </a:prstGeom>
            <a:solidFill>
              <a:schemeClr val="bg1"/>
            </a:solidFill>
            <a:ln w="9525" algn="ctr">
              <a:noFill/>
              <a:round/>
              <a:headEnd/>
              <a:tailEnd/>
            </a:ln>
          </p:spPr>
          <p:txBody>
            <a:bodyPr wrap="none"/>
            <a:lstStyle/>
            <a:p>
              <a:endParaRPr lang="en-GB">
                <a:latin typeface="Calibri" pitchFamily="34" charset="0"/>
              </a:endParaRPr>
            </a:p>
          </p:txBody>
        </p:sp>
      </p:grpSp>
      <p:sp>
        <p:nvSpPr>
          <p:cNvPr id="65" name="CasellaDiTesto 64"/>
          <p:cNvSpPr txBox="1">
            <a:spLocks noChangeArrowheads="1"/>
          </p:cNvSpPr>
          <p:nvPr/>
        </p:nvSpPr>
        <p:spPr bwMode="auto">
          <a:xfrm>
            <a:off x="4505325" y="5514258"/>
            <a:ext cx="4590388" cy="1338828"/>
          </a:xfrm>
          <a:prstGeom prst="rect">
            <a:avLst/>
          </a:prstGeom>
          <a:noFill/>
          <a:ln w="9525">
            <a:noFill/>
            <a:miter lim="800000"/>
            <a:headEnd/>
            <a:tailEnd/>
          </a:ln>
        </p:spPr>
        <p:txBody>
          <a:bodyPr wrap="square">
            <a:spAutoFit/>
          </a:bodyPr>
          <a:lstStyle/>
          <a:p>
            <a:pPr algn="ctr"/>
            <a:r>
              <a:rPr lang="en-GB" sz="2600" b="1" dirty="0" smtClean="0">
                <a:solidFill>
                  <a:srgbClr val="FF0000"/>
                </a:solidFill>
                <a:effectLst/>
                <a:latin typeface="Calibri" pitchFamily="34" charset="0"/>
              </a:rPr>
              <a:t>A melt generated at high P </a:t>
            </a:r>
            <a:r>
              <a:rPr lang="en-GB" sz="2600" b="1" dirty="0" smtClean="0">
                <a:solidFill>
                  <a:srgbClr val="FF0000"/>
                </a:solidFill>
                <a:effectLst/>
                <a:latin typeface="Calibri" pitchFamily="34" charset="0"/>
              </a:rPr>
              <a:t>will </a:t>
            </a:r>
            <a:r>
              <a:rPr lang="en-GB" sz="2600" b="1" dirty="0" smtClean="0">
                <a:solidFill>
                  <a:srgbClr val="FF0000"/>
                </a:solidFill>
                <a:effectLst/>
                <a:latin typeface="Calibri" pitchFamily="34" charset="0"/>
              </a:rPr>
              <a:t>be richer or poorer in SiO</a:t>
            </a:r>
            <a:r>
              <a:rPr lang="en-GB" sz="2600" b="1" baseline="-25000" dirty="0" smtClean="0">
                <a:solidFill>
                  <a:srgbClr val="FF0000"/>
                </a:solidFill>
                <a:effectLst/>
                <a:latin typeface="Calibri" pitchFamily="34" charset="0"/>
              </a:rPr>
              <a:t>2</a:t>
            </a:r>
            <a:r>
              <a:rPr lang="en-GB" sz="2600" b="1" dirty="0" smtClean="0">
                <a:solidFill>
                  <a:srgbClr val="FF0000"/>
                </a:solidFill>
                <a:effectLst/>
                <a:latin typeface="Calibri" pitchFamily="34" charset="0"/>
              </a:rPr>
              <a:t> with respect to a low-P melt?</a:t>
            </a:r>
            <a:endParaRPr lang="en-GB" sz="2600" b="1" dirty="0">
              <a:solidFill>
                <a:srgbClr val="FF0000"/>
              </a:solidFill>
              <a:effectLst/>
              <a:latin typeface="Calibri" pitchFamily="34" charset="0"/>
            </a:endParaRPr>
          </a:p>
        </p:txBody>
      </p:sp>
      <p:sp>
        <p:nvSpPr>
          <p:cNvPr id="66" name="Rettangolo 65"/>
          <p:cNvSpPr>
            <a:spLocks noChangeArrowheads="1"/>
          </p:cNvSpPr>
          <p:nvPr/>
        </p:nvSpPr>
        <p:spPr bwMode="auto">
          <a:xfrm>
            <a:off x="854075" y="4594225"/>
            <a:ext cx="1109663" cy="1447800"/>
          </a:xfrm>
          <a:prstGeom prst="rect">
            <a:avLst/>
          </a:prstGeom>
          <a:solidFill>
            <a:srgbClr val="FFFF00"/>
          </a:solidFill>
          <a:ln w="9525" algn="ctr">
            <a:noFill/>
            <a:round/>
            <a:headEnd/>
            <a:tailEnd/>
          </a:ln>
        </p:spPr>
        <p:txBody>
          <a:bodyPr wrap="none"/>
          <a:lstStyle/>
          <a:p>
            <a:endParaRPr lang="en-GB">
              <a:latin typeface="Calibri" pitchFamily="34" charset="0"/>
            </a:endParaRPr>
          </a:p>
        </p:txBody>
      </p:sp>
      <p:sp>
        <p:nvSpPr>
          <p:cNvPr id="67" name="Rettangolo 66"/>
          <p:cNvSpPr>
            <a:spLocks noChangeArrowheads="1"/>
          </p:cNvSpPr>
          <p:nvPr/>
        </p:nvSpPr>
        <p:spPr bwMode="auto">
          <a:xfrm>
            <a:off x="3455988" y="3398838"/>
            <a:ext cx="1049337" cy="1773237"/>
          </a:xfrm>
          <a:prstGeom prst="rect">
            <a:avLst/>
          </a:prstGeom>
          <a:solidFill>
            <a:srgbClr val="FFC000"/>
          </a:solidFill>
          <a:ln w="9525" algn="ctr">
            <a:noFill/>
            <a:round/>
            <a:headEnd/>
            <a:tailEnd/>
          </a:ln>
        </p:spPr>
        <p:txBody>
          <a:bodyPr wrap="none"/>
          <a:lstStyle/>
          <a:p>
            <a:endParaRPr lang="en-GB">
              <a:latin typeface="Calibri" pitchFamily="34" charset="0"/>
            </a:endParaRPr>
          </a:p>
        </p:txBody>
      </p:sp>
      <p:sp>
        <p:nvSpPr>
          <p:cNvPr id="68" name="Rettangolo 67"/>
          <p:cNvSpPr>
            <a:spLocks noChangeArrowheads="1"/>
          </p:cNvSpPr>
          <p:nvPr/>
        </p:nvSpPr>
        <p:spPr bwMode="auto">
          <a:xfrm>
            <a:off x="6223000" y="2470150"/>
            <a:ext cx="1060450" cy="1760538"/>
          </a:xfrm>
          <a:prstGeom prst="rect">
            <a:avLst/>
          </a:prstGeom>
          <a:solidFill>
            <a:srgbClr val="FF0000"/>
          </a:solidFill>
          <a:ln w="9525" algn="ctr">
            <a:noFill/>
            <a:round/>
            <a:headEnd/>
            <a:tailEnd/>
          </a:ln>
        </p:spPr>
        <p:txBody>
          <a:bodyPr wrap="none"/>
          <a:lstStyle/>
          <a:p>
            <a:endParaRPr lang="en-GB">
              <a:latin typeface="Calibri" pitchFamily="34" charset="0"/>
            </a:endParaRPr>
          </a:p>
        </p:txBody>
      </p:sp>
      <p:sp>
        <p:nvSpPr>
          <p:cNvPr id="69" name="CasellaDiTesto 71"/>
          <p:cNvSpPr txBox="1">
            <a:spLocks noChangeArrowheads="1"/>
          </p:cNvSpPr>
          <p:nvPr/>
        </p:nvSpPr>
        <p:spPr bwMode="auto">
          <a:xfrm>
            <a:off x="422275" y="103188"/>
            <a:ext cx="4144083" cy="584775"/>
          </a:xfrm>
          <a:prstGeom prst="rect">
            <a:avLst/>
          </a:prstGeom>
          <a:noFill/>
          <a:ln w="9525">
            <a:noFill/>
            <a:miter lim="800000"/>
            <a:headEnd/>
            <a:tailEnd/>
          </a:ln>
        </p:spPr>
        <p:txBody>
          <a:bodyPr wrap="none">
            <a:spAutoFit/>
          </a:bodyPr>
          <a:lstStyle/>
          <a:p>
            <a:r>
              <a:rPr lang="en-GB" sz="3200" b="1" smtClean="0">
                <a:solidFill>
                  <a:schemeClr val="tx1"/>
                </a:solidFill>
                <a:effectLst/>
                <a:latin typeface="Calibri" pitchFamily="34" charset="0"/>
              </a:rPr>
              <a:t>Forsterite-SiO</a:t>
            </a:r>
            <a:r>
              <a:rPr lang="en-GB" sz="3200" b="1" baseline="-25000" smtClean="0">
                <a:solidFill>
                  <a:schemeClr val="tx1"/>
                </a:solidFill>
                <a:effectLst/>
                <a:latin typeface="Calibri" pitchFamily="34" charset="0"/>
              </a:rPr>
              <a:t>2</a:t>
            </a:r>
            <a:r>
              <a:rPr lang="en-GB" sz="3200" b="1" smtClean="0">
                <a:solidFill>
                  <a:schemeClr val="tx1"/>
                </a:solidFill>
                <a:effectLst/>
                <a:latin typeface="Calibri" pitchFamily="34" charset="0"/>
              </a:rPr>
              <a:t> diagram</a:t>
            </a:r>
            <a:endParaRPr lang="en-GB" sz="3600" b="1">
              <a:solidFill>
                <a:schemeClr val="tx1"/>
              </a:solidFill>
              <a:effectLst/>
              <a:latin typeface="Calibri" pitchFamily="34" charset="0"/>
            </a:endParaRPr>
          </a:p>
        </p:txBody>
      </p:sp>
      <p:sp>
        <p:nvSpPr>
          <p:cNvPr id="70" name="CasellaDiTesto 69"/>
          <p:cNvSpPr txBox="1"/>
          <p:nvPr/>
        </p:nvSpPr>
        <p:spPr>
          <a:xfrm>
            <a:off x="854074" y="4547758"/>
            <a:ext cx="1109663" cy="1200329"/>
          </a:xfrm>
          <a:prstGeom prst="rect">
            <a:avLst/>
          </a:prstGeom>
          <a:noFill/>
        </p:spPr>
        <p:txBody>
          <a:bodyPr wrap="square" rtlCol="0">
            <a:spAutoFit/>
          </a:bodyPr>
          <a:lstStyle/>
          <a:p>
            <a:pPr algn="ctr"/>
            <a:r>
              <a:rPr lang="en-GB" b="1" smtClean="0">
                <a:solidFill>
                  <a:schemeClr val="tx1"/>
                </a:solidFill>
                <a:effectLst/>
                <a:latin typeface="Calibri" pitchFamily="34" charset="0"/>
              </a:rPr>
              <a:t>What is the first drop of melt?</a:t>
            </a:r>
            <a:endParaRPr lang="en-GB" b="1">
              <a:solidFill>
                <a:schemeClr val="tx1"/>
              </a:solidFill>
              <a:effectLst/>
              <a:latin typeface="Calibri" pitchFamily="34" charset="0"/>
            </a:endParaRPr>
          </a:p>
        </p:txBody>
      </p:sp>
      <p:cxnSp>
        <p:nvCxnSpPr>
          <p:cNvPr id="71" name="Connettore 2 70"/>
          <p:cNvCxnSpPr/>
          <p:nvPr/>
        </p:nvCxnSpPr>
        <p:spPr bwMode="auto">
          <a:xfrm flipH="1">
            <a:off x="2121408" y="4594225"/>
            <a:ext cx="0" cy="1447800"/>
          </a:xfrm>
          <a:prstGeom prst="straightConnector1">
            <a:avLst/>
          </a:prstGeom>
          <a:solidFill>
            <a:schemeClr val="accent1"/>
          </a:solidFill>
          <a:ln w="57150" cap="flat" cmpd="sng" algn="ctr">
            <a:solidFill>
              <a:schemeClr val="bg2"/>
            </a:solidFill>
            <a:prstDash val="solid"/>
            <a:round/>
            <a:headEnd type="none" w="med" len="med"/>
            <a:tailEnd type="arrow"/>
          </a:ln>
          <a:effectLst/>
        </p:spPr>
      </p:cxnSp>
      <p:sp>
        <p:nvSpPr>
          <p:cNvPr id="72" name="Oval 345"/>
          <p:cNvSpPr>
            <a:spLocks noChangeAspect="1" noChangeArrowheads="1"/>
          </p:cNvSpPr>
          <p:nvPr/>
        </p:nvSpPr>
        <p:spPr bwMode="auto">
          <a:xfrm>
            <a:off x="1903523" y="4365228"/>
            <a:ext cx="435769" cy="457994"/>
          </a:xfrm>
          <a:prstGeom prst="ellipse">
            <a:avLst/>
          </a:prstGeom>
          <a:gradFill rotWithShape="1">
            <a:gsLst>
              <a:gs pos="0">
                <a:srgbClr val="FF0033"/>
              </a:gs>
              <a:gs pos="100000">
                <a:srgbClr val="FF0033">
                  <a:alpha val="0"/>
                </a:srgbClr>
              </a:gs>
            </a:gsLst>
            <a:path path="shape">
              <a:fillToRect l="50000" t="50000" r="50000" b="50000"/>
            </a:path>
          </a:gradFill>
          <a:ln w="9525">
            <a:noFill/>
            <a:round/>
            <a:headEnd/>
            <a:tailEnd/>
          </a:ln>
        </p:spPr>
        <p:txBody>
          <a:bodyPr wrap="none" anchor="ctr"/>
          <a:lstStyle/>
          <a:p>
            <a:endParaRPr lang="en-GB">
              <a:latin typeface="Calibri" pitchFamily="34" charset="0"/>
            </a:endParaRPr>
          </a:p>
        </p:txBody>
      </p:sp>
      <p:sp>
        <p:nvSpPr>
          <p:cNvPr id="73" name="CasellaDiTesto 72"/>
          <p:cNvSpPr txBox="1"/>
          <p:nvPr/>
        </p:nvSpPr>
        <p:spPr>
          <a:xfrm>
            <a:off x="3436111" y="3550927"/>
            <a:ext cx="1109663" cy="1200329"/>
          </a:xfrm>
          <a:prstGeom prst="rect">
            <a:avLst/>
          </a:prstGeom>
          <a:noFill/>
        </p:spPr>
        <p:txBody>
          <a:bodyPr wrap="square" rtlCol="0">
            <a:spAutoFit/>
          </a:bodyPr>
          <a:lstStyle/>
          <a:p>
            <a:pPr algn="ctr"/>
            <a:r>
              <a:rPr lang="en-GB" b="1" smtClean="0">
                <a:solidFill>
                  <a:schemeClr val="tx1"/>
                </a:solidFill>
                <a:effectLst/>
                <a:latin typeface="Calibri" pitchFamily="34" charset="0"/>
              </a:rPr>
              <a:t>What is the first drop of melt?</a:t>
            </a:r>
            <a:endParaRPr lang="en-GB" b="1">
              <a:solidFill>
                <a:schemeClr val="tx1"/>
              </a:solidFill>
              <a:effectLst/>
              <a:latin typeface="Calibri" pitchFamily="34" charset="0"/>
            </a:endParaRPr>
          </a:p>
        </p:txBody>
      </p:sp>
      <p:cxnSp>
        <p:nvCxnSpPr>
          <p:cNvPr id="74" name="Connettore 2 73"/>
          <p:cNvCxnSpPr/>
          <p:nvPr/>
        </p:nvCxnSpPr>
        <p:spPr bwMode="auto">
          <a:xfrm flipH="1">
            <a:off x="4505325" y="3424674"/>
            <a:ext cx="0" cy="1764000"/>
          </a:xfrm>
          <a:prstGeom prst="straightConnector1">
            <a:avLst/>
          </a:prstGeom>
          <a:solidFill>
            <a:schemeClr val="accent1"/>
          </a:solidFill>
          <a:ln w="57150" cap="flat" cmpd="sng" algn="ctr">
            <a:solidFill>
              <a:schemeClr val="bg2"/>
            </a:solidFill>
            <a:prstDash val="solid"/>
            <a:round/>
            <a:headEnd type="none" w="med" len="med"/>
            <a:tailEnd type="arrow"/>
          </a:ln>
          <a:effectLst/>
        </p:spPr>
      </p:cxnSp>
      <p:sp>
        <p:nvSpPr>
          <p:cNvPr id="75" name="Oval 345"/>
          <p:cNvSpPr>
            <a:spLocks noChangeAspect="1" noChangeArrowheads="1"/>
          </p:cNvSpPr>
          <p:nvPr/>
        </p:nvSpPr>
        <p:spPr bwMode="auto">
          <a:xfrm>
            <a:off x="4287440" y="3195677"/>
            <a:ext cx="435769" cy="457994"/>
          </a:xfrm>
          <a:prstGeom prst="ellipse">
            <a:avLst/>
          </a:prstGeom>
          <a:gradFill rotWithShape="1">
            <a:gsLst>
              <a:gs pos="0">
                <a:srgbClr val="FF0033"/>
              </a:gs>
              <a:gs pos="100000">
                <a:srgbClr val="FF0033">
                  <a:alpha val="0"/>
                </a:srgbClr>
              </a:gs>
            </a:gsLst>
            <a:path path="shape">
              <a:fillToRect l="50000" t="50000" r="50000" b="50000"/>
            </a:path>
          </a:gradFill>
          <a:ln w="9525">
            <a:noFill/>
            <a:round/>
            <a:headEnd/>
            <a:tailEnd/>
          </a:ln>
        </p:spPr>
        <p:txBody>
          <a:bodyPr wrap="none" anchor="ctr"/>
          <a:lstStyle/>
          <a:p>
            <a:endParaRPr lang="en-GB">
              <a:latin typeface="Calibri" pitchFamily="34" charset="0"/>
            </a:endParaRPr>
          </a:p>
        </p:txBody>
      </p:sp>
      <p:cxnSp>
        <p:nvCxnSpPr>
          <p:cNvPr id="76" name="Connettore 2 75"/>
          <p:cNvCxnSpPr/>
          <p:nvPr/>
        </p:nvCxnSpPr>
        <p:spPr bwMode="auto">
          <a:xfrm flipH="1">
            <a:off x="6835014" y="2484648"/>
            <a:ext cx="0" cy="1764000"/>
          </a:xfrm>
          <a:prstGeom prst="straightConnector1">
            <a:avLst/>
          </a:prstGeom>
          <a:solidFill>
            <a:schemeClr val="accent1"/>
          </a:solidFill>
          <a:ln w="57150" cap="flat" cmpd="sng" algn="ctr">
            <a:solidFill>
              <a:schemeClr val="bg2"/>
            </a:solidFill>
            <a:prstDash val="solid"/>
            <a:round/>
            <a:headEnd type="none" w="med" len="med"/>
            <a:tailEnd type="arrow"/>
          </a:ln>
          <a:effectLst/>
        </p:spPr>
      </p:cxnSp>
      <p:sp>
        <p:nvSpPr>
          <p:cNvPr id="77" name="Oval 345"/>
          <p:cNvSpPr>
            <a:spLocks noChangeAspect="1" noChangeArrowheads="1"/>
          </p:cNvSpPr>
          <p:nvPr/>
        </p:nvSpPr>
        <p:spPr bwMode="auto">
          <a:xfrm>
            <a:off x="6617129" y="2255651"/>
            <a:ext cx="435769" cy="457994"/>
          </a:xfrm>
          <a:prstGeom prst="ellipse">
            <a:avLst/>
          </a:prstGeom>
          <a:gradFill rotWithShape="1">
            <a:gsLst>
              <a:gs pos="0">
                <a:srgbClr val="FF0033"/>
              </a:gs>
              <a:gs pos="100000">
                <a:srgbClr val="FF0033">
                  <a:alpha val="0"/>
                </a:srgbClr>
              </a:gs>
            </a:gsLst>
            <a:path path="shape">
              <a:fillToRect l="50000" t="50000" r="50000" b="50000"/>
            </a:path>
          </a:gradFill>
          <a:ln w="9525">
            <a:noFill/>
            <a:round/>
            <a:headEnd/>
            <a:tailEnd/>
          </a:ln>
        </p:spPr>
        <p:txBody>
          <a:bodyPr wrap="none" anchor="ctr"/>
          <a:lstStyle/>
          <a:p>
            <a:endParaRPr lang="en-GB">
              <a:latin typeface="Calibri" pitchFamily="34" charset="0"/>
            </a:endParaRPr>
          </a:p>
        </p:txBody>
      </p:sp>
      <p:grpSp>
        <p:nvGrpSpPr>
          <p:cNvPr id="3" name="Gruppo 77"/>
          <p:cNvGrpSpPr/>
          <p:nvPr/>
        </p:nvGrpSpPr>
        <p:grpSpPr>
          <a:xfrm>
            <a:off x="6216904" y="2722661"/>
            <a:ext cx="1109663" cy="1200329"/>
            <a:chOff x="6216904" y="2722661"/>
            <a:chExt cx="1109663" cy="1200329"/>
          </a:xfrm>
        </p:grpSpPr>
        <p:sp>
          <p:nvSpPr>
            <p:cNvPr id="79" name="Rettangolo 78"/>
            <p:cNvSpPr/>
            <p:nvPr/>
          </p:nvSpPr>
          <p:spPr bwMode="auto">
            <a:xfrm>
              <a:off x="6397723" y="2792730"/>
              <a:ext cx="655175" cy="1021080"/>
            </a:xfrm>
            <a:prstGeom prst="rect">
              <a:avLst/>
            </a:prstGeom>
            <a:solidFill>
              <a:srgbClr val="FF0000">
                <a:alpha val="69804"/>
              </a:srgbClr>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smtClean="0">
                <a:ln>
                  <a:noFill/>
                </a:ln>
                <a:solidFill>
                  <a:schemeClr val="tx1"/>
                </a:solidFill>
                <a:effectLst/>
                <a:latin typeface="Calibri" pitchFamily="34" charset="0"/>
              </a:endParaRPr>
            </a:p>
          </p:txBody>
        </p:sp>
        <p:sp>
          <p:nvSpPr>
            <p:cNvPr id="80" name="CasellaDiTesto 79"/>
            <p:cNvSpPr txBox="1"/>
            <p:nvPr/>
          </p:nvSpPr>
          <p:spPr>
            <a:xfrm>
              <a:off x="6216904" y="2722661"/>
              <a:ext cx="1109663" cy="1200329"/>
            </a:xfrm>
            <a:prstGeom prst="rect">
              <a:avLst/>
            </a:prstGeom>
            <a:noFill/>
          </p:spPr>
          <p:txBody>
            <a:bodyPr wrap="square" rtlCol="0">
              <a:spAutoFit/>
            </a:bodyPr>
            <a:lstStyle/>
            <a:p>
              <a:pPr algn="ctr"/>
              <a:r>
                <a:rPr lang="en-GB" b="1" smtClean="0">
                  <a:solidFill>
                    <a:schemeClr val="tx1"/>
                  </a:solidFill>
                  <a:effectLst/>
                  <a:latin typeface="Calibri" pitchFamily="34" charset="0"/>
                </a:rPr>
                <a:t>What is the first drop of melt?</a:t>
              </a:r>
              <a:endParaRPr lang="en-GB" b="1">
                <a:solidFill>
                  <a:schemeClr val="tx1"/>
                </a:solidFill>
                <a:effectLst/>
                <a:latin typeface="Calibri" pitchFamily="34"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5"/>
                                        </p:tgtEl>
                                        <p:attrNameLst>
                                          <p:attrName>style.visibility</p:attrName>
                                        </p:attrNameLst>
                                      </p:cBhvr>
                                      <p:to>
                                        <p:strVal val="visible"/>
                                      </p:to>
                                    </p:set>
                                    <p:animEffect transition="in" filter="fade">
                                      <p:cBhvr>
                                        <p:cTn id="12" dur="500"/>
                                        <p:tgtEl>
                                          <p:spTgt spid="6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6"/>
                                        </p:tgtEl>
                                        <p:attrNameLst>
                                          <p:attrName>style.visibility</p:attrName>
                                        </p:attrNameLst>
                                      </p:cBhvr>
                                      <p:to>
                                        <p:strVal val="visible"/>
                                      </p:to>
                                    </p:set>
                                    <p:animEffect transition="in" filter="wipe(down)">
                                      <p:cBhvr>
                                        <p:cTn id="17" dur="500"/>
                                        <p:tgtEl>
                                          <p:spTgt spid="66"/>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70"/>
                                        </p:tgtEl>
                                        <p:attrNameLst>
                                          <p:attrName>style.visibility</p:attrName>
                                        </p:attrNameLst>
                                      </p:cBhvr>
                                      <p:to>
                                        <p:strVal val="visible"/>
                                      </p:to>
                                    </p:set>
                                    <p:animEffect transition="in" filter="fade">
                                      <p:cBhvr>
                                        <p:cTn id="21" dur="500"/>
                                        <p:tgtEl>
                                          <p:spTgt spid="7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2"/>
                                        </p:tgtEl>
                                        <p:attrNameLst>
                                          <p:attrName>style.visibility</p:attrName>
                                        </p:attrNameLst>
                                      </p:cBhvr>
                                      <p:to>
                                        <p:strVal val="visible"/>
                                      </p:to>
                                    </p:set>
                                    <p:animEffect transition="in" filter="fade">
                                      <p:cBhvr>
                                        <p:cTn id="26" dur="500"/>
                                        <p:tgtEl>
                                          <p:spTgt spid="72"/>
                                        </p:tgtEl>
                                      </p:cBhvr>
                                    </p:animEffect>
                                  </p:childTnLst>
                                </p:cTn>
                              </p:par>
                            </p:childTnLst>
                          </p:cTn>
                        </p:par>
                        <p:par>
                          <p:cTn id="27" fill="hold">
                            <p:stCondLst>
                              <p:cond delay="500"/>
                            </p:stCondLst>
                            <p:childTnLst>
                              <p:par>
                                <p:cTn id="28" presetID="22" presetClass="entr" presetSubtype="1" fill="hold" nodeType="afterEffect">
                                  <p:stCondLst>
                                    <p:cond delay="0"/>
                                  </p:stCondLst>
                                  <p:childTnLst>
                                    <p:set>
                                      <p:cBhvr>
                                        <p:cTn id="29" dur="1" fill="hold">
                                          <p:stCondLst>
                                            <p:cond delay="0"/>
                                          </p:stCondLst>
                                        </p:cTn>
                                        <p:tgtEl>
                                          <p:spTgt spid="71"/>
                                        </p:tgtEl>
                                        <p:attrNameLst>
                                          <p:attrName>style.visibility</p:attrName>
                                        </p:attrNameLst>
                                      </p:cBhvr>
                                      <p:to>
                                        <p:strVal val="visible"/>
                                      </p:to>
                                    </p:set>
                                    <p:animEffect transition="in" filter="wipe(up)">
                                      <p:cBhvr>
                                        <p:cTn id="30" dur="1000"/>
                                        <p:tgtEl>
                                          <p:spTgt spid="7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67"/>
                                        </p:tgtEl>
                                        <p:attrNameLst>
                                          <p:attrName>style.visibility</p:attrName>
                                        </p:attrNameLst>
                                      </p:cBhvr>
                                      <p:to>
                                        <p:strVal val="visible"/>
                                      </p:to>
                                    </p:set>
                                    <p:animEffect transition="in" filter="wipe(down)">
                                      <p:cBhvr>
                                        <p:cTn id="35" dur="500"/>
                                        <p:tgtEl>
                                          <p:spTgt spid="67"/>
                                        </p:tgtEl>
                                      </p:cBhvr>
                                    </p:animEffect>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73"/>
                                        </p:tgtEl>
                                        <p:attrNameLst>
                                          <p:attrName>style.visibility</p:attrName>
                                        </p:attrNameLst>
                                      </p:cBhvr>
                                      <p:to>
                                        <p:strVal val="visible"/>
                                      </p:to>
                                    </p:set>
                                    <p:animEffect transition="in" filter="fade">
                                      <p:cBhvr>
                                        <p:cTn id="39" dur="500"/>
                                        <p:tgtEl>
                                          <p:spTgt spid="73"/>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75"/>
                                        </p:tgtEl>
                                        <p:attrNameLst>
                                          <p:attrName>style.visibility</p:attrName>
                                        </p:attrNameLst>
                                      </p:cBhvr>
                                      <p:to>
                                        <p:strVal val="visible"/>
                                      </p:to>
                                    </p:set>
                                    <p:animEffect transition="in" filter="fade">
                                      <p:cBhvr>
                                        <p:cTn id="44" dur="500"/>
                                        <p:tgtEl>
                                          <p:spTgt spid="75"/>
                                        </p:tgtEl>
                                      </p:cBhvr>
                                    </p:animEffect>
                                  </p:childTnLst>
                                </p:cTn>
                              </p:par>
                            </p:childTnLst>
                          </p:cTn>
                        </p:par>
                        <p:par>
                          <p:cTn id="45" fill="hold">
                            <p:stCondLst>
                              <p:cond delay="500"/>
                            </p:stCondLst>
                            <p:childTnLst>
                              <p:par>
                                <p:cTn id="46" presetID="22" presetClass="entr" presetSubtype="1" fill="hold" nodeType="afterEffect">
                                  <p:stCondLst>
                                    <p:cond delay="0"/>
                                  </p:stCondLst>
                                  <p:childTnLst>
                                    <p:set>
                                      <p:cBhvr>
                                        <p:cTn id="47" dur="1" fill="hold">
                                          <p:stCondLst>
                                            <p:cond delay="0"/>
                                          </p:stCondLst>
                                        </p:cTn>
                                        <p:tgtEl>
                                          <p:spTgt spid="74"/>
                                        </p:tgtEl>
                                        <p:attrNameLst>
                                          <p:attrName>style.visibility</p:attrName>
                                        </p:attrNameLst>
                                      </p:cBhvr>
                                      <p:to>
                                        <p:strVal val="visible"/>
                                      </p:to>
                                    </p:set>
                                    <p:animEffect transition="in" filter="wipe(up)">
                                      <p:cBhvr>
                                        <p:cTn id="48" dur="500"/>
                                        <p:tgtEl>
                                          <p:spTgt spid="74"/>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68"/>
                                        </p:tgtEl>
                                        <p:attrNameLst>
                                          <p:attrName>style.visibility</p:attrName>
                                        </p:attrNameLst>
                                      </p:cBhvr>
                                      <p:to>
                                        <p:strVal val="visible"/>
                                      </p:to>
                                    </p:set>
                                    <p:animEffect transition="in" filter="wipe(down)">
                                      <p:cBhvr>
                                        <p:cTn id="53" dur="500"/>
                                        <p:tgtEl>
                                          <p:spTgt spid="68"/>
                                        </p:tgtEl>
                                      </p:cBhvr>
                                    </p:animEffect>
                                  </p:childTnLst>
                                </p:cTn>
                              </p:par>
                            </p:childTnLst>
                          </p:cTn>
                        </p:par>
                        <p:par>
                          <p:cTn id="54" fill="hold">
                            <p:stCondLst>
                              <p:cond delay="500"/>
                            </p:stCondLst>
                            <p:childTnLst>
                              <p:par>
                                <p:cTn id="55" presetID="10" presetClass="entr" presetSubtype="0" fill="hold" nodeType="after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fade">
                                      <p:cBhvr>
                                        <p:cTn id="57" dur="500"/>
                                        <p:tgtEl>
                                          <p:spTgt spid="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77"/>
                                        </p:tgtEl>
                                        <p:attrNameLst>
                                          <p:attrName>style.visibility</p:attrName>
                                        </p:attrNameLst>
                                      </p:cBhvr>
                                      <p:to>
                                        <p:strVal val="visible"/>
                                      </p:to>
                                    </p:set>
                                    <p:animEffect transition="in" filter="fade">
                                      <p:cBhvr>
                                        <p:cTn id="62" dur="500"/>
                                        <p:tgtEl>
                                          <p:spTgt spid="77"/>
                                        </p:tgtEl>
                                      </p:cBhvr>
                                    </p:animEffect>
                                  </p:childTnLst>
                                </p:cTn>
                              </p:par>
                            </p:childTnLst>
                          </p:cTn>
                        </p:par>
                        <p:par>
                          <p:cTn id="63" fill="hold">
                            <p:stCondLst>
                              <p:cond delay="500"/>
                            </p:stCondLst>
                            <p:childTnLst>
                              <p:par>
                                <p:cTn id="64" presetID="22" presetClass="entr" presetSubtype="1" fill="hold" nodeType="afterEffect">
                                  <p:stCondLst>
                                    <p:cond delay="0"/>
                                  </p:stCondLst>
                                  <p:childTnLst>
                                    <p:set>
                                      <p:cBhvr>
                                        <p:cTn id="65" dur="1" fill="hold">
                                          <p:stCondLst>
                                            <p:cond delay="0"/>
                                          </p:stCondLst>
                                        </p:cTn>
                                        <p:tgtEl>
                                          <p:spTgt spid="76"/>
                                        </p:tgtEl>
                                        <p:attrNameLst>
                                          <p:attrName>style.visibility</p:attrName>
                                        </p:attrNameLst>
                                      </p:cBhvr>
                                      <p:to>
                                        <p:strVal val="visible"/>
                                      </p:to>
                                    </p:set>
                                    <p:animEffect transition="in" filter="wipe(up)">
                                      <p:cBhvr>
                                        <p:cTn id="66"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66" grpId="0" animBg="1"/>
      <p:bldP spid="67" grpId="0" animBg="1"/>
      <p:bldP spid="68" grpId="0" animBg="1"/>
      <p:bldP spid="70" grpId="0"/>
      <p:bldP spid="72" grpId="0" animBg="1"/>
      <p:bldP spid="73" grpId="0"/>
      <p:bldP spid="75" grpId="0" animBg="1"/>
      <p:bldP spid="77"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6595" name="Text Box 3"/>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it-IT" sz="3200">
                <a:solidFill>
                  <a:schemeClr val="bg1"/>
                </a:solidFill>
                <a:effectLst>
                  <a:outerShdw blurRad="38100" dist="38100" dir="2700000" algn="tl">
                    <a:srgbClr val="000000"/>
                  </a:outerShdw>
                </a:effectLst>
                <a:latin typeface="Calibri" pitchFamily="34" charset="0"/>
              </a:rPr>
              <a:t>How a simple mantle melts</a:t>
            </a:r>
          </a:p>
        </p:txBody>
      </p:sp>
      <p:sp>
        <p:nvSpPr>
          <p:cNvPr id="1006596" name="Text Box 4"/>
          <p:cNvSpPr txBox="1">
            <a:spLocks noChangeArrowheads="1"/>
          </p:cNvSpPr>
          <p:nvPr/>
        </p:nvSpPr>
        <p:spPr bwMode="auto">
          <a:xfrm>
            <a:off x="0" y="677863"/>
            <a:ext cx="9142413" cy="579437"/>
          </a:xfrm>
          <a:prstGeom prst="rect">
            <a:avLst/>
          </a:prstGeom>
          <a:noFill/>
          <a:ln w="9525" algn="ctr">
            <a:noFill/>
            <a:miter lim="800000"/>
            <a:headEnd/>
            <a:tailEnd/>
          </a:ln>
          <a:effectLst/>
        </p:spPr>
        <p:txBody>
          <a:bodyPr>
            <a:spAutoFit/>
          </a:bodyPr>
          <a:lstStyle/>
          <a:p>
            <a:pPr algn="ctr">
              <a:spcBef>
                <a:spcPct val="50000"/>
              </a:spcBef>
              <a:defRPr/>
            </a:pPr>
            <a:r>
              <a:rPr lang="en-GB" sz="3200">
                <a:solidFill>
                  <a:schemeClr val="bg1"/>
                </a:solidFill>
                <a:effectLst>
                  <a:outerShdw blurRad="38100" dist="38100" dir="2700000" algn="tl">
                    <a:srgbClr val="000000"/>
                  </a:outerShdw>
                </a:effectLst>
                <a:latin typeface="Calibri" pitchFamily="34" charset="0"/>
              </a:rPr>
              <a:t>Polybaric, near-fractional melting of lherzolite</a:t>
            </a:r>
          </a:p>
        </p:txBody>
      </p:sp>
      <p:sp>
        <p:nvSpPr>
          <p:cNvPr id="1006597" name="Text Box 5"/>
          <p:cNvSpPr txBox="1">
            <a:spLocks noChangeArrowheads="1"/>
          </p:cNvSpPr>
          <p:nvPr/>
        </p:nvSpPr>
        <p:spPr bwMode="auto">
          <a:xfrm>
            <a:off x="1588" y="1301750"/>
            <a:ext cx="9140825" cy="585788"/>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a:solidFill>
                  <a:srgbClr val="FFFF00"/>
                </a:solidFill>
                <a:effectLst>
                  <a:outerShdw blurRad="38100" dist="38100" dir="2700000" algn="tl">
                    <a:srgbClr val="000000"/>
                  </a:outerShdw>
                </a:effectLst>
                <a:latin typeface="Calibri" pitchFamily="34" charset="0"/>
              </a:rPr>
              <a:t>Some natural examples from Italy</a:t>
            </a:r>
          </a:p>
        </p:txBody>
      </p:sp>
      <p:sp>
        <p:nvSpPr>
          <p:cNvPr id="1006598" name="Text Box 6"/>
          <p:cNvSpPr txBox="1">
            <a:spLocks noChangeArrowheads="1"/>
          </p:cNvSpPr>
          <p:nvPr/>
        </p:nvSpPr>
        <p:spPr bwMode="auto">
          <a:xfrm>
            <a:off x="0" y="2008188"/>
            <a:ext cx="9144000" cy="1505027"/>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400">
                <a:solidFill>
                  <a:schemeClr val="bg1"/>
                </a:solidFill>
                <a:effectLst>
                  <a:outerShdw blurRad="38100" dist="38100" dir="2700000" algn="tl">
                    <a:srgbClr val="000000"/>
                  </a:outerShdw>
                </a:effectLst>
                <a:latin typeface="Calibri" pitchFamily="34" charset="0"/>
              </a:rPr>
              <a:t>These petrographic characteristics were geochemically mass-balanced to obtain a melting equation of the type:</a:t>
            </a:r>
          </a:p>
        </p:txBody>
      </p:sp>
      <p:sp>
        <p:nvSpPr>
          <p:cNvPr id="1006601" name="Text Box 9"/>
          <p:cNvSpPr txBox="1">
            <a:spLocks noChangeArrowheads="1"/>
          </p:cNvSpPr>
          <p:nvPr/>
        </p:nvSpPr>
        <p:spPr bwMode="auto">
          <a:xfrm>
            <a:off x="0" y="3668713"/>
            <a:ext cx="9144000" cy="1349472"/>
          </a:xfrm>
          <a:prstGeom prst="rect">
            <a:avLst/>
          </a:prstGeom>
          <a:noFill/>
          <a:ln w="9525" algn="ctr">
            <a:noFill/>
            <a:miter lim="800000"/>
            <a:headEnd/>
            <a:tailEnd/>
          </a:ln>
          <a:effectLst/>
        </p:spPr>
        <p:txBody>
          <a:bodyPr>
            <a:spAutoFit/>
          </a:bodyPr>
          <a:lstStyle/>
          <a:p>
            <a:pPr algn="ctr">
              <a:lnSpc>
                <a:spcPct val="70000"/>
              </a:lnSpc>
              <a:spcBef>
                <a:spcPct val="50000"/>
              </a:spcBef>
              <a:defRPr/>
            </a:pPr>
            <a:r>
              <a:rPr lang="en-GB" sz="4200">
                <a:solidFill>
                  <a:schemeClr val="bg1"/>
                </a:solidFill>
                <a:effectLst>
                  <a:outerShdw blurRad="38100" dist="38100" dir="2700000" algn="tl">
                    <a:srgbClr val="000000"/>
                  </a:outerShdw>
                </a:effectLst>
                <a:latin typeface="Calibri" pitchFamily="34" charset="0"/>
              </a:rPr>
              <a:t>6.9</a:t>
            </a:r>
            <a:r>
              <a:rPr lang="en-GB" sz="4200">
                <a:solidFill>
                  <a:srgbClr val="FFFF00"/>
                </a:solidFill>
                <a:effectLst>
                  <a:outerShdw blurRad="38100" dist="38100" dir="2700000" algn="tl">
                    <a:srgbClr val="000000"/>
                  </a:outerShdw>
                </a:effectLst>
                <a:latin typeface="Calibri" pitchFamily="34" charset="0"/>
              </a:rPr>
              <a:t>Cpx</a:t>
            </a:r>
            <a:r>
              <a:rPr lang="en-GB" sz="4200" baseline="-25000">
                <a:solidFill>
                  <a:srgbClr val="FFFF00"/>
                </a:solidFill>
                <a:effectLst>
                  <a:outerShdw blurRad="38100" dist="38100" dir="2700000" algn="tl">
                    <a:srgbClr val="000000"/>
                  </a:outerShdw>
                </a:effectLst>
                <a:latin typeface="Calibri" pitchFamily="34" charset="0"/>
              </a:rPr>
              <a:t>(1)</a:t>
            </a:r>
            <a:r>
              <a:rPr lang="en-GB" sz="4200">
                <a:solidFill>
                  <a:srgbClr val="FFFF00"/>
                </a:solidFill>
                <a:effectLst>
                  <a:outerShdw blurRad="38100" dist="38100" dir="2700000" algn="tl">
                    <a:srgbClr val="000000"/>
                  </a:outerShdw>
                </a:effectLst>
                <a:latin typeface="Calibri" pitchFamily="34" charset="0"/>
              </a:rPr>
              <a:t> + </a:t>
            </a:r>
            <a:r>
              <a:rPr lang="en-GB" sz="4200">
                <a:solidFill>
                  <a:schemeClr val="bg1"/>
                </a:solidFill>
                <a:effectLst>
                  <a:outerShdw blurRad="38100" dist="38100" dir="2700000" algn="tl">
                    <a:srgbClr val="000000"/>
                  </a:outerShdw>
                </a:effectLst>
                <a:latin typeface="Calibri" pitchFamily="34" charset="0"/>
              </a:rPr>
              <a:t>0.6</a:t>
            </a:r>
            <a:r>
              <a:rPr lang="en-GB" sz="4200">
                <a:solidFill>
                  <a:srgbClr val="FFFF00"/>
                </a:solidFill>
                <a:effectLst>
                  <a:outerShdw blurRad="38100" dist="38100" dir="2700000" algn="tl">
                    <a:srgbClr val="000000"/>
                  </a:outerShdw>
                </a:effectLst>
                <a:latin typeface="Calibri" pitchFamily="34" charset="0"/>
              </a:rPr>
              <a:t>Sp</a:t>
            </a:r>
            <a:r>
              <a:rPr lang="en-GB" sz="4200" baseline="-25000">
                <a:solidFill>
                  <a:srgbClr val="FFFF00"/>
                </a:solidFill>
                <a:effectLst>
                  <a:outerShdw blurRad="38100" dist="38100" dir="2700000" algn="tl">
                    <a:srgbClr val="000000"/>
                  </a:outerShdw>
                </a:effectLst>
                <a:latin typeface="Calibri" pitchFamily="34" charset="0"/>
              </a:rPr>
              <a:t>(1)</a:t>
            </a:r>
            <a:r>
              <a:rPr lang="en-GB" sz="4200">
                <a:solidFill>
                  <a:srgbClr val="FFFF00"/>
                </a:solidFill>
                <a:effectLst>
                  <a:outerShdw blurRad="38100" dist="38100" dir="2700000" algn="tl">
                    <a:srgbClr val="000000"/>
                  </a:outerShdw>
                </a:effectLst>
                <a:latin typeface="Calibri" pitchFamily="34" charset="0"/>
              </a:rPr>
              <a:t> =</a:t>
            </a:r>
          </a:p>
          <a:p>
            <a:pPr algn="ctr">
              <a:lnSpc>
                <a:spcPct val="70000"/>
              </a:lnSpc>
              <a:spcBef>
                <a:spcPct val="50000"/>
              </a:spcBef>
              <a:defRPr/>
            </a:pPr>
            <a:r>
              <a:rPr lang="en-GB" sz="4200">
                <a:solidFill>
                  <a:schemeClr val="bg1"/>
                </a:solidFill>
                <a:effectLst>
                  <a:outerShdw blurRad="38100" dist="38100" dir="2700000" algn="tl">
                    <a:srgbClr val="000000"/>
                  </a:outerShdw>
                </a:effectLst>
                <a:latin typeface="Calibri" pitchFamily="34" charset="0"/>
              </a:rPr>
              <a:t>3.5</a:t>
            </a:r>
            <a:r>
              <a:rPr lang="en-GB" sz="4200">
                <a:solidFill>
                  <a:srgbClr val="FFFF00"/>
                </a:solidFill>
                <a:effectLst>
                  <a:outerShdw blurRad="38100" dist="38100" dir="2700000" algn="tl">
                    <a:srgbClr val="000000"/>
                  </a:outerShdw>
                </a:effectLst>
                <a:latin typeface="Calibri" pitchFamily="34" charset="0"/>
              </a:rPr>
              <a:t>Cpx</a:t>
            </a:r>
            <a:r>
              <a:rPr lang="en-GB" sz="4200" baseline="-25000">
                <a:solidFill>
                  <a:srgbClr val="FFFF00"/>
                </a:solidFill>
                <a:effectLst>
                  <a:outerShdw blurRad="38100" dist="38100" dir="2700000" algn="tl">
                    <a:srgbClr val="000000"/>
                  </a:outerShdw>
                </a:effectLst>
                <a:latin typeface="Calibri" pitchFamily="34" charset="0"/>
              </a:rPr>
              <a:t>(2)</a:t>
            </a:r>
            <a:r>
              <a:rPr lang="en-GB" sz="4200">
                <a:solidFill>
                  <a:srgbClr val="FFFF00"/>
                </a:solidFill>
                <a:effectLst>
                  <a:outerShdw blurRad="38100" dist="38100" dir="2700000" algn="tl">
                    <a:srgbClr val="000000"/>
                  </a:outerShdw>
                </a:effectLst>
                <a:latin typeface="Calibri" pitchFamily="34" charset="0"/>
              </a:rPr>
              <a:t> + </a:t>
            </a:r>
            <a:r>
              <a:rPr lang="en-GB" sz="4200">
                <a:solidFill>
                  <a:schemeClr val="bg1"/>
                </a:solidFill>
                <a:effectLst>
                  <a:outerShdw blurRad="38100" dist="38100" dir="2700000" algn="tl">
                    <a:srgbClr val="000000"/>
                  </a:outerShdw>
                </a:effectLst>
                <a:latin typeface="Calibri" pitchFamily="34" charset="0"/>
              </a:rPr>
              <a:t>0.6</a:t>
            </a:r>
            <a:r>
              <a:rPr lang="en-GB" sz="4200">
                <a:solidFill>
                  <a:srgbClr val="FFFF00"/>
                </a:solidFill>
                <a:effectLst>
                  <a:outerShdw blurRad="38100" dist="38100" dir="2700000" algn="tl">
                    <a:srgbClr val="000000"/>
                  </a:outerShdw>
                </a:effectLst>
                <a:latin typeface="Calibri" pitchFamily="34" charset="0"/>
              </a:rPr>
              <a:t>Sp + </a:t>
            </a:r>
            <a:r>
              <a:rPr lang="en-GB" sz="4200">
                <a:solidFill>
                  <a:schemeClr val="bg1"/>
                </a:solidFill>
                <a:effectLst>
                  <a:outerShdw blurRad="38100" dist="38100" dir="2700000" algn="tl">
                    <a:srgbClr val="000000"/>
                  </a:outerShdw>
                </a:effectLst>
                <a:latin typeface="Calibri" pitchFamily="34" charset="0"/>
              </a:rPr>
              <a:t>0.1</a:t>
            </a:r>
            <a:r>
              <a:rPr lang="en-GB" sz="4200">
                <a:solidFill>
                  <a:srgbClr val="FFFF00"/>
                </a:solidFill>
                <a:effectLst>
                  <a:outerShdw blurRad="38100" dist="38100" dir="2700000" algn="tl">
                    <a:srgbClr val="000000"/>
                  </a:outerShdw>
                </a:effectLst>
                <a:latin typeface="Calibri" pitchFamily="34" charset="0"/>
              </a:rPr>
              <a:t>Ol + </a:t>
            </a:r>
            <a:r>
              <a:rPr lang="en-GB" sz="4200">
                <a:solidFill>
                  <a:schemeClr val="bg1"/>
                </a:solidFill>
                <a:effectLst>
                  <a:outerShdw blurRad="38100" dist="38100" dir="2700000" algn="tl">
                    <a:srgbClr val="000000"/>
                  </a:outerShdw>
                </a:effectLst>
                <a:latin typeface="Calibri" pitchFamily="34" charset="0"/>
              </a:rPr>
              <a:t>1.0</a:t>
            </a:r>
            <a:r>
              <a:rPr lang="en-GB" sz="4200">
                <a:solidFill>
                  <a:srgbClr val="FFFF00"/>
                </a:solidFill>
                <a:effectLst>
                  <a:outerShdw blurRad="38100" dist="38100" dir="2700000" algn="tl">
                    <a:srgbClr val="000000"/>
                  </a:outerShdw>
                </a:effectLst>
                <a:latin typeface="Calibri" pitchFamily="34" charset="0"/>
              </a:rPr>
              <a:t>Glass</a:t>
            </a:r>
          </a:p>
        </p:txBody>
      </p:sp>
      <p:sp>
        <p:nvSpPr>
          <p:cNvPr id="1006602" name="Text Box 10"/>
          <p:cNvSpPr txBox="1">
            <a:spLocks noChangeArrowheads="1"/>
          </p:cNvSpPr>
          <p:nvPr/>
        </p:nvSpPr>
        <p:spPr bwMode="auto">
          <a:xfrm>
            <a:off x="0" y="5270500"/>
            <a:ext cx="9144000" cy="1034129"/>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400" dirty="0">
                <a:solidFill>
                  <a:schemeClr val="bg1"/>
                </a:solidFill>
                <a:effectLst>
                  <a:outerShdw blurRad="38100" dist="38100" dir="2700000" algn="tl">
                    <a:srgbClr val="000000"/>
                  </a:outerShdw>
                </a:effectLst>
                <a:latin typeface="Calibri" pitchFamily="34" charset="0"/>
              </a:rPr>
              <a:t>In this case opx </a:t>
            </a:r>
            <a:r>
              <a:rPr lang="en-GB" sz="3400" dirty="0" smtClean="0">
                <a:solidFill>
                  <a:schemeClr val="bg1"/>
                </a:solidFill>
                <a:effectLst>
                  <a:outerShdw blurRad="38100" dist="38100" dir="2700000" algn="tl">
                    <a:srgbClr val="000000"/>
                  </a:outerShdw>
                </a:effectLst>
                <a:latin typeface="Calibri" pitchFamily="34" charset="0"/>
              </a:rPr>
              <a:t>seems </a:t>
            </a:r>
            <a:r>
              <a:rPr lang="en-GB" sz="3400" dirty="0">
                <a:solidFill>
                  <a:schemeClr val="bg1"/>
                </a:solidFill>
                <a:effectLst>
                  <a:outerShdw blurRad="38100" dist="38100" dir="2700000" algn="tl">
                    <a:srgbClr val="000000"/>
                  </a:outerShdw>
                </a:effectLst>
                <a:latin typeface="Calibri" pitchFamily="34" charset="0"/>
              </a:rPr>
              <a:t>not </a:t>
            </a:r>
            <a:r>
              <a:rPr lang="en-GB" sz="3400" dirty="0" smtClean="0">
                <a:solidFill>
                  <a:schemeClr val="bg1"/>
                </a:solidFill>
                <a:effectLst>
                  <a:outerShdw blurRad="38100" dist="38100" dir="2700000" algn="tl">
                    <a:srgbClr val="000000"/>
                  </a:outerShdw>
                </a:effectLst>
                <a:latin typeface="Calibri" pitchFamily="34" charset="0"/>
              </a:rPr>
              <a:t>to participate </a:t>
            </a:r>
            <a:r>
              <a:rPr lang="en-GB" sz="3400" dirty="0">
                <a:solidFill>
                  <a:schemeClr val="bg1"/>
                </a:solidFill>
                <a:effectLst>
                  <a:outerShdw blurRad="38100" dist="38100" dir="2700000" algn="tl">
                    <a:srgbClr val="000000"/>
                  </a:outerShdw>
                </a:effectLst>
                <a:latin typeface="Calibri" pitchFamily="34" charset="0"/>
              </a:rPr>
              <a:t>in the melting assemblage.</a:t>
            </a:r>
          </a:p>
        </p:txBody>
      </p:sp>
      <p:sp>
        <p:nvSpPr>
          <p:cNvPr id="1006603" name="Text Box 11"/>
          <p:cNvSpPr txBox="1">
            <a:spLocks noChangeArrowheads="1"/>
          </p:cNvSpPr>
          <p:nvPr/>
        </p:nvSpPr>
        <p:spPr bwMode="auto">
          <a:xfrm>
            <a:off x="4452938" y="6280150"/>
            <a:ext cx="4691062" cy="284163"/>
          </a:xfrm>
          <a:prstGeom prst="rect">
            <a:avLst/>
          </a:prstGeom>
          <a:noFill/>
          <a:ln w="9525" algn="ctr">
            <a:noFill/>
            <a:miter lim="800000"/>
            <a:headEnd/>
            <a:tailEnd/>
          </a:ln>
          <a:effectLst/>
        </p:spPr>
        <p:txBody>
          <a:bodyPr>
            <a:spAutoFit/>
          </a:bodyPr>
          <a:lstStyle/>
          <a:p>
            <a:pPr algn="r">
              <a:lnSpc>
                <a:spcPct val="90000"/>
              </a:lnSpc>
              <a:spcBef>
                <a:spcPct val="50000"/>
              </a:spcBef>
              <a:defRPr/>
            </a:pPr>
            <a:r>
              <a:rPr lang="en-GB" sz="1400" dirty="0" smtClean="0">
                <a:solidFill>
                  <a:schemeClr val="bg1"/>
                </a:solidFill>
                <a:effectLst>
                  <a:outerShdw blurRad="38100" dist="38100" dir="2700000" algn="tl">
                    <a:srgbClr val="000000"/>
                  </a:outerShdw>
                </a:effectLst>
                <a:latin typeface="Calibri" pitchFamily="34" charset="0"/>
              </a:rPr>
              <a:t>Lustrino </a:t>
            </a:r>
            <a:r>
              <a:rPr lang="en-GB" sz="1400" dirty="0">
                <a:solidFill>
                  <a:schemeClr val="bg1"/>
                </a:solidFill>
                <a:effectLst>
                  <a:outerShdw blurRad="38100" dist="38100" dir="2700000" algn="tl">
                    <a:srgbClr val="000000"/>
                  </a:outerShdw>
                </a:effectLst>
                <a:latin typeface="Calibri" pitchFamily="34" charset="0"/>
              </a:rPr>
              <a:t>et </a:t>
            </a:r>
            <a:r>
              <a:rPr lang="en-GB" sz="1400" dirty="0" smtClean="0">
                <a:solidFill>
                  <a:schemeClr val="bg1"/>
                </a:solidFill>
                <a:effectLst>
                  <a:outerShdw blurRad="38100" dist="38100" dir="2700000" algn="tl">
                    <a:srgbClr val="000000"/>
                  </a:outerShdw>
                </a:effectLst>
                <a:latin typeface="Calibri" pitchFamily="34" charset="0"/>
              </a:rPr>
              <a:t>al., 1999 (Per</a:t>
            </a:r>
            <a:r>
              <a:rPr lang="en-GB" sz="1400" dirty="0">
                <a:solidFill>
                  <a:schemeClr val="bg1"/>
                </a:solidFill>
                <a:effectLst>
                  <a:outerShdw blurRad="38100" dist="38100" dir="2700000" algn="tl">
                    <a:srgbClr val="000000"/>
                  </a:outerShdw>
                </a:effectLst>
                <a:latin typeface="Calibri" pitchFamily="34" charset="0"/>
              </a:rPr>
              <a:t>. Mineral., 68, </a:t>
            </a:r>
            <a:r>
              <a:rPr lang="en-GB" sz="1400" dirty="0" smtClean="0">
                <a:solidFill>
                  <a:schemeClr val="bg1"/>
                </a:solidFill>
                <a:effectLst>
                  <a:outerShdw blurRad="38100" dist="38100" dir="2700000" algn="tl">
                    <a:srgbClr val="000000"/>
                  </a:outerShdw>
                </a:effectLst>
                <a:latin typeface="Calibri" pitchFamily="34" charset="0"/>
              </a:rPr>
              <a:t>13-42) </a:t>
            </a:r>
            <a:endParaRPr lang="en-GB" sz="1400" dirty="0">
              <a:solidFill>
                <a:schemeClr val="bg1"/>
              </a:solidFill>
              <a:effectLst>
                <a:outerShdw blurRad="38100" dist="38100" dir="2700000" algn="tl">
                  <a:srgbClr val="000000"/>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06598">
                                            <p:txEl>
                                              <p:pRg st="0" end="0"/>
                                            </p:txEl>
                                          </p:spTgt>
                                        </p:tgtEl>
                                        <p:attrNameLst>
                                          <p:attrName>style.visibility</p:attrName>
                                        </p:attrNameLst>
                                      </p:cBhvr>
                                      <p:to>
                                        <p:strVal val="visible"/>
                                      </p:to>
                                    </p:set>
                                    <p:animEffect transition="in" filter="fade">
                                      <p:cBhvr>
                                        <p:cTn id="7" dur="500"/>
                                        <p:tgtEl>
                                          <p:spTgt spid="100659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06601"/>
                                        </p:tgtEl>
                                        <p:attrNameLst>
                                          <p:attrName>style.visibility</p:attrName>
                                        </p:attrNameLst>
                                      </p:cBhvr>
                                      <p:to>
                                        <p:strVal val="visible"/>
                                      </p:to>
                                    </p:set>
                                    <p:animEffect transition="in" filter="fade">
                                      <p:cBhvr>
                                        <p:cTn id="12" dur="500"/>
                                        <p:tgtEl>
                                          <p:spTgt spid="1006601"/>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006603">
                                            <p:txEl>
                                              <p:pRg st="0" end="0"/>
                                            </p:txEl>
                                          </p:spTgt>
                                        </p:tgtEl>
                                        <p:attrNameLst>
                                          <p:attrName>style.visibility</p:attrName>
                                        </p:attrNameLst>
                                      </p:cBhvr>
                                      <p:to>
                                        <p:strVal val="visible"/>
                                      </p:to>
                                    </p:set>
                                    <p:animEffect transition="in" filter="fade">
                                      <p:cBhvr>
                                        <p:cTn id="16" dur="500"/>
                                        <p:tgtEl>
                                          <p:spTgt spid="100660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06602">
                                            <p:txEl>
                                              <p:pRg st="0" end="0"/>
                                            </p:txEl>
                                          </p:spTgt>
                                        </p:tgtEl>
                                        <p:attrNameLst>
                                          <p:attrName>style.visibility</p:attrName>
                                        </p:attrNameLst>
                                      </p:cBhvr>
                                      <p:to>
                                        <p:strVal val="visible"/>
                                      </p:to>
                                    </p:set>
                                    <p:animEffect transition="in" filter="fade">
                                      <p:cBhvr>
                                        <p:cTn id="21" dur="500"/>
                                        <p:tgtEl>
                                          <p:spTgt spid="100660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6598" grpId="0" build="p"/>
      <p:bldP spid="1006601" grpId="0"/>
      <p:bldP spid="1006602" grpId="0" build="p"/>
    </p:bldLst>
  </p:timing>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71779" name="Text Box 3"/>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it-IT" sz="3200">
                <a:solidFill>
                  <a:schemeClr val="bg1"/>
                </a:solidFill>
                <a:effectLst>
                  <a:outerShdw blurRad="38100" dist="38100" dir="2700000" algn="tl">
                    <a:srgbClr val="000000"/>
                  </a:outerShdw>
                </a:effectLst>
                <a:latin typeface="Calibri" pitchFamily="34" charset="0"/>
              </a:rPr>
              <a:t>How a simple mantle melts</a:t>
            </a:r>
          </a:p>
        </p:txBody>
      </p:sp>
      <p:sp>
        <p:nvSpPr>
          <p:cNvPr id="971780" name="Text Box 4"/>
          <p:cNvSpPr txBox="1">
            <a:spLocks noChangeArrowheads="1"/>
          </p:cNvSpPr>
          <p:nvPr/>
        </p:nvSpPr>
        <p:spPr bwMode="auto">
          <a:xfrm>
            <a:off x="0" y="677863"/>
            <a:ext cx="9142413" cy="579437"/>
          </a:xfrm>
          <a:prstGeom prst="rect">
            <a:avLst/>
          </a:prstGeom>
          <a:noFill/>
          <a:ln w="9525" algn="ctr">
            <a:noFill/>
            <a:miter lim="800000"/>
            <a:headEnd/>
            <a:tailEnd/>
          </a:ln>
          <a:effectLst/>
        </p:spPr>
        <p:txBody>
          <a:bodyPr>
            <a:spAutoFit/>
          </a:bodyPr>
          <a:lstStyle/>
          <a:p>
            <a:pPr algn="ctr">
              <a:spcBef>
                <a:spcPct val="50000"/>
              </a:spcBef>
              <a:defRPr/>
            </a:pPr>
            <a:r>
              <a:rPr lang="en-GB" sz="3200">
                <a:solidFill>
                  <a:schemeClr val="bg1"/>
                </a:solidFill>
                <a:effectLst>
                  <a:outerShdw blurRad="38100" dist="38100" dir="2700000" algn="tl">
                    <a:srgbClr val="000000"/>
                  </a:outerShdw>
                </a:effectLst>
                <a:latin typeface="Calibri" pitchFamily="34" charset="0"/>
              </a:rPr>
              <a:t>Polybaric, near-fractional melting of lherzolite</a:t>
            </a:r>
          </a:p>
        </p:txBody>
      </p:sp>
      <p:sp>
        <p:nvSpPr>
          <p:cNvPr id="971781" name="Text Box 5"/>
          <p:cNvSpPr txBox="1">
            <a:spLocks noChangeArrowheads="1"/>
          </p:cNvSpPr>
          <p:nvPr/>
        </p:nvSpPr>
        <p:spPr bwMode="auto">
          <a:xfrm>
            <a:off x="346075" y="1450975"/>
            <a:ext cx="8451850" cy="2727325"/>
          </a:xfrm>
          <a:prstGeom prst="rect">
            <a:avLst/>
          </a:prstGeom>
          <a:noFill/>
          <a:ln w="9525" algn="ctr">
            <a:noFill/>
            <a:miter lim="800000"/>
            <a:headEnd/>
            <a:tailEnd/>
          </a:ln>
          <a:effectLst/>
        </p:spPr>
        <p:txBody>
          <a:bodyPr wrap="square">
            <a:spAutoFit/>
          </a:bodyPr>
          <a:lstStyle/>
          <a:p>
            <a:pPr>
              <a:lnSpc>
                <a:spcPct val="120000"/>
              </a:lnSpc>
              <a:spcBef>
                <a:spcPct val="50000"/>
              </a:spcBef>
              <a:defRPr/>
            </a:pPr>
            <a:r>
              <a:rPr lang="en-GB" sz="3600" dirty="0" err="1">
                <a:solidFill>
                  <a:srgbClr val="FFFF00"/>
                </a:solidFill>
                <a:effectLst>
                  <a:outerShdw blurRad="38100" dist="38100" dir="2700000" algn="tl">
                    <a:srgbClr val="000000"/>
                  </a:outerShdw>
                </a:effectLst>
                <a:latin typeface="Calibri" pitchFamily="34" charset="0"/>
              </a:rPr>
              <a:t>Whathever</a:t>
            </a:r>
            <a:r>
              <a:rPr lang="en-GB" sz="3600" dirty="0">
                <a:solidFill>
                  <a:srgbClr val="FFFF00"/>
                </a:solidFill>
                <a:effectLst>
                  <a:outerShdw blurRad="38100" dist="38100" dir="2700000" algn="tl">
                    <a:srgbClr val="000000"/>
                  </a:outerShdw>
                </a:effectLst>
                <a:latin typeface="Calibri" pitchFamily="34" charset="0"/>
              </a:rPr>
              <a:t> is the more correct model for explaining the melting mode of mantle minerals, one feature for sure is the rule of mantle melting at relatively shallow P:</a:t>
            </a:r>
          </a:p>
        </p:txBody>
      </p:sp>
      <p:sp>
        <p:nvSpPr>
          <p:cNvPr id="971782" name="Text Box 6"/>
          <p:cNvSpPr txBox="1">
            <a:spLocks noChangeArrowheads="1"/>
          </p:cNvSpPr>
          <p:nvPr/>
        </p:nvSpPr>
        <p:spPr bwMode="auto">
          <a:xfrm>
            <a:off x="3175" y="4683125"/>
            <a:ext cx="9096375" cy="1588127"/>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5400">
                <a:solidFill>
                  <a:schemeClr val="bg1"/>
                </a:solidFill>
                <a:effectLst>
                  <a:outerShdw blurRad="38100" dist="38100" dir="2700000" algn="tl">
                    <a:srgbClr val="000000"/>
                  </a:outerShdw>
                </a:effectLst>
                <a:latin typeface="Calibri" pitchFamily="34" charset="0"/>
              </a:rPr>
              <a:t>The incongruent melting of orthopyroxene.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1781"/>
                                        </p:tgtEl>
                                        <p:attrNameLst>
                                          <p:attrName>style.visibility</p:attrName>
                                        </p:attrNameLst>
                                      </p:cBhvr>
                                      <p:to>
                                        <p:strVal val="visible"/>
                                      </p:to>
                                    </p:set>
                                    <p:animEffect transition="in" filter="fade">
                                      <p:cBhvr>
                                        <p:cTn id="7" dur="500"/>
                                        <p:tgtEl>
                                          <p:spTgt spid="97178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71782">
                                            <p:txEl>
                                              <p:pRg st="0" end="0"/>
                                            </p:txEl>
                                          </p:spTgt>
                                        </p:tgtEl>
                                        <p:attrNameLst>
                                          <p:attrName>style.visibility</p:attrName>
                                        </p:attrNameLst>
                                      </p:cBhvr>
                                      <p:to>
                                        <p:strVal val="visible"/>
                                      </p:to>
                                    </p:set>
                                    <p:animEffect transition="in" filter="fade">
                                      <p:cBhvr>
                                        <p:cTn id="12" dur="500"/>
                                        <p:tgtEl>
                                          <p:spTgt spid="97178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1781" grpId="0"/>
      <p:bldP spid="971782" grpId="0" build="p"/>
    </p:bldLst>
  </p:timing>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96002" name="Rectangle 2"/>
          <p:cNvSpPr>
            <a:spLocks noChangeArrowheads="1"/>
          </p:cNvSpPr>
          <p:nvPr/>
        </p:nvSpPr>
        <p:spPr bwMode="auto">
          <a:xfrm>
            <a:off x="0" y="6302375"/>
            <a:ext cx="9144000" cy="555625"/>
          </a:xfrm>
          <a:prstGeom prst="rect">
            <a:avLst/>
          </a:prstGeom>
          <a:solidFill>
            <a:schemeClr val="tx1"/>
          </a:solidFill>
          <a:ln w="9525" algn="ctr">
            <a:noFill/>
            <a:miter lim="800000"/>
            <a:headEnd/>
            <a:tailEnd/>
          </a:ln>
          <a:effectLst/>
        </p:spPr>
        <p:txBody>
          <a:bodyPr wrap="none" anchor="ctr"/>
          <a:lstStyle/>
          <a:p>
            <a:pPr>
              <a:defRPr/>
            </a:pPr>
            <a:endParaRPr lang="it-IT">
              <a:latin typeface="Calibri" pitchFamily="34" charset="0"/>
            </a:endParaRPr>
          </a:p>
        </p:txBody>
      </p:sp>
      <p:sp>
        <p:nvSpPr>
          <p:cNvPr id="896003" name="Text Box 3"/>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it-IT" sz="3200">
                <a:solidFill>
                  <a:schemeClr val="bg1"/>
                </a:solidFill>
                <a:effectLst>
                  <a:outerShdw blurRad="38100" dist="38100" dir="2700000" algn="tl">
                    <a:srgbClr val="000000"/>
                  </a:outerShdw>
                </a:effectLst>
                <a:latin typeface="Calibri" pitchFamily="34" charset="0"/>
              </a:rPr>
              <a:t>How a simple mantle melts</a:t>
            </a:r>
          </a:p>
        </p:txBody>
      </p:sp>
      <p:sp>
        <p:nvSpPr>
          <p:cNvPr id="896004" name="Text Box 4"/>
          <p:cNvSpPr txBox="1">
            <a:spLocks noChangeArrowheads="1"/>
          </p:cNvSpPr>
          <p:nvPr/>
        </p:nvSpPr>
        <p:spPr bwMode="auto">
          <a:xfrm>
            <a:off x="0" y="677863"/>
            <a:ext cx="9142413" cy="579437"/>
          </a:xfrm>
          <a:prstGeom prst="rect">
            <a:avLst/>
          </a:prstGeom>
          <a:noFill/>
          <a:ln w="9525" algn="ctr">
            <a:noFill/>
            <a:miter lim="800000"/>
            <a:headEnd/>
            <a:tailEnd/>
          </a:ln>
          <a:effectLst/>
        </p:spPr>
        <p:txBody>
          <a:bodyPr>
            <a:spAutoFit/>
          </a:bodyPr>
          <a:lstStyle/>
          <a:p>
            <a:pPr algn="ctr">
              <a:spcBef>
                <a:spcPct val="50000"/>
              </a:spcBef>
              <a:defRPr/>
            </a:pPr>
            <a:r>
              <a:rPr lang="en-GB" sz="3200">
                <a:solidFill>
                  <a:schemeClr val="bg1"/>
                </a:solidFill>
                <a:effectLst>
                  <a:outerShdw blurRad="38100" dist="38100" dir="2700000" algn="tl">
                    <a:srgbClr val="000000"/>
                  </a:outerShdw>
                </a:effectLst>
                <a:latin typeface="Calibri" pitchFamily="34" charset="0"/>
              </a:rPr>
              <a:t>Polybaric, near-fractional melting of lherzolite</a:t>
            </a:r>
          </a:p>
        </p:txBody>
      </p:sp>
      <p:sp>
        <p:nvSpPr>
          <p:cNvPr id="896006" name="Text Box 6"/>
          <p:cNvSpPr txBox="1">
            <a:spLocks noChangeArrowheads="1"/>
          </p:cNvSpPr>
          <p:nvPr/>
        </p:nvSpPr>
        <p:spPr bwMode="auto">
          <a:xfrm>
            <a:off x="346075" y="1373188"/>
            <a:ext cx="8451850" cy="2227262"/>
          </a:xfrm>
          <a:prstGeom prst="rect">
            <a:avLst/>
          </a:prstGeom>
          <a:noFill/>
          <a:ln w="9525" algn="ctr">
            <a:noFill/>
            <a:miter lim="800000"/>
            <a:headEnd/>
            <a:tailEnd/>
          </a:ln>
          <a:effectLst/>
        </p:spPr>
        <p:txBody>
          <a:bodyPr wrap="square">
            <a:spAutoFit/>
          </a:bodyPr>
          <a:lstStyle/>
          <a:p>
            <a:pPr>
              <a:lnSpc>
                <a:spcPct val="90000"/>
              </a:lnSpc>
              <a:spcBef>
                <a:spcPct val="50000"/>
              </a:spcBef>
              <a:defRPr/>
            </a:pPr>
            <a:r>
              <a:rPr lang="en-GB" sz="2800" dirty="0">
                <a:solidFill>
                  <a:srgbClr val="FFFF00"/>
                </a:solidFill>
                <a:effectLst>
                  <a:outerShdw blurRad="38100" dist="38100" dir="2700000" algn="tl">
                    <a:srgbClr val="000000"/>
                  </a:outerShdw>
                </a:effectLst>
                <a:latin typeface="Calibri" pitchFamily="34" charset="0"/>
              </a:rPr>
              <a:t>To be honest, the true things are </a:t>
            </a:r>
            <a:r>
              <a:rPr lang="en-GB" sz="2800" dirty="0">
                <a:solidFill>
                  <a:schemeClr val="bg1"/>
                </a:solidFill>
                <a:effectLst>
                  <a:outerShdw blurRad="38100" dist="38100" dir="2700000" algn="tl">
                    <a:srgbClr val="000000"/>
                  </a:outerShdw>
                </a:effectLst>
                <a:latin typeface="Calibri" pitchFamily="34" charset="0"/>
              </a:rPr>
              <a:t>even more complex</a:t>
            </a:r>
            <a:r>
              <a:rPr lang="en-GB" sz="2800" dirty="0">
                <a:solidFill>
                  <a:srgbClr val="FFFF00"/>
                </a:solidFill>
                <a:effectLst>
                  <a:outerShdw blurRad="38100" dist="38100" dir="2700000" algn="tl">
                    <a:srgbClr val="000000"/>
                  </a:outerShdw>
                </a:effectLst>
                <a:latin typeface="Calibri" pitchFamily="34" charset="0"/>
              </a:rPr>
              <a:t> than what is shown here…</a:t>
            </a:r>
          </a:p>
          <a:p>
            <a:pPr>
              <a:lnSpc>
                <a:spcPct val="90000"/>
              </a:lnSpc>
              <a:spcBef>
                <a:spcPct val="50000"/>
              </a:spcBef>
              <a:defRPr/>
            </a:pPr>
            <a:r>
              <a:rPr lang="en-GB" sz="2800" dirty="0">
                <a:solidFill>
                  <a:schemeClr val="bg1"/>
                </a:solidFill>
                <a:effectLst>
                  <a:outerShdw blurRad="38100" dist="38100" dir="2700000" algn="tl">
                    <a:srgbClr val="000000"/>
                  </a:outerShdw>
                </a:effectLst>
                <a:latin typeface="Calibri" pitchFamily="34" charset="0"/>
              </a:rPr>
              <a:t>Indeed, about 15 years ago some researchers detected that also clinopyroxene (diopside) may melt incongruently giving SiO</a:t>
            </a:r>
            <a:r>
              <a:rPr lang="en-GB" sz="2800" baseline="-25000" dirty="0">
                <a:solidFill>
                  <a:schemeClr val="bg1"/>
                </a:solidFill>
                <a:effectLst>
                  <a:outerShdw blurRad="38100" dist="38100" dir="2700000" algn="tl">
                    <a:srgbClr val="000000"/>
                  </a:outerShdw>
                </a:effectLst>
                <a:latin typeface="Calibri" pitchFamily="34" charset="0"/>
              </a:rPr>
              <a:t>2</a:t>
            </a:r>
            <a:r>
              <a:rPr lang="en-GB" sz="2800" dirty="0">
                <a:solidFill>
                  <a:schemeClr val="bg1"/>
                </a:solidFill>
                <a:effectLst>
                  <a:outerShdw blurRad="38100" dist="38100" dir="2700000" algn="tl">
                    <a:srgbClr val="000000"/>
                  </a:outerShdw>
                </a:effectLst>
                <a:latin typeface="Calibri" pitchFamily="34" charset="0"/>
              </a:rPr>
              <a:t>-enriched melts…</a:t>
            </a:r>
          </a:p>
        </p:txBody>
      </p:sp>
      <p:pic>
        <p:nvPicPr>
          <p:cNvPr id="896009" name="Picture 9"/>
          <p:cNvPicPr>
            <a:picLocks noChangeAspect="1" noChangeArrowheads="1"/>
          </p:cNvPicPr>
          <p:nvPr/>
        </p:nvPicPr>
        <p:blipFill>
          <a:blip r:embed="rId3" cstate="print"/>
          <a:srcRect l="19690" t="34047" r="8232" b="24382"/>
          <a:stretch>
            <a:fillRect/>
          </a:stretch>
        </p:blipFill>
        <p:spPr bwMode="auto">
          <a:xfrm>
            <a:off x="727075" y="3622675"/>
            <a:ext cx="7480300" cy="3235325"/>
          </a:xfrm>
          <a:prstGeom prst="rect">
            <a:avLst/>
          </a:prstGeom>
          <a:noFill/>
          <a:ln w="9525" algn="ctr">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96006">
                                            <p:txEl>
                                              <p:pRg st="0" end="0"/>
                                            </p:txEl>
                                          </p:spTgt>
                                        </p:tgtEl>
                                        <p:attrNameLst>
                                          <p:attrName>style.visibility</p:attrName>
                                        </p:attrNameLst>
                                      </p:cBhvr>
                                      <p:to>
                                        <p:strVal val="visible"/>
                                      </p:to>
                                    </p:set>
                                    <p:animEffect transition="in" filter="fade">
                                      <p:cBhvr>
                                        <p:cTn id="7" dur="500"/>
                                        <p:tgtEl>
                                          <p:spTgt spid="89600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96006">
                                            <p:txEl>
                                              <p:pRg st="1" end="1"/>
                                            </p:txEl>
                                          </p:spTgt>
                                        </p:tgtEl>
                                        <p:attrNameLst>
                                          <p:attrName>style.visibility</p:attrName>
                                        </p:attrNameLst>
                                      </p:cBhvr>
                                      <p:to>
                                        <p:strVal val="visible"/>
                                      </p:to>
                                    </p:set>
                                    <p:animEffect transition="in" filter="fade">
                                      <p:cBhvr>
                                        <p:cTn id="12" dur="500"/>
                                        <p:tgtEl>
                                          <p:spTgt spid="896006">
                                            <p:txEl>
                                              <p:pRg st="1" end="1"/>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896009"/>
                                        </p:tgtEl>
                                        <p:attrNameLst>
                                          <p:attrName>style.visibility</p:attrName>
                                        </p:attrNameLst>
                                      </p:cBhvr>
                                      <p:to>
                                        <p:strVal val="visible"/>
                                      </p:to>
                                    </p:set>
                                    <p:animEffect transition="in" filter="fade">
                                      <p:cBhvr>
                                        <p:cTn id="16" dur="500"/>
                                        <p:tgtEl>
                                          <p:spTgt spid="8960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6006" grpId="0" build="p"/>
    </p:bldLst>
  </p:timing>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73826" name="Rectangle 2"/>
          <p:cNvSpPr>
            <a:spLocks noChangeArrowheads="1"/>
          </p:cNvSpPr>
          <p:nvPr/>
        </p:nvSpPr>
        <p:spPr bwMode="auto">
          <a:xfrm>
            <a:off x="0" y="6302375"/>
            <a:ext cx="9144000" cy="555625"/>
          </a:xfrm>
          <a:prstGeom prst="rect">
            <a:avLst/>
          </a:prstGeom>
          <a:solidFill>
            <a:schemeClr val="tx1"/>
          </a:solidFill>
          <a:ln w="9525" algn="ctr">
            <a:noFill/>
            <a:miter lim="800000"/>
            <a:headEnd/>
            <a:tailEnd/>
          </a:ln>
          <a:effectLst/>
        </p:spPr>
        <p:txBody>
          <a:bodyPr wrap="none" anchor="ctr"/>
          <a:lstStyle/>
          <a:p>
            <a:pPr>
              <a:defRPr/>
            </a:pPr>
            <a:endParaRPr lang="it-IT">
              <a:latin typeface="Calibri" pitchFamily="34" charset="0"/>
            </a:endParaRPr>
          </a:p>
        </p:txBody>
      </p:sp>
      <p:sp>
        <p:nvSpPr>
          <p:cNvPr id="973827" name="Text Box 3"/>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it-IT" sz="3200">
                <a:solidFill>
                  <a:schemeClr val="bg1"/>
                </a:solidFill>
                <a:effectLst>
                  <a:outerShdw blurRad="38100" dist="38100" dir="2700000" algn="tl">
                    <a:srgbClr val="000000"/>
                  </a:outerShdw>
                </a:effectLst>
                <a:latin typeface="Calibri" pitchFamily="34" charset="0"/>
              </a:rPr>
              <a:t>How a simple mantle melts</a:t>
            </a:r>
          </a:p>
        </p:txBody>
      </p:sp>
      <p:sp>
        <p:nvSpPr>
          <p:cNvPr id="973828" name="Text Box 4"/>
          <p:cNvSpPr txBox="1">
            <a:spLocks noChangeArrowheads="1"/>
          </p:cNvSpPr>
          <p:nvPr/>
        </p:nvSpPr>
        <p:spPr bwMode="auto">
          <a:xfrm>
            <a:off x="0" y="677863"/>
            <a:ext cx="9142413" cy="579437"/>
          </a:xfrm>
          <a:prstGeom prst="rect">
            <a:avLst/>
          </a:prstGeom>
          <a:noFill/>
          <a:ln w="9525" algn="ctr">
            <a:noFill/>
            <a:miter lim="800000"/>
            <a:headEnd/>
            <a:tailEnd/>
          </a:ln>
          <a:effectLst/>
        </p:spPr>
        <p:txBody>
          <a:bodyPr>
            <a:spAutoFit/>
          </a:bodyPr>
          <a:lstStyle/>
          <a:p>
            <a:pPr algn="ctr">
              <a:spcBef>
                <a:spcPct val="50000"/>
              </a:spcBef>
              <a:defRPr/>
            </a:pPr>
            <a:r>
              <a:rPr lang="en-GB" sz="3200">
                <a:solidFill>
                  <a:schemeClr val="bg1"/>
                </a:solidFill>
                <a:effectLst>
                  <a:outerShdw blurRad="38100" dist="38100" dir="2700000" algn="tl">
                    <a:srgbClr val="000000"/>
                  </a:outerShdw>
                </a:effectLst>
                <a:latin typeface="Calibri" pitchFamily="34" charset="0"/>
              </a:rPr>
              <a:t>Polybaric, near-fractional melting of lherzolite</a:t>
            </a:r>
          </a:p>
        </p:txBody>
      </p:sp>
      <p:sp>
        <p:nvSpPr>
          <p:cNvPr id="973829" name="Text Box 5"/>
          <p:cNvSpPr txBox="1">
            <a:spLocks noChangeArrowheads="1"/>
          </p:cNvSpPr>
          <p:nvPr/>
        </p:nvSpPr>
        <p:spPr bwMode="auto">
          <a:xfrm>
            <a:off x="346075" y="1317625"/>
            <a:ext cx="8451850" cy="1938992"/>
          </a:xfrm>
          <a:prstGeom prst="rect">
            <a:avLst/>
          </a:prstGeom>
          <a:noFill/>
          <a:ln w="9525" algn="ctr">
            <a:noFill/>
            <a:miter lim="800000"/>
            <a:headEnd/>
            <a:tailEnd/>
          </a:ln>
          <a:effectLst/>
        </p:spPr>
        <p:txBody>
          <a:bodyPr wrap="square">
            <a:spAutoFit/>
          </a:bodyPr>
          <a:lstStyle/>
          <a:p>
            <a:pPr>
              <a:defRPr/>
            </a:pPr>
            <a:r>
              <a:rPr lang="en-GB" sz="2400" dirty="0">
                <a:solidFill>
                  <a:srgbClr val="FFFF00"/>
                </a:solidFill>
                <a:effectLst>
                  <a:outerShdw blurRad="38100" dist="38100" dir="2700000" algn="tl">
                    <a:srgbClr val="000000"/>
                  </a:outerShdw>
                </a:effectLst>
                <a:latin typeface="Calibri" pitchFamily="34" charset="0"/>
              </a:rPr>
              <a:t>These experiments have shown that Early Partial Melting (EPM) in pyroxenes begins by the </a:t>
            </a:r>
            <a:r>
              <a:rPr lang="en-GB" sz="2400" dirty="0">
                <a:solidFill>
                  <a:schemeClr val="bg1"/>
                </a:solidFill>
                <a:effectLst>
                  <a:outerShdw blurRad="38100" dist="38100" dir="2700000" algn="tl">
                    <a:srgbClr val="000000"/>
                  </a:outerShdw>
                </a:effectLst>
                <a:latin typeface="Calibri" pitchFamily="34" charset="0"/>
              </a:rPr>
              <a:t>precipitation of</a:t>
            </a:r>
            <a:r>
              <a:rPr lang="en-GB" sz="2400" dirty="0">
                <a:solidFill>
                  <a:srgbClr val="FFFF00"/>
                </a:solidFill>
                <a:effectLst>
                  <a:outerShdw blurRad="38100" dist="38100" dir="2700000" algn="tl">
                    <a:srgbClr val="000000"/>
                  </a:outerShdw>
                </a:effectLst>
                <a:latin typeface="Calibri" pitchFamily="34" charset="0"/>
              </a:rPr>
              <a:t> tiny droplets (0.1/mm or less) of </a:t>
            </a:r>
            <a:r>
              <a:rPr lang="en-GB" sz="2400" dirty="0">
                <a:solidFill>
                  <a:schemeClr val="bg1"/>
                </a:solidFill>
                <a:effectLst>
                  <a:outerShdw blurRad="38100" dist="38100" dir="2700000" algn="tl">
                    <a:srgbClr val="000000"/>
                  </a:outerShdw>
                </a:effectLst>
                <a:latin typeface="Calibri" pitchFamily="34" charset="0"/>
              </a:rPr>
              <a:t>a molten phase highly enriched in silica</a:t>
            </a:r>
            <a:r>
              <a:rPr lang="en-GB" sz="2400" dirty="0">
                <a:solidFill>
                  <a:srgbClr val="FFFF00"/>
                </a:solidFill>
                <a:effectLst>
                  <a:outerShdw blurRad="38100" dist="38100" dir="2700000" algn="tl">
                    <a:srgbClr val="000000"/>
                  </a:outerShdw>
                </a:effectLst>
                <a:latin typeface="Calibri" pitchFamily="34" charset="0"/>
              </a:rPr>
              <a:t>. At room pressure, EPM starts at temperatures markedly lower than the pyroxene solidus temperatures approximately (250°C below).</a:t>
            </a:r>
          </a:p>
        </p:txBody>
      </p:sp>
      <p:pic>
        <p:nvPicPr>
          <p:cNvPr id="84998" name="Picture 6"/>
          <p:cNvPicPr>
            <a:picLocks noChangeAspect="1" noChangeArrowheads="1"/>
          </p:cNvPicPr>
          <p:nvPr/>
        </p:nvPicPr>
        <p:blipFill>
          <a:blip r:embed="rId3" cstate="print"/>
          <a:srcRect l="19690" t="34047" r="8232" b="24382"/>
          <a:stretch>
            <a:fillRect/>
          </a:stretch>
        </p:blipFill>
        <p:spPr bwMode="auto">
          <a:xfrm>
            <a:off x="727075" y="3622675"/>
            <a:ext cx="7480300" cy="3235325"/>
          </a:xfrm>
          <a:prstGeom prst="rect">
            <a:avLst/>
          </a:prstGeom>
          <a:noFill/>
          <a:ln w="9525" algn="ctr">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3829"/>
                                        </p:tgtEl>
                                        <p:attrNameLst>
                                          <p:attrName>style.visibility</p:attrName>
                                        </p:attrNameLst>
                                      </p:cBhvr>
                                      <p:to>
                                        <p:strVal val="visible"/>
                                      </p:to>
                                    </p:set>
                                    <p:animEffect transition="in" filter="fade">
                                      <p:cBhvr>
                                        <p:cTn id="7" dur="500"/>
                                        <p:tgtEl>
                                          <p:spTgt spid="9738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3829" grpId="0"/>
    </p:bldLst>
  </p:timing>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75874" name="Rectangle 2"/>
          <p:cNvSpPr>
            <a:spLocks noChangeArrowheads="1"/>
          </p:cNvSpPr>
          <p:nvPr/>
        </p:nvSpPr>
        <p:spPr bwMode="auto">
          <a:xfrm>
            <a:off x="0" y="6302375"/>
            <a:ext cx="9144000" cy="555625"/>
          </a:xfrm>
          <a:prstGeom prst="rect">
            <a:avLst/>
          </a:prstGeom>
          <a:solidFill>
            <a:srgbClr val="008000"/>
          </a:solidFill>
          <a:ln w="9525" algn="ctr">
            <a:noFill/>
            <a:miter lim="800000"/>
            <a:headEnd/>
            <a:tailEnd/>
          </a:ln>
          <a:effectLst/>
        </p:spPr>
        <p:txBody>
          <a:bodyPr wrap="none" anchor="ctr"/>
          <a:lstStyle/>
          <a:p>
            <a:pPr>
              <a:defRPr/>
            </a:pPr>
            <a:endParaRPr lang="it-IT">
              <a:latin typeface="Calibri" pitchFamily="34" charset="0"/>
            </a:endParaRPr>
          </a:p>
        </p:txBody>
      </p:sp>
      <p:pic>
        <p:nvPicPr>
          <p:cNvPr id="975879" name="Picture 7"/>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lgn="ctr">
            <a:noFill/>
            <a:miter lim="800000"/>
            <a:headEnd/>
            <a:tailEnd/>
          </a:ln>
        </p:spPr>
      </p:pic>
      <p:sp>
        <p:nvSpPr>
          <p:cNvPr id="975875" name="Text Box 3"/>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it-IT" sz="3200">
                <a:solidFill>
                  <a:schemeClr val="bg1"/>
                </a:solidFill>
                <a:effectLst>
                  <a:outerShdw blurRad="38100" dist="38100" dir="2700000" algn="tl">
                    <a:srgbClr val="000000"/>
                  </a:outerShdw>
                </a:effectLst>
                <a:latin typeface="Calibri" pitchFamily="34" charset="0"/>
              </a:rPr>
              <a:t>How a simple mantle melts</a:t>
            </a:r>
          </a:p>
        </p:txBody>
      </p:sp>
      <p:sp>
        <p:nvSpPr>
          <p:cNvPr id="975876" name="Text Box 4"/>
          <p:cNvSpPr txBox="1">
            <a:spLocks noChangeArrowheads="1"/>
          </p:cNvSpPr>
          <p:nvPr/>
        </p:nvSpPr>
        <p:spPr bwMode="auto">
          <a:xfrm>
            <a:off x="0" y="677863"/>
            <a:ext cx="9142413" cy="579437"/>
          </a:xfrm>
          <a:prstGeom prst="rect">
            <a:avLst/>
          </a:prstGeom>
          <a:noFill/>
          <a:ln w="9525" algn="ctr">
            <a:noFill/>
            <a:miter lim="800000"/>
            <a:headEnd/>
            <a:tailEnd/>
          </a:ln>
          <a:effectLst/>
        </p:spPr>
        <p:txBody>
          <a:bodyPr>
            <a:spAutoFit/>
          </a:bodyPr>
          <a:lstStyle/>
          <a:p>
            <a:pPr algn="ctr">
              <a:spcBef>
                <a:spcPct val="50000"/>
              </a:spcBef>
              <a:defRPr/>
            </a:pPr>
            <a:r>
              <a:rPr lang="en-GB" sz="3200">
                <a:solidFill>
                  <a:schemeClr val="bg1"/>
                </a:solidFill>
                <a:effectLst>
                  <a:outerShdw blurRad="38100" dist="38100" dir="2700000" algn="tl">
                    <a:srgbClr val="000000"/>
                  </a:outerShdw>
                </a:effectLst>
                <a:latin typeface="Calibri" pitchFamily="34" charset="0"/>
              </a:rPr>
              <a:t>Polybaric, near-fractional melting of lherzolite</a:t>
            </a:r>
          </a:p>
        </p:txBody>
      </p:sp>
      <p:sp>
        <p:nvSpPr>
          <p:cNvPr id="975877" name="Text Box 5"/>
          <p:cNvSpPr txBox="1">
            <a:spLocks noChangeArrowheads="1"/>
          </p:cNvSpPr>
          <p:nvPr/>
        </p:nvSpPr>
        <p:spPr bwMode="auto">
          <a:xfrm>
            <a:off x="3175" y="1628775"/>
            <a:ext cx="9137650" cy="2862322"/>
          </a:xfrm>
          <a:prstGeom prst="rect">
            <a:avLst/>
          </a:prstGeom>
          <a:noFill/>
          <a:ln w="9525" algn="ctr">
            <a:noFill/>
            <a:miter lim="800000"/>
            <a:headEnd/>
            <a:tailEnd/>
          </a:ln>
          <a:effectLst/>
        </p:spPr>
        <p:txBody>
          <a:bodyPr>
            <a:spAutoFit/>
          </a:bodyPr>
          <a:lstStyle/>
          <a:p>
            <a:pPr algn="ctr">
              <a:defRPr/>
            </a:pPr>
            <a:r>
              <a:rPr lang="en-GB" sz="6000">
                <a:solidFill>
                  <a:srgbClr val="FFFF00"/>
                </a:solidFill>
                <a:effectLst>
                  <a:outerShdw blurRad="38100" dist="38100" dir="2700000" algn="tl">
                    <a:srgbClr val="000000"/>
                  </a:outerShdw>
                </a:effectLst>
                <a:latin typeface="Calibri" pitchFamily="34" charset="0"/>
              </a:rPr>
              <a:t>But now focus our attention on the classical incongruent melting of enstatite only.</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75879"/>
                                        </p:tgtEl>
                                        <p:attrNameLst>
                                          <p:attrName>style.visibility</p:attrName>
                                        </p:attrNameLst>
                                      </p:cBhvr>
                                      <p:to>
                                        <p:strVal val="visible"/>
                                      </p:to>
                                    </p:set>
                                    <p:animEffect transition="in" filter="fade">
                                      <p:cBhvr>
                                        <p:cTn id="7" dur="2000"/>
                                        <p:tgtEl>
                                          <p:spTgt spid="97587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75877"/>
                                        </p:tgtEl>
                                        <p:attrNameLst>
                                          <p:attrName>style.visibility</p:attrName>
                                        </p:attrNameLst>
                                      </p:cBhvr>
                                      <p:to>
                                        <p:strVal val="visible"/>
                                      </p:to>
                                    </p:set>
                                    <p:animEffect transition="in" filter="fade">
                                      <p:cBhvr>
                                        <p:cTn id="10" dur="500"/>
                                        <p:tgtEl>
                                          <p:spTgt spid="9758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5877" grpId="0"/>
    </p:bldLst>
  </p:timing>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105"/>
          <p:cNvGrpSpPr>
            <a:grpSpLocks noChangeAspect="1"/>
          </p:cNvGrpSpPr>
          <p:nvPr/>
        </p:nvGrpSpPr>
        <p:grpSpPr bwMode="auto">
          <a:xfrm>
            <a:off x="6805613" y="1687513"/>
            <a:ext cx="1838325" cy="1590675"/>
            <a:chOff x="4152" y="563"/>
            <a:chExt cx="1286" cy="1113"/>
          </a:xfrm>
        </p:grpSpPr>
        <p:sp>
          <p:nvSpPr>
            <p:cNvPr id="693354" name="Rectangle 106"/>
            <p:cNvSpPr>
              <a:spLocks noChangeAspect="1" noChangeArrowheads="1"/>
            </p:cNvSpPr>
            <p:nvPr/>
          </p:nvSpPr>
          <p:spPr bwMode="auto">
            <a:xfrm>
              <a:off x="4152" y="563"/>
              <a:ext cx="1286" cy="1113"/>
            </a:xfrm>
            <a:prstGeom prst="rect">
              <a:avLst/>
            </a:prstGeom>
            <a:solidFill>
              <a:schemeClr val="bg1"/>
            </a:solidFill>
            <a:ln w="38100"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693355" name="Rectangle 107"/>
            <p:cNvSpPr>
              <a:spLocks noChangeAspect="1" noChangeArrowheads="1"/>
            </p:cNvSpPr>
            <p:nvPr/>
          </p:nvSpPr>
          <p:spPr bwMode="auto">
            <a:xfrm>
              <a:off x="4164" y="1126"/>
              <a:ext cx="485" cy="542"/>
            </a:xfrm>
            <a:prstGeom prst="rect">
              <a:avLst/>
            </a:prstGeom>
            <a:solidFill>
              <a:srgbClr val="66FF33"/>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693356" name="Rectangle 108"/>
            <p:cNvSpPr>
              <a:spLocks noChangeAspect="1" noChangeArrowheads="1"/>
            </p:cNvSpPr>
            <p:nvPr/>
          </p:nvSpPr>
          <p:spPr bwMode="auto">
            <a:xfrm>
              <a:off x="4648" y="1291"/>
              <a:ext cx="784" cy="374"/>
            </a:xfrm>
            <a:prstGeom prst="rect">
              <a:avLst/>
            </a:prstGeom>
            <a:solidFill>
              <a:srgbClr val="FF66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693357" name="Freeform 109"/>
            <p:cNvSpPr>
              <a:spLocks noChangeAspect="1"/>
            </p:cNvSpPr>
            <p:nvPr/>
          </p:nvSpPr>
          <p:spPr bwMode="auto">
            <a:xfrm>
              <a:off x="4164" y="677"/>
              <a:ext cx="585" cy="452"/>
            </a:xfrm>
            <a:custGeom>
              <a:avLst/>
              <a:gdLst/>
              <a:ahLst/>
              <a:cxnLst>
                <a:cxn ang="0">
                  <a:pos x="0" y="405"/>
                </a:cxn>
                <a:cxn ang="0">
                  <a:pos x="0" y="0"/>
                </a:cxn>
                <a:cxn ang="0">
                  <a:pos x="102" y="27"/>
                </a:cxn>
                <a:cxn ang="0">
                  <a:pos x="192" y="78"/>
                </a:cxn>
                <a:cxn ang="0">
                  <a:pos x="276" y="132"/>
                </a:cxn>
                <a:cxn ang="0">
                  <a:pos x="333" y="183"/>
                </a:cxn>
                <a:cxn ang="0">
                  <a:pos x="390" y="234"/>
                </a:cxn>
                <a:cxn ang="0">
                  <a:pos x="456" y="306"/>
                </a:cxn>
                <a:cxn ang="0">
                  <a:pos x="516" y="375"/>
                </a:cxn>
                <a:cxn ang="0">
                  <a:pos x="546" y="411"/>
                </a:cxn>
                <a:cxn ang="0">
                  <a:pos x="0" y="405"/>
                </a:cxn>
              </a:cxnLst>
              <a:rect l="0" t="0" r="r" b="b"/>
              <a:pathLst>
                <a:path w="546" h="411">
                  <a:moveTo>
                    <a:pt x="0" y="405"/>
                  </a:moveTo>
                  <a:lnTo>
                    <a:pt x="0" y="0"/>
                  </a:lnTo>
                  <a:lnTo>
                    <a:pt x="102" y="27"/>
                  </a:lnTo>
                  <a:lnTo>
                    <a:pt x="192" y="78"/>
                  </a:lnTo>
                  <a:lnTo>
                    <a:pt x="276" y="132"/>
                  </a:lnTo>
                  <a:lnTo>
                    <a:pt x="333" y="183"/>
                  </a:lnTo>
                  <a:lnTo>
                    <a:pt x="390" y="234"/>
                  </a:lnTo>
                  <a:lnTo>
                    <a:pt x="456" y="306"/>
                  </a:lnTo>
                  <a:lnTo>
                    <a:pt x="516" y="375"/>
                  </a:lnTo>
                  <a:lnTo>
                    <a:pt x="546" y="411"/>
                  </a:lnTo>
                  <a:lnTo>
                    <a:pt x="0" y="405"/>
                  </a:lnTo>
                  <a:close/>
                </a:path>
              </a:pathLst>
            </a:custGeom>
            <a:solidFill>
              <a:srgbClr val="00FFFF"/>
            </a:solidFill>
            <a:ln w="9525" cap="flat" cmpd="sng">
              <a:solidFill>
                <a:schemeClr val="tx1"/>
              </a:solidFill>
              <a:prstDash val="solid"/>
              <a:round/>
              <a:headEnd/>
              <a:tailEnd/>
            </a:ln>
            <a:effectLst/>
          </p:spPr>
          <p:txBody>
            <a:bodyPr anchor="ctr"/>
            <a:lstStyle/>
            <a:p>
              <a:pPr>
                <a:defRPr/>
              </a:pPr>
              <a:endParaRPr lang="it-IT">
                <a:latin typeface="Calibri" pitchFamily="34" charset="0"/>
              </a:endParaRPr>
            </a:p>
          </p:txBody>
        </p:sp>
        <p:sp>
          <p:nvSpPr>
            <p:cNvPr id="693358" name="Freeform 110"/>
            <p:cNvSpPr>
              <a:spLocks noChangeAspect="1"/>
            </p:cNvSpPr>
            <p:nvPr/>
          </p:nvSpPr>
          <p:spPr bwMode="auto">
            <a:xfrm>
              <a:off x="4648" y="1127"/>
              <a:ext cx="463" cy="162"/>
            </a:xfrm>
            <a:custGeom>
              <a:avLst/>
              <a:gdLst/>
              <a:ahLst/>
              <a:cxnLst>
                <a:cxn ang="0">
                  <a:pos x="0" y="141"/>
                </a:cxn>
                <a:cxn ang="0">
                  <a:pos x="0" y="0"/>
                </a:cxn>
                <a:cxn ang="0">
                  <a:pos x="102" y="0"/>
                </a:cxn>
                <a:cxn ang="0">
                  <a:pos x="189" y="21"/>
                </a:cxn>
                <a:cxn ang="0">
                  <a:pos x="291" y="60"/>
                </a:cxn>
                <a:cxn ang="0">
                  <a:pos x="375" y="102"/>
                </a:cxn>
                <a:cxn ang="0">
                  <a:pos x="423" y="138"/>
                </a:cxn>
                <a:cxn ang="0">
                  <a:pos x="0" y="141"/>
                </a:cxn>
              </a:cxnLst>
              <a:rect l="0" t="0" r="r" b="b"/>
              <a:pathLst>
                <a:path w="423" h="141">
                  <a:moveTo>
                    <a:pt x="0" y="141"/>
                  </a:moveTo>
                  <a:lnTo>
                    <a:pt x="0" y="0"/>
                  </a:lnTo>
                  <a:lnTo>
                    <a:pt x="102" y="0"/>
                  </a:lnTo>
                  <a:lnTo>
                    <a:pt x="189" y="21"/>
                  </a:lnTo>
                  <a:lnTo>
                    <a:pt x="291" y="60"/>
                  </a:lnTo>
                  <a:lnTo>
                    <a:pt x="375" y="102"/>
                  </a:lnTo>
                  <a:lnTo>
                    <a:pt x="423" y="138"/>
                  </a:lnTo>
                  <a:lnTo>
                    <a:pt x="0" y="141"/>
                  </a:lnTo>
                  <a:close/>
                </a:path>
              </a:pathLst>
            </a:custGeom>
            <a:solidFill>
              <a:srgbClr val="FF66FF"/>
            </a:solidFill>
            <a:ln w="9525" cap="flat" cmpd="sng">
              <a:solidFill>
                <a:schemeClr val="tx1"/>
              </a:solidFill>
              <a:prstDash val="solid"/>
              <a:round/>
              <a:headEnd/>
              <a:tailEnd/>
            </a:ln>
            <a:effectLst/>
          </p:spPr>
          <p:txBody>
            <a:bodyPr anchor="ctr"/>
            <a:lstStyle/>
            <a:p>
              <a:pPr>
                <a:defRPr/>
              </a:pPr>
              <a:endParaRPr lang="it-IT">
                <a:latin typeface="Calibri" pitchFamily="34" charset="0"/>
              </a:endParaRPr>
            </a:p>
          </p:txBody>
        </p:sp>
        <p:sp>
          <p:nvSpPr>
            <p:cNvPr id="693359" name="Freeform 111"/>
            <p:cNvSpPr>
              <a:spLocks noChangeAspect="1"/>
            </p:cNvSpPr>
            <p:nvPr/>
          </p:nvSpPr>
          <p:spPr bwMode="auto">
            <a:xfrm>
              <a:off x="5109" y="858"/>
              <a:ext cx="323" cy="431"/>
            </a:xfrm>
            <a:custGeom>
              <a:avLst/>
              <a:gdLst/>
              <a:ahLst/>
              <a:cxnLst>
                <a:cxn ang="0">
                  <a:pos x="327" y="428"/>
                </a:cxn>
                <a:cxn ang="0">
                  <a:pos x="327" y="0"/>
                </a:cxn>
                <a:cxn ang="0">
                  <a:pos x="271" y="33"/>
                </a:cxn>
                <a:cxn ang="0">
                  <a:pos x="207" y="101"/>
                </a:cxn>
                <a:cxn ang="0">
                  <a:pos x="152" y="175"/>
                </a:cxn>
                <a:cxn ang="0">
                  <a:pos x="106" y="250"/>
                </a:cxn>
                <a:cxn ang="0">
                  <a:pos x="59" y="326"/>
                </a:cxn>
                <a:cxn ang="0">
                  <a:pos x="23" y="389"/>
                </a:cxn>
                <a:cxn ang="0">
                  <a:pos x="0" y="435"/>
                </a:cxn>
                <a:cxn ang="0">
                  <a:pos x="327" y="428"/>
                </a:cxn>
              </a:cxnLst>
              <a:rect l="0" t="0" r="r" b="b"/>
              <a:pathLst>
                <a:path w="327" h="435">
                  <a:moveTo>
                    <a:pt x="327" y="428"/>
                  </a:moveTo>
                  <a:lnTo>
                    <a:pt x="327" y="0"/>
                  </a:lnTo>
                  <a:lnTo>
                    <a:pt x="271" y="33"/>
                  </a:lnTo>
                  <a:lnTo>
                    <a:pt x="207" y="101"/>
                  </a:lnTo>
                  <a:lnTo>
                    <a:pt x="152" y="175"/>
                  </a:lnTo>
                  <a:lnTo>
                    <a:pt x="106" y="250"/>
                  </a:lnTo>
                  <a:lnTo>
                    <a:pt x="59" y="326"/>
                  </a:lnTo>
                  <a:lnTo>
                    <a:pt x="23" y="389"/>
                  </a:lnTo>
                  <a:lnTo>
                    <a:pt x="0" y="435"/>
                  </a:lnTo>
                  <a:lnTo>
                    <a:pt x="327" y="428"/>
                  </a:lnTo>
                  <a:close/>
                </a:path>
              </a:pathLst>
            </a:custGeom>
            <a:solidFill>
              <a:srgbClr val="CC0000"/>
            </a:solidFill>
            <a:ln w="9525" cap="flat" cmpd="sng">
              <a:solidFill>
                <a:schemeClr val="tx1"/>
              </a:solidFill>
              <a:prstDash val="solid"/>
              <a:round/>
              <a:headEnd/>
              <a:tailEnd/>
            </a:ln>
            <a:effectLst/>
          </p:spPr>
          <p:txBody>
            <a:bodyPr anchor="ctr"/>
            <a:lstStyle/>
            <a:p>
              <a:pPr>
                <a:defRPr/>
              </a:pPr>
              <a:endParaRPr lang="it-IT">
                <a:latin typeface="Calibri" pitchFamily="34" charset="0"/>
              </a:endParaRPr>
            </a:p>
          </p:txBody>
        </p:sp>
        <p:sp>
          <p:nvSpPr>
            <p:cNvPr id="693360" name="Text Box 112"/>
            <p:cNvSpPr txBox="1">
              <a:spLocks noChangeAspect="1" noChangeArrowheads="1"/>
            </p:cNvSpPr>
            <p:nvPr/>
          </p:nvSpPr>
          <p:spPr bwMode="auto">
            <a:xfrm>
              <a:off x="4683" y="874"/>
              <a:ext cx="293" cy="278"/>
            </a:xfrm>
            <a:prstGeom prst="rect">
              <a:avLst/>
            </a:prstGeom>
            <a:noFill/>
            <a:ln w="9525" algn="ctr">
              <a:noFill/>
              <a:miter lim="800000"/>
              <a:headEnd/>
              <a:tailEnd/>
            </a:ln>
            <a:effectLst/>
          </p:spPr>
          <p:txBody>
            <a:bodyPr wrap="none">
              <a:spAutoFit/>
            </a:bodyPr>
            <a:lstStyle/>
            <a:p>
              <a:pPr>
                <a:defRPr/>
              </a:pPr>
              <a:r>
                <a:rPr lang="it-IT" sz="2000">
                  <a:solidFill>
                    <a:srgbClr val="FFFF00"/>
                  </a:solidFill>
                  <a:effectLst>
                    <a:outerShdw blurRad="38100" dist="38100" dir="2700000" algn="tl">
                      <a:srgbClr val="000000"/>
                    </a:outerShdw>
                  </a:effectLst>
                  <a:latin typeface="Calibri" pitchFamily="34" charset="0"/>
                </a:rPr>
                <a:t>R</a:t>
              </a:r>
              <a:r>
                <a:rPr lang="it-IT" sz="2000" baseline="-25000">
                  <a:solidFill>
                    <a:srgbClr val="FFFF00"/>
                  </a:solidFill>
                  <a:effectLst>
                    <a:outerShdw blurRad="38100" dist="38100" dir="2700000" algn="tl">
                      <a:srgbClr val="000000"/>
                    </a:outerShdw>
                  </a:effectLst>
                  <a:latin typeface="Calibri" pitchFamily="34" charset="0"/>
                </a:rPr>
                <a:t>1</a:t>
              </a:r>
            </a:p>
          </p:txBody>
        </p:sp>
        <p:sp>
          <p:nvSpPr>
            <p:cNvPr id="693361" name="Text Box 113"/>
            <p:cNvSpPr txBox="1">
              <a:spLocks noChangeAspect="1" noChangeArrowheads="1"/>
            </p:cNvSpPr>
            <p:nvPr/>
          </p:nvSpPr>
          <p:spPr bwMode="auto">
            <a:xfrm>
              <a:off x="4168" y="1191"/>
              <a:ext cx="445" cy="280"/>
            </a:xfrm>
            <a:prstGeom prst="rect">
              <a:avLst/>
            </a:prstGeom>
            <a:noFill/>
            <a:ln w="9525" algn="ctr">
              <a:noFill/>
              <a:miter lim="800000"/>
              <a:headEnd/>
              <a:tailEnd/>
            </a:ln>
            <a:effectLst/>
          </p:spPr>
          <p:txBody>
            <a:bodyPr wrap="none">
              <a:spAutoFit/>
            </a:bodyPr>
            <a:lstStyle/>
            <a:p>
              <a:pPr>
                <a:defRPr/>
              </a:pPr>
              <a:r>
                <a:rPr lang="it-IT" sz="2000">
                  <a:solidFill>
                    <a:srgbClr val="FFFF00"/>
                  </a:solidFill>
                  <a:effectLst>
                    <a:outerShdw blurRad="38100" dist="38100" dir="2700000" algn="tl">
                      <a:srgbClr val="000000"/>
                    </a:outerShdw>
                  </a:effectLst>
                  <a:latin typeface="Calibri" pitchFamily="34" charset="0"/>
                </a:rPr>
                <a:t>Res</a:t>
              </a:r>
              <a:r>
                <a:rPr lang="it-IT" sz="2000" baseline="-25000">
                  <a:solidFill>
                    <a:srgbClr val="FFFF00"/>
                  </a:solidFill>
                  <a:effectLst>
                    <a:outerShdw blurRad="38100" dist="38100" dir="2700000" algn="tl">
                      <a:srgbClr val="000000"/>
                    </a:outerShdw>
                  </a:effectLst>
                  <a:latin typeface="Calibri" pitchFamily="34" charset="0"/>
                </a:rPr>
                <a:t>1</a:t>
              </a:r>
            </a:p>
          </p:txBody>
        </p:sp>
        <p:sp>
          <p:nvSpPr>
            <p:cNvPr id="693362" name="Text Box 114"/>
            <p:cNvSpPr txBox="1">
              <a:spLocks noChangeAspect="1" noChangeArrowheads="1"/>
            </p:cNvSpPr>
            <p:nvPr/>
          </p:nvSpPr>
          <p:spPr bwMode="auto">
            <a:xfrm>
              <a:off x="5135" y="579"/>
              <a:ext cx="283" cy="280"/>
            </a:xfrm>
            <a:prstGeom prst="rect">
              <a:avLst/>
            </a:prstGeom>
            <a:noFill/>
            <a:ln w="9525" algn="ctr">
              <a:noFill/>
              <a:miter lim="800000"/>
              <a:headEnd/>
              <a:tailEnd/>
            </a:ln>
            <a:effectLst/>
          </p:spPr>
          <p:txBody>
            <a:bodyPr wrap="none">
              <a:spAutoFit/>
            </a:bodyPr>
            <a:lstStyle/>
            <a:p>
              <a:pPr>
                <a:defRPr/>
              </a:pPr>
              <a:r>
                <a:rPr lang="it-IT" sz="2000">
                  <a:solidFill>
                    <a:srgbClr val="FF0000"/>
                  </a:solidFill>
                  <a:effectLst>
                    <a:outerShdw blurRad="38100" dist="38100" dir="2700000" algn="tl">
                      <a:srgbClr val="000000"/>
                    </a:outerShdw>
                  </a:effectLst>
                  <a:latin typeface="Calibri" pitchFamily="34" charset="0"/>
                </a:rPr>
                <a:t>P</a:t>
              </a:r>
              <a:r>
                <a:rPr lang="it-IT" sz="2000" baseline="-25000">
                  <a:solidFill>
                    <a:srgbClr val="FF0000"/>
                  </a:solidFill>
                  <a:effectLst>
                    <a:outerShdw blurRad="38100" dist="38100" dir="2700000" algn="tl">
                      <a:srgbClr val="000000"/>
                    </a:outerShdw>
                  </a:effectLst>
                  <a:latin typeface="Calibri" pitchFamily="34" charset="0"/>
                </a:rPr>
                <a:t>1</a:t>
              </a:r>
            </a:p>
          </p:txBody>
        </p:sp>
      </p:grpSp>
      <p:sp>
        <p:nvSpPr>
          <p:cNvPr id="693334" name="Rectangle 86"/>
          <p:cNvSpPr>
            <a:spLocks noChangeArrowheads="1"/>
          </p:cNvSpPr>
          <p:nvPr/>
        </p:nvSpPr>
        <p:spPr bwMode="auto">
          <a:xfrm>
            <a:off x="1154113" y="6513513"/>
            <a:ext cx="7989887" cy="344487"/>
          </a:xfrm>
          <a:prstGeom prst="rect">
            <a:avLst/>
          </a:prstGeom>
          <a:solidFill>
            <a:schemeClr val="tx1"/>
          </a:solidFill>
          <a:ln w="9525" algn="ctr">
            <a:noFill/>
            <a:miter lim="800000"/>
            <a:headEnd/>
            <a:tailEnd/>
          </a:ln>
          <a:effectLst/>
        </p:spPr>
        <p:txBody>
          <a:bodyPr wrap="none" anchor="ctr"/>
          <a:lstStyle/>
          <a:p>
            <a:pPr>
              <a:defRPr/>
            </a:pPr>
            <a:endParaRPr lang="it-IT">
              <a:latin typeface="Calibri" pitchFamily="34" charset="0"/>
            </a:endParaRPr>
          </a:p>
        </p:txBody>
      </p:sp>
      <p:grpSp>
        <p:nvGrpSpPr>
          <p:cNvPr id="3" name="Group 99"/>
          <p:cNvGrpSpPr>
            <a:grpSpLocks noChangeAspect="1"/>
          </p:cNvGrpSpPr>
          <p:nvPr/>
        </p:nvGrpSpPr>
        <p:grpSpPr bwMode="auto">
          <a:xfrm>
            <a:off x="6565901" y="4984750"/>
            <a:ext cx="2317887" cy="1950719"/>
            <a:chOff x="3991" y="2970"/>
            <a:chExt cx="1622" cy="1366"/>
          </a:xfrm>
        </p:grpSpPr>
        <p:sp>
          <p:nvSpPr>
            <p:cNvPr id="693308" name="Rectangle 60"/>
            <p:cNvSpPr>
              <a:spLocks noChangeAspect="1" noChangeArrowheads="1"/>
            </p:cNvSpPr>
            <p:nvPr/>
          </p:nvSpPr>
          <p:spPr bwMode="auto">
            <a:xfrm>
              <a:off x="4152" y="2970"/>
              <a:ext cx="1286" cy="1113"/>
            </a:xfrm>
            <a:prstGeom prst="rect">
              <a:avLst/>
            </a:prstGeom>
            <a:solidFill>
              <a:schemeClr val="bg1"/>
            </a:solidFill>
            <a:ln w="38100"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693309" name="Rectangle 61"/>
            <p:cNvSpPr>
              <a:spLocks noChangeAspect="1" noChangeArrowheads="1"/>
            </p:cNvSpPr>
            <p:nvPr/>
          </p:nvSpPr>
          <p:spPr bwMode="auto">
            <a:xfrm>
              <a:off x="4164" y="3532"/>
              <a:ext cx="487" cy="537"/>
            </a:xfrm>
            <a:prstGeom prst="rect">
              <a:avLst/>
            </a:prstGeom>
            <a:solidFill>
              <a:srgbClr val="66FF33"/>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693310" name="Rectangle 62"/>
            <p:cNvSpPr>
              <a:spLocks noChangeAspect="1" noChangeArrowheads="1"/>
            </p:cNvSpPr>
            <p:nvPr/>
          </p:nvSpPr>
          <p:spPr bwMode="auto">
            <a:xfrm>
              <a:off x="4648" y="3698"/>
              <a:ext cx="785" cy="371"/>
            </a:xfrm>
            <a:prstGeom prst="rect">
              <a:avLst/>
            </a:prstGeom>
            <a:solidFill>
              <a:srgbClr val="FF66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693312" name="Freeform 64"/>
            <p:cNvSpPr>
              <a:spLocks noChangeAspect="1"/>
            </p:cNvSpPr>
            <p:nvPr/>
          </p:nvSpPr>
          <p:spPr bwMode="auto">
            <a:xfrm>
              <a:off x="4648" y="3543"/>
              <a:ext cx="465" cy="159"/>
            </a:xfrm>
            <a:custGeom>
              <a:avLst/>
              <a:gdLst/>
              <a:ahLst/>
              <a:cxnLst>
                <a:cxn ang="0">
                  <a:pos x="0" y="141"/>
                </a:cxn>
                <a:cxn ang="0">
                  <a:pos x="0" y="0"/>
                </a:cxn>
                <a:cxn ang="0">
                  <a:pos x="102" y="0"/>
                </a:cxn>
                <a:cxn ang="0">
                  <a:pos x="189" y="21"/>
                </a:cxn>
                <a:cxn ang="0">
                  <a:pos x="291" y="60"/>
                </a:cxn>
                <a:cxn ang="0">
                  <a:pos x="375" y="102"/>
                </a:cxn>
                <a:cxn ang="0">
                  <a:pos x="423" y="138"/>
                </a:cxn>
                <a:cxn ang="0">
                  <a:pos x="0" y="141"/>
                </a:cxn>
              </a:cxnLst>
              <a:rect l="0" t="0" r="r" b="b"/>
              <a:pathLst>
                <a:path w="423" h="141">
                  <a:moveTo>
                    <a:pt x="0" y="141"/>
                  </a:moveTo>
                  <a:lnTo>
                    <a:pt x="0" y="0"/>
                  </a:lnTo>
                  <a:lnTo>
                    <a:pt x="102" y="0"/>
                  </a:lnTo>
                  <a:lnTo>
                    <a:pt x="189" y="21"/>
                  </a:lnTo>
                  <a:lnTo>
                    <a:pt x="291" y="60"/>
                  </a:lnTo>
                  <a:lnTo>
                    <a:pt x="375" y="102"/>
                  </a:lnTo>
                  <a:lnTo>
                    <a:pt x="423" y="138"/>
                  </a:lnTo>
                  <a:lnTo>
                    <a:pt x="0" y="141"/>
                  </a:lnTo>
                  <a:close/>
                </a:path>
              </a:pathLst>
            </a:custGeom>
            <a:solidFill>
              <a:srgbClr val="FF66FF"/>
            </a:solidFill>
            <a:ln w="9525" cap="flat" cmpd="sng">
              <a:solidFill>
                <a:schemeClr val="tx1"/>
              </a:solidFill>
              <a:prstDash val="solid"/>
              <a:round/>
              <a:headEnd/>
              <a:tailEnd/>
            </a:ln>
            <a:effectLst/>
          </p:spPr>
          <p:txBody>
            <a:bodyPr anchor="ctr"/>
            <a:lstStyle/>
            <a:p>
              <a:pPr>
                <a:defRPr/>
              </a:pPr>
              <a:endParaRPr lang="it-IT">
                <a:latin typeface="Calibri" pitchFamily="34" charset="0"/>
              </a:endParaRPr>
            </a:p>
          </p:txBody>
        </p:sp>
        <p:sp>
          <p:nvSpPr>
            <p:cNvPr id="693311" name="Freeform 63"/>
            <p:cNvSpPr>
              <a:spLocks noChangeAspect="1"/>
            </p:cNvSpPr>
            <p:nvPr/>
          </p:nvSpPr>
          <p:spPr bwMode="auto">
            <a:xfrm>
              <a:off x="4164" y="3265"/>
              <a:ext cx="879" cy="388"/>
            </a:xfrm>
            <a:custGeom>
              <a:avLst/>
              <a:gdLst/>
              <a:ahLst/>
              <a:cxnLst>
                <a:cxn ang="0">
                  <a:pos x="0" y="405"/>
                </a:cxn>
                <a:cxn ang="0">
                  <a:pos x="0" y="0"/>
                </a:cxn>
                <a:cxn ang="0">
                  <a:pos x="102" y="27"/>
                </a:cxn>
                <a:cxn ang="0">
                  <a:pos x="192" y="78"/>
                </a:cxn>
                <a:cxn ang="0">
                  <a:pos x="276" y="132"/>
                </a:cxn>
                <a:cxn ang="0">
                  <a:pos x="333" y="183"/>
                </a:cxn>
                <a:cxn ang="0">
                  <a:pos x="390" y="234"/>
                </a:cxn>
                <a:cxn ang="0">
                  <a:pos x="456" y="306"/>
                </a:cxn>
                <a:cxn ang="0">
                  <a:pos x="516" y="375"/>
                </a:cxn>
                <a:cxn ang="0">
                  <a:pos x="546" y="411"/>
                </a:cxn>
                <a:cxn ang="0">
                  <a:pos x="0" y="405"/>
                </a:cxn>
              </a:cxnLst>
              <a:rect l="0" t="0" r="r" b="b"/>
              <a:pathLst>
                <a:path w="546" h="411">
                  <a:moveTo>
                    <a:pt x="0" y="405"/>
                  </a:moveTo>
                  <a:lnTo>
                    <a:pt x="0" y="0"/>
                  </a:lnTo>
                  <a:lnTo>
                    <a:pt x="102" y="27"/>
                  </a:lnTo>
                  <a:lnTo>
                    <a:pt x="192" y="78"/>
                  </a:lnTo>
                  <a:lnTo>
                    <a:pt x="276" y="132"/>
                  </a:lnTo>
                  <a:lnTo>
                    <a:pt x="333" y="183"/>
                  </a:lnTo>
                  <a:lnTo>
                    <a:pt x="390" y="234"/>
                  </a:lnTo>
                  <a:lnTo>
                    <a:pt x="456" y="306"/>
                  </a:lnTo>
                  <a:lnTo>
                    <a:pt x="516" y="375"/>
                  </a:lnTo>
                  <a:lnTo>
                    <a:pt x="546" y="411"/>
                  </a:lnTo>
                  <a:lnTo>
                    <a:pt x="0" y="405"/>
                  </a:lnTo>
                  <a:close/>
                </a:path>
              </a:pathLst>
            </a:custGeom>
            <a:solidFill>
              <a:srgbClr val="00FFFF"/>
            </a:solidFill>
            <a:ln w="9525" cap="flat" cmpd="sng">
              <a:solidFill>
                <a:schemeClr val="tx1"/>
              </a:solidFill>
              <a:prstDash val="solid"/>
              <a:round/>
              <a:headEnd/>
              <a:tailEnd/>
            </a:ln>
            <a:effectLst/>
          </p:spPr>
          <p:txBody>
            <a:bodyPr anchor="ctr"/>
            <a:lstStyle/>
            <a:p>
              <a:pPr>
                <a:defRPr/>
              </a:pPr>
              <a:endParaRPr lang="it-IT">
                <a:latin typeface="Calibri" pitchFamily="34" charset="0"/>
              </a:endParaRPr>
            </a:p>
          </p:txBody>
        </p:sp>
        <p:sp>
          <p:nvSpPr>
            <p:cNvPr id="693313" name="Freeform 65"/>
            <p:cNvSpPr>
              <a:spLocks noChangeAspect="1"/>
            </p:cNvSpPr>
            <p:nvPr/>
          </p:nvSpPr>
          <p:spPr bwMode="auto">
            <a:xfrm>
              <a:off x="5109" y="3265"/>
              <a:ext cx="321" cy="437"/>
            </a:xfrm>
            <a:custGeom>
              <a:avLst/>
              <a:gdLst/>
              <a:ahLst/>
              <a:cxnLst>
                <a:cxn ang="0">
                  <a:pos x="297" y="390"/>
                </a:cxn>
                <a:cxn ang="0">
                  <a:pos x="297" y="0"/>
                </a:cxn>
                <a:cxn ang="0">
                  <a:pos x="246" y="30"/>
                </a:cxn>
                <a:cxn ang="0">
                  <a:pos x="195" y="93"/>
                </a:cxn>
                <a:cxn ang="0">
                  <a:pos x="138" y="159"/>
                </a:cxn>
                <a:cxn ang="0">
                  <a:pos x="96" y="228"/>
                </a:cxn>
                <a:cxn ang="0">
                  <a:pos x="54" y="297"/>
                </a:cxn>
                <a:cxn ang="0">
                  <a:pos x="21" y="354"/>
                </a:cxn>
                <a:cxn ang="0">
                  <a:pos x="0" y="396"/>
                </a:cxn>
                <a:cxn ang="0">
                  <a:pos x="297" y="390"/>
                </a:cxn>
              </a:cxnLst>
              <a:rect l="0" t="0" r="r" b="b"/>
              <a:pathLst>
                <a:path w="297" h="396">
                  <a:moveTo>
                    <a:pt x="297" y="390"/>
                  </a:moveTo>
                  <a:lnTo>
                    <a:pt x="297" y="0"/>
                  </a:lnTo>
                  <a:lnTo>
                    <a:pt x="246" y="30"/>
                  </a:lnTo>
                  <a:lnTo>
                    <a:pt x="195" y="93"/>
                  </a:lnTo>
                  <a:lnTo>
                    <a:pt x="138" y="159"/>
                  </a:lnTo>
                  <a:lnTo>
                    <a:pt x="96" y="228"/>
                  </a:lnTo>
                  <a:lnTo>
                    <a:pt x="54" y="297"/>
                  </a:lnTo>
                  <a:lnTo>
                    <a:pt x="21" y="354"/>
                  </a:lnTo>
                  <a:lnTo>
                    <a:pt x="0" y="396"/>
                  </a:lnTo>
                  <a:lnTo>
                    <a:pt x="297" y="390"/>
                  </a:lnTo>
                  <a:close/>
                </a:path>
              </a:pathLst>
            </a:custGeom>
            <a:solidFill>
              <a:srgbClr val="CC0000"/>
            </a:solidFill>
            <a:ln w="9525" cap="flat" cmpd="sng">
              <a:solidFill>
                <a:schemeClr val="tx1"/>
              </a:solidFill>
              <a:prstDash val="solid"/>
              <a:round/>
              <a:headEnd/>
              <a:tailEnd/>
            </a:ln>
            <a:effectLst/>
          </p:spPr>
          <p:txBody>
            <a:bodyPr anchor="ctr"/>
            <a:lstStyle/>
            <a:p>
              <a:pPr>
                <a:defRPr/>
              </a:pPr>
              <a:endParaRPr lang="it-IT">
                <a:latin typeface="Calibri" pitchFamily="34" charset="0"/>
              </a:endParaRPr>
            </a:p>
          </p:txBody>
        </p:sp>
        <p:sp>
          <p:nvSpPr>
            <p:cNvPr id="693318" name="Text Box 70"/>
            <p:cNvSpPr txBox="1">
              <a:spLocks noChangeAspect="1" noChangeArrowheads="1"/>
            </p:cNvSpPr>
            <p:nvPr/>
          </p:nvSpPr>
          <p:spPr bwMode="auto">
            <a:xfrm>
              <a:off x="4943" y="3341"/>
              <a:ext cx="287" cy="280"/>
            </a:xfrm>
            <a:prstGeom prst="rect">
              <a:avLst/>
            </a:prstGeom>
            <a:noFill/>
            <a:ln w="9525" algn="ctr">
              <a:noFill/>
              <a:miter lim="800000"/>
              <a:headEnd/>
              <a:tailEnd/>
            </a:ln>
            <a:effectLst/>
          </p:spPr>
          <p:txBody>
            <a:bodyPr wrap="none">
              <a:spAutoFit/>
            </a:bodyPr>
            <a:lstStyle/>
            <a:p>
              <a:pPr>
                <a:defRPr/>
              </a:pPr>
              <a:r>
                <a:rPr lang="it-IT" sz="2000">
                  <a:solidFill>
                    <a:srgbClr val="FFFF00"/>
                  </a:solidFill>
                  <a:effectLst>
                    <a:outerShdw blurRad="38100" dist="38100" dir="2700000" algn="tl">
                      <a:srgbClr val="000000"/>
                    </a:outerShdw>
                  </a:effectLst>
                  <a:latin typeface="Calibri" pitchFamily="34" charset="0"/>
                </a:rPr>
                <a:t>R</a:t>
              </a:r>
              <a:r>
                <a:rPr lang="it-IT" sz="2000" baseline="-25000">
                  <a:solidFill>
                    <a:srgbClr val="FFFF00"/>
                  </a:solidFill>
                  <a:effectLst>
                    <a:outerShdw blurRad="38100" dist="38100" dir="2700000" algn="tl">
                      <a:srgbClr val="000000"/>
                    </a:outerShdw>
                  </a:effectLst>
                  <a:latin typeface="Calibri" pitchFamily="34" charset="0"/>
                </a:rPr>
                <a:t>3</a:t>
              </a:r>
            </a:p>
          </p:txBody>
        </p:sp>
        <p:sp>
          <p:nvSpPr>
            <p:cNvPr id="693321" name="Text Box 73"/>
            <p:cNvSpPr txBox="1">
              <a:spLocks noChangeAspect="1" noChangeArrowheads="1"/>
            </p:cNvSpPr>
            <p:nvPr/>
          </p:nvSpPr>
          <p:spPr bwMode="auto">
            <a:xfrm>
              <a:off x="4198" y="3802"/>
              <a:ext cx="445" cy="280"/>
            </a:xfrm>
            <a:prstGeom prst="rect">
              <a:avLst/>
            </a:prstGeom>
            <a:noFill/>
            <a:ln w="9525" algn="ctr">
              <a:noFill/>
              <a:miter lim="800000"/>
              <a:headEnd/>
              <a:tailEnd/>
            </a:ln>
            <a:effectLst/>
          </p:spPr>
          <p:txBody>
            <a:bodyPr wrap="none">
              <a:spAutoFit/>
            </a:bodyPr>
            <a:lstStyle/>
            <a:p>
              <a:pPr>
                <a:defRPr/>
              </a:pPr>
              <a:r>
                <a:rPr lang="it-IT" sz="2000">
                  <a:solidFill>
                    <a:srgbClr val="FFFF00"/>
                  </a:solidFill>
                  <a:effectLst>
                    <a:outerShdw blurRad="38100" dist="38100" dir="2700000" algn="tl">
                      <a:srgbClr val="000000"/>
                    </a:outerShdw>
                  </a:effectLst>
                  <a:latin typeface="Calibri" pitchFamily="34" charset="0"/>
                </a:rPr>
                <a:t>Res</a:t>
              </a:r>
              <a:r>
                <a:rPr lang="it-IT" sz="2000" baseline="-25000">
                  <a:solidFill>
                    <a:srgbClr val="FFFF00"/>
                  </a:solidFill>
                  <a:effectLst>
                    <a:outerShdw blurRad="38100" dist="38100" dir="2700000" algn="tl">
                      <a:srgbClr val="000000"/>
                    </a:outerShdw>
                  </a:effectLst>
                  <a:latin typeface="Calibri" pitchFamily="34" charset="0"/>
                </a:rPr>
                <a:t>3</a:t>
              </a:r>
            </a:p>
          </p:txBody>
        </p:sp>
        <p:sp>
          <p:nvSpPr>
            <p:cNvPr id="693324" name="Text Box 76"/>
            <p:cNvSpPr txBox="1">
              <a:spLocks noChangeAspect="1" noChangeArrowheads="1"/>
            </p:cNvSpPr>
            <p:nvPr/>
          </p:nvSpPr>
          <p:spPr bwMode="auto">
            <a:xfrm>
              <a:off x="5135" y="2971"/>
              <a:ext cx="291" cy="278"/>
            </a:xfrm>
            <a:prstGeom prst="rect">
              <a:avLst/>
            </a:prstGeom>
            <a:noFill/>
            <a:ln w="9525" algn="ctr">
              <a:noFill/>
              <a:miter lim="800000"/>
              <a:headEnd/>
              <a:tailEnd/>
            </a:ln>
            <a:effectLst/>
          </p:spPr>
          <p:txBody>
            <a:bodyPr wrap="none">
              <a:spAutoFit/>
            </a:bodyPr>
            <a:lstStyle/>
            <a:p>
              <a:pPr>
                <a:defRPr/>
              </a:pPr>
              <a:r>
                <a:rPr lang="it-IT" sz="2000">
                  <a:solidFill>
                    <a:srgbClr val="FF0000"/>
                  </a:solidFill>
                  <a:effectLst>
                    <a:outerShdw blurRad="38100" dist="38100" dir="2700000" algn="tl">
                      <a:srgbClr val="000000"/>
                    </a:outerShdw>
                  </a:effectLst>
                  <a:latin typeface="Calibri" pitchFamily="34" charset="0"/>
                </a:rPr>
                <a:t>P</a:t>
              </a:r>
              <a:r>
                <a:rPr lang="it-IT" sz="2000" baseline="-25000">
                  <a:solidFill>
                    <a:srgbClr val="FF0000"/>
                  </a:solidFill>
                  <a:effectLst>
                    <a:outerShdw blurRad="38100" dist="38100" dir="2700000" algn="tl">
                      <a:srgbClr val="000000"/>
                    </a:outerShdw>
                  </a:effectLst>
                  <a:latin typeface="Calibri" pitchFamily="34" charset="0"/>
                </a:rPr>
                <a:t>3</a:t>
              </a:r>
            </a:p>
          </p:txBody>
        </p:sp>
        <p:sp>
          <p:nvSpPr>
            <p:cNvPr id="693327" name="Text Box 79"/>
            <p:cNvSpPr txBox="1">
              <a:spLocks noChangeAspect="1" noChangeArrowheads="1"/>
            </p:cNvSpPr>
            <p:nvPr/>
          </p:nvSpPr>
          <p:spPr bwMode="auto">
            <a:xfrm>
              <a:off x="3991" y="4056"/>
              <a:ext cx="290" cy="280"/>
            </a:xfrm>
            <a:prstGeom prst="rect">
              <a:avLst/>
            </a:prstGeom>
            <a:noFill/>
            <a:ln w="9525" algn="ctr">
              <a:noFill/>
              <a:miter lim="800000"/>
              <a:headEnd/>
              <a:tailEnd/>
            </a:ln>
            <a:effectLst/>
          </p:spPr>
          <p:txBody>
            <a:bodyPr wrap="none">
              <a:spAutoFit/>
            </a:bodyPr>
            <a:lstStyle/>
            <a:p>
              <a:pPr>
                <a:defRPr/>
              </a:pPr>
              <a:r>
                <a:rPr lang="it-IT" sz="2000">
                  <a:solidFill>
                    <a:srgbClr val="FFFF00"/>
                  </a:solidFill>
                  <a:effectLst>
                    <a:outerShdw blurRad="38100" dist="38100" dir="2700000" algn="tl">
                      <a:srgbClr val="000000"/>
                    </a:outerShdw>
                  </a:effectLst>
                  <a:latin typeface="Calibri" pitchFamily="34" charset="0"/>
                </a:rPr>
                <a:t>Ol</a:t>
              </a:r>
            </a:p>
          </p:txBody>
        </p:sp>
        <p:sp>
          <p:nvSpPr>
            <p:cNvPr id="693328" name="Text Box 80"/>
            <p:cNvSpPr txBox="1">
              <a:spLocks noChangeAspect="1" noChangeArrowheads="1"/>
            </p:cNvSpPr>
            <p:nvPr/>
          </p:nvSpPr>
          <p:spPr bwMode="auto">
            <a:xfrm>
              <a:off x="4390" y="4046"/>
              <a:ext cx="416" cy="280"/>
            </a:xfrm>
            <a:prstGeom prst="rect">
              <a:avLst/>
            </a:prstGeom>
            <a:noFill/>
            <a:ln w="9525" algn="ctr">
              <a:noFill/>
              <a:miter lim="800000"/>
              <a:headEnd/>
              <a:tailEnd/>
            </a:ln>
            <a:effectLst/>
          </p:spPr>
          <p:txBody>
            <a:bodyPr wrap="none">
              <a:spAutoFit/>
            </a:bodyPr>
            <a:lstStyle/>
            <a:p>
              <a:pPr>
                <a:defRPr/>
              </a:pPr>
              <a:r>
                <a:rPr lang="it-IT" sz="2000">
                  <a:solidFill>
                    <a:srgbClr val="FFFF00"/>
                  </a:solidFill>
                  <a:effectLst>
                    <a:outerShdw blurRad="38100" dist="38100" dir="2700000" algn="tl">
                      <a:srgbClr val="000000"/>
                    </a:outerShdw>
                  </a:effectLst>
                  <a:latin typeface="Calibri" pitchFamily="34" charset="0"/>
                </a:rPr>
                <a:t>Opx</a:t>
              </a:r>
            </a:p>
          </p:txBody>
        </p:sp>
        <p:sp>
          <p:nvSpPr>
            <p:cNvPr id="693329" name="Text Box 81"/>
            <p:cNvSpPr txBox="1">
              <a:spLocks noChangeAspect="1" noChangeArrowheads="1"/>
            </p:cNvSpPr>
            <p:nvPr/>
          </p:nvSpPr>
          <p:spPr bwMode="auto">
            <a:xfrm>
              <a:off x="5180" y="4045"/>
              <a:ext cx="433" cy="280"/>
            </a:xfrm>
            <a:prstGeom prst="rect">
              <a:avLst/>
            </a:prstGeom>
            <a:noFill/>
            <a:ln w="9525" algn="ctr">
              <a:noFill/>
              <a:miter lim="800000"/>
              <a:headEnd/>
              <a:tailEnd/>
            </a:ln>
            <a:effectLst/>
          </p:spPr>
          <p:txBody>
            <a:bodyPr wrap="none">
              <a:spAutoFit/>
            </a:bodyPr>
            <a:lstStyle/>
            <a:p>
              <a:pPr>
                <a:defRPr/>
              </a:pPr>
              <a:r>
                <a:rPr lang="it-IT" sz="2000">
                  <a:solidFill>
                    <a:srgbClr val="FFFF00"/>
                  </a:solidFill>
                  <a:effectLst>
                    <a:outerShdw blurRad="38100" dist="38100" dir="2700000" algn="tl">
                      <a:srgbClr val="000000"/>
                    </a:outerShdw>
                  </a:effectLst>
                  <a:latin typeface="Calibri" pitchFamily="34" charset="0"/>
                </a:rPr>
                <a:t>SiO</a:t>
              </a:r>
              <a:r>
                <a:rPr lang="it-IT" sz="2000" baseline="-25000">
                  <a:solidFill>
                    <a:srgbClr val="FFFF00"/>
                  </a:solidFill>
                  <a:effectLst>
                    <a:outerShdw blurRad="38100" dist="38100" dir="2700000" algn="tl">
                      <a:srgbClr val="000000"/>
                    </a:outerShdw>
                  </a:effectLst>
                  <a:latin typeface="Calibri" pitchFamily="34" charset="0"/>
                </a:rPr>
                <a:t>2</a:t>
              </a:r>
            </a:p>
          </p:txBody>
        </p:sp>
      </p:grpSp>
      <p:grpSp>
        <p:nvGrpSpPr>
          <p:cNvPr id="4" name="Group 96"/>
          <p:cNvGrpSpPr>
            <a:grpSpLocks noChangeAspect="1"/>
          </p:cNvGrpSpPr>
          <p:nvPr/>
        </p:nvGrpSpPr>
        <p:grpSpPr bwMode="auto">
          <a:xfrm>
            <a:off x="6805613" y="3341688"/>
            <a:ext cx="1836737" cy="1590675"/>
            <a:chOff x="4152" y="1755"/>
            <a:chExt cx="1286" cy="1113"/>
          </a:xfrm>
        </p:grpSpPr>
        <p:sp>
          <p:nvSpPr>
            <p:cNvPr id="693302" name="Rectangle 54"/>
            <p:cNvSpPr>
              <a:spLocks noChangeAspect="1" noChangeArrowheads="1"/>
            </p:cNvSpPr>
            <p:nvPr/>
          </p:nvSpPr>
          <p:spPr bwMode="auto">
            <a:xfrm>
              <a:off x="4152" y="1755"/>
              <a:ext cx="1286" cy="1113"/>
            </a:xfrm>
            <a:prstGeom prst="rect">
              <a:avLst/>
            </a:prstGeom>
            <a:solidFill>
              <a:schemeClr val="bg1"/>
            </a:solidFill>
            <a:ln w="38100"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693303" name="Rectangle 55"/>
            <p:cNvSpPr>
              <a:spLocks noChangeAspect="1" noChangeArrowheads="1"/>
            </p:cNvSpPr>
            <p:nvPr/>
          </p:nvSpPr>
          <p:spPr bwMode="auto">
            <a:xfrm>
              <a:off x="4161" y="2318"/>
              <a:ext cx="490" cy="542"/>
            </a:xfrm>
            <a:prstGeom prst="rect">
              <a:avLst/>
            </a:prstGeom>
            <a:solidFill>
              <a:srgbClr val="66FF33"/>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693304" name="Rectangle 56"/>
            <p:cNvSpPr>
              <a:spLocks noChangeAspect="1" noChangeArrowheads="1"/>
            </p:cNvSpPr>
            <p:nvPr/>
          </p:nvSpPr>
          <p:spPr bwMode="auto">
            <a:xfrm>
              <a:off x="4648" y="2483"/>
              <a:ext cx="786" cy="374"/>
            </a:xfrm>
            <a:prstGeom prst="rect">
              <a:avLst/>
            </a:prstGeom>
            <a:solidFill>
              <a:srgbClr val="FF66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693306" name="Freeform 58"/>
            <p:cNvSpPr>
              <a:spLocks noChangeAspect="1"/>
            </p:cNvSpPr>
            <p:nvPr/>
          </p:nvSpPr>
          <p:spPr bwMode="auto">
            <a:xfrm>
              <a:off x="4648" y="2328"/>
              <a:ext cx="467" cy="153"/>
            </a:xfrm>
            <a:custGeom>
              <a:avLst/>
              <a:gdLst/>
              <a:ahLst/>
              <a:cxnLst>
                <a:cxn ang="0">
                  <a:pos x="0" y="141"/>
                </a:cxn>
                <a:cxn ang="0">
                  <a:pos x="0" y="0"/>
                </a:cxn>
                <a:cxn ang="0">
                  <a:pos x="102" y="0"/>
                </a:cxn>
                <a:cxn ang="0">
                  <a:pos x="189" y="21"/>
                </a:cxn>
                <a:cxn ang="0">
                  <a:pos x="291" y="60"/>
                </a:cxn>
                <a:cxn ang="0">
                  <a:pos x="375" y="102"/>
                </a:cxn>
                <a:cxn ang="0">
                  <a:pos x="423" y="138"/>
                </a:cxn>
                <a:cxn ang="0">
                  <a:pos x="0" y="141"/>
                </a:cxn>
              </a:cxnLst>
              <a:rect l="0" t="0" r="r" b="b"/>
              <a:pathLst>
                <a:path w="423" h="141">
                  <a:moveTo>
                    <a:pt x="0" y="141"/>
                  </a:moveTo>
                  <a:lnTo>
                    <a:pt x="0" y="0"/>
                  </a:lnTo>
                  <a:lnTo>
                    <a:pt x="102" y="0"/>
                  </a:lnTo>
                  <a:lnTo>
                    <a:pt x="189" y="21"/>
                  </a:lnTo>
                  <a:lnTo>
                    <a:pt x="291" y="60"/>
                  </a:lnTo>
                  <a:lnTo>
                    <a:pt x="375" y="102"/>
                  </a:lnTo>
                  <a:lnTo>
                    <a:pt x="423" y="138"/>
                  </a:lnTo>
                  <a:lnTo>
                    <a:pt x="0" y="141"/>
                  </a:lnTo>
                  <a:close/>
                </a:path>
              </a:pathLst>
            </a:custGeom>
            <a:solidFill>
              <a:srgbClr val="FF66FF"/>
            </a:solidFill>
            <a:ln w="9525" cap="flat" cmpd="sng">
              <a:solidFill>
                <a:schemeClr val="tx1"/>
              </a:solidFill>
              <a:prstDash val="solid"/>
              <a:round/>
              <a:headEnd/>
              <a:tailEnd/>
            </a:ln>
            <a:effectLst/>
          </p:spPr>
          <p:txBody>
            <a:bodyPr anchor="ctr"/>
            <a:lstStyle/>
            <a:p>
              <a:pPr>
                <a:defRPr/>
              </a:pPr>
              <a:endParaRPr lang="it-IT">
                <a:latin typeface="Calibri" pitchFamily="34" charset="0"/>
              </a:endParaRPr>
            </a:p>
          </p:txBody>
        </p:sp>
        <p:sp>
          <p:nvSpPr>
            <p:cNvPr id="693305" name="Freeform 57"/>
            <p:cNvSpPr>
              <a:spLocks noChangeAspect="1"/>
            </p:cNvSpPr>
            <p:nvPr/>
          </p:nvSpPr>
          <p:spPr bwMode="auto">
            <a:xfrm>
              <a:off x="4161" y="1947"/>
              <a:ext cx="744" cy="427"/>
            </a:xfrm>
            <a:custGeom>
              <a:avLst/>
              <a:gdLst/>
              <a:ahLst/>
              <a:cxnLst>
                <a:cxn ang="0">
                  <a:pos x="0" y="405"/>
                </a:cxn>
                <a:cxn ang="0">
                  <a:pos x="0" y="0"/>
                </a:cxn>
                <a:cxn ang="0">
                  <a:pos x="102" y="27"/>
                </a:cxn>
                <a:cxn ang="0">
                  <a:pos x="192" y="78"/>
                </a:cxn>
                <a:cxn ang="0">
                  <a:pos x="276" y="132"/>
                </a:cxn>
                <a:cxn ang="0">
                  <a:pos x="333" y="183"/>
                </a:cxn>
                <a:cxn ang="0">
                  <a:pos x="390" y="234"/>
                </a:cxn>
                <a:cxn ang="0">
                  <a:pos x="456" y="306"/>
                </a:cxn>
                <a:cxn ang="0">
                  <a:pos x="516" y="375"/>
                </a:cxn>
                <a:cxn ang="0">
                  <a:pos x="546" y="411"/>
                </a:cxn>
                <a:cxn ang="0">
                  <a:pos x="0" y="405"/>
                </a:cxn>
              </a:cxnLst>
              <a:rect l="0" t="0" r="r" b="b"/>
              <a:pathLst>
                <a:path w="546" h="411">
                  <a:moveTo>
                    <a:pt x="0" y="405"/>
                  </a:moveTo>
                  <a:lnTo>
                    <a:pt x="0" y="0"/>
                  </a:lnTo>
                  <a:lnTo>
                    <a:pt x="102" y="27"/>
                  </a:lnTo>
                  <a:lnTo>
                    <a:pt x="192" y="78"/>
                  </a:lnTo>
                  <a:lnTo>
                    <a:pt x="276" y="132"/>
                  </a:lnTo>
                  <a:lnTo>
                    <a:pt x="333" y="183"/>
                  </a:lnTo>
                  <a:lnTo>
                    <a:pt x="390" y="234"/>
                  </a:lnTo>
                  <a:lnTo>
                    <a:pt x="456" y="306"/>
                  </a:lnTo>
                  <a:lnTo>
                    <a:pt x="516" y="375"/>
                  </a:lnTo>
                  <a:lnTo>
                    <a:pt x="546" y="411"/>
                  </a:lnTo>
                  <a:lnTo>
                    <a:pt x="0" y="405"/>
                  </a:lnTo>
                  <a:close/>
                </a:path>
              </a:pathLst>
            </a:custGeom>
            <a:solidFill>
              <a:srgbClr val="00FFFF"/>
            </a:solidFill>
            <a:ln w="9525" cap="flat" cmpd="sng">
              <a:solidFill>
                <a:schemeClr val="tx1"/>
              </a:solidFill>
              <a:prstDash val="solid"/>
              <a:round/>
              <a:headEnd/>
              <a:tailEnd/>
            </a:ln>
            <a:effectLst/>
          </p:spPr>
          <p:txBody>
            <a:bodyPr anchor="ctr"/>
            <a:lstStyle/>
            <a:p>
              <a:pPr>
                <a:defRPr/>
              </a:pPr>
              <a:endParaRPr lang="it-IT">
                <a:latin typeface="Calibri" pitchFamily="34" charset="0"/>
              </a:endParaRPr>
            </a:p>
          </p:txBody>
        </p:sp>
        <p:sp>
          <p:nvSpPr>
            <p:cNvPr id="693307" name="Freeform 59"/>
            <p:cNvSpPr>
              <a:spLocks noChangeAspect="1"/>
            </p:cNvSpPr>
            <p:nvPr/>
          </p:nvSpPr>
          <p:spPr bwMode="auto">
            <a:xfrm>
              <a:off x="5109" y="2050"/>
              <a:ext cx="325" cy="437"/>
            </a:xfrm>
            <a:custGeom>
              <a:avLst/>
              <a:gdLst/>
              <a:ahLst/>
              <a:cxnLst>
                <a:cxn ang="0">
                  <a:pos x="297" y="390"/>
                </a:cxn>
                <a:cxn ang="0">
                  <a:pos x="297" y="0"/>
                </a:cxn>
                <a:cxn ang="0">
                  <a:pos x="246" y="30"/>
                </a:cxn>
                <a:cxn ang="0">
                  <a:pos x="195" y="93"/>
                </a:cxn>
                <a:cxn ang="0">
                  <a:pos x="138" y="159"/>
                </a:cxn>
                <a:cxn ang="0">
                  <a:pos x="96" y="228"/>
                </a:cxn>
                <a:cxn ang="0">
                  <a:pos x="54" y="297"/>
                </a:cxn>
                <a:cxn ang="0">
                  <a:pos x="21" y="354"/>
                </a:cxn>
                <a:cxn ang="0">
                  <a:pos x="0" y="396"/>
                </a:cxn>
                <a:cxn ang="0">
                  <a:pos x="297" y="390"/>
                </a:cxn>
              </a:cxnLst>
              <a:rect l="0" t="0" r="r" b="b"/>
              <a:pathLst>
                <a:path w="297" h="396">
                  <a:moveTo>
                    <a:pt x="297" y="390"/>
                  </a:moveTo>
                  <a:lnTo>
                    <a:pt x="297" y="0"/>
                  </a:lnTo>
                  <a:lnTo>
                    <a:pt x="246" y="30"/>
                  </a:lnTo>
                  <a:lnTo>
                    <a:pt x="195" y="93"/>
                  </a:lnTo>
                  <a:lnTo>
                    <a:pt x="138" y="159"/>
                  </a:lnTo>
                  <a:lnTo>
                    <a:pt x="96" y="228"/>
                  </a:lnTo>
                  <a:lnTo>
                    <a:pt x="54" y="297"/>
                  </a:lnTo>
                  <a:lnTo>
                    <a:pt x="21" y="354"/>
                  </a:lnTo>
                  <a:lnTo>
                    <a:pt x="0" y="396"/>
                  </a:lnTo>
                  <a:lnTo>
                    <a:pt x="297" y="390"/>
                  </a:lnTo>
                  <a:close/>
                </a:path>
              </a:pathLst>
            </a:custGeom>
            <a:solidFill>
              <a:srgbClr val="CC0000"/>
            </a:solidFill>
            <a:ln w="9525" cap="flat" cmpd="sng">
              <a:solidFill>
                <a:schemeClr val="tx1"/>
              </a:solidFill>
              <a:prstDash val="solid"/>
              <a:round/>
              <a:headEnd/>
              <a:tailEnd/>
            </a:ln>
            <a:effectLst/>
          </p:spPr>
          <p:txBody>
            <a:bodyPr anchor="ctr"/>
            <a:lstStyle/>
            <a:p>
              <a:pPr>
                <a:defRPr/>
              </a:pPr>
              <a:endParaRPr lang="it-IT">
                <a:latin typeface="Calibri" pitchFamily="34" charset="0"/>
              </a:endParaRPr>
            </a:p>
          </p:txBody>
        </p:sp>
        <p:sp>
          <p:nvSpPr>
            <p:cNvPr id="693317" name="Text Box 69"/>
            <p:cNvSpPr txBox="1">
              <a:spLocks noChangeAspect="1" noChangeArrowheads="1"/>
            </p:cNvSpPr>
            <p:nvPr/>
          </p:nvSpPr>
          <p:spPr bwMode="auto">
            <a:xfrm>
              <a:off x="4837" y="2113"/>
              <a:ext cx="288" cy="280"/>
            </a:xfrm>
            <a:prstGeom prst="rect">
              <a:avLst/>
            </a:prstGeom>
            <a:noFill/>
            <a:ln w="9525" algn="ctr">
              <a:noFill/>
              <a:miter lim="800000"/>
              <a:headEnd/>
              <a:tailEnd/>
            </a:ln>
            <a:effectLst/>
          </p:spPr>
          <p:txBody>
            <a:bodyPr wrap="none">
              <a:spAutoFit/>
            </a:bodyPr>
            <a:lstStyle/>
            <a:p>
              <a:pPr>
                <a:defRPr/>
              </a:pPr>
              <a:r>
                <a:rPr lang="it-IT" sz="2000">
                  <a:solidFill>
                    <a:srgbClr val="FFFF00"/>
                  </a:solidFill>
                  <a:effectLst>
                    <a:outerShdw blurRad="38100" dist="38100" dir="2700000" algn="tl">
                      <a:srgbClr val="000000"/>
                    </a:outerShdw>
                  </a:effectLst>
                  <a:latin typeface="Calibri" pitchFamily="34" charset="0"/>
                </a:rPr>
                <a:t>R</a:t>
              </a:r>
              <a:r>
                <a:rPr lang="it-IT" sz="2000" baseline="-25000">
                  <a:solidFill>
                    <a:srgbClr val="FFFF00"/>
                  </a:solidFill>
                  <a:effectLst>
                    <a:outerShdw blurRad="38100" dist="38100" dir="2700000" algn="tl">
                      <a:srgbClr val="000000"/>
                    </a:outerShdw>
                  </a:effectLst>
                  <a:latin typeface="Calibri" pitchFamily="34" charset="0"/>
                </a:rPr>
                <a:t>2</a:t>
              </a:r>
            </a:p>
          </p:txBody>
        </p:sp>
        <p:sp>
          <p:nvSpPr>
            <p:cNvPr id="693320" name="Text Box 72"/>
            <p:cNvSpPr txBox="1">
              <a:spLocks noChangeAspect="1" noChangeArrowheads="1"/>
            </p:cNvSpPr>
            <p:nvPr/>
          </p:nvSpPr>
          <p:spPr bwMode="auto">
            <a:xfrm>
              <a:off x="4216" y="2350"/>
              <a:ext cx="445" cy="280"/>
            </a:xfrm>
            <a:prstGeom prst="rect">
              <a:avLst/>
            </a:prstGeom>
            <a:noFill/>
            <a:ln w="9525" algn="ctr">
              <a:noFill/>
              <a:miter lim="800000"/>
              <a:headEnd/>
              <a:tailEnd/>
            </a:ln>
            <a:effectLst/>
          </p:spPr>
          <p:txBody>
            <a:bodyPr wrap="none">
              <a:spAutoFit/>
            </a:bodyPr>
            <a:lstStyle/>
            <a:p>
              <a:pPr>
                <a:defRPr/>
              </a:pPr>
              <a:r>
                <a:rPr lang="it-IT" sz="2000">
                  <a:solidFill>
                    <a:srgbClr val="FFFF00"/>
                  </a:solidFill>
                  <a:effectLst>
                    <a:outerShdw blurRad="38100" dist="38100" dir="2700000" algn="tl">
                      <a:srgbClr val="000000"/>
                    </a:outerShdw>
                  </a:effectLst>
                  <a:latin typeface="Calibri" pitchFamily="34" charset="0"/>
                </a:rPr>
                <a:t>Res</a:t>
              </a:r>
              <a:r>
                <a:rPr lang="it-IT" sz="2000" baseline="-25000">
                  <a:solidFill>
                    <a:srgbClr val="FFFF00"/>
                  </a:solidFill>
                  <a:effectLst>
                    <a:outerShdw blurRad="38100" dist="38100" dir="2700000" algn="tl">
                      <a:srgbClr val="000000"/>
                    </a:outerShdw>
                  </a:effectLst>
                  <a:latin typeface="Calibri" pitchFamily="34" charset="0"/>
                </a:rPr>
                <a:t>2</a:t>
              </a:r>
            </a:p>
          </p:txBody>
        </p:sp>
        <p:sp>
          <p:nvSpPr>
            <p:cNvPr id="693323" name="Text Box 75"/>
            <p:cNvSpPr txBox="1">
              <a:spLocks noChangeAspect="1" noChangeArrowheads="1"/>
            </p:cNvSpPr>
            <p:nvPr/>
          </p:nvSpPr>
          <p:spPr bwMode="auto">
            <a:xfrm>
              <a:off x="5135" y="1779"/>
              <a:ext cx="291" cy="278"/>
            </a:xfrm>
            <a:prstGeom prst="rect">
              <a:avLst/>
            </a:prstGeom>
            <a:noFill/>
            <a:ln w="9525" algn="ctr">
              <a:noFill/>
              <a:miter lim="800000"/>
              <a:headEnd/>
              <a:tailEnd/>
            </a:ln>
            <a:effectLst/>
          </p:spPr>
          <p:txBody>
            <a:bodyPr wrap="none">
              <a:spAutoFit/>
            </a:bodyPr>
            <a:lstStyle/>
            <a:p>
              <a:pPr>
                <a:defRPr/>
              </a:pPr>
              <a:r>
                <a:rPr lang="it-IT" sz="2000">
                  <a:solidFill>
                    <a:srgbClr val="FF0000"/>
                  </a:solidFill>
                  <a:effectLst>
                    <a:outerShdw blurRad="38100" dist="38100" dir="2700000" algn="tl">
                      <a:srgbClr val="000000"/>
                    </a:outerShdw>
                  </a:effectLst>
                  <a:latin typeface="Calibri" pitchFamily="34" charset="0"/>
                </a:rPr>
                <a:t>P</a:t>
              </a:r>
              <a:r>
                <a:rPr lang="it-IT" sz="2000" baseline="-25000">
                  <a:solidFill>
                    <a:srgbClr val="FF0000"/>
                  </a:solidFill>
                  <a:effectLst>
                    <a:outerShdw blurRad="38100" dist="38100" dir="2700000" algn="tl">
                      <a:srgbClr val="000000"/>
                    </a:outerShdw>
                  </a:effectLst>
                  <a:latin typeface="Calibri" pitchFamily="34" charset="0"/>
                </a:rPr>
                <a:t>2</a:t>
              </a:r>
            </a:p>
          </p:txBody>
        </p:sp>
      </p:grpSp>
      <p:sp>
        <p:nvSpPr>
          <p:cNvPr id="693251" name="Text Box 3"/>
          <p:cNvSpPr txBox="1">
            <a:spLocks noChangeArrowheads="1"/>
          </p:cNvSpPr>
          <p:nvPr/>
        </p:nvSpPr>
        <p:spPr bwMode="auto">
          <a:xfrm>
            <a:off x="1504950" y="6489700"/>
            <a:ext cx="4032250" cy="304800"/>
          </a:xfrm>
          <a:prstGeom prst="rect">
            <a:avLst/>
          </a:prstGeom>
          <a:noFill/>
          <a:ln w="9525" algn="ctr">
            <a:noFill/>
            <a:miter lim="800000"/>
            <a:headEnd/>
            <a:tailEnd/>
          </a:ln>
          <a:effectLst/>
        </p:spPr>
        <p:txBody>
          <a:bodyPr>
            <a:spAutoFit/>
          </a:bodyPr>
          <a:lstStyle/>
          <a:p>
            <a:pPr>
              <a:defRPr/>
            </a:pPr>
            <a:r>
              <a:rPr lang="it-IT" sz="1400" dirty="0" err="1" smtClean="0">
                <a:solidFill>
                  <a:schemeClr val="bg1"/>
                </a:solidFill>
                <a:effectLst>
                  <a:outerShdw blurRad="38100" dist="38100" dir="2700000" algn="tl">
                    <a:srgbClr val="000000"/>
                  </a:outerShdw>
                </a:effectLst>
                <a:latin typeface="Calibri" pitchFamily="34" charset="0"/>
              </a:rPr>
              <a:t>Niu</a:t>
            </a:r>
            <a:r>
              <a:rPr lang="it-IT" sz="1400" dirty="0" smtClean="0">
                <a:solidFill>
                  <a:schemeClr val="bg1"/>
                </a:solidFill>
                <a:effectLst>
                  <a:outerShdw blurRad="38100" dist="38100" dir="2700000" algn="tl">
                    <a:srgbClr val="000000"/>
                  </a:outerShdw>
                </a:effectLst>
                <a:latin typeface="Calibri" pitchFamily="34" charset="0"/>
              </a:rPr>
              <a:t>, </a:t>
            </a:r>
            <a:r>
              <a:rPr lang="it-IT" sz="1400" dirty="0" smtClean="0">
                <a:solidFill>
                  <a:schemeClr val="bg1"/>
                </a:solidFill>
                <a:effectLst>
                  <a:outerShdw blurRad="38100" dist="38100" dir="2700000" algn="tl">
                    <a:srgbClr val="000000"/>
                  </a:outerShdw>
                </a:effectLst>
                <a:latin typeface="Calibri" pitchFamily="34" charset="0"/>
              </a:rPr>
              <a:t>1997 (J</a:t>
            </a:r>
            <a:r>
              <a:rPr lang="it-IT" sz="1400" dirty="0">
                <a:solidFill>
                  <a:schemeClr val="bg1"/>
                </a:solidFill>
                <a:effectLst>
                  <a:outerShdw blurRad="38100" dist="38100" dir="2700000" algn="tl">
                    <a:srgbClr val="000000"/>
                  </a:outerShdw>
                </a:effectLst>
                <a:latin typeface="Calibri" pitchFamily="34" charset="0"/>
              </a:rPr>
              <a:t>. </a:t>
            </a:r>
            <a:r>
              <a:rPr lang="it-IT" sz="1400" dirty="0" err="1">
                <a:solidFill>
                  <a:schemeClr val="bg1"/>
                </a:solidFill>
                <a:effectLst>
                  <a:outerShdw blurRad="38100" dist="38100" dir="2700000" algn="tl">
                    <a:srgbClr val="000000"/>
                  </a:outerShdw>
                </a:effectLst>
                <a:latin typeface="Calibri" pitchFamily="34" charset="0"/>
              </a:rPr>
              <a:t>Petrol</a:t>
            </a:r>
            <a:r>
              <a:rPr lang="it-IT" sz="1400" dirty="0">
                <a:solidFill>
                  <a:schemeClr val="bg1"/>
                </a:solidFill>
                <a:effectLst>
                  <a:outerShdw blurRad="38100" dist="38100" dir="2700000" algn="tl">
                    <a:srgbClr val="000000"/>
                  </a:outerShdw>
                </a:effectLst>
                <a:latin typeface="Calibri" pitchFamily="34" charset="0"/>
              </a:rPr>
              <a:t>.,  38, </a:t>
            </a:r>
            <a:r>
              <a:rPr lang="it-IT" sz="1400" dirty="0" smtClean="0">
                <a:solidFill>
                  <a:schemeClr val="bg1"/>
                </a:solidFill>
                <a:effectLst>
                  <a:outerShdw blurRad="38100" dist="38100" dir="2700000" algn="tl">
                    <a:srgbClr val="000000"/>
                  </a:outerShdw>
                </a:effectLst>
                <a:latin typeface="Calibri" pitchFamily="34" charset="0"/>
              </a:rPr>
              <a:t>1047-1074)</a:t>
            </a:r>
            <a:endParaRPr lang="it-IT" sz="1400" dirty="0">
              <a:solidFill>
                <a:schemeClr val="bg1"/>
              </a:solidFill>
              <a:effectLst>
                <a:outerShdw blurRad="38100" dist="38100" dir="2700000" algn="tl">
                  <a:srgbClr val="000000"/>
                </a:outerShdw>
              </a:effectLst>
              <a:latin typeface="Calibri" pitchFamily="34" charset="0"/>
            </a:endParaRPr>
          </a:p>
        </p:txBody>
      </p:sp>
      <p:sp>
        <p:nvSpPr>
          <p:cNvPr id="693281" name="Text Box 33"/>
          <p:cNvSpPr txBox="1">
            <a:spLocks noChangeAspect="1" noChangeArrowheads="1"/>
          </p:cNvSpPr>
          <p:nvPr/>
        </p:nvSpPr>
        <p:spPr bwMode="auto">
          <a:xfrm>
            <a:off x="2265363" y="1123950"/>
            <a:ext cx="2688365" cy="584775"/>
          </a:xfrm>
          <a:prstGeom prst="rect">
            <a:avLst/>
          </a:prstGeom>
          <a:noFill/>
          <a:ln w="9525" algn="ctr">
            <a:noFill/>
            <a:miter lim="800000"/>
            <a:headEnd/>
            <a:tailEnd/>
          </a:ln>
          <a:effectLst/>
        </p:spPr>
        <p:txBody>
          <a:bodyPr wrap="none">
            <a:spAutoFit/>
          </a:bodyPr>
          <a:lstStyle/>
          <a:p>
            <a:pPr>
              <a:defRPr/>
            </a:pPr>
            <a:r>
              <a:rPr lang="it-IT" sz="3200">
                <a:solidFill>
                  <a:srgbClr val="FFFF00"/>
                </a:solidFill>
                <a:effectLst>
                  <a:outerShdw blurRad="38100" dist="38100" dir="2700000" algn="tl">
                    <a:srgbClr val="000000"/>
                  </a:outerShdw>
                </a:effectLst>
                <a:latin typeface="Calibri" pitchFamily="34" charset="0"/>
              </a:rPr>
              <a:t>Opx = Ol + SiO</a:t>
            </a:r>
            <a:r>
              <a:rPr lang="it-IT" sz="3200" baseline="-25000">
                <a:solidFill>
                  <a:srgbClr val="FFFF00"/>
                </a:solidFill>
                <a:effectLst>
                  <a:outerShdw blurRad="38100" dist="38100" dir="2700000" algn="tl">
                    <a:srgbClr val="000000"/>
                  </a:outerShdw>
                </a:effectLst>
                <a:latin typeface="Calibri" pitchFamily="34" charset="0"/>
              </a:rPr>
              <a:t>2</a:t>
            </a:r>
          </a:p>
        </p:txBody>
      </p:sp>
      <p:sp>
        <p:nvSpPr>
          <p:cNvPr id="693314" name="Freeform 66"/>
          <p:cNvSpPr>
            <a:spLocks noChangeAspect="1"/>
          </p:cNvSpPr>
          <p:nvPr/>
        </p:nvSpPr>
        <p:spPr bwMode="auto">
          <a:xfrm>
            <a:off x="7666038" y="2514600"/>
            <a:ext cx="381000" cy="3413125"/>
          </a:xfrm>
          <a:custGeom>
            <a:avLst/>
            <a:gdLst/>
            <a:ahLst/>
            <a:cxnLst>
              <a:cxn ang="0">
                <a:pos x="0" y="0"/>
              </a:cxn>
              <a:cxn ang="0">
                <a:pos x="240" y="2150"/>
              </a:cxn>
            </a:cxnLst>
            <a:rect l="0" t="0" r="r" b="b"/>
            <a:pathLst>
              <a:path w="240" h="2150">
                <a:moveTo>
                  <a:pt x="0" y="0"/>
                </a:moveTo>
                <a:lnTo>
                  <a:pt x="240" y="2150"/>
                </a:lnTo>
              </a:path>
            </a:pathLst>
          </a:custGeom>
          <a:noFill/>
          <a:ln w="38100">
            <a:solidFill>
              <a:srgbClr val="FF0000"/>
            </a:solidFill>
            <a:prstDash val="sysDot"/>
            <a:round/>
            <a:headEnd/>
            <a:tailEnd/>
          </a:ln>
          <a:effectLst/>
        </p:spPr>
        <p:txBody>
          <a:bodyPr anchor="ctr"/>
          <a:lstStyle/>
          <a:p>
            <a:pPr>
              <a:defRPr/>
            </a:pPr>
            <a:endParaRPr lang="it-IT">
              <a:latin typeface="Calibri" pitchFamily="34" charset="0"/>
            </a:endParaRPr>
          </a:p>
        </p:txBody>
      </p:sp>
      <p:sp>
        <p:nvSpPr>
          <p:cNvPr id="693315" name="Freeform 67"/>
          <p:cNvSpPr>
            <a:spLocks noChangeAspect="1"/>
          </p:cNvSpPr>
          <p:nvPr/>
        </p:nvSpPr>
        <p:spPr bwMode="auto">
          <a:xfrm>
            <a:off x="6935788" y="2727325"/>
            <a:ext cx="242887" cy="3567113"/>
          </a:xfrm>
          <a:custGeom>
            <a:avLst/>
            <a:gdLst/>
            <a:ahLst/>
            <a:cxnLst>
              <a:cxn ang="0">
                <a:pos x="153" y="0"/>
              </a:cxn>
              <a:cxn ang="0">
                <a:pos x="0" y="2247"/>
              </a:cxn>
            </a:cxnLst>
            <a:rect l="0" t="0" r="r" b="b"/>
            <a:pathLst>
              <a:path w="153" h="2247">
                <a:moveTo>
                  <a:pt x="153" y="0"/>
                </a:moveTo>
                <a:lnTo>
                  <a:pt x="0" y="2247"/>
                </a:lnTo>
              </a:path>
            </a:pathLst>
          </a:custGeom>
          <a:noFill/>
          <a:ln w="38100">
            <a:solidFill>
              <a:schemeClr val="accent2"/>
            </a:solidFill>
            <a:prstDash val="sysDot"/>
            <a:round/>
            <a:headEnd/>
            <a:tailEnd/>
          </a:ln>
          <a:effectLst/>
        </p:spPr>
        <p:txBody>
          <a:bodyPr anchor="ctr"/>
          <a:lstStyle/>
          <a:p>
            <a:pPr>
              <a:defRPr/>
            </a:pPr>
            <a:endParaRPr lang="it-IT">
              <a:latin typeface="Calibri" pitchFamily="34" charset="0"/>
            </a:endParaRPr>
          </a:p>
        </p:txBody>
      </p:sp>
      <p:sp>
        <p:nvSpPr>
          <p:cNvPr id="693322" name="Text Box 74"/>
          <p:cNvSpPr txBox="1">
            <a:spLocks noChangeAspect="1" noChangeArrowheads="1"/>
          </p:cNvSpPr>
          <p:nvPr/>
        </p:nvSpPr>
        <p:spPr bwMode="auto">
          <a:xfrm>
            <a:off x="57150" y="85725"/>
            <a:ext cx="2699778" cy="584775"/>
          </a:xfrm>
          <a:prstGeom prst="rect">
            <a:avLst/>
          </a:prstGeom>
          <a:noFill/>
          <a:ln w="9525" algn="ctr">
            <a:noFill/>
            <a:miter lim="800000"/>
            <a:headEnd/>
            <a:tailEnd/>
          </a:ln>
          <a:effectLst/>
        </p:spPr>
        <p:txBody>
          <a:bodyPr wrap="none">
            <a:spAutoFit/>
          </a:bodyPr>
          <a:lstStyle/>
          <a:p>
            <a:pPr>
              <a:lnSpc>
                <a:spcPct val="80000"/>
              </a:lnSpc>
              <a:defRPr/>
            </a:pPr>
            <a:r>
              <a:rPr lang="it-IT" sz="4000">
                <a:solidFill>
                  <a:schemeClr val="bg1"/>
                </a:solidFill>
                <a:effectLst>
                  <a:outerShdw blurRad="38100" dist="38100" dir="2700000" algn="tl">
                    <a:srgbClr val="000000"/>
                  </a:outerShdw>
                </a:effectLst>
                <a:latin typeface="Calibri" pitchFamily="34" charset="0"/>
              </a:rPr>
              <a:t>P</a:t>
            </a:r>
            <a:r>
              <a:rPr lang="it-IT" sz="4000" baseline="-25000">
                <a:solidFill>
                  <a:schemeClr val="bg1"/>
                </a:solidFill>
                <a:effectLst>
                  <a:outerShdw blurRad="38100" dist="38100" dir="2700000" algn="tl">
                    <a:srgbClr val="000000"/>
                  </a:outerShdw>
                </a:effectLst>
                <a:latin typeface="Calibri" pitchFamily="34" charset="0"/>
              </a:rPr>
              <a:t>0</a:t>
            </a:r>
            <a:r>
              <a:rPr lang="it-IT" sz="4000">
                <a:solidFill>
                  <a:schemeClr val="bg1"/>
                </a:solidFill>
                <a:effectLst>
                  <a:outerShdw blurRad="38100" dist="38100" dir="2700000" algn="tl">
                    <a:srgbClr val="000000"/>
                  </a:outerShdw>
                </a:effectLst>
                <a:latin typeface="Calibri" pitchFamily="34" charset="0"/>
              </a:rPr>
              <a:t>&gt;P</a:t>
            </a:r>
            <a:r>
              <a:rPr lang="it-IT" sz="4000" baseline="-25000">
                <a:solidFill>
                  <a:schemeClr val="bg1"/>
                </a:solidFill>
                <a:effectLst>
                  <a:outerShdw blurRad="38100" dist="38100" dir="2700000" algn="tl">
                    <a:srgbClr val="000000"/>
                  </a:outerShdw>
                </a:effectLst>
                <a:latin typeface="Calibri" pitchFamily="34" charset="0"/>
              </a:rPr>
              <a:t>1</a:t>
            </a:r>
            <a:r>
              <a:rPr lang="it-IT" sz="4000">
                <a:solidFill>
                  <a:schemeClr val="bg1"/>
                </a:solidFill>
                <a:effectLst>
                  <a:outerShdw blurRad="38100" dist="38100" dir="2700000" algn="tl">
                    <a:srgbClr val="000000"/>
                  </a:outerShdw>
                </a:effectLst>
                <a:latin typeface="Calibri" pitchFamily="34" charset="0"/>
              </a:rPr>
              <a:t>&gt;P</a:t>
            </a:r>
            <a:r>
              <a:rPr lang="it-IT" sz="4000" baseline="-25000">
                <a:solidFill>
                  <a:schemeClr val="bg1"/>
                </a:solidFill>
                <a:effectLst>
                  <a:outerShdw blurRad="38100" dist="38100" dir="2700000" algn="tl">
                    <a:srgbClr val="000000"/>
                  </a:outerShdw>
                </a:effectLst>
                <a:latin typeface="Calibri" pitchFamily="34" charset="0"/>
              </a:rPr>
              <a:t>2</a:t>
            </a:r>
            <a:r>
              <a:rPr lang="it-IT" sz="4000">
                <a:solidFill>
                  <a:schemeClr val="bg1"/>
                </a:solidFill>
                <a:effectLst>
                  <a:outerShdw blurRad="38100" dist="38100" dir="2700000" algn="tl">
                    <a:srgbClr val="000000"/>
                  </a:outerShdw>
                </a:effectLst>
                <a:latin typeface="Calibri" pitchFamily="34" charset="0"/>
              </a:rPr>
              <a:t>&gt;P</a:t>
            </a:r>
            <a:r>
              <a:rPr lang="it-IT" sz="4000" baseline="-25000">
                <a:solidFill>
                  <a:schemeClr val="bg1"/>
                </a:solidFill>
                <a:effectLst>
                  <a:outerShdw blurRad="38100" dist="38100" dir="2700000" algn="tl">
                    <a:srgbClr val="000000"/>
                  </a:outerShdw>
                </a:effectLst>
                <a:latin typeface="Calibri" pitchFamily="34" charset="0"/>
              </a:rPr>
              <a:t>3</a:t>
            </a:r>
          </a:p>
        </p:txBody>
      </p:sp>
      <p:grpSp>
        <p:nvGrpSpPr>
          <p:cNvPr id="5" name="Group 122"/>
          <p:cNvGrpSpPr>
            <a:grpSpLocks/>
          </p:cNvGrpSpPr>
          <p:nvPr/>
        </p:nvGrpSpPr>
        <p:grpSpPr bwMode="auto">
          <a:xfrm>
            <a:off x="8612196" y="1160463"/>
            <a:ext cx="523876" cy="5259387"/>
            <a:chOff x="5425" y="731"/>
            <a:chExt cx="330" cy="3313"/>
          </a:xfrm>
        </p:grpSpPr>
        <p:sp>
          <p:nvSpPr>
            <p:cNvPr id="693331" name="Line 83"/>
            <p:cNvSpPr>
              <a:spLocks noChangeAspect="1" noChangeShapeType="1"/>
            </p:cNvSpPr>
            <p:nvPr/>
          </p:nvSpPr>
          <p:spPr bwMode="auto">
            <a:xfrm>
              <a:off x="5586" y="3603"/>
              <a:ext cx="0" cy="441"/>
            </a:xfrm>
            <a:prstGeom prst="line">
              <a:avLst/>
            </a:prstGeom>
            <a:noFill/>
            <a:ln w="38100">
              <a:solidFill>
                <a:srgbClr val="FFFF00"/>
              </a:solidFill>
              <a:round/>
              <a:headEnd/>
              <a:tailEnd type="triangle" w="med" len="med"/>
            </a:ln>
            <a:effectLst/>
          </p:spPr>
          <p:txBody>
            <a:bodyPr anchor="ctr"/>
            <a:lstStyle/>
            <a:p>
              <a:pPr>
                <a:defRPr/>
              </a:pPr>
              <a:endParaRPr lang="it-IT">
                <a:latin typeface="Calibri" pitchFamily="34" charset="0"/>
              </a:endParaRPr>
            </a:p>
          </p:txBody>
        </p:sp>
        <p:sp>
          <p:nvSpPr>
            <p:cNvPr id="693330" name="Text Box 82"/>
            <p:cNvSpPr txBox="1">
              <a:spLocks noChangeAspect="1" noChangeArrowheads="1"/>
            </p:cNvSpPr>
            <p:nvPr/>
          </p:nvSpPr>
          <p:spPr bwMode="auto">
            <a:xfrm rot="5400000">
              <a:off x="4441" y="2190"/>
              <a:ext cx="2298" cy="330"/>
            </a:xfrm>
            <a:prstGeom prst="rect">
              <a:avLst/>
            </a:prstGeom>
            <a:noFill/>
            <a:ln w="9525" algn="ctr">
              <a:noFill/>
              <a:miter lim="800000"/>
              <a:headEnd/>
              <a:tailEnd/>
            </a:ln>
            <a:effectLst/>
          </p:spPr>
          <p:txBody>
            <a:bodyPr wrap="none">
              <a:spAutoFit/>
            </a:bodyPr>
            <a:lstStyle/>
            <a:p>
              <a:pPr>
                <a:defRPr/>
              </a:pPr>
              <a:r>
                <a:rPr lang="it-IT" sz="2800">
                  <a:solidFill>
                    <a:srgbClr val="FFFF00"/>
                  </a:solidFill>
                  <a:effectLst>
                    <a:outerShdw blurRad="38100" dist="38100" dir="2700000" algn="tl">
                      <a:srgbClr val="000000"/>
                    </a:outerShdw>
                  </a:effectLst>
                  <a:latin typeface="Calibri" pitchFamily="34" charset="0"/>
                </a:rPr>
                <a:t>Decompression Melting</a:t>
              </a:r>
            </a:p>
          </p:txBody>
        </p:sp>
        <p:sp>
          <p:nvSpPr>
            <p:cNvPr id="693332" name="Line 84"/>
            <p:cNvSpPr>
              <a:spLocks noChangeAspect="1" noChangeShapeType="1"/>
            </p:cNvSpPr>
            <p:nvPr/>
          </p:nvSpPr>
          <p:spPr bwMode="auto">
            <a:xfrm>
              <a:off x="5586" y="731"/>
              <a:ext cx="0" cy="384"/>
            </a:xfrm>
            <a:prstGeom prst="line">
              <a:avLst/>
            </a:prstGeom>
            <a:noFill/>
            <a:ln w="38100">
              <a:solidFill>
                <a:srgbClr val="FFFF00"/>
              </a:solidFill>
              <a:round/>
              <a:headEnd/>
              <a:tailEnd/>
            </a:ln>
            <a:effectLst/>
          </p:spPr>
          <p:txBody>
            <a:bodyPr anchor="ctr"/>
            <a:lstStyle/>
            <a:p>
              <a:pPr>
                <a:defRPr/>
              </a:pPr>
              <a:endParaRPr lang="it-IT">
                <a:latin typeface="Calibri" pitchFamily="34" charset="0"/>
              </a:endParaRPr>
            </a:p>
          </p:txBody>
        </p:sp>
      </p:grpSp>
      <p:grpSp>
        <p:nvGrpSpPr>
          <p:cNvPr id="6" name="Group 104"/>
          <p:cNvGrpSpPr>
            <a:grpSpLocks noChangeAspect="1"/>
          </p:cNvGrpSpPr>
          <p:nvPr/>
        </p:nvGrpSpPr>
        <p:grpSpPr bwMode="auto">
          <a:xfrm>
            <a:off x="6805613" y="36513"/>
            <a:ext cx="1838325" cy="1590675"/>
            <a:chOff x="4152" y="53"/>
            <a:chExt cx="1286" cy="1113"/>
          </a:xfrm>
        </p:grpSpPr>
        <p:sp>
          <p:nvSpPr>
            <p:cNvPr id="693295" name="Rectangle 47"/>
            <p:cNvSpPr>
              <a:spLocks noChangeAspect="1" noChangeArrowheads="1"/>
            </p:cNvSpPr>
            <p:nvPr/>
          </p:nvSpPr>
          <p:spPr bwMode="auto">
            <a:xfrm>
              <a:off x="4152" y="53"/>
              <a:ext cx="1286" cy="1113"/>
            </a:xfrm>
            <a:prstGeom prst="rect">
              <a:avLst/>
            </a:prstGeom>
            <a:solidFill>
              <a:schemeClr val="bg1"/>
            </a:solidFill>
            <a:ln w="38100"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693296" name="Rectangle 48"/>
            <p:cNvSpPr>
              <a:spLocks noChangeAspect="1" noChangeArrowheads="1"/>
            </p:cNvSpPr>
            <p:nvPr/>
          </p:nvSpPr>
          <p:spPr bwMode="auto">
            <a:xfrm>
              <a:off x="4164" y="616"/>
              <a:ext cx="485" cy="542"/>
            </a:xfrm>
            <a:prstGeom prst="rect">
              <a:avLst/>
            </a:prstGeom>
            <a:solidFill>
              <a:srgbClr val="66FF33"/>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693297" name="Rectangle 49"/>
            <p:cNvSpPr>
              <a:spLocks noChangeAspect="1" noChangeArrowheads="1"/>
            </p:cNvSpPr>
            <p:nvPr/>
          </p:nvSpPr>
          <p:spPr bwMode="auto">
            <a:xfrm>
              <a:off x="4648" y="581"/>
              <a:ext cx="784" cy="574"/>
            </a:xfrm>
            <a:prstGeom prst="rect">
              <a:avLst/>
            </a:prstGeom>
            <a:solidFill>
              <a:srgbClr val="FF66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693298" name="Freeform 50"/>
            <p:cNvSpPr>
              <a:spLocks noChangeAspect="1"/>
            </p:cNvSpPr>
            <p:nvPr/>
          </p:nvSpPr>
          <p:spPr bwMode="auto">
            <a:xfrm>
              <a:off x="4164" y="167"/>
              <a:ext cx="414" cy="448"/>
            </a:xfrm>
            <a:custGeom>
              <a:avLst/>
              <a:gdLst/>
              <a:ahLst/>
              <a:cxnLst>
                <a:cxn ang="0">
                  <a:pos x="0" y="445"/>
                </a:cxn>
                <a:cxn ang="0">
                  <a:pos x="0" y="0"/>
                </a:cxn>
                <a:cxn ang="0">
                  <a:pos x="106" y="30"/>
                </a:cxn>
                <a:cxn ang="0">
                  <a:pos x="200" y="86"/>
                </a:cxn>
                <a:cxn ang="0">
                  <a:pos x="262" y="148"/>
                </a:cxn>
                <a:cxn ang="0">
                  <a:pos x="321" y="238"/>
                </a:cxn>
                <a:cxn ang="0">
                  <a:pos x="370" y="325"/>
                </a:cxn>
                <a:cxn ang="0">
                  <a:pos x="399" y="409"/>
                </a:cxn>
                <a:cxn ang="0">
                  <a:pos x="411" y="436"/>
                </a:cxn>
                <a:cxn ang="0">
                  <a:pos x="414" y="448"/>
                </a:cxn>
                <a:cxn ang="0">
                  <a:pos x="0" y="445"/>
                </a:cxn>
              </a:cxnLst>
              <a:rect l="0" t="0" r="r" b="b"/>
              <a:pathLst>
                <a:path w="414" h="448">
                  <a:moveTo>
                    <a:pt x="0" y="445"/>
                  </a:moveTo>
                  <a:lnTo>
                    <a:pt x="0" y="0"/>
                  </a:lnTo>
                  <a:cubicBezTo>
                    <a:pt x="0" y="0"/>
                    <a:pt x="106" y="30"/>
                    <a:pt x="106" y="30"/>
                  </a:cubicBezTo>
                  <a:cubicBezTo>
                    <a:pt x="106" y="30"/>
                    <a:pt x="200" y="86"/>
                    <a:pt x="200" y="86"/>
                  </a:cubicBezTo>
                  <a:cubicBezTo>
                    <a:pt x="200" y="86"/>
                    <a:pt x="262" y="148"/>
                    <a:pt x="262" y="148"/>
                  </a:cubicBezTo>
                  <a:cubicBezTo>
                    <a:pt x="262" y="148"/>
                    <a:pt x="303" y="209"/>
                    <a:pt x="321" y="238"/>
                  </a:cubicBezTo>
                  <a:cubicBezTo>
                    <a:pt x="339" y="267"/>
                    <a:pt x="357" y="296"/>
                    <a:pt x="370" y="325"/>
                  </a:cubicBezTo>
                  <a:cubicBezTo>
                    <a:pt x="383" y="354"/>
                    <a:pt x="392" y="391"/>
                    <a:pt x="399" y="409"/>
                  </a:cubicBezTo>
                  <a:lnTo>
                    <a:pt x="411" y="436"/>
                  </a:lnTo>
                  <a:lnTo>
                    <a:pt x="414" y="448"/>
                  </a:lnTo>
                  <a:lnTo>
                    <a:pt x="0" y="445"/>
                  </a:lnTo>
                  <a:close/>
                </a:path>
              </a:pathLst>
            </a:custGeom>
            <a:solidFill>
              <a:srgbClr val="00FFFF"/>
            </a:solidFill>
            <a:ln w="9525" cap="flat" cmpd="sng">
              <a:solidFill>
                <a:schemeClr val="tx1"/>
              </a:solidFill>
              <a:prstDash val="solid"/>
              <a:round/>
              <a:headEnd/>
              <a:tailEnd/>
            </a:ln>
            <a:effectLst/>
          </p:spPr>
          <p:txBody>
            <a:bodyPr anchor="ctr"/>
            <a:lstStyle/>
            <a:p>
              <a:pPr>
                <a:defRPr/>
              </a:pPr>
              <a:endParaRPr lang="it-IT">
                <a:latin typeface="Calibri" pitchFamily="34" charset="0"/>
              </a:endParaRPr>
            </a:p>
          </p:txBody>
        </p:sp>
        <p:sp>
          <p:nvSpPr>
            <p:cNvPr id="693299" name="Freeform 51"/>
            <p:cNvSpPr>
              <a:spLocks noChangeAspect="1"/>
            </p:cNvSpPr>
            <p:nvPr/>
          </p:nvSpPr>
          <p:spPr bwMode="auto">
            <a:xfrm>
              <a:off x="4648" y="458"/>
              <a:ext cx="463" cy="121"/>
            </a:xfrm>
            <a:custGeom>
              <a:avLst/>
              <a:gdLst/>
              <a:ahLst/>
              <a:cxnLst>
                <a:cxn ang="0">
                  <a:pos x="0" y="125"/>
                </a:cxn>
                <a:cxn ang="0">
                  <a:pos x="0" y="86"/>
                </a:cxn>
                <a:cxn ang="0">
                  <a:pos x="0" y="2"/>
                </a:cxn>
                <a:cxn ang="0">
                  <a:pos x="54" y="0"/>
                </a:cxn>
                <a:cxn ang="0">
                  <a:pos x="144" y="10"/>
                </a:cxn>
                <a:cxn ang="0">
                  <a:pos x="248" y="30"/>
                </a:cxn>
                <a:cxn ang="0">
                  <a:pos x="348" y="64"/>
                </a:cxn>
                <a:cxn ang="0">
                  <a:pos x="440" y="109"/>
                </a:cxn>
                <a:cxn ang="0">
                  <a:pos x="465" y="124"/>
                </a:cxn>
                <a:cxn ang="0">
                  <a:pos x="0" y="125"/>
                </a:cxn>
              </a:cxnLst>
              <a:rect l="0" t="0" r="r" b="b"/>
              <a:pathLst>
                <a:path w="465" h="125">
                  <a:moveTo>
                    <a:pt x="0" y="125"/>
                  </a:moveTo>
                  <a:lnTo>
                    <a:pt x="0" y="86"/>
                  </a:lnTo>
                  <a:lnTo>
                    <a:pt x="0" y="2"/>
                  </a:lnTo>
                  <a:lnTo>
                    <a:pt x="54" y="0"/>
                  </a:lnTo>
                  <a:cubicBezTo>
                    <a:pt x="78" y="1"/>
                    <a:pt x="108" y="0"/>
                    <a:pt x="144" y="10"/>
                  </a:cubicBezTo>
                  <a:cubicBezTo>
                    <a:pt x="180" y="20"/>
                    <a:pt x="208" y="18"/>
                    <a:pt x="248" y="30"/>
                  </a:cubicBezTo>
                  <a:cubicBezTo>
                    <a:pt x="288" y="42"/>
                    <a:pt x="318" y="52"/>
                    <a:pt x="348" y="64"/>
                  </a:cubicBezTo>
                  <a:cubicBezTo>
                    <a:pt x="378" y="76"/>
                    <a:pt x="419" y="104"/>
                    <a:pt x="440" y="109"/>
                  </a:cubicBezTo>
                  <a:lnTo>
                    <a:pt x="465" y="124"/>
                  </a:lnTo>
                  <a:lnTo>
                    <a:pt x="0" y="125"/>
                  </a:lnTo>
                  <a:close/>
                </a:path>
              </a:pathLst>
            </a:custGeom>
            <a:solidFill>
              <a:srgbClr val="FF66FF"/>
            </a:solidFill>
            <a:ln w="9525" cap="flat" cmpd="sng">
              <a:solidFill>
                <a:schemeClr val="tx1"/>
              </a:solidFill>
              <a:prstDash val="solid"/>
              <a:round/>
              <a:headEnd/>
              <a:tailEnd/>
            </a:ln>
            <a:effectLst/>
          </p:spPr>
          <p:txBody>
            <a:bodyPr anchor="ctr"/>
            <a:lstStyle/>
            <a:p>
              <a:pPr>
                <a:defRPr/>
              </a:pPr>
              <a:endParaRPr lang="it-IT">
                <a:latin typeface="Calibri" pitchFamily="34" charset="0"/>
              </a:endParaRPr>
            </a:p>
          </p:txBody>
        </p:sp>
        <p:sp>
          <p:nvSpPr>
            <p:cNvPr id="693300" name="Freeform 52"/>
            <p:cNvSpPr>
              <a:spLocks noChangeAspect="1"/>
            </p:cNvSpPr>
            <p:nvPr/>
          </p:nvSpPr>
          <p:spPr bwMode="auto">
            <a:xfrm>
              <a:off x="5109" y="348"/>
              <a:ext cx="323" cy="231"/>
            </a:xfrm>
            <a:custGeom>
              <a:avLst/>
              <a:gdLst/>
              <a:ahLst/>
              <a:cxnLst>
                <a:cxn ang="0">
                  <a:pos x="327" y="428"/>
                </a:cxn>
                <a:cxn ang="0">
                  <a:pos x="327" y="0"/>
                </a:cxn>
                <a:cxn ang="0">
                  <a:pos x="271" y="33"/>
                </a:cxn>
                <a:cxn ang="0">
                  <a:pos x="207" y="101"/>
                </a:cxn>
                <a:cxn ang="0">
                  <a:pos x="152" y="175"/>
                </a:cxn>
                <a:cxn ang="0">
                  <a:pos x="106" y="250"/>
                </a:cxn>
                <a:cxn ang="0">
                  <a:pos x="59" y="326"/>
                </a:cxn>
                <a:cxn ang="0">
                  <a:pos x="23" y="389"/>
                </a:cxn>
                <a:cxn ang="0">
                  <a:pos x="0" y="435"/>
                </a:cxn>
                <a:cxn ang="0">
                  <a:pos x="327" y="428"/>
                </a:cxn>
              </a:cxnLst>
              <a:rect l="0" t="0" r="r" b="b"/>
              <a:pathLst>
                <a:path w="327" h="435">
                  <a:moveTo>
                    <a:pt x="327" y="428"/>
                  </a:moveTo>
                  <a:lnTo>
                    <a:pt x="327" y="0"/>
                  </a:lnTo>
                  <a:lnTo>
                    <a:pt x="271" y="33"/>
                  </a:lnTo>
                  <a:lnTo>
                    <a:pt x="207" y="101"/>
                  </a:lnTo>
                  <a:lnTo>
                    <a:pt x="152" y="175"/>
                  </a:lnTo>
                  <a:lnTo>
                    <a:pt x="106" y="250"/>
                  </a:lnTo>
                  <a:lnTo>
                    <a:pt x="59" y="326"/>
                  </a:lnTo>
                  <a:lnTo>
                    <a:pt x="23" y="389"/>
                  </a:lnTo>
                  <a:lnTo>
                    <a:pt x="0" y="435"/>
                  </a:lnTo>
                  <a:lnTo>
                    <a:pt x="327" y="428"/>
                  </a:lnTo>
                  <a:close/>
                </a:path>
              </a:pathLst>
            </a:custGeom>
            <a:solidFill>
              <a:srgbClr val="CC0000"/>
            </a:solidFill>
            <a:ln w="9525" cap="flat" cmpd="sng">
              <a:solidFill>
                <a:schemeClr val="tx1"/>
              </a:solidFill>
              <a:prstDash val="solid"/>
              <a:round/>
              <a:headEnd/>
              <a:tailEnd/>
            </a:ln>
            <a:effectLst/>
          </p:spPr>
          <p:txBody>
            <a:bodyPr anchor="ctr"/>
            <a:lstStyle/>
            <a:p>
              <a:pPr>
                <a:defRPr/>
              </a:pPr>
              <a:endParaRPr lang="it-IT">
                <a:latin typeface="Calibri" pitchFamily="34" charset="0"/>
              </a:endParaRPr>
            </a:p>
          </p:txBody>
        </p:sp>
        <p:sp>
          <p:nvSpPr>
            <p:cNvPr id="693316" name="Text Box 68"/>
            <p:cNvSpPr txBox="1">
              <a:spLocks noChangeAspect="1" noChangeArrowheads="1"/>
            </p:cNvSpPr>
            <p:nvPr/>
          </p:nvSpPr>
          <p:spPr bwMode="auto">
            <a:xfrm>
              <a:off x="4683" y="364"/>
              <a:ext cx="287" cy="280"/>
            </a:xfrm>
            <a:prstGeom prst="rect">
              <a:avLst/>
            </a:prstGeom>
            <a:noFill/>
            <a:ln w="9525" algn="ctr">
              <a:noFill/>
              <a:miter lim="800000"/>
              <a:headEnd/>
              <a:tailEnd/>
            </a:ln>
            <a:effectLst/>
          </p:spPr>
          <p:txBody>
            <a:bodyPr wrap="none">
              <a:spAutoFit/>
            </a:bodyPr>
            <a:lstStyle/>
            <a:p>
              <a:pPr>
                <a:defRPr/>
              </a:pPr>
              <a:r>
                <a:rPr lang="it-IT" sz="2000">
                  <a:solidFill>
                    <a:srgbClr val="FFFF00"/>
                  </a:solidFill>
                  <a:effectLst>
                    <a:outerShdw blurRad="38100" dist="38100" dir="2700000" algn="tl">
                      <a:srgbClr val="000000"/>
                    </a:outerShdw>
                  </a:effectLst>
                  <a:latin typeface="Calibri" pitchFamily="34" charset="0"/>
                </a:rPr>
                <a:t>R</a:t>
              </a:r>
              <a:r>
                <a:rPr lang="it-IT" sz="2000" baseline="-25000">
                  <a:solidFill>
                    <a:srgbClr val="FFFF00"/>
                  </a:solidFill>
                  <a:effectLst>
                    <a:outerShdw blurRad="38100" dist="38100" dir="2700000" algn="tl">
                      <a:srgbClr val="000000"/>
                    </a:outerShdw>
                  </a:effectLst>
                  <a:latin typeface="Calibri" pitchFamily="34" charset="0"/>
                </a:rPr>
                <a:t>0</a:t>
              </a:r>
            </a:p>
          </p:txBody>
        </p:sp>
        <p:sp>
          <p:nvSpPr>
            <p:cNvPr id="693319" name="Text Box 71"/>
            <p:cNvSpPr txBox="1">
              <a:spLocks noChangeAspect="1" noChangeArrowheads="1"/>
            </p:cNvSpPr>
            <p:nvPr/>
          </p:nvSpPr>
          <p:spPr bwMode="auto">
            <a:xfrm>
              <a:off x="4168" y="681"/>
              <a:ext cx="445" cy="280"/>
            </a:xfrm>
            <a:prstGeom prst="rect">
              <a:avLst/>
            </a:prstGeom>
            <a:noFill/>
            <a:ln w="9525" algn="ctr">
              <a:noFill/>
              <a:miter lim="800000"/>
              <a:headEnd/>
              <a:tailEnd/>
            </a:ln>
            <a:effectLst/>
          </p:spPr>
          <p:txBody>
            <a:bodyPr wrap="none">
              <a:spAutoFit/>
            </a:bodyPr>
            <a:lstStyle/>
            <a:p>
              <a:pPr>
                <a:defRPr/>
              </a:pPr>
              <a:r>
                <a:rPr lang="it-IT" sz="2000">
                  <a:solidFill>
                    <a:srgbClr val="FFFF00"/>
                  </a:solidFill>
                  <a:effectLst>
                    <a:outerShdw blurRad="38100" dist="38100" dir="2700000" algn="tl">
                      <a:srgbClr val="000000"/>
                    </a:outerShdw>
                  </a:effectLst>
                  <a:latin typeface="Calibri" pitchFamily="34" charset="0"/>
                </a:rPr>
                <a:t>Res</a:t>
              </a:r>
              <a:r>
                <a:rPr lang="it-IT" sz="2000" baseline="-25000">
                  <a:solidFill>
                    <a:srgbClr val="FFFF00"/>
                  </a:solidFill>
                  <a:effectLst>
                    <a:outerShdw blurRad="38100" dist="38100" dir="2700000" algn="tl">
                      <a:srgbClr val="000000"/>
                    </a:outerShdw>
                  </a:effectLst>
                  <a:latin typeface="Calibri" pitchFamily="34" charset="0"/>
                </a:rPr>
                <a:t>0</a:t>
              </a:r>
            </a:p>
          </p:txBody>
        </p:sp>
        <p:sp>
          <p:nvSpPr>
            <p:cNvPr id="693326" name="Text Box 78"/>
            <p:cNvSpPr txBox="1">
              <a:spLocks noChangeAspect="1" noChangeArrowheads="1"/>
            </p:cNvSpPr>
            <p:nvPr/>
          </p:nvSpPr>
          <p:spPr bwMode="auto">
            <a:xfrm>
              <a:off x="5135" y="69"/>
              <a:ext cx="291" cy="280"/>
            </a:xfrm>
            <a:prstGeom prst="rect">
              <a:avLst/>
            </a:prstGeom>
            <a:noFill/>
            <a:ln w="9525" algn="ctr">
              <a:noFill/>
              <a:miter lim="800000"/>
              <a:headEnd/>
              <a:tailEnd/>
            </a:ln>
            <a:effectLst/>
          </p:spPr>
          <p:txBody>
            <a:bodyPr wrap="none">
              <a:spAutoFit/>
            </a:bodyPr>
            <a:lstStyle/>
            <a:p>
              <a:pPr>
                <a:defRPr/>
              </a:pPr>
              <a:r>
                <a:rPr lang="it-IT" sz="2000">
                  <a:solidFill>
                    <a:srgbClr val="FF0000"/>
                  </a:solidFill>
                  <a:effectLst>
                    <a:outerShdw blurRad="38100" dist="38100" dir="2700000" algn="tl">
                      <a:srgbClr val="000000"/>
                    </a:outerShdw>
                  </a:effectLst>
                  <a:latin typeface="Calibri" pitchFamily="34" charset="0"/>
                </a:rPr>
                <a:t>P</a:t>
              </a:r>
              <a:r>
                <a:rPr lang="it-IT" sz="2000" baseline="-25000">
                  <a:solidFill>
                    <a:srgbClr val="FF0000"/>
                  </a:solidFill>
                  <a:effectLst>
                    <a:outerShdw blurRad="38100" dist="38100" dir="2700000" algn="tl">
                      <a:srgbClr val="000000"/>
                    </a:outerShdw>
                  </a:effectLst>
                  <a:latin typeface="Calibri" pitchFamily="34" charset="0"/>
                </a:rPr>
                <a:t>0</a:t>
              </a:r>
            </a:p>
          </p:txBody>
        </p:sp>
        <p:sp>
          <p:nvSpPr>
            <p:cNvPr id="693350" name="Freeform 102"/>
            <p:cNvSpPr>
              <a:spLocks noChangeAspect="1"/>
            </p:cNvSpPr>
            <p:nvPr/>
          </p:nvSpPr>
          <p:spPr bwMode="auto">
            <a:xfrm>
              <a:off x="4575" y="461"/>
              <a:ext cx="72" cy="152"/>
            </a:xfrm>
            <a:custGeom>
              <a:avLst/>
              <a:gdLst/>
              <a:ahLst/>
              <a:cxnLst>
                <a:cxn ang="0">
                  <a:pos x="327" y="428"/>
                </a:cxn>
                <a:cxn ang="0">
                  <a:pos x="327" y="0"/>
                </a:cxn>
                <a:cxn ang="0">
                  <a:pos x="271" y="33"/>
                </a:cxn>
                <a:cxn ang="0">
                  <a:pos x="207" y="101"/>
                </a:cxn>
                <a:cxn ang="0">
                  <a:pos x="152" y="175"/>
                </a:cxn>
                <a:cxn ang="0">
                  <a:pos x="106" y="250"/>
                </a:cxn>
                <a:cxn ang="0">
                  <a:pos x="59" y="326"/>
                </a:cxn>
                <a:cxn ang="0">
                  <a:pos x="23" y="389"/>
                </a:cxn>
                <a:cxn ang="0">
                  <a:pos x="0" y="435"/>
                </a:cxn>
                <a:cxn ang="0">
                  <a:pos x="327" y="428"/>
                </a:cxn>
              </a:cxnLst>
              <a:rect l="0" t="0" r="r" b="b"/>
              <a:pathLst>
                <a:path w="327" h="435">
                  <a:moveTo>
                    <a:pt x="327" y="428"/>
                  </a:moveTo>
                  <a:lnTo>
                    <a:pt x="327" y="0"/>
                  </a:lnTo>
                  <a:lnTo>
                    <a:pt x="271" y="33"/>
                  </a:lnTo>
                  <a:lnTo>
                    <a:pt x="207" y="101"/>
                  </a:lnTo>
                  <a:lnTo>
                    <a:pt x="152" y="175"/>
                  </a:lnTo>
                  <a:lnTo>
                    <a:pt x="106" y="250"/>
                  </a:lnTo>
                  <a:lnTo>
                    <a:pt x="59" y="326"/>
                  </a:lnTo>
                  <a:lnTo>
                    <a:pt x="23" y="389"/>
                  </a:lnTo>
                  <a:lnTo>
                    <a:pt x="0" y="435"/>
                  </a:lnTo>
                  <a:lnTo>
                    <a:pt x="327" y="428"/>
                  </a:lnTo>
                  <a:close/>
                </a:path>
              </a:pathLst>
            </a:custGeom>
            <a:solidFill>
              <a:srgbClr val="FFFF00"/>
            </a:solidFill>
            <a:ln w="9525" cap="flat" cmpd="sng">
              <a:solidFill>
                <a:schemeClr val="tx1"/>
              </a:solidFill>
              <a:prstDash val="solid"/>
              <a:round/>
              <a:headEnd/>
              <a:tailEnd/>
            </a:ln>
            <a:effectLst/>
          </p:spPr>
          <p:txBody>
            <a:bodyPr anchor="ctr"/>
            <a:lstStyle/>
            <a:p>
              <a:pPr>
                <a:defRPr/>
              </a:pPr>
              <a:endParaRPr lang="it-IT">
                <a:latin typeface="Calibri" pitchFamily="34" charset="0"/>
              </a:endParaRPr>
            </a:p>
          </p:txBody>
        </p:sp>
      </p:grpSp>
      <p:grpSp>
        <p:nvGrpSpPr>
          <p:cNvPr id="7" name="Group 121"/>
          <p:cNvGrpSpPr>
            <a:grpSpLocks/>
          </p:cNvGrpSpPr>
          <p:nvPr/>
        </p:nvGrpSpPr>
        <p:grpSpPr bwMode="auto">
          <a:xfrm>
            <a:off x="-88900" y="644525"/>
            <a:ext cx="6635750" cy="5634038"/>
            <a:chOff x="-56" y="406"/>
            <a:chExt cx="4180" cy="3549"/>
          </a:xfrm>
        </p:grpSpPr>
        <p:sp>
          <p:nvSpPr>
            <p:cNvPr id="693292" name="Freeform 44"/>
            <p:cNvSpPr>
              <a:spLocks noChangeAspect="1"/>
            </p:cNvSpPr>
            <p:nvPr/>
          </p:nvSpPr>
          <p:spPr bwMode="auto">
            <a:xfrm>
              <a:off x="335" y="579"/>
              <a:ext cx="515" cy="3034"/>
            </a:xfrm>
            <a:custGeom>
              <a:avLst/>
              <a:gdLst/>
              <a:ahLst/>
              <a:cxnLst>
                <a:cxn ang="0">
                  <a:pos x="0" y="2298"/>
                </a:cxn>
                <a:cxn ang="0">
                  <a:pos x="0" y="342"/>
                </a:cxn>
                <a:cxn ang="0">
                  <a:pos x="390" y="0"/>
                </a:cxn>
                <a:cxn ang="0">
                  <a:pos x="390" y="2016"/>
                </a:cxn>
                <a:cxn ang="0">
                  <a:pos x="0" y="2298"/>
                </a:cxn>
              </a:cxnLst>
              <a:rect l="0" t="0" r="r" b="b"/>
              <a:pathLst>
                <a:path w="390" h="2298">
                  <a:moveTo>
                    <a:pt x="0" y="2298"/>
                  </a:moveTo>
                  <a:lnTo>
                    <a:pt x="0" y="342"/>
                  </a:lnTo>
                  <a:lnTo>
                    <a:pt x="390" y="0"/>
                  </a:lnTo>
                  <a:lnTo>
                    <a:pt x="390" y="2016"/>
                  </a:lnTo>
                  <a:lnTo>
                    <a:pt x="0" y="2298"/>
                  </a:lnTo>
                  <a:close/>
                </a:path>
              </a:pathLst>
            </a:custGeom>
            <a:solidFill>
              <a:srgbClr val="FFFF00"/>
            </a:solidFill>
            <a:ln w="9525" cap="flat" cmpd="sng">
              <a:solidFill>
                <a:schemeClr val="tx1"/>
              </a:solidFill>
              <a:prstDash val="solid"/>
              <a:round/>
              <a:headEnd/>
              <a:tailEnd/>
            </a:ln>
            <a:effectLst/>
          </p:spPr>
          <p:txBody>
            <a:bodyPr anchor="ctr"/>
            <a:lstStyle/>
            <a:p>
              <a:pPr>
                <a:defRPr/>
              </a:pPr>
              <a:endParaRPr lang="it-IT">
                <a:latin typeface="Calibri" pitchFamily="34" charset="0"/>
              </a:endParaRPr>
            </a:p>
          </p:txBody>
        </p:sp>
        <p:sp>
          <p:nvSpPr>
            <p:cNvPr id="693257" name="Rectangle 9"/>
            <p:cNvSpPr>
              <a:spLocks noChangeAspect="1" noChangeArrowheads="1"/>
            </p:cNvSpPr>
            <p:nvPr/>
          </p:nvSpPr>
          <p:spPr bwMode="auto">
            <a:xfrm>
              <a:off x="339" y="2860"/>
              <a:ext cx="1156" cy="760"/>
            </a:xfrm>
            <a:prstGeom prst="rect">
              <a:avLst/>
            </a:prstGeom>
            <a:solidFill>
              <a:srgbClr val="00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693258" name="Rectangle 10"/>
            <p:cNvSpPr>
              <a:spLocks noChangeAspect="1" noChangeArrowheads="1"/>
            </p:cNvSpPr>
            <p:nvPr/>
          </p:nvSpPr>
          <p:spPr bwMode="auto">
            <a:xfrm>
              <a:off x="1503" y="3058"/>
              <a:ext cx="1894" cy="555"/>
            </a:xfrm>
            <a:prstGeom prst="rect">
              <a:avLst/>
            </a:prstGeom>
            <a:solidFill>
              <a:srgbClr val="FF66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693260" name="Freeform 12"/>
            <p:cNvSpPr>
              <a:spLocks noChangeAspect="1"/>
            </p:cNvSpPr>
            <p:nvPr/>
          </p:nvSpPr>
          <p:spPr bwMode="auto">
            <a:xfrm>
              <a:off x="1499" y="2828"/>
              <a:ext cx="1212" cy="230"/>
            </a:xfrm>
            <a:custGeom>
              <a:avLst/>
              <a:gdLst/>
              <a:ahLst/>
              <a:cxnLst>
                <a:cxn ang="0">
                  <a:pos x="0" y="168"/>
                </a:cxn>
                <a:cxn ang="0">
                  <a:pos x="0" y="24"/>
                </a:cxn>
                <a:cxn ang="0">
                  <a:pos x="573" y="24"/>
                </a:cxn>
                <a:cxn ang="0">
                  <a:pos x="852" y="174"/>
                </a:cxn>
                <a:cxn ang="0">
                  <a:pos x="0" y="168"/>
                </a:cxn>
              </a:cxnLst>
              <a:rect l="0" t="0" r="r" b="b"/>
              <a:pathLst>
                <a:path w="918" h="174">
                  <a:moveTo>
                    <a:pt x="0" y="168"/>
                  </a:moveTo>
                  <a:lnTo>
                    <a:pt x="0" y="24"/>
                  </a:lnTo>
                  <a:cubicBezTo>
                    <a:pt x="95" y="0"/>
                    <a:pt x="510" y="27"/>
                    <a:pt x="573" y="24"/>
                  </a:cubicBezTo>
                  <a:cubicBezTo>
                    <a:pt x="636" y="21"/>
                    <a:pt x="918" y="174"/>
                    <a:pt x="852" y="174"/>
                  </a:cubicBezTo>
                  <a:cubicBezTo>
                    <a:pt x="786" y="174"/>
                    <a:pt x="177" y="169"/>
                    <a:pt x="0" y="168"/>
                  </a:cubicBezTo>
                  <a:close/>
                </a:path>
              </a:pathLst>
            </a:custGeom>
            <a:solidFill>
              <a:srgbClr val="FF66FF"/>
            </a:solidFill>
            <a:ln w="9525" cap="flat" cmpd="sng">
              <a:solidFill>
                <a:schemeClr val="tx1"/>
              </a:solidFill>
              <a:prstDash val="solid"/>
              <a:round/>
              <a:headEnd/>
              <a:tailEnd/>
            </a:ln>
            <a:effectLst/>
          </p:spPr>
          <p:txBody>
            <a:bodyPr anchor="ctr"/>
            <a:lstStyle/>
            <a:p>
              <a:pPr>
                <a:defRPr/>
              </a:pPr>
              <a:endParaRPr lang="it-IT">
                <a:latin typeface="Calibri" pitchFamily="34" charset="0"/>
              </a:endParaRPr>
            </a:p>
          </p:txBody>
        </p:sp>
        <p:sp>
          <p:nvSpPr>
            <p:cNvPr id="693256" name="Freeform 8"/>
            <p:cNvSpPr>
              <a:spLocks noChangeAspect="1"/>
            </p:cNvSpPr>
            <p:nvPr/>
          </p:nvSpPr>
          <p:spPr bwMode="auto">
            <a:xfrm>
              <a:off x="339" y="1553"/>
              <a:ext cx="1914" cy="1319"/>
            </a:xfrm>
            <a:custGeom>
              <a:avLst/>
              <a:gdLst/>
              <a:ahLst/>
              <a:cxnLst>
                <a:cxn ang="0">
                  <a:pos x="0" y="984"/>
                </a:cxn>
                <a:cxn ang="0">
                  <a:pos x="0" y="0"/>
                </a:cxn>
                <a:cxn ang="0">
                  <a:pos x="888" y="432"/>
                </a:cxn>
                <a:cxn ang="0">
                  <a:pos x="1448" y="996"/>
                </a:cxn>
                <a:cxn ang="0">
                  <a:pos x="0" y="984"/>
                </a:cxn>
              </a:cxnLst>
              <a:rect l="0" t="0" r="r" b="b"/>
              <a:pathLst>
                <a:path w="1450" h="999">
                  <a:moveTo>
                    <a:pt x="0" y="984"/>
                  </a:moveTo>
                  <a:cubicBezTo>
                    <a:pt x="0" y="984"/>
                    <a:pt x="0" y="0"/>
                    <a:pt x="0" y="0"/>
                  </a:cubicBezTo>
                  <a:cubicBezTo>
                    <a:pt x="204" y="81"/>
                    <a:pt x="647" y="266"/>
                    <a:pt x="888" y="432"/>
                  </a:cubicBezTo>
                  <a:cubicBezTo>
                    <a:pt x="1129" y="598"/>
                    <a:pt x="1450" y="999"/>
                    <a:pt x="1448" y="996"/>
                  </a:cubicBezTo>
                  <a:cubicBezTo>
                    <a:pt x="1446" y="993"/>
                    <a:pt x="302" y="986"/>
                    <a:pt x="0" y="984"/>
                  </a:cubicBezTo>
                  <a:close/>
                </a:path>
              </a:pathLst>
            </a:custGeom>
            <a:solidFill>
              <a:srgbClr val="00FFFF"/>
            </a:solidFill>
            <a:ln w="9525" cap="flat" cmpd="sng">
              <a:solidFill>
                <a:schemeClr val="tx1"/>
              </a:solidFill>
              <a:prstDash val="solid"/>
              <a:round/>
              <a:headEnd/>
              <a:tailEnd/>
            </a:ln>
            <a:effectLst/>
          </p:spPr>
          <p:txBody>
            <a:bodyPr anchor="ctr"/>
            <a:lstStyle/>
            <a:p>
              <a:pPr>
                <a:defRPr/>
              </a:pPr>
              <a:endParaRPr lang="it-IT">
                <a:latin typeface="Calibri" pitchFamily="34" charset="0"/>
              </a:endParaRPr>
            </a:p>
          </p:txBody>
        </p:sp>
        <p:sp>
          <p:nvSpPr>
            <p:cNvPr id="693262" name="Freeform 14"/>
            <p:cNvSpPr>
              <a:spLocks noChangeAspect="1"/>
            </p:cNvSpPr>
            <p:nvPr/>
          </p:nvSpPr>
          <p:spPr bwMode="auto">
            <a:xfrm>
              <a:off x="331" y="927"/>
              <a:ext cx="1917" cy="1933"/>
            </a:xfrm>
            <a:custGeom>
              <a:avLst/>
              <a:gdLst/>
              <a:ahLst/>
              <a:cxnLst>
                <a:cxn ang="0">
                  <a:pos x="0" y="626"/>
                </a:cxn>
                <a:cxn ang="0">
                  <a:pos x="139" y="412"/>
                </a:cxn>
                <a:cxn ang="0">
                  <a:pos x="333" y="178"/>
                </a:cxn>
                <a:cxn ang="0">
                  <a:pos x="519" y="0"/>
                </a:cxn>
                <a:cxn ang="0">
                  <a:pos x="832" y="119"/>
                </a:cxn>
                <a:cxn ang="0">
                  <a:pos x="1208" y="301"/>
                </a:cxn>
                <a:cxn ang="0">
                  <a:pos x="1502" y="486"/>
                </a:cxn>
                <a:cxn ang="0">
                  <a:pos x="1742" y="798"/>
                </a:cxn>
                <a:cxn ang="0">
                  <a:pos x="1778" y="951"/>
                </a:cxn>
                <a:cxn ang="0">
                  <a:pos x="1846" y="1275"/>
                </a:cxn>
                <a:cxn ang="0">
                  <a:pos x="1881" y="1557"/>
                </a:cxn>
                <a:cxn ang="0">
                  <a:pos x="1917" y="1933"/>
                </a:cxn>
                <a:cxn ang="0">
                  <a:pos x="1620" y="1592"/>
                </a:cxn>
                <a:cxn ang="0">
                  <a:pos x="1343" y="1323"/>
                </a:cxn>
                <a:cxn ang="0">
                  <a:pos x="974" y="1069"/>
                </a:cxn>
                <a:cxn ang="0">
                  <a:pos x="638" y="895"/>
                </a:cxn>
                <a:cxn ang="0">
                  <a:pos x="0" y="626"/>
                </a:cxn>
              </a:cxnLst>
              <a:rect l="0" t="0" r="r" b="b"/>
              <a:pathLst>
                <a:path w="1917" h="1933">
                  <a:moveTo>
                    <a:pt x="0" y="626"/>
                  </a:moveTo>
                  <a:lnTo>
                    <a:pt x="139" y="412"/>
                  </a:lnTo>
                  <a:lnTo>
                    <a:pt x="333" y="178"/>
                  </a:lnTo>
                  <a:lnTo>
                    <a:pt x="519" y="0"/>
                  </a:lnTo>
                  <a:lnTo>
                    <a:pt x="832" y="119"/>
                  </a:lnTo>
                  <a:cubicBezTo>
                    <a:pt x="832" y="119"/>
                    <a:pt x="1096" y="240"/>
                    <a:pt x="1208" y="301"/>
                  </a:cubicBezTo>
                  <a:cubicBezTo>
                    <a:pt x="1323" y="363"/>
                    <a:pt x="1422" y="427"/>
                    <a:pt x="1502" y="486"/>
                  </a:cubicBezTo>
                  <a:cubicBezTo>
                    <a:pt x="1582" y="545"/>
                    <a:pt x="1696" y="720"/>
                    <a:pt x="1742" y="798"/>
                  </a:cubicBezTo>
                  <a:lnTo>
                    <a:pt x="1778" y="951"/>
                  </a:lnTo>
                  <a:lnTo>
                    <a:pt x="1846" y="1275"/>
                  </a:lnTo>
                  <a:lnTo>
                    <a:pt x="1881" y="1557"/>
                  </a:lnTo>
                  <a:lnTo>
                    <a:pt x="1917" y="1933"/>
                  </a:lnTo>
                  <a:lnTo>
                    <a:pt x="1620" y="1592"/>
                  </a:lnTo>
                  <a:cubicBezTo>
                    <a:pt x="1524" y="1490"/>
                    <a:pt x="1451" y="1410"/>
                    <a:pt x="1343" y="1323"/>
                  </a:cubicBezTo>
                  <a:cubicBezTo>
                    <a:pt x="1235" y="1236"/>
                    <a:pt x="1092" y="1140"/>
                    <a:pt x="974" y="1069"/>
                  </a:cubicBezTo>
                  <a:cubicBezTo>
                    <a:pt x="856" y="998"/>
                    <a:pt x="800" y="969"/>
                    <a:pt x="638" y="895"/>
                  </a:cubicBezTo>
                  <a:cubicBezTo>
                    <a:pt x="476" y="821"/>
                    <a:pt x="133" y="682"/>
                    <a:pt x="0" y="626"/>
                  </a:cubicBezTo>
                  <a:close/>
                </a:path>
              </a:pathLst>
            </a:custGeom>
            <a:gradFill rotWithShape="1">
              <a:gsLst>
                <a:gs pos="0">
                  <a:schemeClr val="accent1"/>
                </a:gs>
                <a:gs pos="100000">
                  <a:schemeClr val="hlink"/>
                </a:gs>
              </a:gsLst>
              <a:lin ang="2700000" scaled="1"/>
            </a:gradFill>
            <a:ln w="9525" cap="flat" cmpd="sng">
              <a:solidFill>
                <a:schemeClr val="tx1"/>
              </a:solidFill>
              <a:prstDash val="solid"/>
              <a:round/>
              <a:headEnd/>
              <a:tailEnd/>
            </a:ln>
            <a:effectLst/>
          </p:spPr>
          <p:txBody>
            <a:bodyPr anchor="ctr"/>
            <a:lstStyle/>
            <a:p>
              <a:pPr>
                <a:defRPr/>
              </a:pPr>
              <a:endParaRPr lang="it-IT">
                <a:latin typeface="Calibri" pitchFamily="34" charset="0"/>
              </a:endParaRPr>
            </a:p>
          </p:txBody>
        </p:sp>
        <p:sp>
          <p:nvSpPr>
            <p:cNvPr id="693263" name="Freeform 15"/>
            <p:cNvSpPr>
              <a:spLocks noChangeAspect="1"/>
            </p:cNvSpPr>
            <p:nvPr/>
          </p:nvSpPr>
          <p:spPr bwMode="auto">
            <a:xfrm>
              <a:off x="2064" y="1524"/>
              <a:ext cx="918" cy="1522"/>
            </a:xfrm>
            <a:custGeom>
              <a:avLst/>
              <a:gdLst/>
              <a:ahLst/>
              <a:cxnLst>
                <a:cxn ang="0">
                  <a:pos x="6" y="195"/>
                </a:cxn>
                <a:cxn ang="0">
                  <a:pos x="141" y="78"/>
                </a:cxn>
                <a:cxn ang="0">
                  <a:pos x="327" y="9"/>
                </a:cxn>
                <a:cxn ang="0">
                  <a:pos x="525" y="6"/>
                </a:cxn>
                <a:cxn ang="0">
                  <a:pos x="741" y="75"/>
                </a:cxn>
                <a:cxn ang="0">
                  <a:pos x="918" y="222"/>
                </a:cxn>
                <a:cxn ang="0">
                  <a:pos x="786" y="532"/>
                </a:cxn>
                <a:cxn ang="0">
                  <a:pos x="699" y="809"/>
                </a:cxn>
                <a:cxn ang="0">
                  <a:pos x="624" y="1122"/>
                </a:cxn>
                <a:cxn ang="0">
                  <a:pos x="568" y="1522"/>
                </a:cxn>
                <a:cxn ang="0">
                  <a:pos x="180" y="1336"/>
                </a:cxn>
                <a:cxn ang="0">
                  <a:pos x="144" y="893"/>
                </a:cxn>
                <a:cxn ang="0">
                  <a:pos x="101" y="600"/>
                </a:cxn>
                <a:cxn ang="0">
                  <a:pos x="53" y="334"/>
                </a:cxn>
                <a:cxn ang="0">
                  <a:pos x="6" y="195"/>
                </a:cxn>
              </a:cxnLst>
              <a:rect l="0" t="0" r="r" b="b"/>
              <a:pathLst>
                <a:path w="918" h="1522">
                  <a:moveTo>
                    <a:pt x="6" y="195"/>
                  </a:moveTo>
                  <a:cubicBezTo>
                    <a:pt x="0" y="177"/>
                    <a:pt x="90" y="96"/>
                    <a:pt x="141" y="78"/>
                  </a:cubicBezTo>
                  <a:cubicBezTo>
                    <a:pt x="192" y="60"/>
                    <a:pt x="279" y="18"/>
                    <a:pt x="327" y="9"/>
                  </a:cubicBezTo>
                  <a:cubicBezTo>
                    <a:pt x="375" y="0"/>
                    <a:pt x="453" y="0"/>
                    <a:pt x="525" y="6"/>
                  </a:cubicBezTo>
                  <a:cubicBezTo>
                    <a:pt x="597" y="12"/>
                    <a:pt x="714" y="66"/>
                    <a:pt x="741" y="75"/>
                  </a:cubicBezTo>
                  <a:cubicBezTo>
                    <a:pt x="768" y="84"/>
                    <a:pt x="903" y="156"/>
                    <a:pt x="918" y="222"/>
                  </a:cubicBezTo>
                  <a:lnTo>
                    <a:pt x="786" y="532"/>
                  </a:lnTo>
                  <a:lnTo>
                    <a:pt x="699" y="809"/>
                  </a:lnTo>
                  <a:lnTo>
                    <a:pt x="624" y="1122"/>
                  </a:lnTo>
                  <a:lnTo>
                    <a:pt x="568" y="1522"/>
                  </a:lnTo>
                  <a:lnTo>
                    <a:pt x="180" y="1336"/>
                  </a:lnTo>
                  <a:lnTo>
                    <a:pt x="144" y="893"/>
                  </a:lnTo>
                  <a:lnTo>
                    <a:pt x="101" y="600"/>
                  </a:lnTo>
                  <a:lnTo>
                    <a:pt x="53" y="334"/>
                  </a:lnTo>
                  <a:cubicBezTo>
                    <a:pt x="37" y="267"/>
                    <a:pt x="6" y="195"/>
                    <a:pt x="6" y="195"/>
                  </a:cubicBezTo>
                  <a:close/>
                </a:path>
              </a:pathLst>
            </a:custGeom>
            <a:gradFill rotWithShape="1">
              <a:gsLst>
                <a:gs pos="0">
                  <a:schemeClr val="accent1"/>
                </a:gs>
                <a:gs pos="100000">
                  <a:schemeClr val="hlink"/>
                </a:gs>
              </a:gsLst>
              <a:lin ang="2700000" scaled="1"/>
            </a:gradFill>
            <a:ln w="9525" cap="flat" cmpd="sng">
              <a:solidFill>
                <a:schemeClr val="tx1"/>
              </a:solidFill>
              <a:prstDash val="solid"/>
              <a:round/>
              <a:headEnd/>
              <a:tailEnd/>
            </a:ln>
            <a:effectLst/>
          </p:spPr>
          <p:txBody>
            <a:bodyPr anchor="ctr"/>
            <a:lstStyle/>
            <a:p>
              <a:pPr>
                <a:defRPr/>
              </a:pPr>
              <a:endParaRPr lang="it-IT">
                <a:latin typeface="Calibri" pitchFamily="34" charset="0"/>
              </a:endParaRPr>
            </a:p>
          </p:txBody>
        </p:sp>
        <p:sp>
          <p:nvSpPr>
            <p:cNvPr id="693264" name="Freeform 16"/>
            <p:cNvSpPr>
              <a:spLocks noChangeAspect="1"/>
            </p:cNvSpPr>
            <p:nvPr/>
          </p:nvSpPr>
          <p:spPr bwMode="auto">
            <a:xfrm>
              <a:off x="2632" y="1176"/>
              <a:ext cx="1247" cy="1874"/>
            </a:xfrm>
            <a:custGeom>
              <a:avLst/>
              <a:gdLst/>
              <a:ahLst/>
              <a:cxnLst>
                <a:cxn ang="0">
                  <a:pos x="0" y="1874"/>
                </a:cxn>
                <a:cxn ang="0">
                  <a:pos x="24" y="1628"/>
                </a:cxn>
                <a:cxn ang="0">
                  <a:pos x="63" y="1395"/>
                </a:cxn>
                <a:cxn ang="0">
                  <a:pos x="166" y="1030"/>
                </a:cxn>
                <a:cxn ang="0">
                  <a:pos x="350" y="564"/>
                </a:cxn>
                <a:cxn ang="0">
                  <a:pos x="422" y="477"/>
                </a:cxn>
                <a:cxn ang="0">
                  <a:pos x="563" y="372"/>
                </a:cxn>
                <a:cxn ang="0">
                  <a:pos x="809" y="228"/>
                </a:cxn>
                <a:cxn ang="0">
                  <a:pos x="1247" y="0"/>
                </a:cxn>
                <a:cxn ang="0">
                  <a:pos x="777" y="1098"/>
                </a:cxn>
                <a:cxn ang="0">
                  <a:pos x="0" y="1874"/>
                </a:cxn>
              </a:cxnLst>
              <a:rect l="0" t="0" r="r" b="b"/>
              <a:pathLst>
                <a:path w="1247" h="1874">
                  <a:moveTo>
                    <a:pt x="0" y="1874"/>
                  </a:moveTo>
                  <a:lnTo>
                    <a:pt x="24" y="1628"/>
                  </a:lnTo>
                  <a:lnTo>
                    <a:pt x="63" y="1395"/>
                  </a:lnTo>
                  <a:lnTo>
                    <a:pt x="166" y="1030"/>
                  </a:lnTo>
                  <a:lnTo>
                    <a:pt x="350" y="564"/>
                  </a:lnTo>
                  <a:cubicBezTo>
                    <a:pt x="350" y="564"/>
                    <a:pt x="386" y="509"/>
                    <a:pt x="422" y="477"/>
                  </a:cubicBezTo>
                  <a:cubicBezTo>
                    <a:pt x="458" y="445"/>
                    <a:pt x="499" y="413"/>
                    <a:pt x="563" y="372"/>
                  </a:cubicBezTo>
                  <a:cubicBezTo>
                    <a:pt x="627" y="331"/>
                    <a:pt x="694" y="294"/>
                    <a:pt x="809" y="228"/>
                  </a:cubicBezTo>
                  <a:lnTo>
                    <a:pt x="1247" y="0"/>
                  </a:lnTo>
                  <a:lnTo>
                    <a:pt x="777" y="1098"/>
                  </a:lnTo>
                  <a:lnTo>
                    <a:pt x="0" y="1874"/>
                  </a:lnTo>
                  <a:close/>
                </a:path>
              </a:pathLst>
            </a:custGeom>
            <a:gradFill rotWithShape="1">
              <a:gsLst>
                <a:gs pos="0">
                  <a:schemeClr val="hlink"/>
                </a:gs>
                <a:gs pos="100000">
                  <a:schemeClr val="accent1"/>
                </a:gs>
              </a:gsLst>
              <a:lin ang="18900000" scaled="1"/>
            </a:gradFill>
            <a:ln w="9525" cap="flat" cmpd="sng">
              <a:solidFill>
                <a:schemeClr val="tx1"/>
              </a:solidFill>
              <a:prstDash val="solid"/>
              <a:round/>
              <a:headEnd/>
              <a:tailEnd/>
            </a:ln>
            <a:effectLst/>
          </p:spPr>
          <p:txBody>
            <a:bodyPr anchor="ctr"/>
            <a:lstStyle/>
            <a:p>
              <a:pPr>
                <a:defRPr/>
              </a:pPr>
              <a:endParaRPr lang="it-IT">
                <a:latin typeface="Calibri" pitchFamily="34" charset="0"/>
              </a:endParaRPr>
            </a:p>
          </p:txBody>
        </p:sp>
        <p:sp>
          <p:nvSpPr>
            <p:cNvPr id="693261" name="Freeform 13"/>
            <p:cNvSpPr>
              <a:spLocks noChangeAspect="1"/>
            </p:cNvSpPr>
            <p:nvPr/>
          </p:nvSpPr>
          <p:spPr bwMode="auto">
            <a:xfrm>
              <a:off x="3405" y="1173"/>
              <a:ext cx="475" cy="2440"/>
            </a:xfrm>
            <a:custGeom>
              <a:avLst/>
              <a:gdLst/>
              <a:ahLst/>
              <a:cxnLst>
                <a:cxn ang="0">
                  <a:pos x="0" y="1848"/>
                </a:cxn>
                <a:cxn ang="0">
                  <a:pos x="0" y="312"/>
                </a:cxn>
                <a:cxn ang="0">
                  <a:pos x="360" y="0"/>
                </a:cxn>
                <a:cxn ang="0">
                  <a:pos x="360" y="1542"/>
                </a:cxn>
                <a:cxn ang="0">
                  <a:pos x="0" y="1848"/>
                </a:cxn>
              </a:cxnLst>
              <a:rect l="0" t="0" r="r" b="b"/>
              <a:pathLst>
                <a:path w="360" h="1848">
                  <a:moveTo>
                    <a:pt x="0" y="1848"/>
                  </a:moveTo>
                  <a:lnTo>
                    <a:pt x="0" y="312"/>
                  </a:lnTo>
                  <a:lnTo>
                    <a:pt x="360" y="0"/>
                  </a:lnTo>
                  <a:lnTo>
                    <a:pt x="360" y="1542"/>
                  </a:lnTo>
                  <a:lnTo>
                    <a:pt x="0" y="1848"/>
                  </a:lnTo>
                  <a:close/>
                </a:path>
              </a:pathLst>
            </a:custGeom>
            <a:solidFill>
              <a:srgbClr val="FFFF00"/>
            </a:solidFill>
            <a:ln w="9525" cap="flat" cmpd="sng">
              <a:solidFill>
                <a:schemeClr val="tx1"/>
              </a:solidFill>
              <a:prstDash val="solid"/>
              <a:round/>
              <a:headEnd/>
              <a:tailEnd/>
            </a:ln>
            <a:effectLst/>
          </p:spPr>
          <p:txBody>
            <a:bodyPr anchor="ctr"/>
            <a:lstStyle/>
            <a:p>
              <a:pPr>
                <a:defRPr/>
              </a:pPr>
              <a:endParaRPr lang="it-IT">
                <a:latin typeface="Calibri" pitchFamily="34" charset="0"/>
              </a:endParaRPr>
            </a:p>
          </p:txBody>
        </p:sp>
        <p:sp>
          <p:nvSpPr>
            <p:cNvPr id="693259" name="Freeform 11"/>
            <p:cNvSpPr>
              <a:spLocks noChangeAspect="1"/>
            </p:cNvSpPr>
            <p:nvPr/>
          </p:nvSpPr>
          <p:spPr bwMode="auto">
            <a:xfrm>
              <a:off x="2626" y="2294"/>
              <a:ext cx="775" cy="759"/>
            </a:xfrm>
            <a:custGeom>
              <a:avLst/>
              <a:gdLst/>
              <a:ahLst/>
              <a:cxnLst>
                <a:cxn ang="0">
                  <a:pos x="587" y="567"/>
                </a:cxn>
                <a:cxn ang="0">
                  <a:pos x="587" y="0"/>
                </a:cxn>
                <a:cxn ang="0">
                  <a:pos x="2" y="573"/>
                </a:cxn>
                <a:cxn ang="0">
                  <a:pos x="587" y="567"/>
                </a:cxn>
              </a:cxnLst>
              <a:rect l="0" t="0" r="r" b="b"/>
              <a:pathLst>
                <a:path w="587" h="575">
                  <a:moveTo>
                    <a:pt x="587" y="567"/>
                  </a:moveTo>
                  <a:lnTo>
                    <a:pt x="587" y="0"/>
                  </a:lnTo>
                  <a:cubicBezTo>
                    <a:pt x="490" y="1"/>
                    <a:pt x="125" y="390"/>
                    <a:pt x="2" y="573"/>
                  </a:cubicBezTo>
                  <a:cubicBezTo>
                    <a:pt x="0" y="575"/>
                    <a:pt x="465" y="568"/>
                    <a:pt x="587" y="567"/>
                  </a:cubicBezTo>
                  <a:close/>
                </a:path>
              </a:pathLst>
            </a:custGeom>
            <a:solidFill>
              <a:srgbClr val="CC0000"/>
            </a:solidFill>
            <a:ln w="9525" cap="flat" cmpd="sng">
              <a:solidFill>
                <a:schemeClr val="tx1"/>
              </a:solidFill>
              <a:prstDash val="solid"/>
              <a:round/>
              <a:headEnd/>
              <a:tailEnd/>
            </a:ln>
            <a:effectLst/>
          </p:spPr>
          <p:txBody>
            <a:bodyPr anchor="ctr"/>
            <a:lstStyle/>
            <a:p>
              <a:pPr>
                <a:defRPr/>
              </a:pPr>
              <a:endParaRPr lang="it-IT">
                <a:latin typeface="Calibri" pitchFamily="34" charset="0"/>
              </a:endParaRPr>
            </a:p>
          </p:txBody>
        </p:sp>
        <p:sp>
          <p:nvSpPr>
            <p:cNvPr id="693265" name="Freeform 17"/>
            <p:cNvSpPr>
              <a:spLocks noChangeAspect="1"/>
            </p:cNvSpPr>
            <p:nvPr/>
          </p:nvSpPr>
          <p:spPr bwMode="auto">
            <a:xfrm>
              <a:off x="2073" y="1725"/>
              <a:ext cx="175" cy="1143"/>
            </a:xfrm>
            <a:custGeom>
              <a:avLst/>
              <a:gdLst/>
              <a:ahLst/>
              <a:cxnLst>
                <a:cxn ang="0">
                  <a:pos x="0" y="0"/>
                </a:cxn>
                <a:cxn ang="0">
                  <a:pos x="96" y="430"/>
                </a:cxn>
                <a:cxn ang="0">
                  <a:pos x="175" y="1143"/>
                </a:cxn>
              </a:cxnLst>
              <a:rect l="0" t="0" r="r" b="b"/>
              <a:pathLst>
                <a:path w="175" h="1143">
                  <a:moveTo>
                    <a:pt x="0" y="0"/>
                  </a:moveTo>
                  <a:cubicBezTo>
                    <a:pt x="16" y="72"/>
                    <a:pt x="67" y="240"/>
                    <a:pt x="96" y="430"/>
                  </a:cubicBezTo>
                  <a:cubicBezTo>
                    <a:pt x="125" y="620"/>
                    <a:pt x="154" y="899"/>
                    <a:pt x="175" y="1143"/>
                  </a:cubicBezTo>
                </a:path>
              </a:pathLst>
            </a:custGeom>
            <a:noFill/>
            <a:ln w="38100" cap="flat" cmpd="sng">
              <a:solidFill>
                <a:schemeClr val="tx1"/>
              </a:solidFill>
              <a:prstDash val="solid"/>
              <a:round/>
              <a:headEnd/>
              <a:tailEnd/>
            </a:ln>
            <a:effectLst/>
          </p:spPr>
          <p:txBody>
            <a:bodyPr anchor="ctr"/>
            <a:lstStyle/>
            <a:p>
              <a:pPr>
                <a:defRPr/>
              </a:pPr>
              <a:endParaRPr lang="it-IT">
                <a:latin typeface="Calibri" pitchFamily="34" charset="0"/>
              </a:endParaRPr>
            </a:p>
          </p:txBody>
        </p:sp>
        <p:sp>
          <p:nvSpPr>
            <p:cNvPr id="693266" name="Freeform 18"/>
            <p:cNvSpPr>
              <a:spLocks noChangeAspect="1"/>
            </p:cNvSpPr>
            <p:nvPr/>
          </p:nvSpPr>
          <p:spPr bwMode="auto">
            <a:xfrm>
              <a:off x="2628" y="1746"/>
              <a:ext cx="349" cy="1312"/>
            </a:xfrm>
            <a:custGeom>
              <a:avLst/>
              <a:gdLst/>
              <a:ahLst/>
              <a:cxnLst>
                <a:cxn ang="0">
                  <a:pos x="349" y="0"/>
                </a:cxn>
                <a:cxn ang="0">
                  <a:pos x="95" y="694"/>
                </a:cxn>
                <a:cxn ang="0">
                  <a:pos x="0" y="1312"/>
                </a:cxn>
              </a:cxnLst>
              <a:rect l="0" t="0" r="r" b="b"/>
              <a:pathLst>
                <a:path w="349" h="1312">
                  <a:moveTo>
                    <a:pt x="349" y="0"/>
                  </a:moveTo>
                  <a:cubicBezTo>
                    <a:pt x="308" y="116"/>
                    <a:pt x="153" y="475"/>
                    <a:pt x="95" y="694"/>
                  </a:cubicBezTo>
                  <a:cubicBezTo>
                    <a:pt x="37" y="913"/>
                    <a:pt x="21" y="1105"/>
                    <a:pt x="0" y="1312"/>
                  </a:cubicBezTo>
                </a:path>
              </a:pathLst>
            </a:custGeom>
            <a:noFill/>
            <a:ln w="38100" cap="flat" cmpd="sng">
              <a:solidFill>
                <a:schemeClr val="tx1"/>
              </a:solidFill>
              <a:prstDash val="solid"/>
              <a:round/>
              <a:headEnd/>
              <a:tailEnd/>
            </a:ln>
            <a:effectLst/>
          </p:spPr>
          <p:txBody>
            <a:bodyPr anchor="ctr"/>
            <a:lstStyle/>
            <a:p>
              <a:pPr>
                <a:defRPr/>
              </a:pPr>
              <a:endParaRPr lang="it-IT">
                <a:latin typeface="Calibri" pitchFamily="34" charset="0"/>
              </a:endParaRPr>
            </a:p>
          </p:txBody>
        </p:sp>
        <p:sp>
          <p:nvSpPr>
            <p:cNvPr id="693268" name="Freeform 20"/>
            <p:cNvSpPr>
              <a:spLocks noChangeAspect="1"/>
            </p:cNvSpPr>
            <p:nvPr/>
          </p:nvSpPr>
          <p:spPr bwMode="auto">
            <a:xfrm>
              <a:off x="2026" y="1783"/>
              <a:ext cx="143" cy="178"/>
            </a:xfrm>
            <a:custGeom>
              <a:avLst/>
              <a:gdLst/>
              <a:ahLst/>
              <a:cxnLst>
                <a:cxn ang="0">
                  <a:pos x="0" y="24"/>
                </a:cxn>
                <a:cxn ang="0">
                  <a:pos x="81" y="135"/>
                </a:cxn>
                <a:cxn ang="0">
                  <a:pos x="108" y="0"/>
                </a:cxn>
                <a:cxn ang="0">
                  <a:pos x="0" y="24"/>
                </a:cxn>
              </a:cxnLst>
              <a:rect l="0" t="0" r="r" b="b"/>
              <a:pathLst>
                <a:path w="108" h="135">
                  <a:moveTo>
                    <a:pt x="0" y="24"/>
                  </a:moveTo>
                  <a:lnTo>
                    <a:pt x="81" y="135"/>
                  </a:lnTo>
                  <a:lnTo>
                    <a:pt x="108" y="0"/>
                  </a:lnTo>
                  <a:lnTo>
                    <a:pt x="0" y="24"/>
                  </a:lnTo>
                  <a:close/>
                </a:path>
              </a:pathLst>
            </a:custGeom>
            <a:solidFill>
              <a:srgbClr val="FF0000"/>
            </a:solidFill>
            <a:ln w="9525" cap="flat" cmpd="sng">
              <a:solidFill>
                <a:schemeClr val="tx1"/>
              </a:solidFill>
              <a:prstDash val="solid"/>
              <a:round/>
              <a:headEnd/>
              <a:tailEnd/>
            </a:ln>
            <a:effectLst/>
          </p:spPr>
          <p:txBody>
            <a:bodyPr anchor="ctr"/>
            <a:lstStyle/>
            <a:p>
              <a:pPr>
                <a:defRPr/>
              </a:pPr>
              <a:endParaRPr lang="it-IT">
                <a:latin typeface="Calibri" pitchFamily="34" charset="0"/>
              </a:endParaRPr>
            </a:p>
          </p:txBody>
        </p:sp>
        <p:sp>
          <p:nvSpPr>
            <p:cNvPr id="693270" name="Freeform 22"/>
            <p:cNvSpPr>
              <a:spLocks noChangeAspect="1"/>
            </p:cNvSpPr>
            <p:nvPr/>
          </p:nvSpPr>
          <p:spPr bwMode="auto">
            <a:xfrm rot="453142">
              <a:off x="2149" y="2595"/>
              <a:ext cx="143" cy="178"/>
            </a:xfrm>
            <a:custGeom>
              <a:avLst/>
              <a:gdLst/>
              <a:ahLst/>
              <a:cxnLst>
                <a:cxn ang="0">
                  <a:pos x="0" y="24"/>
                </a:cxn>
                <a:cxn ang="0">
                  <a:pos x="81" y="135"/>
                </a:cxn>
                <a:cxn ang="0">
                  <a:pos x="108" y="0"/>
                </a:cxn>
                <a:cxn ang="0">
                  <a:pos x="0" y="24"/>
                </a:cxn>
              </a:cxnLst>
              <a:rect l="0" t="0" r="r" b="b"/>
              <a:pathLst>
                <a:path w="108" h="135">
                  <a:moveTo>
                    <a:pt x="0" y="24"/>
                  </a:moveTo>
                  <a:lnTo>
                    <a:pt x="81" y="135"/>
                  </a:lnTo>
                  <a:lnTo>
                    <a:pt x="108" y="0"/>
                  </a:lnTo>
                  <a:lnTo>
                    <a:pt x="0" y="24"/>
                  </a:lnTo>
                  <a:close/>
                </a:path>
              </a:pathLst>
            </a:custGeom>
            <a:solidFill>
              <a:srgbClr val="FF0000"/>
            </a:solidFill>
            <a:ln w="9525" cap="flat" cmpd="sng">
              <a:solidFill>
                <a:schemeClr val="tx1"/>
              </a:solidFill>
              <a:prstDash val="solid"/>
              <a:round/>
              <a:headEnd/>
              <a:tailEnd/>
            </a:ln>
            <a:effectLst/>
          </p:spPr>
          <p:txBody>
            <a:bodyPr anchor="ctr"/>
            <a:lstStyle/>
            <a:p>
              <a:pPr>
                <a:defRPr/>
              </a:pPr>
              <a:endParaRPr lang="it-IT">
                <a:latin typeface="Calibri" pitchFamily="34" charset="0"/>
              </a:endParaRPr>
            </a:p>
          </p:txBody>
        </p:sp>
        <p:sp>
          <p:nvSpPr>
            <p:cNvPr id="693273" name="Freeform 25"/>
            <p:cNvSpPr>
              <a:spLocks noChangeAspect="1"/>
            </p:cNvSpPr>
            <p:nvPr/>
          </p:nvSpPr>
          <p:spPr bwMode="auto">
            <a:xfrm rot="1695423">
              <a:off x="2706" y="2112"/>
              <a:ext cx="143" cy="178"/>
            </a:xfrm>
            <a:custGeom>
              <a:avLst/>
              <a:gdLst/>
              <a:ahLst/>
              <a:cxnLst>
                <a:cxn ang="0">
                  <a:pos x="0" y="24"/>
                </a:cxn>
                <a:cxn ang="0">
                  <a:pos x="81" y="135"/>
                </a:cxn>
                <a:cxn ang="0">
                  <a:pos x="108" y="0"/>
                </a:cxn>
                <a:cxn ang="0">
                  <a:pos x="0" y="24"/>
                </a:cxn>
              </a:cxnLst>
              <a:rect l="0" t="0" r="r" b="b"/>
              <a:pathLst>
                <a:path w="108" h="135">
                  <a:moveTo>
                    <a:pt x="0" y="24"/>
                  </a:moveTo>
                  <a:lnTo>
                    <a:pt x="81" y="135"/>
                  </a:lnTo>
                  <a:lnTo>
                    <a:pt x="108" y="0"/>
                  </a:lnTo>
                  <a:lnTo>
                    <a:pt x="0" y="24"/>
                  </a:lnTo>
                  <a:close/>
                </a:path>
              </a:pathLst>
            </a:custGeom>
            <a:solidFill>
              <a:srgbClr val="FF0000"/>
            </a:solidFill>
            <a:ln w="9525" cap="flat" cmpd="sng">
              <a:solidFill>
                <a:schemeClr val="tx1"/>
              </a:solidFill>
              <a:prstDash val="solid"/>
              <a:round/>
              <a:headEnd/>
              <a:tailEnd/>
            </a:ln>
            <a:effectLst/>
          </p:spPr>
          <p:txBody>
            <a:bodyPr anchor="ctr"/>
            <a:lstStyle/>
            <a:p>
              <a:pPr>
                <a:defRPr/>
              </a:pPr>
              <a:endParaRPr lang="it-IT">
                <a:latin typeface="Calibri" pitchFamily="34" charset="0"/>
              </a:endParaRPr>
            </a:p>
          </p:txBody>
        </p:sp>
        <p:sp>
          <p:nvSpPr>
            <p:cNvPr id="693274" name="Freeform 26"/>
            <p:cNvSpPr>
              <a:spLocks noChangeAspect="1"/>
            </p:cNvSpPr>
            <p:nvPr/>
          </p:nvSpPr>
          <p:spPr bwMode="auto">
            <a:xfrm rot="1027695">
              <a:off x="2579" y="2619"/>
              <a:ext cx="143" cy="178"/>
            </a:xfrm>
            <a:custGeom>
              <a:avLst/>
              <a:gdLst/>
              <a:ahLst/>
              <a:cxnLst>
                <a:cxn ang="0">
                  <a:pos x="0" y="24"/>
                </a:cxn>
                <a:cxn ang="0">
                  <a:pos x="81" y="135"/>
                </a:cxn>
                <a:cxn ang="0">
                  <a:pos x="108" y="0"/>
                </a:cxn>
                <a:cxn ang="0">
                  <a:pos x="0" y="24"/>
                </a:cxn>
              </a:cxnLst>
              <a:rect l="0" t="0" r="r" b="b"/>
              <a:pathLst>
                <a:path w="108" h="135">
                  <a:moveTo>
                    <a:pt x="0" y="24"/>
                  </a:moveTo>
                  <a:lnTo>
                    <a:pt x="81" y="135"/>
                  </a:lnTo>
                  <a:lnTo>
                    <a:pt x="108" y="0"/>
                  </a:lnTo>
                  <a:lnTo>
                    <a:pt x="0" y="24"/>
                  </a:lnTo>
                  <a:close/>
                </a:path>
              </a:pathLst>
            </a:custGeom>
            <a:solidFill>
              <a:srgbClr val="FF0000"/>
            </a:solidFill>
            <a:ln w="9525" cap="flat" cmpd="sng">
              <a:solidFill>
                <a:schemeClr val="tx1"/>
              </a:solidFill>
              <a:prstDash val="solid"/>
              <a:round/>
              <a:headEnd/>
              <a:tailEnd/>
            </a:ln>
            <a:effectLst/>
          </p:spPr>
          <p:txBody>
            <a:bodyPr anchor="ctr"/>
            <a:lstStyle/>
            <a:p>
              <a:pPr>
                <a:defRPr/>
              </a:pPr>
              <a:endParaRPr lang="it-IT">
                <a:latin typeface="Calibri" pitchFamily="34" charset="0"/>
              </a:endParaRPr>
            </a:p>
          </p:txBody>
        </p:sp>
        <p:sp>
          <p:nvSpPr>
            <p:cNvPr id="693275" name="Text Box 27"/>
            <p:cNvSpPr txBox="1">
              <a:spLocks noChangeAspect="1" noChangeArrowheads="1"/>
            </p:cNvSpPr>
            <p:nvPr/>
          </p:nvSpPr>
          <p:spPr bwMode="auto">
            <a:xfrm>
              <a:off x="1899" y="1326"/>
              <a:ext cx="375" cy="291"/>
            </a:xfrm>
            <a:prstGeom prst="rect">
              <a:avLst/>
            </a:prstGeom>
            <a:noFill/>
            <a:ln w="9525" algn="ctr">
              <a:noFill/>
              <a:miter lim="800000"/>
              <a:headEnd/>
              <a:tailEnd/>
            </a:ln>
            <a:effectLst/>
          </p:spPr>
          <p:txBody>
            <a:bodyPr wrap="none">
              <a:spAutoFit/>
            </a:bodyPr>
            <a:lstStyle/>
            <a:p>
              <a:pPr>
                <a:defRPr/>
              </a:pPr>
              <a:r>
                <a:rPr lang="it-IT" sz="2400" i="1">
                  <a:solidFill>
                    <a:srgbClr val="FFFF00"/>
                  </a:solidFill>
                  <a:effectLst>
                    <a:outerShdw blurRad="38100" dist="38100" dir="2700000" algn="tl">
                      <a:srgbClr val="000000"/>
                    </a:outerShdw>
                  </a:effectLst>
                  <a:latin typeface="Calibri" pitchFamily="34" charset="0"/>
                </a:rPr>
                <a:t>P/E</a:t>
              </a:r>
            </a:p>
          </p:txBody>
        </p:sp>
        <p:sp>
          <p:nvSpPr>
            <p:cNvPr id="693276" name="Text Box 28"/>
            <p:cNvSpPr txBox="1">
              <a:spLocks noChangeAspect="1" noChangeArrowheads="1"/>
            </p:cNvSpPr>
            <p:nvPr/>
          </p:nvSpPr>
          <p:spPr bwMode="auto">
            <a:xfrm>
              <a:off x="2847" y="1439"/>
              <a:ext cx="211" cy="291"/>
            </a:xfrm>
            <a:prstGeom prst="rect">
              <a:avLst/>
            </a:prstGeom>
            <a:noFill/>
            <a:ln w="9525" algn="ctr">
              <a:noFill/>
              <a:miter lim="800000"/>
              <a:headEnd/>
              <a:tailEnd/>
            </a:ln>
            <a:effectLst/>
          </p:spPr>
          <p:txBody>
            <a:bodyPr wrap="none">
              <a:spAutoFit/>
            </a:bodyPr>
            <a:lstStyle/>
            <a:p>
              <a:pPr>
                <a:defRPr/>
              </a:pPr>
              <a:r>
                <a:rPr lang="it-IT" sz="2400" i="1">
                  <a:solidFill>
                    <a:srgbClr val="FFFF00"/>
                  </a:solidFill>
                  <a:effectLst>
                    <a:outerShdw blurRad="38100" dist="38100" dir="2700000" algn="tl">
                      <a:srgbClr val="000000"/>
                    </a:outerShdw>
                  </a:effectLst>
                  <a:latin typeface="Calibri" pitchFamily="34" charset="0"/>
                </a:rPr>
                <a:t>E</a:t>
              </a:r>
            </a:p>
          </p:txBody>
        </p:sp>
        <p:sp>
          <p:nvSpPr>
            <p:cNvPr id="693277" name="Text Box 29"/>
            <p:cNvSpPr txBox="1">
              <a:spLocks noChangeAspect="1" noChangeArrowheads="1"/>
            </p:cNvSpPr>
            <p:nvPr/>
          </p:nvSpPr>
          <p:spPr bwMode="auto">
            <a:xfrm>
              <a:off x="2235" y="2591"/>
              <a:ext cx="216" cy="288"/>
            </a:xfrm>
            <a:prstGeom prst="rect">
              <a:avLst/>
            </a:prstGeom>
            <a:noFill/>
            <a:ln w="9525" algn="ctr">
              <a:noFill/>
              <a:miter lim="800000"/>
              <a:headEnd/>
              <a:tailEnd/>
            </a:ln>
            <a:effectLst/>
          </p:spPr>
          <p:txBody>
            <a:bodyPr wrap="none">
              <a:spAutoFit/>
            </a:bodyPr>
            <a:lstStyle/>
            <a:p>
              <a:pPr>
                <a:defRPr/>
              </a:pPr>
              <a:r>
                <a:rPr lang="it-IT" sz="2400" i="1">
                  <a:solidFill>
                    <a:srgbClr val="FFFF00"/>
                  </a:solidFill>
                  <a:effectLst>
                    <a:outerShdw blurRad="38100" dist="38100" dir="2700000" algn="tl">
                      <a:srgbClr val="000000"/>
                    </a:outerShdw>
                  </a:effectLst>
                  <a:latin typeface="Calibri" pitchFamily="34" charset="0"/>
                </a:rPr>
                <a:t>P</a:t>
              </a:r>
            </a:p>
          </p:txBody>
        </p:sp>
        <p:sp>
          <p:nvSpPr>
            <p:cNvPr id="693278" name="Text Box 30"/>
            <p:cNvSpPr txBox="1">
              <a:spLocks noChangeAspect="1" noChangeArrowheads="1"/>
            </p:cNvSpPr>
            <p:nvPr/>
          </p:nvSpPr>
          <p:spPr bwMode="auto">
            <a:xfrm>
              <a:off x="2492" y="3015"/>
              <a:ext cx="211" cy="291"/>
            </a:xfrm>
            <a:prstGeom prst="rect">
              <a:avLst/>
            </a:prstGeom>
            <a:noFill/>
            <a:ln w="9525" algn="ctr">
              <a:noFill/>
              <a:miter lim="800000"/>
              <a:headEnd/>
              <a:tailEnd/>
            </a:ln>
            <a:effectLst/>
          </p:spPr>
          <p:txBody>
            <a:bodyPr wrap="none">
              <a:spAutoFit/>
            </a:bodyPr>
            <a:lstStyle/>
            <a:p>
              <a:pPr>
                <a:defRPr/>
              </a:pPr>
              <a:r>
                <a:rPr lang="it-IT" sz="2400" i="1">
                  <a:solidFill>
                    <a:srgbClr val="FFFF00"/>
                  </a:solidFill>
                  <a:effectLst>
                    <a:outerShdw blurRad="38100" dist="38100" dir="2700000" algn="tl">
                      <a:srgbClr val="000000"/>
                    </a:outerShdw>
                  </a:effectLst>
                  <a:latin typeface="Calibri" pitchFamily="34" charset="0"/>
                </a:rPr>
                <a:t>E</a:t>
              </a:r>
            </a:p>
          </p:txBody>
        </p:sp>
        <p:sp>
          <p:nvSpPr>
            <p:cNvPr id="693279" name="Text Box 31"/>
            <p:cNvSpPr txBox="1">
              <a:spLocks noChangeAspect="1" noChangeArrowheads="1"/>
            </p:cNvSpPr>
            <p:nvPr/>
          </p:nvSpPr>
          <p:spPr bwMode="auto">
            <a:xfrm>
              <a:off x="731" y="2234"/>
              <a:ext cx="525" cy="330"/>
            </a:xfrm>
            <a:prstGeom prst="rect">
              <a:avLst/>
            </a:prstGeom>
            <a:noFill/>
            <a:ln w="9525" algn="ctr">
              <a:noFill/>
              <a:miter lim="800000"/>
              <a:headEnd/>
              <a:tailEnd/>
            </a:ln>
            <a:effectLst/>
          </p:spPr>
          <p:txBody>
            <a:bodyPr wrap="none">
              <a:spAutoFit/>
            </a:bodyPr>
            <a:lstStyle/>
            <a:p>
              <a:pPr>
                <a:defRPr/>
              </a:pPr>
              <a:r>
                <a:rPr lang="it-IT" sz="2800">
                  <a:solidFill>
                    <a:schemeClr val="tx1"/>
                  </a:solidFill>
                  <a:effectLst>
                    <a:outerShdw blurRad="38100" dist="38100" dir="2700000" algn="tl">
                      <a:srgbClr val="FFFFFF"/>
                    </a:outerShdw>
                  </a:effectLst>
                  <a:latin typeface="Calibri" pitchFamily="34" charset="0"/>
                </a:rPr>
                <a:t>Ol+L</a:t>
              </a:r>
            </a:p>
          </p:txBody>
        </p:sp>
        <p:sp>
          <p:nvSpPr>
            <p:cNvPr id="693280" name="Text Box 32"/>
            <p:cNvSpPr txBox="1">
              <a:spLocks noChangeAspect="1" noChangeArrowheads="1"/>
            </p:cNvSpPr>
            <p:nvPr/>
          </p:nvSpPr>
          <p:spPr bwMode="auto">
            <a:xfrm>
              <a:off x="465" y="3114"/>
              <a:ext cx="792" cy="330"/>
            </a:xfrm>
            <a:prstGeom prst="rect">
              <a:avLst/>
            </a:prstGeom>
            <a:noFill/>
            <a:ln w="9525" algn="ctr">
              <a:noFill/>
              <a:miter lim="800000"/>
              <a:headEnd/>
              <a:tailEnd/>
            </a:ln>
            <a:effectLst/>
          </p:spPr>
          <p:txBody>
            <a:bodyPr wrap="none">
              <a:spAutoFit/>
            </a:bodyPr>
            <a:lstStyle/>
            <a:p>
              <a:pPr>
                <a:defRPr/>
              </a:pPr>
              <a:r>
                <a:rPr lang="it-IT" sz="2800">
                  <a:solidFill>
                    <a:schemeClr val="tx1"/>
                  </a:solidFill>
                  <a:effectLst>
                    <a:outerShdw blurRad="38100" dist="38100" dir="2700000" algn="tl">
                      <a:srgbClr val="FFFFFF"/>
                    </a:outerShdw>
                  </a:effectLst>
                  <a:latin typeface="Calibri" pitchFamily="34" charset="0"/>
                </a:rPr>
                <a:t>Ol+Opx</a:t>
              </a:r>
            </a:p>
          </p:txBody>
        </p:sp>
        <p:sp>
          <p:nvSpPr>
            <p:cNvPr id="693282" name="Text Box 34"/>
            <p:cNvSpPr txBox="1">
              <a:spLocks noChangeAspect="1" noChangeArrowheads="1"/>
            </p:cNvSpPr>
            <p:nvPr/>
          </p:nvSpPr>
          <p:spPr bwMode="auto">
            <a:xfrm>
              <a:off x="2646" y="2759"/>
              <a:ext cx="706" cy="330"/>
            </a:xfrm>
            <a:prstGeom prst="rect">
              <a:avLst/>
            </a:prstGeom>
            <a:noFill/>
            <a:ln w="9525" algn="ctr">
              <a:noFill/>
              <a:miter lim="800000"/>
              <a:headEnd/>
              <a:tailEnd/>
            </a:ln>
            <a:effectLst/>
          </p:spPr>
          <p:txBody>
            <a:bodyPr wrap="none">
              <a:spAutoFit/>
            </a:bodyPr>
            <a:lstStyle/>
            <a:p>
              <a:pPr>
                <a:defRPr/>
              </a:pPr>
              <a:r>
                <a:rPr lang="it-IT" sz="2800">
                  <a:solidFill>
                    <a:schemeClr val="tx1"/>
                  </a:solidFill>
                  <a:effectLst>
                    <a:outerShdw blurRad="38100" dist="38100" dir="2700000" algn="tl">
                      <a:srgbClr val="FFFFFF"/>
                    </a:outerShdw>
                  </a:effectLst>
                  <a:latin typeface="Calibri" pitchFamily="34" charset="0"/>
                </a:rPr>
                <a:t>SiO</a:t>
              </a:r>
              <a:r>
                <a:rPr lang="it-IT" sz="2800" baseline="-25000">
                  <a:solidFill>
                    <a:schemeClr val="tx1"/>
                  </a:solidFill>
                  <a:effectLst>
                    <a:outerShdw blurRad="38100" dist="38100" dir="2700000" algn="tl">
                      <a:srgbClr val="FFFFFF"/>
                    </a:outerShdw>
                  </a:effectLst>
                  <a:latin typeface="Calibri" pitchFamily="34" charset="0"/>
                </a:rPr>
                <a:t>2</a:t>
              </a:r>
              <a:r>
                <a:rPr lang="it-IT" sz="2800">
                  <a:solidFill>
                    <a:schemeClr val="tx1"/>
                  </a:solidFill>
                  <a:effectLst>
                    <a:outerShdw blurRad="38100" dist="38100" dir="2700000" algn="tl">
                      <a:srgbClr val="FFFFFF"/>
                    </a:outerShdw>
                  </a:effectLst>
                  <a:latin typeface="Calibri" pitchFamily="34" charset="0"/>
                </a:rPr>
                <a:t>+L</a:t>
              </a:r>
            </a:p>
          </p:txBody>
        </p:sp>
        <p:sp>
          <p:nvSpPr>
            <p:cNvPr id="693283" name="Text Box 35"/>
            <p:cNvSpPr txBox="1">
              <a:spLocks noChangeAspect="1" noChangeArrowheads="1"/>
            </p:cNvSpPr>
            <p:nvPr/>
          </p:nvSpPr>
          <p:spPr bwMode="auto">
            <a:xfrm>
              <a:off x="1600" y="2806"/>
              <a:ext cx="686" cy="330"/>
            </a:xfrm>
            <a:prstGeom prst="rect">
              <a:avLst/>
            </a:prstGeom>
            <a:noFill/>
            <a:ln w="9525" algn="ctr">
              <a:noFill/>
              <a:miter lim="800000"/>
              <a:headEnd/>
              <a:tailEnd/>
            </a:ln>
            <a:effectLst/>
          </p:spPr>
          <p:txBody>
            <a:bodyPr wrap="none">
              <a:spAutoFit/>
            </a:bodyPr>
            <a:lstStyle/>
            <a:p>
              <a:pPr>
                <a:defRPr/>
              </a:pPr>
              <a:r>
                <a:rPr lang="it-IT" sz="2800">
                  <a:solidFill>
                    <a:schemeClr val="tx1"/>
                  </a:solidFill>
                  <a:effectLst>
                    <a:outerShdw blurRad="38100" dist="38100" dir="2700000" algn="tl">
                      <a:srgbClr val="FFFFFF"/>
                    </a:outerShdw>
                  </a:effectLst>
                  <a:latin typeface="Calibri" pitchFamily="34" charset="0"/>
                </a:rPr>
                <a:t>Opx+L</a:t>
              </a:r>
            </a:p>
          </p:txBody>
        </p:sp>
        <p:sp>
          <p:nvSpPr>
            <p:cNvPr id="693284" name="Text Box 36"/>
            <p:cNvSpPr txBox="1">
              <a:spLocks noChangeAspect="1" noChangeArrowheads="1"/>
            </p:cNvSpPr>
            <p:nvPr/>
          </p:nvSpPr>
          <p:spPr bwMode="auto">
            <a:xfrm>
              <a:off x="108" y="3587"/>
              <a:ext cx="348" cy="368"/>
            </a:xfrm>
            <a:prstGeom prst="rect">
              <a:avLst/>
            </a:prstGeom>
            <a:noFill/>
            <a:ln w="9525" algn="ctr">
              <a:noFill/>
              <a:miter lim="800000"/>
              <a:headEnd/>
              <a:tailEnd/>
            </a:ln>
            <a:effectLst/>
          </p:spPr>
          <p:txBody>
            <a:bodyPr wrap="none">
              <a:spAutoFit/>
            </a:bodyPr>
            <a:lstStyle/>
            <a:p>
              <a:pPr>
                <a:defRPr/>
              </a:pPr>
              <a:r>
                <a:rPr lang="it-IT" sz="3200">
                  <a:solidFill>
                    <a:srgbClr val="FFFF00"/>
                  </a:solidFill>
                  <a:effectLst>
                    <a:outerShdw blurRad="38100" dist="38100" dir="2700000" algn="tl">
                      <a:srgbClr val="000000"/>
                    </a:outerShdw>
                  </a:effectLst>
                  <a:latin typeface="Calibri" pitchFamily="34" charset="0"/>
                </a:rPr>
                <a:t>Ol</a:t>
              </a:r>
            </a:p>
          </p:txBody>
        </p:sp>
        <p:sp>
          <p:nvSpPr>
            <p:cNvPr id="693285" name="Text Box 37"/>
            <p:cNvSpPr txBox="1">
              <a:spLocks noChangeAspect="1" noChangeArrowheads="1"/>
            </p:cNvSpPr>
            <p:nvPr/>
          </p:nvSpPr>
          <p:spPr bwMode="auto">
            <a:xfrm>
              <a:off x="1176" y="3587"/>
              <a:ext cx="531" cy="368"/>
            </a:xfrm>
            <a:prstGeom prst="rect">
              <a:avLst/>
            </a:prstGeom>
            <a:noFill/>
            <a:ln w="9525" algn="ctr">
              <a:noFill/>
              <a:miter lim="800000"/>
              <a:headEnd/>
              <a:tailEnd/>
            </a:ln>
            <a:effectLst/>
          </p:spPr>
          <p:txBody>
            <a:bodyPr wrap="none">
              <a:spAutoFit/>
            </a:bodyPr>
            <a:lstStyle/>
            <a:p>
              <a:pPr>
                <a:defRPr/>
              </a:pPr>
              <a:r>
                <a:rPr lang="it-IT" sz="3200">
                  <a:solidFill>
                    <a:srgbClr val="FFFF00"/>
                  </a:solidFill>
                  <a:effectLst>
                    <a:outerShdw blurRad="38100" dist="38100" dir="2700000" algn="tl">
                      <a:srgbClr val="000000"/>
                    </a:outerShdw>
                  </a:effectLst>
                  <a:latin typeface="Calibri" pitchFamily="34" charset="0"/>
                </a:rPr>
                <a:t>Opx</a:t>
              </a:r>
            </a:p>
          </p:txBody>
        </p:sp>
        <p:sp>
          <p:nvSpPr>
            <p:cNvPr id="693286" name="Text Box 38"/>
            <p:cNvSpPr txBox="1">
              <a:spLocks noChangeAspect="1" noChangeArrowheads="1"/>
            </p:cNvSpPr>
            <p:nvPr/>
          </p:nvSpPr>
          <p:spPr bwMode="auto">
            <a:xfrm>
              <a:off x="3031" y="3587"/>
              <a:ext cx="555" cy="368"/>
            </a:xfrm>
            <a:prstGeom prst="rect">
              <a:avLst/>
            </a:prstGeom>
            <a:noFill/>
            <a:ln w="9525" algn="ctr">
              <a:noFill/>
              <a:miter lim="800000"/>
              <a:headEnd/>
              <a:tailEnd/>
            </a:ln>
            <a:effectLst/>
          </p:spPr>
          <p:txBody>
            <a:bodyPr wrap="none">
              <a:spAutoFit/>
            </a:bodyPr>
            <a:lstStyle/>
            <a:p>
              <a:pPr>
                <a:defRPr/>
              </a:pPr>
              <a:r>
                <a:rPr lang="it-IT" sz="3200">
                  <a:solidFill>
                    <a:srgbClr val="FFFF00"/>
                  </a:solidFill>
                  <a:effectLst>
                    <a:outerShdw blurRad="38100" dist="38100" dir="2700000" algn="tl">
                      <a:srgbClr val="000000"/>
                    </a:outerShdw>
                  </a:effectLst>
                  <a:latin typeface="Calibri" pitchFamily="34" charset="0"/>
                </a:rPr>
                <a:t>SiO</a:t>
              </a:r>
              <a:r>
                <a:rPr lang="it-IT" sz="3200" baseline="-25000">
                  <a:solidFill>
                    <a:srgbClr val="FFFF00"/>
                  </a:solidFill>
                  <a:effectLst>
                    <a:outerShdw blurRad="38100" dist="38100" dir="2700000" algn="tl">
                      <a:srgbClr val="000000"/>
                    </a:outerShdw>
                  </a:effectLst>
                  <a:latin typeface="Calibri" pitchFamily="34" charset="0"/>
                </a:rPr>
                <a:t>2</a:t>
              </a:r>
            </a:p>
          </p:txBody>
        </p:sp>
        <p:sp>
          <p:nvSpPr>
            <p:cNvPr id="693287" name="Text Box 39"/>
            <p:cNvSpPr txBox="1">
              <a:spLocks noChangeAspect="1" noChangeArrowheads="1"/>
            </p:cNvSpPr>
            <p:nvPr/>
          </p:nvSpPr>
          <p:spPr bwMode="auto">
            <a:xfrm>
              <a:off x="-56" y="2417"/>
              <a:ext cx="243" cy="368"/>
            </a:xfrm>
            <a:prstGeom prst="rect">
              <a:avLst/>
            </a:prstGeom>
            <a:noFill/>
            <a:ln w="9525" algn="ctr">
              <a:noFill/>
              <a:miter lim="800000"/>
              <a:headEnd/>
              <a:tailEnd/>
            </a:ln>
            <a:effectLst/>
          </p:spPr>
          <p:txBody>
            <a:bodyPr wrap="none">
              <a:spAutoFit/>
            </a:bodyPr>
            <a:lstStyle/>
            <a:p>
              <a:pPr>
                <a:defRPr/>
              </a:pPr>
              <a:r>
                <a:rPr lang="it-IT" sz="3200">
                  <a:solidFill>
                    <a:srgbClr val="FFFF00"/>
                  </a:solidFill>
                  <a:effectLst>
                    <a:outerShdw blurRad="38100" dist="38100" dir="2700000" algn="tl">
                      <a:srgbClr val="000000"/>
                    </a:outerShdw>
                  </a:effectLst>
                  <a:latin typeface="Calibri" pitchFamily="34" charset="0"/>
                </a:rPr>
                <a:t>T</a:t>
              </a:r>
            </a:p>
          </p:txBody>
        </p:sp>
        <p:sp>
          <p:nvSpPr>
            <p:cNvPr id="693288" name="AutoShape 40"/>
            <p:cNvSpPr>
              <a:spLocks noChangeAspect="1" noChangeArrowheads="1"/>
            </p:cNvSpPr>
            <p:nvPr/>
          </p:nvSpPr>
          <p:spPr bwMode="auto">
            <a:xfrm>
              <a:off x="183" y="1828"/>
              <a:ext cx="127" cy="1567"/>
            </a:xfrm>
            <a:prstGeom prst="upArrow">
              <a:avLst>
                <a:gd name="adj1" fmla="val 50000"/>
                <a:gd name="adj2" fmla="val 308465"/>
              </a:avLst>
            </a:prstGeom>
            <a:solidFill>
              <a:srgbClr val="FF00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693289" name="Text Box 41"/>
            <p:cNvSpPr txBox="1">
              <a:spLocks noChangeAspect="1" noChangeArrowheads="1"/>
            </p:cNvSpPr>
            <p:nvPr/>
          </p:nvSpPr>
          <p:spPr bwMode="auto">
            <a:xfrm>
              <a:off x="294" y="406"/>
              <a:ext cx="250" cy="368"/>
            </a:xfrm>
            <a:prstGeom prst="rect">
              <a:avLst/>
            </a:prstGeom>
            <a:noFill/>
            <a:ln w="9525" algn="ctr">
              <a:noFill/>
              <a:miter lim="800000"/>
              <a:headEnd/>
              <a:tailEnd/>
            </a:ln>
            <a:effectLst/>
          </p:spPr>
          <p:txBody>
            <a:bodyPr wrap="none">
              <a:spAutoFit/>
            </a:bodyPr>
            <a:lstStyle/>
            <a:p>
              <a:pPr>
                <a:defRPr/>
              </a:pPr>
              <a:r>
                <a:rPr lang="it-IT" sz="3200">
                  <a:solidFill>
                    <a:srgbClr val="FFFF00"/>
                  </a:solidFill>
                  <a:effectLst>
                    <a:outerShdw blurRad="38100" dist="38100" dir="2700000" algn="tl">
                      <a:srgbClr val="000000"/>
                    </a:outerShdw>
                  </a:effectLst>
                  <a:latin typeface="Calibri" pitchFamily="34" charset="0"/>
                </a:rPr>
                <a:t>P</a:t>
              </a:r>
            </a:p>
          </p:txBody>
        </p:sp>
        <p:sp>
          <p:nvSpPr>
            <p:cNvPr id="693290" name="AutoShape 42"/>
            <p:cNvSpPr>
              <a:spLocks noChangeAspect="1" noChangeArrowheads="1"/>
            </p:cNvSpPr>
            <p:nvPr/>
          </p:nvSpPr>
          <p:spPr bwMode="auto">
            <a:xfrm rot="2892810">
              <a:off x="479" y="403"/>
              <a:ext cx="105" cy="707"/>
            </a:xfrm>
            <a:prstGeom prst="upArrow">
              <a:avLst>
                <a:gd name="adj1" fmla="val 50000"/>
                <a:gd name="adj2" fmla="val 168333"/>
              </a:avLst>
            </a:prstGeom>
            <a:solidFill>
              <a:srgbClr val="FF00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693301" name="Text Box 53"/>
            <p:cNvSpPr txBox="1">
              <a:spLocks noChangeAspect="1" noChangeArrowheads="1"/>
            </p:cNvSpPr>
            <p:nvPr/>
          </p:nvSpPr>
          <p:spPr bwMode="auto">
            <a:xfrm>
              <a:off x="1924" y="3200"/>
              <a:ext cx="973" cy="330"/>
            </a:xfrm>
            <a:prstGeom prst="rect">
              <a:avLst/>
            </a:prstGeom>
            <a:noFill/>
            <a:ln w="9525" algn="ctr">
              <a:noFill/>
              <a:miter lim="800000"/>
              <a:headEnd/>
              <a:tailEnd/>
            </a:ln>
            <a:effectLst/>
          </p:spPr>
          <p:txBody>
            <a:bodyPr wrap="none">
              <a:spAutoFit/>
            </a:bodyPr>
            <a:lstStyle/>
            <a:p>
              <a:pPr>
                <a:defRPr/>
              </a:pPr>
              <a:r>
                <a:rPr lang="it-IT" sz="2800">
                  <a:solidFill>
                    <a:schemeClr val="tx1"/>
                  </a:solidFill>
                  <a:effectLst>
                    <a:outerShdw blurRad="38100" dist="38100" dir="2700000" algn="tl">
                      <a:srgbClr val="FFFFFF"/>
                    </a:outerShdw>
                  </a:effectLst>
                  <a:latin typeface="Calibri" pitchFamily="34" charset="0"/>
                </a:rPr>
                <a:t>Opx+SiO</a:t>
              </a:r>
              <a:r>
                <a:rPr lang="it-IT" sz="2800" baseline="-25000">
                  <a:solidFill>
                    <a:schemeClr val="tx1"/>
                  </a:solidFill>
                  <a:effectLst>
                    <a:outerShdw blurRad="38100" dist="38100" dir="2700000" algn="tl">
                      <a:srgbClr val="FFFFFF"/>
                    </a:outerShdw>
                  </a:effectLst>
                  <a:latin typeface="Calibri" pitchFamily="34" charset="0"/>
                </a:rPr>
                <a:t>2</a:t>
              </a:r>
            </a:p>
          </p:txBody>
        </p:sp>
        <p:sp>
          <p:nvSpPr>
            <p:cNvPr id="693339" name="Text Box 91"/>
            <p:cNvSpPr txBox="1">
              <a:spLocks noChangeAspect="1" noChangeArrowheads="1"/>
            </p:cNvSpPr>
            <p:nvPr/>
          </p:nvSpPr>
          <p:spPr bwMode="auto">
            <a:xfrm>
              <a:off x="538" y="780"/>
              <a:ext cx="365" cy="268"/>
            </a:xfrm>
            <a:prstGeom prst="rect">
              <a:avLst/>
            </a:prstGeom>
            <a:noFill/>
            <a:ln w="9525" algn="ctr">
              <a:noFill/>
              <a:miter lim="800000"/>
              <a:headEnd/>
              <a:tailEnd/>
            </a:ln>
            <a:effectLst/>
          </p:spPr>
          <p:txBody>
            <a:bodyPr wrap="none">
              <a:spAutoFit/>
            </a:bodyPr>
            <a:lstStyle/>
            <a:p>
              <a:pPr>
                <a:lnSpc>
                  <a:spcPct val="60000"/>
                </a:lnSpc>
                <a:defRPr/>
              </a:pPr>
              <a:r>
                <a:rPr lang="it-IT" sz="3600">
                  <a:solidFill>
                    <a:srgbClr val="FF0000"/>
                  </a:solidFill>
                  <a:effectLst>
                    <a:outerShdw blurRad="38100" dist="38100" dir="2700000" algn="tl">
                      <a:srgbClr val="000000"/>
                    </a:outerShdw>
                  </a:effectLst>
                  <a:latin typeface="Calibri" pitchFamily="34" charset="0"/>
                </a:rPr>
                <a:t>P</a:t>
              </a:r>
              <a:r>
                <a:rPr lang="it-IT" sz="3600" baseline="-25000">
                  <a:solidFill>
                    <a:srgbClr val="FF0000"/>
                  </a:solidFill>
                  <a:effectLst>
                    <a:outerShdw blurRad="38100" dist="38100" dir="2700000" algn="tl">
                      <a:srgbClr val="000000"/>
                    </a:outerShdw>
                  </a:effectLst>
                  <a:latin typeface="Calibri" pitchFamily="34" charset="0"/>
                </a:rPr>
                <a:t>1</a:t>
              </a:r>
            </a:p>
          </p:txBody>
        </p:sp>
        <p:sp>
          <p:nvSpPr>
            <p:cNvPr id="693340" name="Text Box 92"/>
            <p:cNvSpPr txBox="1">
              <a:spLocks noChangeAspect="1" noChangeArrowheads="1"/>
            </p:cNvSpPr>
            <p:nvPr/>
          </p:nvSpPr>
          <p:spPr bwMode="auto">
            <a:xfrm>
              <a:off x="348" y="929"/>
              <a:ext cx="365" cy="268"/>
            </a:xfrm>
            <a:prstGeom prst="rect">
              <a:avLst/>
            </a:prstGeom>
            <a:noFill/>
            <a:ln w="9525" algn="ctr">
              <a:noFill/>
              <a:miter lim="800000"/>
              <a:headEnd/>
              <a:tailEnd/>
            </a:ln>
            <a:effectLst/>
          </p:spPr>
          <p:txBody>
            <a:bodyPr wrap="none">
              <a:spAutoFit/>
            </a:bodyPr>
            <a:lstStyle/>
            <a:p>
              <a:pPr>
                <a:lnSpc>
                  <a:spcPct val="60000"/>
                </a:lnSpc>
                <a:defRPr/>
              </a:pPr>
              <a:r>
                <a:rPr lang="it-IT" sz="3600">
                  <a:solidFill>
                    <a:srgbClr val="FF0000"/>
                  </a:solidFill>
                  <a:effectLst>
                    <a:outerShdw blurRad="38100" dist="38100" dir="2700000" algn="tl">
                      <a:srgbClr val="000000"/>
                    </a:outerShdw>
                  </a:effectLst>
                  <a:latin typeface="Calibri" pitchFamily="34" charset="0"/>
                </a:rPr>
                <a:t>P</a:t>
              </a:r>
              <a:r>
                <a:rPr lang="it-IT" sz="3600" baseline="-25000">
                  <a:solidFill>
                    <a:srgbClr val="FF0000"/>
                  </a:solidFill>
                  <a:effectLst>
                    <a:outerShdw blurRad="38100" dist="38100" dir="2700000" algn="tl">
                      <a:srgbClr val="000000"/>
                    </a:outerShdw>
                  </a:effectLst>
                  <a:latin typeface="Calibri" pitchFamily="34" charset="0"/>
                </a:rPr>
                <a:t>2</a:t>
              </a:r>
            </a:p>
          </p:txBody>
        </p:sp>
        <p:sp>
          <p:nvSpPr>
            <p:cNvPr id="693341" name="Text Box 93"/>
            <p:cNvSpPr txBox="1">
              <a:spLocks noChangeAspect="1" noChangeArrowheads="1"/>
            </p:cNvSpPr>
            <p:nvPr/>
          </p:nvSpPr>
          <p:spPr bwMode="auto">
            <a:xfrm>
              <a:off x="187" y="1070"/>
              <a:ext cx="365" cy="268"/>
            </a:xfrm>
            <a:prstGeom prst="rect">
              <a:avLst/>
            </a:prstGeom>
            <a:noFill/>
            <a:ln w="9525" algn="ctr">
              <a:noFill/>
              <a:miter lim="800000"/>
              <a:headEnd/>
              <a:tailEnd/>
            </a:ln>
            <a:effectLst/>
          </p:spPr>
          <p:txBody>
            <a:bodyPr wrap="none">
              <a:spAutoFit/>
            </a:bodyPr>
            <a:lstStyle/>
            <a:p>
              <a:pPr>
                <a:lnSpc>
                  <a:spcPct val="60000"/>
                </a:lnSpc>
                <a:defRPr/>
              </a:pPr>
              <a:r>
                <a:rPr lang="it-IT" sz="3600">
                  <a:solidFill>
                    <a:srgbClr val="FF0000"/>
                  </a:solidFill>
                  <a:effectLst>
                    <a:outerShdw blurRad="38100" dist="38100" dir="2700000" algn="tl">
                      <a:srgbClr val="000000"/>
                    </a:outerShdw>
                  </a:effectLst>
                  <a:latin typeface="Calibri" pitchFamily="34" charset="0"/>
                </a:rPr>
                <a:t>P</a:t>
              </a:r>
              <a:r>
                <a:rPr lang="it-IT" sz="3600" baseline="-25000">
                  <a:solidFill>
                    <a:srgbClr val="FF0000"/>
                  </a:solidFill>
                  <a:effectLst>
                    <a:outerShdw blurRad="38100" dist="38100" dir="2700000" algn="tl">
                      <a:srgbClr val="000000"/>
                    </a:outerShdw>
                  </a:effectLst>
                  <a:latin typeface="Calibri" pitchFamily="34" charset="0"/>
                </a:rPr>
                <a:t>3</a:t>
              </a:r>
            </a:p>
          </p:txBody>
        </p:sp>
        <p:sp>
          <p:nvSpPr>
            <p:cNvPr id="693351" name="Text Box 103"/>
            <p:cNvSpPr txBox="1">
              <a:spLocks noChangeAspect="1" noChangeArrowheads="1"/>
            </p:cNvSpPr>
            <p:nvPr/>
          </p:nvSpPr>
          <p:spPr bwMode="auto">
            <a:xfrm>
              <a:off x="704" y="554"/>
              <a:ext cx="365" cy="268"/>
            </a:xfrm>
            <a:prstGeom prst="rect">
              <a:avLst/>
            </a:prstGeom>
            <a:noFill/>
            <a:ln w="9525" algn="ctr">
              <a:noFill/>
              <a:miter lim="800000"/>
              <a:headEnd/>
              <a:tailEnd/>
            </a:ln>
            <a:effectLst/>
          </p:spPr>
          <p:txBody>
            <a:bodyPr wrap="none">
              <a:spAutoFit/>
            </a:bodyPr>
            <a:lstStyle/>
            <a:p>
              <a:pPr>
                <a:lnSpc>
                  <a:spcPct val="60000"/>
                </a:lnSpc>
                <a:defRPr/>
              </a:pPr>
              <a:r>
                <a:rPr lang="it-IT" sz="3600">
                  <a:solidFill>
                    <a:srgbClr val="FF0000"/>
                  </a:solidFill>
                  <a:effectLst>
                    <a:outerShdw blurRad="38100" dist="38100" dir="2700000" algn="tl">
                      <a:srgbClr val="000000"/>
                    </a:outerShdw>
                  </a:effectLst>
                  <a:latin typeface="Calibri" pitchFamily="34" charset="0"/>
                </a:rPr>
                <a:t>P</a:t>
              </a:r>
              <a:r>
                <a:rPr lang="it-IT" sz="3600" baseline="-25000">
                  <a:solidFill>
                    <a:srgbClr val="FF0000"/>
                  </a:solidFill>
                  <a:effectLst>
                    <a:outerShdw blurRad="38100" dist="38100" dir="2700000" algn="tl">
                      <a:srgbClr val="000000"/>
                    </a:outerShdw>
                  </a:effectLst>
                  <a:latin typeface="Calibri" pitchFamily="34" charset="0"/>
                </a:rPr>
                <a:t>0</a:t>
              </a:r>
            </a:p>
          </p:txBody>
        </p:sp>
        <p:sp>
          <p:nvSpPr>
            <p:cNvPr id="693363" name="Text Box 115"/>
            <p:cNvSpPr txBox="1">
              <a:spLocks noChangeAspect="1" noChangeArrowheads="1"/>
            </p:cNvSpPr>
            <p:nvPr/>
          </p:nvSpPr>
          <p:spPr bwMode="auto">
            <a:xfrm>
              <a:off x="3593" y="1393"/>
              <a:ext cx="365" cy="268"/>
            </a:xfrm>
            <a:prstGeom prst="rect">
              <a:avLst/>
            </a:prstGeom>
            <a:noFill/>
            <a:ln w="9525" algn="ctr">
              <a:noFill/>
              <a:miter lim="800000"/>
              <a:headEnd/>
              <a:tailEnd/>
            </a:ln>
            <a:effectLst/>
          </p:spPr>
          <p:txBody>
            <a:bodyPr wrap="none">
              <a:spAutoFit/>
            </a:bodyPr>
            <a:lstStyle/>
            <a:p>
              <a:pPr>
                <a:lnSpc>
                  <a:spcPct val="60000"/>
                </a:lnSpc>
                <a:defRPr/>
              </a:pPr>
              <a:r>
                <a:rPr lang="it-IT" sz="3600">
                  <a:solidFill>
                    <a:srgbClr val="FF0000"/>
                  </a:solidFill>
                  <a:effectLst>
                    <a:outerShdw blurRad="38100" dist="38100" dir="2700000" algn="tl">
                      <a:srgbClr val="000000"/>
                    </a:outerShdw>
                  </a:effectLst>
                  <a:latin typeface="Calibri" pitchFamily="34" charset="0"/>
                </a:rPr>
                <a:t>P</a:t>
              </a:r>
              <a:r>
                <a:rPr lang="it-IT" sz="3600" baseline="-25000">
                  <a:solidFill>
                    <a:srgbClr val="FF0000"/>
                  </a:solidFill>
                  <a:effectLst>
                    <a:outerShdw blurRad="38100" dist="38100" dir="2700000" algn="tl">
                      <a:srgbClr val="000000"/>
                    </a:outerShdw>
                  </a:effectLst>
                  <a:latin typeface="Calibri" pitchFamily="34" charset="0"/>
                </a:rPr>
                <a:t>1</a:t>
              </a:r>
            </a:p>
          </p:txBody>
        </p:sp>
        <p:sp>
          <p:nvSpPr>
            <p:cNvPr id="693364" name="Text Box 116"/>
            <p:cNvSpPr txBox="1">
              <a:spLocks noChangeAspect="1" noChangeArrowheads="1"/>
            </p:cNvSpPr>
            <p:nvPr/>
          </p:nvSpPr>
          <p:spPr bwMode="auto">
            <a:xfrm>
              <a:off x="3403" y="1542"/>
              <a:ext cx="365" cy="268"/>
            </a:xfrm>
            <a:prstGeom prst="rect">
              <a:avLst/>
            </a:prstGeom>
            <a:noFill/>
            <a:ln w="9525" algn="ctr">
              <a:noFill/>
              <a:miter lim="800000"/>
              <a:headEnd/>
              <a:tailEnd/>
            </a:ln>
            <a:effectLst/>
          </p:spPr>
          <p:txBody>
            <a:bodyPr wrap="none">
              <a:spAutoFit/>
            </a:bodyPr>
            <a:lstStyle/>
            <a:p>
              <a:pPr>
                <a:lnSpc>
                  <a:spcPct val="60000"/>
                </a:lnSpc>
                <a:defRPr/>
              </a:pPr>
              <a:r>
                <a:rPr lang="it-IT" sz="3600">
                  <a:solidFill>
                    <a:srgbClr val="FF0000"/>
                  </a:solidFill>
                  <a:effectLst>
                    <a:outerShdw blurRad="38100" dist="38100" dir="2700000" algn="tl">
                      <a:srgbClr val="000000"/>
                    </a:outerShdw>
                  </a:effectLst>
                  <a:latin typeface="Calibri" pitchFamily="34" charset="0"/>
                </a:rPr>
                <a:t>P</a:t>
              </a:r>
              <a:r>
                <a:rPr lang="it-IT" sz="3600" baseline="-25000">
                  <a:solidFill>
                    <a:srgbClr val="FF0000"/>
                  </a:solidFill>
                  <a:effectLst>
                    <a:outerShdw blurRad="38100" dist="38100" dir="2700000" algn="tl">
                      <a:srgbClr val="000000"/>
                    </a:outerShdw>
                  </a:effectLst>
                  <a:latin typeface="Calibri" pitchFamily="34" charset="0"/>
                </a:rPr>
                <a:t>2</a:t>
              </a:r>
            </a:p>
          </p:txBody>
        </p:sp>
        <p:sp>
          <p:nvSpPr>
            <p:cNvPr id="693365" name="Text Box 117"/>
            <p:cNvSpPr txBox="1">
              <a:spLocks noChangeAspect="1" noChangeArrowheads="1"/>
            </p:cNvSpPr>
            <p:nvPr/>
          </p:nvSpPr>
          <p:spPr bwMode="auto">
            <a:xfrm>
              <a:off x="3242" y="1683"/>
              <a:ext cx="365" cy="268"/>
            </a:xfrm>
            <a:prstGeom prst="rect">
              <a:avLst/>
            </a:prstGeom>
            <a:noFill/>
            <a:ln w="9525" algn="ctr">
              <a:noFill/>
              <a:miter lim="800000"/>
              <a:headEnd/>
              <a:tailEnd/>
            </a:ln>
            <a:effectLst/>
          </p:spPr>
          <p:txBody>
            <a:bodyPr wrap="none">
              <a:spAutoFit/>
            </a:bodyPr>
            <a:lstStyle/>
            <a:p>
              <a:pPr>
                <a:lnSpc>
                  <a:spcPct val="60000"/>
                </a:lnSpc>
                <a:defRPr/>
              </a:pPr>
              <a:r>
                <a:rPr lang="it-IT" sz="3600">
                  <a:solidFill>
                    <a:srgbClr val="FF0000"/>
                  </a:solidFill>
                  <a:effectLst>
                    <a:outerShdw blurRad="38100" dist="38100" dir="2700000" algn="tl">
                      <a:srgbClr val="000000"/>
                    </a:outerShdw>
                  </a:effectLst>
                  <a:latin typeface="Calibri" pitchFamily="34" charset="0"/>
                </a:rPr>
                <a:t>P</a:t>
              </a:r>
              <a:r>
                <a:rPr lang="it-IT" sz="3600" baseline="-25000">
                  <a:solidFill>
                    <a:srgbClr val="FF0000"/>
                  </a:solidFill>
                  <a:effectLst>
                    <a:outerShdw blurRad="38100" dist="38100" dir="2700000" algn="tl">
                      <a:srgbClr val="000000"/>
                    </a:outerShdw>
                  </a:effectLst>
                  <a:latin typeface="Calibri" pitchFamily="34" charset="0"/>
                </a:rPr>
                <a:t>3</a:t>
              </a:r>
            </a:p>
          </p:txBody>
        </p:sp>
        <p:sp>
          <p:nvSpPr>
            <p:cNvPr id="693366" name="Text Box 118"/>
            <p:cNvSpPr txBox="1">
              <a:spLocks noChangeAspect="1" noChangeArrowheads="1"/>
            </p:cNvSpPr>
            <p:nvPr/>
          </p:nvSpPr>
          <p:spPr bwMode="auto">
            <a:xfrm>
              <a:off x="3759" y="1167"/>
              <a:ext cx="365" cy="268"/>
            </a:xfrm>
            <a:prstGeom prst="rect">
              <a:avLst/>
            </a:prstGeom>
            <a:noFill/>
            <a:ln w="9525" algn="ctr">
              <a:noFill/>
              <a:miter lim="800000"/>
              <a:headEnd/>
              <a:tailEnd/>
            </a:ln>
            <a:effectLst/>
          </p:spPr>
          <p:txBody>
            <a:bodyPr wrap="none">
              <a:spAutoFit/>
            </a:bodyPr>
            <a:lstStyle/>
            <a:p>
              <a:pPr>
                <a:lnSpc>
                  <a:spcPct val="60000"/>
                </a:lnSpc>
                <a:defRPr/>
              </a:pPr>
              <a:r>
                <a:rPr lang="it-IT" sz="3600">
                  <a:solidFill>
                    <a:srgbClr val="FF0000"/>
                  </a:solidFill>
                  <a:effectLst>
                    <a:outerShdw blurRad="38100" dist="38100" dir="2700000" algn="tl">
                      <a:srgbClr val="000000"/>
                    </a:outerShdw>
                  </a:effectLst>
                  <a:latin typeface="Calibri" pitchFamily="34" charset="0"/>
                </a:rPr>
                <a:t>P</a:t>
              </a:r>
              <a:r>
                <a:rPr lang="it-IT" sz="3600" baseline="-25000">
                  <a:solidFill>
                    <a:srgbClr val="FF0000"/>
                  </a:solidFill>
                  <a:effectLst>
                    <a:outerShdw blurRad="38100" dist="38100" dir="2700000" algn="tl">
                      <a:srgbClr val="000000"/>
                    </a:outerShdw>
                  </a:effectLst>
                  <a:latin typeface="Calibri" pitchFamily="34" charset="0"/>
                </a:rPr>
                <a:t>0</a:t>
              </a:r>
            </a:p>
          </p:txBody>
        </p:sp>
      </p:grpSp>
      <p:sp>
        <p:nvSpPr>
          <p:cNvPr id="693367" name="Text Box 119"/>
          <p:cNvSpPr txBox="1">
            <a:spLocks noChangeAspect="1" noChangeArrowheads="1"/>
          </p:cNvSpPr>
          <p:nvPr/>
        </p:nvSpPr>
        <p:spPr bwMode="auto">
          <a:xfrm>
            <a:off x="2746375" y="93663"/>
            <a:ext cx="4168775" cy="1116012"/>
          </a:xfrm>
          <a:prstGeom prst="rect">
            <a:avLst/>
          </a:prstGeom>
          <a:noFill/>
          <a:ln w="9525" algn="ctr">
            <a:noFill/>
            <a:miter lim="800000"/>
            <a:headEnd/>
            <a:tailEnd/>
          </a:ln>
          <a:effectLst/>
        </p:spPr>
        <p:txBody>
          <a:bodyPr>
            <a:spAutoFit/>
          </a:bodyPr>
          <a:lstStyle/>
          <a:p>
            <a:pPr algn="ctr">
              <a:lnSpc>
                <a:spcPct val="80000"/>
              </a:lnSpc>
              <a:defRPr/>
            </a:pPr>
            <a:r>
              <a:rPr lang="it-IT" sz="2800">
                <a:solidFill>
                  <a:schemeClr val="bg1"/>
                </a:solidFill>
                <a:effectLst>
                  <a:outerShdw blurRad="38100" dist="38100" dir="2700000" algn="tl">
                    <a:srgbClr val="000000"/>
                  </a:outerShdw>
                </a:effectLst>
                <a:latin typeface="Calibri" pitchFamily="34" charset="0"/>
              </a:rPr>
              <a:t>For the moment do not consider the congruent melting of Opx</a:t>
            </a:r>
            <a:endParaRPr lang="it-IT" sz="2800" baseline="-25000">
              <a:solidFill>
                <a:schemeClr val="bg1"/>
              </a:solidFill>
              <a:effectLst>
                <a:outerShdw blurRad="38100" dist="38100" dir="2700000" algn="tl">
                  <a:srgbClr val="000000"/>
                </a:outerShdw>
              </a:effectLst>
              <a:latin typeface="Calibri" pitchFamily="34" charset="0"/>
            </a:endParaRPr>
          </a:p>
        </p:txBody>
      </p:sp>
      <p:sp>
        <p:nvSpPr>
          <p:cNvPr id="693368" name="AutoShape 120"/>
          <p:cNvSpPr>
            <a:spLocks noChangeArrowheads="1"/>
          </p:cNvSpPr>
          <p:nvPr/>
        </p:nvSpPr>
        <p:spPr bwMode="auto">
          <a:xfrm>
            <a:off x="6134100" y="828675"/>
            <a:ext cx="631825" cy="352425"/>
          </a:xfrm>
          <a:prstGeom prst="rightArrow">
            <a:avLst>
              <a:gd name="adj1" fmla="val 50000"/>
              <a:gd name="adj2" fmla="val 44820"/>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693294" name="Freeform 46"/>
          <p:cNvSpPr>
            <a:spLocks noChangeAspect="1"/>
          </p:cNvSpPr>
          <p:nvPr/>
        </p:nvSpPr>
        <p:spPr bwMode="auto">
          <a:xfrm>
            <a:off x="3503613" y="1658938"/>
            <a:ext cx="490537" cy="1938337"/>
          </a:xfrm>
          <a:custGeom>
            <a:avLst/>
            <a:gdLst/>
            <a:ahLst/>
            <a:cxnLst>
              <a:cxn ang="0">
                <a:pos x="200" y="0"/>
              </a:cxn>
              <a:cxn ang="0">
                <a:pos x="227" y="506"/>
              </a:cxn>
              <a:cxn ang="0">
                <a:pos x="157" y="803"/>
              </a:cxn>
              <a:cxn ang="0">
                <a:pos x="0" y="925"/>
              </a:cxn>
            </a:cxnLst>
            <a:rect l="0" t="0" r="r" b="b"/>
            <a:pathLst>
              <a:path w="234" h="925">
                <a:moveTo>
                  <a:pt x="200" y="0"/>
                </a:moveTo>
                <a:cubicBezTo>
                  <a:pt x="204" y="84"/>
                  <a:pt x="234" y="372"/>
                  <a:pt x="227" y="506"/>
                </a:cubicBezTo>
                <a:cubicBezTo>
                  <a:pt x="220" y="640"/>
                  <a:pt x="195" y="733"/>
                  <a:pt x="157" y="803"/>
                </a:cubicBezTo>
                <a:cubicBezTo>
                  <a:pt x="119" y="873"/>
                  <a:pt x="33" y="900"/>
                  <a:pt x="0" y="925"/>
                </a:cubicBezTo>
              </a:path>
            </a:pathLst>
          </a:custGeom>
          <a:noFill/>
          <a:ln w="57150" cap="rnd" cmpd="sng">
            <a:solidFill>
              <a:schemeClr val="tx1"/>
            </a:solidFill>
            <a:prstDash val="sysDot"/>
            <a:round/>
            <a:headEnd/>
            <a:tailEnd/>
          </a:ln>
          <a:effectLst/>
        </p:spPr>
        <p:txBody>
          <a:bodyPr anchor="ctr"/>
          <a:lstStyle/>
          <a:p>
            <a:pPr>
              <a:defRPr/>
            </a:pPr>
            <a:endParaRPr lang="it-IT">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693251">
                                            <p:txEl>
                                              <p:pRg st="0" end="0"/>
                                            </p:txEl>
                                          </p:spTgt>
                                        </p:tgtEl>
                                        <p:attrNameLst>
                                          <p:attrName>style.visibility</p:attrName>
                                        </p:attrNameLst>
                                      </p:cBhvr>
                                      <p:to>
                                        <p:strVal val="visible"/>
                                      </p:to>
                                    </p:set>
                                    <p:animEffect transition="in" filter="fade">
                                      <p:cBhvr>
                                        <p:cTn id="11" dur="500"/>
                                        <p:tgtEl>
                                          <p:spTgt spid="693251">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693322"/>
                                        </p:tgtEl>
                                        <p:attrNameLst>
                                          <p:attrName>style.visibility</p:attrName>
                                        </p:attrNameLst>
                                      </p:cBhvr>
                                      <p:to>
                                        <p:strVal val="visible"/>
                                      </p:to>
                                    </p:set>
                                    <p:animEffect transition="in" filter="fade">
                                      <p:cBhvr>
                                        <p:cTn id="15" dur="2000"/>
                                        <p:tgtEl>
                                          <p:spTgt spid="69332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93367"/>
                                        </p:tgtEl>
                                        <p:attrNameLst>
                                          <p:attrName>style.visibility</p:attrName>
                                        </p:attrNameLst>
                                      </p:cBhvr>
                                      <p:to>
                                        <p:strVal val="visible"/>
                                      </p:to>
                                    </p:set>
                                    <p:animEffect transition="in" filter="fade">
                                      <p:cBhvr>
                                        <p:cTn id="20" dur="500"/>
                                        <p:tgtEl>
                                          <p:spTgt spid="693367"/>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693368"/>
                                        </p:tgtEl>
                                        <p:attrNameLst>
                                          <p:attrName>style.visibility</p:attrName>
                                        </p:attrNameLst>
                                      </p:cBhvr>
                                      <p:to>
                                        <p:strVal val="visible"/>
                                      </p:to>
                                    </p:set>
                                    <p:animEffect transition="in" filter="wipe(left)">
                                      <p:cBhvr>
                                        <p:cTn id="24" dur="1000"/>
                                        <p:tgtEl>
                                          <p:spTgt spid="693368"/>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693294"/>
                                        </p:tgtEl>
                                        <p:attrNameLst>
                                          <p:attrName>style.visibility</p:attrName>
                                        </p:attrNameLst>
                                      </p:cBhvr>
                                      <p:to>
                                        <p:strVal val="visible"/>
                                      </p:to>
                                    </p:set>
                                    <p:animEffect transition="in" filter="wipe(down)">
                                      <p:cBhvr>
                                        <p:cTn id="33" dur="500"/>
                                        <p:tgtEl>
                                          <p:spTgt spid="693294"/>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693281"/>
                                        </p:tgtEl>
                                        <p:attrNameLst>
                                          <p:attrName>style.visibility</p:attrName>
                                        </p:attrNameLst>
                                      </p:cBhvr>
                                      <p:to>
                                        <p:strVal val="visible"/>
                                      </p:to>
                                    </p:set>
                                    <p:animEffect transition="in" filter="fade">
                                      <p:cBhvr>
                                        <p:cTn id="37" dur="500"/>
                                        <p:tgtEl>
                                          <p:spTgt spid="693281"/>
                                        </p:tgtEl>
                                      </p:cBhvr>
                                    </p:animEffect>
                                  </p:childTnLst>
                                </p:cTn>
                              </p:par>
                            </p:childTnLst>
                          </p:cTn>
                        </p:par>
                        <p:par>
                          <p:cTn id="38" fill="hold">
                            <p:stCondLst>
                              <p:cond delay="1000"/>
                            </p:stCondLst>
                            <p:childTnLst>
                              <p:par>
                                <p:cTn id="39" presetID="10" presetClass="entr" presetSubtype="0" fill="hold" nodeType="after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fade">
                                      <p:cBhvr>
                                        <p:cTn id="41" dur="1000"/>
                                        <p:tgtEl>
                                          <p:spTgt spid="2"/>
                                        </p:tgtEl>
                                      </p:cBhvr>
                                    </p:animEffect>
                                  </p:childTnLst>
                                </p:cTn>
                              </p:par>
                            </p:childTnLst>
                          </p:cTn>
                        </p:par>
                        <p:par>
                          <p:cTn id="42" fill="hold">
                            <p:stCondLst>
                              <p:cond delay="2000"/>
                            </p:stCondLst>
                            <p:childTnLst>
                              <p:par>
                                <p:cTn id="43" presetID="10" presetClass="entr" presetSubtype="0" fill="hold" nodeType="after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fade">
                                      <p:cBhvr>
                                        <p:cTn id="45" dur="1000"/>
                                        <p:tgtEl>
                                          <p:spTgt spid="4"/>
                                        </p:tgtEl>
                                      </p:cBhvr>
                                    </p:animEffect>
                                  </p:childTnLst>
                                </p:cTn>
                              </p:par>
                            </p:childTnLst>
                          </p:cTn>
                        </p:par>
                        <p:par>
                          <p:cTn id="46" fill="hold">
                            <p:stCondLst>
                              <p:cond delay="3000"/>
                            </p:stCondLst>
                            <p:childTnLst>
                              <p:par>
                                <p:cTn id="47" presetID="10" presetClass="entr" presetSubtype="0" fill="hold" nodeType="after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fade">
                                      <p:cBhvr>
                                        <p:cTn id="49" dur="1000"/>
                                        <p:tgtEl>
                                          <p:spTgt spid="3"/>
                                        </p:tgtEl>
                                      </p:cBhvr>
                                    </p:animEffect>
                                  </p:childTnLst>
                                </p:cTn>
                              </p:par>
                            </p:childTnLst>
                          </p:cTn>
                        </p:par>
                        <p:par>
                          <p:cTn id="50" fill="hold">
                            <p:stCondLst>
                              <p:cond delay="4000"/>
                            </p:stCondLst>
                            <p:childTnLst>
                              <p:par>
                                <p:cTn id="51" presetID="22" presetClass="entr" presetSubtype="1" fill="hold" nodeType="after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wipe(up)">
                                      <p:cBhvr>
                                        <p:cTn id="53" dur="2000"/>
                                        <p:tgtEl>
                                          <p:spTgt spid="5"/>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grpId="0" nodeType="clickEffect">
                                  <p:stCondLst>
                                    <p:cond delay="0"/>
                                  </p:stCondLst>
                                  <p:childTnLst>
                                    <p:set>
                                      <p:cBhvr>
                                        <p:cTn id="57" dur="1" fill="hold">
                                          <p:stCondLst>
                                            <p:cond delay="0"/>
                                          </p:stCondLst>
                                        </p:cTn>
                                        <p:tgtEl>
                                          <p:spTgt spid="693314"/>
                                        </p:tgtEl>
                                        <p:attrNameLst>
                                          <p:attrName>style.visibility</p:attrName>
                                        </p:attrNameLst>
                                      </p:cBhvr>
                                      <p:to>
                                        <p:strVal val="visible"/>
                                      </p:to>
                                    </p:set>
                                    <p:animEffect transition="in" filter="wipe(up)">
                                      <p:cBhvr>
                                        <p:cTn id="58" dur="3000"/>
                                        <p:tgtEl>
                                          <p:spTgt spid="693314"/>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693315"/>
                                        </p:tgtEl>
                                        <p:attrNameLst>
                                          <p:attrName>style.visibility</p:attrName>
                                        </p:attrNameLst>
                                      </p:cBhvr>
                                      <p:to>
                                        <p:strVal val="visible"/>
                                      </p:to>
                                    </p:set>
                                    <p:animEffect transition="in" filter="wipe(up)">
                                      <p:cBhvr>
                                        <p:cTn id="63" dur="3000"/>
                                        <p:tgtEl>
                                          <p:spTgt spid="6933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3281" grpId="0"/>
      <p:bldP spid="693314" grpId="0" animBg="1"/>
      <p:bldP spid="693315" grpId="0" animBg="1"/>
      <p:bldP spid="693322" grpId="0"/>
      <p:bldP spid="693367" grpId="0"/>
      <p:bldP spid="693368" grpId="0" animBg="1"/>
      <p:bldP spid="693294" grpId="0" animBg="1"/>
    </p:bldLst>
  </p:timing>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95298" name="Rectangle 2"/>
          <p:cNvSpPr>
            <a:spLocks noChangeArrowheads="1"/>
          </p:cNvSpPr>
          <p:nvPr/>
        </p:nvSpPr>
        <p:spPr bwMode="auto">
          <a:xfrm>
            <a:off x="1154113" y="6513513"/>
            <a:ext cx="7989887" cy="344487"/>
          </a:xfrm>
          <a:prstGeom prst="rect">
            <a:avLst/>
          </a:prstGeom>
          <a:solidFill>
            <a:schemeClr val="tx1"/>
          </a:solidFill>
          <a:ln w="9525" algn="ctr">
            <a:noFill/>
            <a:miter lim="800000"/>
            <a:headEnd/>
            <a:tailEnd/>
          </a:ln>
          <a:effectLst/>
        </p:spPr>
        <p:txBody>
          <a:bodyPr wrap="none" anchor="ctr"/>
          <a:lstStyle/>
          <a:p>
            <a:pPr>
              <a:defRPr/>
            </a:pPr>
            <a:endParaRPr lang="it-IT">
              <a:latin typeface="Calibri" pitchFamily="34" charset="0"/>
            </a:endParaRPr>
          </a:p>
        </p:txBody>
      </p:sp>
      <p:sp>
        <p:nvSpPr>
          <p:cNvPr id="695300" name="Text Box 4"/>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it-IT" sz="3200">
                <a:solidFill>
                  <a:schemeClr val="bg1"/>
                </a:solidFill>
                <a:effectLst>
                  <a:outerShdw blurRad="38100" dist="38100" dir="2700000" algn="tl">
                    <a:srgbClr val="000000"/>
                  </a:outerShdw>
                </a:effectLst>
                <a:latin typeface="Calibri" pitchFamily="34" charset="0"/>
              </a:rPr>
              <a:t>How a simple mantle melts</a:t>
            </a:r>
          </a:p>
        </p:txBody>
      </p:sp>
      <p:sp>
        <p:nvSpPr>
          <p:cNvPr id="695335" name="Rectangle 39"/>
          <p:cNvSpPr>
            <a:spLocks noChangeAspect="1" noChangeArrowheads="1"/>
          </p:cNvSpPr>
          <p:nvPr/>
        </p:nvSpPr>
        <p:spPr bwMode="auto">
          <a:xfrm>
            <a:off x="6634163" y="2786063"/>
            <a:ext cx="2041525" cy="1766887"/>
          </a:xfrm>
          <a:prstGeom prst="rect">
            <a:avLst/>
          </a:prstGeom>
          <a:solidFill>
            <a:schemeClr val="bg1"/>
          </a:solidFill>
          <a:ln w="38100"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695336" name="Rectangle 40"/>
          <p:cNvSpPr>
            <a:spLocks noChangeAspect="1" noChangeArrowheads="1"/>
          </p:cNvSpPr>
          <p:nvPr/>
        </p:nvSpPr>
        <p:spPr bwMode="auto">
          <a:xfrm>
            <a:off x="6634163" y="4714875"/>
            <a:ext cx="2041525" cy="1766888"/>
          </a:xfrm>
          <a:prstGeom prst="rect">
            <a:avLst/>
          </a:prstGeom>
          <a:solidFill>
            <a:schemeClr val="bg1"/>
          </a:solidFill>
          <a:ln w="38100"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695337" name="Rectangle 41"/>
          <p:cNvSpPr>
            <a:spLocks noChangeAspect="1" noChangeArrowheads="1"/>
          </p:cNvSpPr>
          <p:nvPr/>
        </p:nvSpPr>
        <p:spPr bwMode="auto">
          <a:xfrm>
            <a:off x="6634163" y="893763"/>
            <a:ext cx="2041525" cy="1766887"/>
          </a:xfrm>
          <a:prstGeom prst="rect">
            <a:avLst/>
          </a:prstGeom>
          <a:solidFill>
            <a:schemeClr val="bg1"/>
          </a:solidFill>
          <a:ln w="38100"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695338" name="Rectangle 42"/>
          <p:cNvSpPr>
            <a:spLocks noChangeAspect="1" noChangeArrowheads="1"/>
          </p:cNvSpPr>
          <p:nvPr/>
        </p:nvSpPr>
        <p:spPr bwMode="auto">
          <a:xfrm>
            <a:off x="6653213" y="1787525"/>
            <a:ext cx="773112" cy="860425"/>
          </a:xfrm>
          <a:prstGeom prst="rect">
            <a:avLst/>
          </a:prstGeom>
          <a:solidFill>
            <a:srgbClr val="66FF33"/>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695339" name="Rectangle 43"/>
          <p:cNvSpPr>
            <a:spLocks noChangeAspect="1" noChangeArrowheads="1"/>
          </p:cNvSpPr>
          <p:nvPr/>
        </p:nvSpPr>
        <p:spPr bwMode="auto">
          <a:xfrm>
            <a:off x="7421563" y="2049463"/>
            <a:ext cx="1246187" cy="593725"/>
          </a:xfrm>
          <a:prstGeom prst="rect">
            <a:avLst/>
          </a:prstGeom>
          <a:solidFill>
            <a:srgbClr val="FF66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695340" name="Freeform 44"/>
          <p:cNvSpPr>
            <a:spLocks noChangeAspect="1"/>
          </p:cNvSpPr>
          <p:nvPr/>
        </p:nvSpPr>
        <p:spPr bwMode="auto">
          <a:xfrm>
            <a:off x="6653213" y="1074738"/>
            <a:ext cx="930275" cy="717550"/>
          </a:xfrm>
          <a:custGeom>
            <a:avLst/>
            <a:gdLst/>
            <a:ahLst/>
            <a:cxnLst>
              <a:cxn ang="0">
                <a:pos x="0" y="405"/>
              </a:cxn>
              <a:cxn ang="0">
                <a:pos x="0" y="0"/>
              </a:cxn>
              <a:cxn ang="0">
                <a:pos x="102" y="27"/>
              </a:cxn>
              <a:cxn ang="0">
                <a:pos x="192" y="78"/>
              </a:cxn>
              <a:cxn ang="0">
                <a:pos x="276" y="132"/>
              </a:cxn>
              <a:cxn ang="0">
                <a:pos x="333" y="183"/>
              </a:cxn>
              <a:cxn ang="0">
                <a:pos x="390" y="234"/>
              </a:cxn>
              <a:cxn ang="0">
                <a:pos x="456" y="306"/>
              </a:cxn>
              <a:cxn ang="0">
                <a:pos x="516" y="375"/>
              </a:cxn>
              <a:cxn ang="0">
                <a:pos x="546" y="411"/>
              </a:cxn>
              <a:cxn ang="0">
                <a:pos x="0" y="405"/>
              </a:cxn>
            </a:cxnLst>
            <a:rect l="0" t="0" r="r" b="b"/>
            <a:pathLst>
              <a:path w="546" h="411">
                <a:moveTo>
                  <a:pt x="0" y="405"/>
                </a:moveTo>
                <a:lnTo>
                  <a:pt x="0" y="0"/>
                </a:lnTo>
                <a:lnTo>
                  <a:pt x="102" y="27"/>
                </a:lnTo>
                <a:lnTo>
                  <a:pt x="192" y="78"/>
                </a:lnTo>
                <a:lnTo>
                  <a:pt x="276" y="132"/>
                </a:lnTo>
                <a:lnTo>
                  <a:pt x="333" y="183"/>
                </a:lnTo>
                <a:lnTo>
                  <a:pt x="390" y="234"/>
                </a:lnTo>
                <a:lnTo>
                  <a:pt x="456" y="306"/>
                </a:lnTo>
                <a:lnTo>
                  <a:pt x="516" y="375"/>
                </a:lnTo>
                <a:lnTo>
                  <a:pt x="546" y="411"/>
                </a:lnTo>
                <a:lnTo>
                  <a:pt x="0" y="405"/>
                </a:lnTo>
                <a:close/>
              </a:path>
            </a:pathLst>
          </a:custGeom>
          <a:solidFill>
            <a:srgbClr val="00FFFF"/>
          </a:solidFill>
          <a:ln w="9525" cap="flat" cmpd="sng">
            <a:solidFill>
              <a:schemeClr val="tx1"/>
            </a:solidFill>
            <a:prstDash val="solid"/>
            <a:round/>
            <a:headEnd/>
            <a:tailEnd/>
          </a:ln>
          <a:effectLst/>
        </p:spPr>
        <p:txBody>
          <a:bodyPr anchor="ctr"/>
          <a:lstStyle/>
          <a:p>
            <a:pPr>
              <a:defRPr/>
            </a:pPr>
            <a:endParaRPr lang="it-IT">
              <a:latin typeface="Calibri" pitchFamily="34" charset="0"/>
            </a:endParaRPr>
          </a:p>
        </p:txBody>
      </p:sp>
      <p:sp>
        <p:nvSpPr>
          <p:cNvPr id="695341" name="Freeform 45"/>
          <p:cNvSpPr>
            <a:spLocks noChangeAspect="1"/>
          </p:cNvSpPr>
          <p:nvPr/>
        </p:nvSpPr>
        <p:spPr bwMode="auto">
          <a:xfrm>
            <a:off x="7421563" y="1789113"/>
            <a:ext cx="738187" cy="260350"/>
          </a:xfrm>
          <a:custGeom>
            <a:avLst/>
            <a:gdLst/>
            <a:ahLst/>
            <a:cxnLst>
              <a:cxn ang="0">
                <a:pos x="0" y="141"/>
              </a:cxn>
              <a:cxn ang="0">
                <a:pos x="0" y="0"/>
              </a:cxn>
              <a:cxn ang="0">
                <a:pos x="102" y="0"/>
              </a:cxn>
              <a:cxn ang="0">
                <a:pos x="189" y="21"/>
              </a:cxn>
              <a:cxn ang="0">
                <a:pos x="291" y="60"/>
              </a:cxn>
              <a:cxn ang="0">
                <a:pos x="375" y="102"/>
              </a:cxn>
              <a:cxn ang="0">
                <a:pos x="423" y="138"/>
              </a:cxn>
              <a:cxn ang="0">
                <a:pos x="0" y="141"/>
              </a:cxn>
            </a:cxnLst>
            <a:rect l="0" t="0" r="r" b="b"/>
            <a:pathLst>
              <a:path w="423" h="141">
                <a:moveTo>
                  <a:pt x="0" y="141"/>
                </a:moveTo>
                <a:lnTo>
                  <a:pt x="0" y="0"/>
                </a:lnTo>
                <a:lnTo>
                  <a:pt x="102" y="0"/>
                </a:lnTo>
                <a:lnTo>
                  <a:pt x="189" y="21"/>
                </a:lnTo>
                <a:lnTo>
                  <a:pt x="291" y="60"/>
                </a:lnTo>
                <a:lnTo>
                  <a:pt x="375" y="102"/>
                </a:lnTo>
                <a:lnTo>
                  <a:pt x="423" y="138"/>
                </a:lnTo>
                <a:lnTo>
                  <a:pt x="0" y="141"/>
                </a:lnTo>
                <a:close/>
              </a:path>
            </a:pathLst>
          </a:custGeom>
          <a:solidFill>
            <a:srgbClr val="FF66FF"/>
          </a:solidFill>
          <a:ln w="9525" cap="flat" cmpd="sng">
            <a:solidFill>
              <a:schemeClr val="tx1"/>
            </a:solidFill>
            <a:prstDash val="solid"/>
            <a:round/>
            <a:headEnd/>
            <a:tailEnd/>
          </a:ln>
          <a:effectLst/>
        </p:spPr>
        <p:txBody>
          <a:bodyPr anchor="ctr"/>
          <a:lstStyle/>
          <a:p>
            <a:pPr>
              <a:defRPr/>
            </a:pPr>
            <a:endParaRPr lang="it-IT">
              <a:latin typeface="Calibri" pitchFamily="34" charset="0"/>
            </a:endParaRPr>
          </a:p>
        </p:txBody>
      </p:sp>
      <p:sp>
        <p:nvSpPr>
          <p:cNvPr id="695342" name="Freeform 46"/>
          <p:cNvSpPr>
            <a:spLocks noChangeAspect="1"/>
          </p:cNvSpPr>
          <p:nvPr/>
        </p:nvSpPr>
        <p:spPr bwMode="auto">
          <a:xfrm>
            <a:off x="8153400" y="1363663"/>
            <a:ext cx="519113" cy="690562"/>
          </a:xfrm>
          <a:custGeom>
            <a:avLst/>
            <a:gdLst/>
            <a:ahLst/>
            <a:cxnLst>
              <a:cxn ang="0">
                <a:pos x="327" y="428"/>
              </a:cxn>
              <a:cxn ang="0">
                <a:pos x="327" y="0"/>
              </a:cxn>
              <a:cxn ang="0">
                <a:pos x="271" y="33"/>
              </a:cxn>
              <a:cxn ang="0">
                <a:pos x="207" y="101"/>
              </a:cxn>
              <a:cxn ang="0">
                <a:pos x="152" y="175"/>
              </a:cxn>
              <a:cxn ang="0">
                <a:pos x="106" y="250"/>
              </a:cxn>
              <a:cxn ang="0">
                <a:pos x="59" y="326"/>
              </a:cxn>
              <a:cxn ang="0">
                <a:pos x="23" y="389"/>
              </a:cxn>
              <a:cxn ang="0">
                <a:pos x="0" y="435"/>
              </a:cxn>
              <a:cxn ang="0">
                <a:pos x="327" y="428"/>
              </a:cxn>
            </a:cxnLst>
            <a:rect l="0" t="0" r="r" b="b"/>
            <a:pathLst>
              <a:path w="327" h="435">
                <a:moveTo>
                  <a:pt x="327" y="428"/>
                </a:moveTo>
                <a:lnTo>
                  <a:pt x="327" y="0"/>
                </a:lnTo>
                <a:lnTo>
                  <a:pt x="271" y="33"/>
                </a:lnTo>
                <a:lnTo>
                  <a:pt x="207" y="101"/>
                </a:lnTo>
                <a:lnTo>
                  <a:pt x="152" y="175"/>
                </a:lnTo>
                <a:lnTo>
                  <a:pt x="106" y="250"/>
                </a:lnTo>
                <a:lnTo>
                  <a:pt x="59" y="326"/>
                </a:lnTo>
                <a:lnTo>
                  <a:pt x="23" y="389"/>
                </a:lnTo>
                <a:lnTo>
                  <a:pt x="0" y="435"/>
                </a:lnTo>
                <a:lnTo>
                  <a:pt x="327" y="428"/>
                </a:lnTo>
                <a:close/>
              </a:path>
            </a:pathLst>
          </a:custGeom>
          <a:solidFill>
            <a:srgbClr val="CC0000"/>
          </a:solidFill>
          <a:ln w="9525" cap="flat" cmpd="sng">
            <a:solidFill>
              <a:schemeClr val="tx1"/>
            </a:solidFill>
            <a:prstDash val="solid"/>
            <a:round/>
            <a:headEnd/>
            <a:tailEnd/>
          </a:ln>
          <a:effectLst/>
        </p:spPr>
        <p:txBody>
          <a:bodyPr anchor="ctr"/>
          <a:lstStyle/>
          <a:p>
            <a:pPr>
              <a:defRPr/>
            </a:pPr>
            <a:endParaRPr lang="it-IT">
              <a:latin typeface="Calibri" pitchFamily="34" charset="0"/>
            </a:endParaRPr>
          </a:p>
        </p:txBody>
      </p:sp>
      <p:sp>
        <p:nvSpPr>
          <p:cNvPr id="695343" name="Rectangle 47"/>
          <p:cNvSpPr>
            <a:spLocks noChangeAspect="1" noChangeArrowheads="1"/>
          </p:cNvSpPr>
          <p:nvPr/>
        </p:nvSpPr>
        <p:spPr bwMode="auto">
          <a:xfrm>
            <a:off x="6648450" y="3679825"/>
            <a:ext cx="777875" cy="860425"/>
          </a:xfrm>
          <a:prstGeom prst="rect">
            <a:avLst/>
          </a:prstGeom>
          <a:solidFill>
            <a:srgbClr val="66FF33"/>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695344" name="Rectangle 48"/>
          <p:cNvSpPr>
            <a:spLocks noChangeAspect="1" noChangeArrowheads="1"/>
          </p:cNvSpPr>
          <p:nvPr/>
        </p:nvSpPr>
        <p:spPr bwMode="auto">
          <a:xfrm>
            <a:off x="7421563" y="3941763"/>
            <a:ext cx="1246187" cy="593725"/>
          </a:xfrm>
          <a:prstGeom prst="rect">
            <a:avLst/>
          </a:prstGeom>
          <a:solidFill>
            <a:srgbClr val="FF66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695345" name="Freeform 49"/>
          <p:cNvSpPr>
            <a:spLocks noChangeAspect="1"/>
          </p:cNvSpPr>
          <p:nvPr/>
        </p:nvSpPr>
        <p:spPr bwMode="auto">
          <a:xfrm>
            <a:off x="7421563" y="3695700"/>
            <a:ext cx="738187" cy="246063"/>
          </a:xfrm>
          <a:custGeom>
            <a:avLst/>
            <a:gdLst/>
            <a:ahLst/>
            <a:cxnLst>
              <a:cxn ang="0">
                <a:pos x="0" y="141"/>
              </a:cxn>
              <a:cxn ang="0">
                <a:pos x="0" y="0"/>
              </a:cxn>
              <a:cxn ang="0">
                <a:pos x="102" y="0"/>
              </a:cxn>
              <a:cxn ang="0">
                <a:pos x="189" y="21"/>
              </a:cxn>
              <a:cxn ang="0">
                <a:pos x="291" y="60"/>
              </a:cxn>
              <a:cxn ang="0">
                <a:pos x="375" y="102"/>
              </a:cxn>
              <a:cxn ang="0">
                <a:pos x="423" y="138"/>
              </a:cxn>
              <a:cxn ang="0">
                <a:pos x="0" y="141"/>
              </a:cxn>
            </a:cxnLst>
            <a:rect l="0" t="0" r="r" b="b"/>
            <a:pathLst>
              <a:path w="423" h="141">
                <a:moveTo>
                  <a:pt x="0" y="141"/>
                </a:moveTo>
                <a:lnTo>
                  <a:pt x="0" y="0"/>
                </a:lnTo>
                <a:lnTo>
                  <a:pt x="102" y="0"/>
                </a:lnTo>
                <a:lnTo>
                  <a:pt x="189" y="21"/>
                </a:lnTo>
                <a:lnTo>
                  <a:pt x="291" y="60"/>
                </a:lnTo>
                <a:lnTo>
                  <a:pt x="375" y="102"/>
                </a:lnTo>
                <a:lnTo>
                  <a:pt x="423" y="138"/>
                </a:lnTo>
                <a:lnTo>
                  <a:pt x="0" y="141"/>
                </a:lnTo>
                <a:close/>
              </a:path>
            </a:pathLst>
          </a:custGeom>
          <a:solidFill>
            <a:srgbClr val="FF66FF"/>
          </a:solidFill>
          <a:ln w="9525" cap="flat" cmpd="sng">
            <a:solidFill>
              <a:schemeClr val="tx1"/>
            </a:solidFill>
            <a:prstDash val="solid"/>
            <a:round/>
            <a:headEnd/>
            <a:tailEnd/>
          </a:ln>
          <a:effectLst/>
        </p:spPr>
        <p:txBody>
          <a:bodyPr anchor="ctr"/>
          <a:lstStyle/>
          <a:p>
            <a:pPr>
              <a:defRPr/>
            </a:pPr>
            <a:endParaRPr lang="it-IT">
              <a:latin typeface="Calibri" pitchFamily="34" charset="0"/>
            </a:endParaRPr>
          </a:p>
        </p:txBody>
      </p:sp>
      <p:sp>
        <p:nvSpPr>
          <p:cNvPr id="695346" name="Freeform 50"/>
          <p:cNvSpPr>
            <a:spLocks noChangeAspect="1"/>
          </p:cNvSpPr>
          <p:nvPr/>
        </p:nvSpPr>
        <p:spPr bwMode="auto">
          <a:xfrm>
            <a:off x="6648450" y="3090863"/>
            <a:ext cx="1181100" cy="677862"/>
          </a:xfrm>
          <a:custGeom>
            <a:avLst/>
            <a:gdLst/>
            <a:ahLst/>
            <a:cxnLst>
              <a:cxn ang="0">
                <a:pos x="0" y="405"/>
              </a:cxn>
              <a:cxn ang="0">
                <a:pos x="0" y="0"/>
              </a:cxn>
              <a:cxn ang="0">
                <a:pos x="102" y="27"/>
              </a:cxn>
              <a:cxn ang="0">
                <a:pos x="192" y="78"/>
              </a:cxn>
              <a:cxn ang="0">
                <a:pos x="276" y="132"/>
              </a:cxn>
              <a:cxn ang="0">
                <a:pos x="333" y="183"/>
              </a:cxn>
              <a:cxn ang="0">
                <a:pos x="390" y="234"/>
              </a:cxn>
              <a:cxn ang="0">
                <a:pos x="456" y="306"/>
              </a:cxn>
              <a:cxn ang="0">
                <a:pos x="516" y="375"/>
              </a:cxn>
              <a:cxn ang="0">
                <a:pos x="546" y="411"/>
              </a:cxn>
              <a:cxn ang="0">
                <a:pos x="0" y="405"/>
              </a:cxn>
            </a:cxnLst>
            <a:rect l="0" t="0" r="r" b="b"/>
            <a:pathLst>
              <a:path w="546" h="411">
                <a:moveTo>
                  <a:pt x="0" y="405"/>
                </a:moveTo>
                <a:lnTo>
                  <a:pt x="0" y="0"/>
                </a:lnTo>
                <a:lnTo>
                  <a:pt x="102" y="27"/>
                </a:lnTo>
                <a:lnTo>
                  <a:pt x="192" y="78"/>
                </a:lnTo>
                <a:lnTo>
                  <a:pt x="276" y="132"/>
                </a:lnTo>
                <a:lnTo>
                  <a:pt x="333" y="183"/>
                </a:lnTo>
                <a:lnTo>
                  <a:pt x="390" y="234"/>
                </a:lnTo>
                <a:lnTo>
                  <a:pt x="456" y="306"/>
                </a:lnTo>
                <a:lnTo>
                  <a:pt x="516" y="375"/>
                </a:lnTo>
                <a:lnTo>
                  <a:pt x="546" y="411"/>
                </a:lnTo>
                <a:lnTo>
                  <a:pt x="0" y="405"/>
                </a:lnTo>
                <a:close/>
              </a:path>
            </a:pathLst>
          </a:custGeom>
          <a:solidFill>
            <a:srgbClr val="00FFFF"/>
          </a:solidFill>
          <a:ln w="9525" cap="flat" cmpd="sng">
            <a:solidFill>
              <a:schemeClr val="tx1"/>
            </a:solidFill>
            <a:prstDash val="solid"/>
            <a:round/>
            <a:headEnd/>
            <a:tailEnd/>
          </a:ln>
          <a:effectLst/>
        </p:spPr>
        <p:txBody>
          <a:bodyPr anchor="ctr"/>
          <a:lstStyle/>
          <a:p>
            <a:pPr>
              <a:defRPr/>
            </a:pPr>
            <a:endParaRPr lang="it-IT">
              <a:latin typeface="Calibri" pitchFamily="34" charset="0"/>
            </a:endParaRPr>
          </a:p>
        </p:txBody>
      </p:sp>
      <p:sp>
        <p:nvSpPr>
          <p:cNvPr id="695347" name="Freeform 51"/>
          <p:cNvSpPr>
            <a:spLocks noChangeAspect="1"/>
          </p:cNvSpPr>
          <p:nvPr/>
        </p:nvSpPr>
        <p:spPr bwMode="auto">
          <a:xfrm>
            <a:off x="8153400" y="3255963"/>
            <a:ext cx="514350" cy="692150"/>
          </a:xfrm>
          <a:custGeom>
            <a:avLst/>
            <a:gdLst/>
            <a:ahLst/>
            <a:cxnLst>
              <a:cxn ang="0">
                <a:pos x="297" y="390"/>
              </a:cxn>
              <a:cxn ang="0">
                <a:pos x="297" y="0"/>
              </a:cxn>
              <a:cxn ang="0">
                <a:pos x="246" y="30"/>
              </a:cxn>
              <a:cxn ang="0">
                <a:pos x="195" y="93"/>
              </a:cxn>
              <a:cxn ang="0">
                <a:pos x="138" y="159"/>
              </a:cxn>
              <a:cxn ang="0">
                <a:pos x="96" y="228"/>
              </a:cxn>
              <a:cxn ang="0">
                <a:pos x="54" y="297"/>
              </a:cxn>
              <a:cxn ang="0">
                <a:pos x="21" y="354"/>
              </a:cxn>
              <a:cxn ang="0">
                <a:pos x="0" y="396"/>
              </a:cxn>
              <a:cxn ang="0">
                <a:pos x="297" y="390"/>
              </a:cxn>
            </a:cxnLst>
            <a:rect l="0" t="0" r="r" b="b"/>
            <a:pathLst>
              <a:path w="297" h="396">
                <a:moveTo>
                  <a:pt x="297" y="390"/>
                </a:moveTo>
                <a:lnTo>
                  <a:pt x="297" y="0"/>
                </a:lnTo>
                <a:lnTo>
                  <a:pt x="246" y="30"/>
                </a:lnTo>
                <a:lnTo>
                  <a:pt x="195" y="93"/>
                </a:lnTo>
                <a:lnTo>
                  <a:pt x="138" y="159"/>
                </a:lnTo>
                <a:lnTo>
                  <a:pt x="96" y="228"/>
                </a:lnTo>
                <a:lnTo>
                  <a:pt x="54" y="297"/>
                </a:lnTo>
                <a:lnTo>
                  <a:pt x="21" y="354"/>
                </a:lnTo>
                <a:lnTo>
                  <a:pt x="0" y="396"/>
                </a:lnTo>
                <a:lnTo>
                  <a:pt x="297" y="390"/>
                </a:lnTo>
                <a:close/>
              </a:path>
            </a:pathLst>
          </a:custGeom>
          <a:solidFill>
            <a:srgbClr val="CC0000"/>
          </a:solidFill>
          <a:ln w="9525" cap="flat" cmpd="sng">
            <a:solidFill>
              <a:schemeClr val="tx1"/>
            </a:solidFill>
            <a:prstDash val="solid"/>
            <a:round/>
            <a:headEnd/>
            <a:tailEnd/>
          </a:ln>
          <a:effectLst/>
        </p:spPr>
        <p:txBody>
          <a:bodyPr anchor="ctr"/>
          <a:lstStyle/>
          <a:p>
            <a:pPr>
              <a:defRPr/>
            </a:pPr>
            <a:endParaRPr lang="it-IT">
              <a:latin typeface="Calibri" pitchFamily="34" charset="0"/>
            </a:endParaRPr>
          </a:p>
        </p:txBody>
      </p:sp>
      <p:sp>
        <p:nvSpPr>
          <p:cNvPr id="695348" name="Rectangle 52"/>
          <p:cNvSpPr>
            <a:spLocks noChangeAspect="1" noChangeArrowheads="1"/>
          </p:cNvSpPr>
          <p:nvPr/>
        </p:nvSpPr>
        <p:spPr bwMode="auto">
          <a:xfrm>
            <a:off x="6653213" y="5608638"/>
            <a:ext cx="773112" cy="850900"/>
          </a:xfrm>
          <a:prstGeom prst="rect">
            <a:avLst/>
          </a:prstGeom>
          <a:solidFill>
            <a:srgbClr val="66FF33"/>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695349" name="Rectangle 53"/>
          <p:cNvSpPr>
            <a:spLocks noChangeAspect="1" noChangeArrowheads="1"/>
          </p:cNvSpPr>
          <p:nvPr/>
        </p:nvSpPr>
        <p:spPr bwMode="auto">
          <a:xfrm>
            <a:off x="7421563" y="5870575"/>
            <a:ext cx="1246187" cy="588963"/>
          </a:xfrm>
          <a:prstGeom prst="rect">
            <a:avLst/>
          </a:prstGeom>
          <a:solidFill>
            <a:srgbClr val="FF66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695350" name="Freeform 54"/>
          <p:cNvSpPr>
            <a:spLocks noChangeAspect="1"/>
          </p:cNvSpPr>
          <p:nvPr/>
        </p:nvSpPr>
        <p:spPr bwMode="auto">
          <a:xfrm>
            <a:off x="7421563" y="5624513"/>
            <a:ext cx="738187" cy="246062"/>
          </a:xfrm>
          <a:custGeom>
            <a:avLst/>
            <a:gdLst/>
            <a:ahLst/>
            <a:cxnLst>
              <a:cxn ang="0">
                <a:pos x="0" y="141"/>
              </a:cxn>
              <a:cxn ang="0">
                <a:pos x="0" y="0"/>
              </a:cxn>
              <a:cxn ang="0">
                <a:pos x="102" y="0"/>
              </a:cxn>
              <a:cxn ang="0">
                <a:pos x="189" y="21"/>
              </a:cxn>
              <a:cxn ang="0">
                <a:pos x="291" y="60"/>
              </a:cxn>
              <a:cxn ang="0">
                <a:pos x="375" y="102"/>
              </a:cxn>
              <a:cxn ang="0">
                <a:pos x="423" y="138"/>
              </a:cxn>
              <a:cxn ang="0">
                <a:pos x="0" y="141"/>
              </a:cxn>
            </a:cxnLst>
            <a:rect l="0" t="0" r="r" b="b"/>
            <a:pathLst>
              <a:path w="423" h="141">
                <a:moveTo>
                  <a:pt x="0" y="141"/>
                </a:moveTo>
                <a:lnTo>
                  <a:pt x="0" y="0"/>
                </a:lnTo>
                <a:lnTo>
                  <a:pt x="102" y="0"/>
                </a:lnTo>
                <a:lnTo>
                  <a:pt x="189" y="21"/>
                </a:lnTo>
                <a:lnTo>
                  <a:pt x="291" y="60"/>
                </a:lnTo>
                <a:lnTo>
                  <a:pt x="375" y="102"/>
                </a:lnTo>
                <a:lnTo>
                  <a:pt x="423" y="138"/>
                </a:lnTo>
                <a:lnTo>
                  <a:pt x="0" y="141"/>
                </a:lnTo>
                <a:close/>
              </a:path>
            </a:pathLst>
          </a:custGeom>
          <a:solidFill>
            <a:srgbClr val="FF66FF"/>
          </a:solidFill>
          <a:ln w="9525" cap="flat" cmpd="sng">
            <a:solidFill>
              <a:schemeClr val="tx1"/>
            </a:solidFill>
            <a:prstDash val="solid"/>
            <a:round/>
            <a:headEnd/>
            <a:tailEnd/>
          </a:ln>
          <a:effectLst/>
        </p:spPr>
        <p:txBody>
          <a:bodyPr anchor="ctr"/>
          <a:lstStyle/>
          <a:p>
            <a:pPr>
              <a:defRPr/>
            </a:pPr>
            <a:endParaRPr lang="it-IT">
              <a:latin typeface="Calibri" pitchFamily="34" charset="0"/>
            </a:endParaRPr>
          </a:p>
        </p:txBody>
      </p:sp>
      <p:sp>
        <p:nvSpPr>
          <p:cNvPr id="695351" name="Freeform 55"/>
          <p:cNvSpPr>
            <a:spLocks noChangeAspect="1"/>
          </p:cNvSpPr>
          <p:nvPr/>
        </p:nvSpPr>
        <p:spPr bwMode="auto">
          <a:xfrm>
            <a:off x="6653213" y="5183188"/>
            <a:ext cx="1395412" cy="608012"/>
          </a:xfrm>
          <a:custGeom>
            <a:avLst/>
            <a:gdLst/>
            <a:ahLst/>
            <a:cxnLst>
              <a:cxn ang="0">
                <a:pos x="0" y="405"/>
              </a:cxn>
              <a:cxn ang="0">
                <a:pos x="0" y="0"/>
              </a:cxn>
              <a:cxn ang="0">
                <a:pos x="102" y="27"/>
              </a:cxn>
              <a:cxn ang="0">
                <a:pos x="192" y="78"/>
              </a:cxn>
              <a:cxn ang="0">
                <a:pos x="276" y="132"/>
              </a:cxn>
              <a:cxn ang="0">
                <a:pos x="333" y="183"/>
              </a:cxn>
              <a:cxn ang="0">
                <a:pos x="390" y="234"/>
              </a:cxn>
              <a:cxn ang="0">
                <a:pos x="456" y="306"/>
              </a:cxn>
              <a:cxn ang="0">
                <a:pos x="516" y="375"/>
              </a:cxn>
              <a:cxn ang="0">
                <a:pos x="546" y="411"/>
              </a:cxn>
              <a:cxn ang="0">
                <a:pos x="0" y="405"/>
              </a:cxn>
            </a:cxnLst>
            <a:rect l="0" t="0" r="r" b="b"/>
            <a:pathLst>
              <a:path w="546" h="411">
                <a:moveTo>
                  <a:pt x="0" y="405"/>
                </a:moveTo>
                <a:lnTo>
                  <a:pt x="0" y="0"/>
                </a:lnTo>
                <a:lnTo>
                  <a:pt x="102" y="27"/>
                </a:lnTo>
                <a:lnTo>
                  <a:pt x="192" y="78"/>
                </a:lnTo>
                <a:lnTo>
                  <a:pt x="276" y="132"/>
                </a:lnTo>
                <a:lnTo>
                  <a:pt x="333" y="183"/>
                </a:lnTo>
                <a:lnTo>
                  <a:pt x="390" y="234"/>
                </a:lnTo>
                <a:lnTo>
                  <a:pt x="456" y="306"/>
                </a:lnTo>
                <a:lnTo>
                  <a:pt x="516" y="375"/>
                </a:lnTo>
                <a:lnTo>
                  <a:pt x="546" y="411"/>
                </a:lnTo>
                <a:lnTo>
                  <a:pt x="0" y="405"/>
                </a:lnTo>
                <a:close/>
              </a:path>
            </a:pathLst>
          </a:custGeom>
          <a:solidFill>
            <a:srgbClr val="00FFFF"/>
          </a:solidFill>
          <a:ln w="9525" cap="flat" cmpd="sng">
            <a:solidFill>
              <a:schemeClr val="tx1"/>
            </a:solidFill>
            <a:prstDash val="solid"/>
            <a:round/>
            <a:headEnd/>
            <a:tailEnd/>
          </a:ln>
          <a:effectLst/>
        </p:spPr>
        <p:txBody>
          <a:bodyPr anchor="ctr"/>
          <a:lstStyle/>
          <a:p>
            <a:pPr>
              <a:defRPr/>
            </a:pPr>
            <a:endParaRPr lang="it-IT">
              <a:latin typeface="Calibri" pitchFamily="34" charset="0"/>
            </a:endParaRPr>
          </a:p>
        </p:txBody>
      </p:sp>
      <p:sp>
        <p:nvSpPr>
          <p:cNvPr id="695352" name="Freeform 56"/>
          <p:cNvSpPr>
            <a:spLocks noChangeAspect="1"/>
          </p:cNvSpPr>
          <p:nvPr/>
        </p:nvSpPr>
        <p:spPr bwMode="auto">
          <a:xfrm>
            <a:off x="8153400" y="5183188"/>
            <a:ext cx="509588" cy="692150"/>
          </a:xfrm>
          <a:custGeom>
            <a:avLst/>
            <a:gdLst/>
            <a:ahLst/>
            <a:cxnLst>
              <a:cxn ang="0">
                <a:pos x="297" y="390"/>
              </a:cxn>
              <a:cxn ang="0">
                <a:pos x="297" y="0"/>
              </a:cxn>
              <a:cxn ang="0">
                <a:pos x="246" y="30"/>
              </a:cxn>
              <a:cxn ang="0">
                <a:pos x="195" y="93"/>
              </a:cxn>
              <a:cxn ang="0">
                <a:pos x="138" y="159"/>
              </a:cxn>
              <a:cxn ang="0">
                <a:pos x="96" y="228"/>
              </a:cxn>
              <a:cxn ang="0">
                <a:pos x="54" y="297"/>
              </a:cxn>
              <a:cxn ang="0">
                <a:pos x="21" y="354"/>
              </a:cxn>
              <a:cxn ang="0">
                <a:pos x="0" y="396"/>
              </a:cxn>
              <a:cxn ang="0">
                <a:pos x="297" y="390"/>
              </a:cxn>
            </a:cxnLst>
            <a:rect l="0" t="0" r="r" b="b"/>
            <a:pathLst>
              <a:path w="297" h="396">
                <a:moveTo>
                  <a:pt x="297" y="390"/>
                </a:moveTo>
                <a:lnTo>
                  <a:pt x="297" y="0"/>
                </a:lnTo>
                <a:lnTo>
                  <a:pt x="246" y="30"/>
                </a:lnTo>
                <a:lnTo>
                  <a:pt x="195" y="93"/>
                </a:lnTo>
                <a:lnTo>
                  <a:pt x="138" y="159"/>
                </a:lnTo>
                <a:lnTo>
                  <a:pt x="96" y="228"/>
                </a:lnTo>
                <a:lnTo>
                  <a:pt x="54" y="297"/>
                </a:lnTo>
                <a:lnTo>
                  <a:pt x="21" y="354"/>
                </a:lnTo>
                <a:lnTo>
                  <a:pt x="0" y="396"/>
                </a:lnTo>
                <a:lnTo>
                  <a:pt x="297" y="390"/>
                </a:lnTo>
                <a:close/>
              </a:path>
            </a:pathLst>
          </a:custGeom>
          <a:solidFill>
            <a:srgbClr val="CC0000"/>
          </a:solidFill>
          <a:ln w="9525" cap="flat" cmpd="sng">
            <a:solidFill>
              <a:schemeClr val="tx1"/>
            </a:solidFill>
            <a:prstDash val="solid"/>
            <a:round/>
            <a:headEnd/>
            <a:tailEnd/>
          </a:ln>
          <a:effectLst/>
        </p:spPr>
        <p:txBody>
          <a:bodyPr anchor="ctr"/>
          <a:lstStyle/>
          <a:p>
            <a:pPr>
              <a:defRPr/>
            </a:pPr>
            <a:endParaRPr lang="it-IT">
              <a:latin typeface="Calibri" pitchFamily="34" charset="0"/>
            </a:endParaRPr>
          </a:p>
        </p:txBody>
      </p:sp>
      <p:sp>
        <p:nvSpPr>
          <p:cNvPr id="695353" name="Line 57"/>
          <p:cNvSpPr>
            <a:spLocks noChangeAspect="1" noChangeShapeType="1"/>
          </p:cNvSpPr>
          <p:nvPr/>
        </p:nvSpPr>
        <p:spPr bwMode="auto">
          <a:xfrm>
            <a:off x="7562850" y="1792288"/>
            <a:ext cx="442913" cy="3992562"/>
          </a:xfrm>
          <a:prstGeom prst="line">
            <a:avLst/>
          </a:prstGeom>
          <a:noFill/>
          <a:ln w="38100">
            <a:solidFill>
              <a:srgbClr val="FF0000"/>
            </a:solidFill>
            <a:prstDash val="sysDot"/>
            <a:round/>
            <a:headEnd/>
            <a:tailEnd/>
          </a:ln>
          <a:effectLst/>
        </p:spPr>
        <p:txBody>
          <a:bodyPr anchor="ctr"/>
          <a:lstStyle/>
          <a:p>
            <a:pPr>
              <a:defRPr/>
            </a:pPr>
            <a:endParaRPr lang="it-IT">
              <a:latin typeface="Calibri" pitchFamily="34" charset="0"/>
            </a:endParaRPr>
          </a:p>
        </p:txBody>
      </p:sp>
      <p:sp>
        <p:nvSpPr>
          <p:cNvPr id="695354" name="Line 58"/>
          <p:cNvSpPr>
            <a:spLocks noChangeAspect="1" noChangeShapeType="1"/>
          </p:cNvSpPr>
          <p:nvPr/>
        </p:nvSpPr>
        <p:spPr bwMode="auto">
          <a:xfrm flipH="1">
            <a:off x="6788150" y="2249488"/>
            <a:ext cx="241300" cy="3932237"/>
          </a:xfrm>
          <a:prstGeom prst="line">
            <a:avLst/>
          </a:prstGeom>
          <a:noFill/>
          <a:ln w="38100">
            <a:solidFill>
              <a:schemeClr val="accent2"/>
            </a:solidFill>
            <a:prstDash val="sysDot"/>
            <a:round/>
            <a:headEnd/>
            <a:tailEnd/>
          </a:ln>
          <a:effectLst/>
        </p:spPr>
        <p:txBody>
          <a:bodyPr anchor="ctr"/>
          <a:lstStyle/>
          <a:p>
            <a:pPr>
              <a:defRPr/>
            </a:pPr>
            <a:endParaRPr lang="it-IT">
              <a:latin typeface="Calibri" pitchFamily="34" charset="0"/>
            </a:endParaRPr>
          </a:p>
        </p:txBody>
      </p:sp>
      <p:sp>
        <p:nvSpPr>
          <p:cNvPr id="695355" name="Text Box 59"/>
          <p:cNvSpPr txBox="1">
            <a:spLocks noChangeAspect="1" noChangeArrowheads="1"/>
          </p:cNvSpPr>
          <p:nvPr/>
        </p:nvSpPr>
        <p:spPr bwMode="auto">
          <a:xfrm>
            <a:off x="7477125" y="1387475"/>
            <a:ext cx="419100" cy="396875"/>
          </a:xfrm>
          <a:prstGeom prst="rect">
            <a:avLst/>
          </a:prstGeom>
          <a:noFill/>
          <a:ln w="9525" algn="ctr">
            <a:noFill/>
            <a:miter lim="800000"/>
            <a:headEnd/>
            <a:tailEnd/>
          </a:ln>
          <a:effectLst/>
        </p:spPr>
        <p:txBody>
          <a:bodyPr wrap="none">
            <a:spAutoFit/>
          </a:bodyPr>
          <a:lstStyle/>
          <a:p>
            <a:pPr>
              <a:defRPr/>
            </a:pPr>
            <a:r>
              <a:rPr lang="it-IT" sz="2000">
                <a:solidFill>
                  <a:srgbClr val="FFFF00"/>
                </a:solidFill>
                <a:effectLst>
                  <a:outerShdw blurRad="38100" dist="38100" dir="2700000" algn="tl">
                    <a:srgbClr val="000000"/>
                  </a:outerShdw>
                </a:effectLst>
                <a:latin typeface="Calibri" pitchFamily="34" charset="0"/>
              </a:rPr>
              <a:t>R</a:t>
            </a:r>
            <a:r>
              <a:rPr lang="it-IT" sz="2000" baseline="-25000">
                <a:solidFill>
                  <a:srgbClr val="FFFF00"/>
                </a:solidFill>
                <a:effectLst>
                  <a:outerShdw blurRad="38100" dist="38100" dir="2700000" algn="tl">
                    <a:srgbClr val="000000"/>
                  </a:outerShdw>
                </a:effectLst>
                <a:latin typeface="Calibri" pitchFamily="34" charset="0"/>
              </a:rPr>
              <a:t>1</a:t>
            </a:r>
          </a:p>
        </p:txBody>
      </p:sp>
      <p:sp>
        <p:nvSpPr>
          <p:cNvPr id="695356" name="Text Box 60"/>
          <p:cNvSpPr txBox="1">
            <a:spLocks noChangeAspect="1" noChangeArrowheads="1"/>
          </p:cNvSpPr>
          <p:nvPr/>
        </p:nvSpPr>
        <p:spPr bwMode="auto">
          <a:xfrm>
            <a:off x="7721600" y="3354388"/>
            <a:ext cx="410690" cy="400110"/>
          </a:xfrm>
          <a:prstGeom prst="rect">
            <a:avLst/>
          </a:prstGeom>
          <a:noFill/>
          <a:ln w="9525" algn="ctr">
            <a:noFill/>
            <a:miter lim="800000"/>
            <a:headEnd/>
            <a:tailEnd/>
          </a:ln>
          <a:effectLst/>
        </p:spPr>
        <p:txBody>
          <a:bodyPr wrap="none">
            <a:spAutoFit/>
          </a:bodyPr>
          <a:lstStyle/>
          <a:p>
            <a:pPr>
              <a:defRPr/>
            </a:pPr>
            <a:r>
              <a:rPr lang="it-IT" sz="2000">
                <a:solidFill>
                  <a:srgbClr val="FFFF00"/>
                </a:solidFill>
                <a:effectLst>
                  <a:outerShdw blurRad="38100" dist="38100" dir="2700000" algn="tl">
                    <a:srgbClr val="000000"/>
                  </a:outerShdw>
                </a:effectLst>
                <a:latin typeface="Calibri" pitchFamily="34" charset="0"/>
              </a:rPr>
              <a:t>R</a:t>
            </a:r>
            <a:r>
              <a:rPr lang="it-IT" sz="2000" baseline="-25000">
                <a:solidFill>
                  <a:srgbClr val="FFFF00"/>
                </a:solidFill>
                <a:effectLst>
                  <a:outerShdw blurRad="38100" dist="38100" dir="2700000" algn="tl">
                    <a:srgbClr val="000000"/>
                  </a:outerShdw>
                </a:effectLst>
                <a:latin typeface="Calibri" pitchFamily="34" charset="0"/>
              </a:rPr>
              <a:t>2</a:t>
            </a:r>
          </a:p>
        </p:txBody>
      </p:sp>
      <p:sp>
        <p:nvSpPr>
          <p:cNvPr id="695357" name="Text Box 61"/>
          <p:cNvSpPr txBox="1">
            <a:spLocks noChangeAspect="1" noChangeArrowheads="1"/>
          </p:cNvSpPr>
          <p:nvPr/>
        </p:nvSpPr>
        <p:spPr bwMode="auto">
          <a:xfrm>
            <a:off x="7889875" y="5303838"/>
            <a:ext cx="410690" cy="400110"/>
          </a:xfrm>
          <a:prstGeom prst="rect">
            <a:avLst/>
          </a:prstGeom>
          <a:noFill/>
          <a:ln w="9525" algn="ctr">
            <a:noFill/>
            <a:miter lim="800000"/>
            <a:headEnd/>
            <a:tailEnd/>
          </a:ln>
          <a:effectLst/>
        </p:spPr>
        <p:txBody>
          <a:bodyPr wrap="none">
            <a:spAutoFit/>
          </a:bodyPr>
          <a:lstStyle/>
          <a:p>
            <a:pPr>
              <a:defRPr/>
            </a:pPr>
            <a:r>
              <a:rPr lang="it-IT" sz="2000">
                <a:solidFill>
                  <a:srgbClr val="FFFF00"/>
                </a:solidFill>
                <a:effectLst>
                  <a:outerShdw blurRad="38100" dist="38100" dir="2700000" algn="tl">
                    <a:srgbClr val="000000"/>
                  </a:outerShdw>
                </a:effectLst>
                <a:latin typeface="Calibri" pitchFamily="34" charset="0"/>
              </a:rPr>
              <a:t>R</a:t>
            </a:r>
            <a:r>
              <a:rPr lang="it-IT" sz="2000" baseline="-25000">
                <a:solidFill>
                  <a:srgbClr val="FFFF00"/>
                </a:solidFill>
                <a:effectLst>
                  <a:outerShdw blurRad="38100" dist="38100" dir="2700000" algn="tl">
                    <a:srgbClr val="000000"/>
                  </a:outerShdw>
                </a:effectLst>
                <a:latin typeface="Calibri" pitchFamily="34" charset="0"/>
              </a:rPr>
              <a:t>3</a:t>
            </a:r>
          </a:p>
        </p:txBody>
      </p:sp>
      <p:sp>
        <p:nvSpPr>
          <p:cNvPr id="695358" name="Text Box 62"/>
          <p:cNvSpPr txBox="1">
            <a:spLocks noChangeAspect="1" noChangeArrowheads="1"/>
          </p:cNvSpPr>
          <p:nvPr/>
        </p:nvSpPr>
        <p:spPr bwMode="auto">
          <a:xfrm>
            <a:off x="6657975" y="1890713"/>
            <a:ext cx="635430" cy="400110"/>
          </a:xfrm>
          <a:prstGeom prst="rect">
            <a:avLst/>
          </a:prstGeom>
          <a:noFill/>
          <a:ln w="9525" algn="ctr">
            <a:noFill/>
            <a:miter lim="800000"/>
            <a:headEnd/>
            <a:tailEnd/>
          </a:ln>
          <a:effectLst/>
        </p:spPr>
        <p:txBody>
          <a:bodyPr wrap="none">
            <a:spAutoFit/>
          </a:bodyPr>
          <a:lstStyle/>
          <a:p>
            <a:pPr>
              <a:defRPr/>
            </a:pPr>
            <a:r>
              <a:rPr lang="it-IT" sz="2000">
                <a:solidFill>
                  <a:srgbClr val="FFFF00"/>
                </a:solidFill>
                <a:effectLst>
                  <a:outerShdw blurRad="38100" dist="38100" dir="2700000" algn="tl">
                    <a:srgbClr val="000000"/>
                  </a:outerShdw>
                </a:effectLst>
                <a:latin typeface="Calibri" pitchFamily="34" charset="0"/>
              </a:rPr>
              <a:t>Res</a:t>
            </a:r>
            <a:r>
              <a:rPr lang="it-IT" sz="2000" baseline="-25000">
                <a:solidFill>
                  <a:srgbClr val="FFFF00"/>
                </a:solidFill>
                <a:effectLst>
                  <a:outerShdw blurRad="38100" dist="38100" dir="2700000" algn="tl">
                    <a:srgbClr val="000000"/>
                  </a:outerShdw>
                </a:effectLst>
                <a:latin typeface="Calibri" pitchFamily="34" charset="0"/>
              </a:rPr>
              <a:t>1</a:t>
            </a:r>
          </a:p>
        </p:txBody>
      </p:sp>
      <p:sp>
        <p:nvSpPr>
          <p:cNvPr id="695359" name="Text Box 63"/>
          <p:cNvSpPr txBox="1">
            <a:spLocks noChangeAspect="1" noChangeArrowheads="1"/>
          </p:cNvSpPr>
          <p:nvPr/>
        </p:nvSpPr>
        <p:spPr bwMode="auto">
          <a:xfrm>
            <a:off x="6735763" y="3730625"/>
            <a:ext cx="635430" cy="400110"/>
          </a:xfrm>
          <a:prstGeom prst="rect">
            <a:avLst/>
          </a:prstGeom>
          <a:noFill/>
          <a:ln w="9525" algn="ctr">
            <a:noFill/>
            <a:miter lim="800000"/>
            <a:headEnd/>
            <a:tailEnd/>
          </a:ln>
          <a:effectLst/>
        </p:spPr>
        <p:txBody>
          <a:bodyPr wrap="none">
            <a:spAutoFit/>
          </a:bodyPr>
          <a:lstStyle/>
          <a:p>
            <a:pPr>
              <a:defRPr/>
            </a:pPr>
            <a:r>
              <a:rPr lang="it-IT" sz="2000">
                <a:solidFill>
                  <a:srgbClr val="FFFF00"/>
                </a:solidFill>
                <a:effectLst>
                  <a:outerShdw blurRad="38100" dist="38100" dir="2700000" algn="tl">
                    <a:srgbClr val="000000"/>
                  </a:outerShdw>
                </a:effectLst>
                <a:latin typeface="Calibri" pitchFamily="34" charset="0"/>
              </a:rPr>
              <a:t>Res</a:t>
            </a:r>
            <a:r>
              <a:rPr lang="it-IT" sz="2000" baseline="-25000">
                <a:solidFill>
                  <a:srgbClr val="FFFF00"/>
                </a:solidFill>
                <a:effectLst>
                  <a:outerShdw blurRad="38100" dist="38100" dir="2700000" algn="tl">
                    <a:srgbClr val="000000"/>
                  </a:outerShdw>
                </a:effectLst>
                <a:latin typeface="Calibri" pitchFamily="34" charset="0"/>
              </a:rPr>
              <a:t>2</a:t>
            </a:r>
          </a:p>
        </p:txBody>
      </p:sp>
      <p:sp>
        <p:nvSpPr>
          <p:cNvPr id="695360" name="Text Box 64"/>
          <p:cNvSpPr txBox="1">
            <a:spLocks noChangeAspect="1" noChangeArrowheads="1"/>
          </p:cNvSpPr>
          <p:nvPr/>
        </p:nvSpPr>
        <p:spPr bwMode="auto">
          <a:xfrm>
            <a:off x="6707188" y="6035675"/>
            <a:ext cx="635430" cy="400110"/>
          </a:xfrm>
          <a:prstGeom prst="rect">
            <a:avLst/>
          </a:prstGeom>
          <a:noFill/>
          <a:ln w="9525" algn="ctr">
            <a:noFill/>
            <a:miter lim="800000"/>
            <a:headEnd/>
            <a:tailEnd/>
          </a:ln>
          <a:effectLst/>
        </p:spPr>
        <p:txBody>
          <a:bodyPr wrap="none">
            <a:spAutoFit/>
          </a:bodyPr>
          <a:lstStyle/>
          <a:p>
            <a:pPr>
              <a:defRPr/>
            </a:pPr>
            <a:r>
              <a:rPr lang="it-IT" sz="2000">
                <a:solidFill>
                  <a:srgbClr val="FFFF00"/>
                </a:solidFill>
                <a:effectLst>
                  <a:outerShdw blurRad="38100" dist="38100" dir="2700000" algn="tl">
                    <a:srgbClr val="000000"/>
                  </a:outerShdw>
                </a:effectLst>
                <a:latin typeface="Calibri" pitchFamily="34" charset="0"/>
              </a:rPr>
              <a:t>Res</a:t>
            </a:r>
            <a:r>
              <a:rPr lang="it-IT" sz="2000" baseline="-25000">
                <a:solidFill>
                  <a:srgbClr val="FFFF00"/>
                </a:solidFill>
                <a:effectLst>
                  <a:outerShdw blurRad="38100" dist="38100" dir="2700000" algn="tl">
                    <a:srgbClr val="000000"/>
                  </a:outerShdw>
                </a:effectLst>
                <a:latin typeface="Calibri" pitchFamily="34" charset="0"/>
              </a:rPr>
              <a:t>3</a:t>
            </a:r>
          </a:p>
        </p:txBody>
      </p:sp>
      <p:sp>
        <p:nvSpPr>
          <p:cNvPr id="695361" name="Text Box 65"/>
          <p:cNvSpPr txBox="1">
            <a:spLocks noChangeAspect="1" noChangeArrowheads="1"/>
          </p:cNvSpPr>
          <p:nvPr/>
        </p:nvSpPr>
        <p:spPr bwMode="auto">
          <a:xfrm>
            <a:off x="6815138" y="623888"/>
            <a:ext cx="1593850" cy="274637"/>
          </a:xfrm>
          <a:prstGeom prst="rect">
            <a:avLst/>
          </a:prstGeom>
          <a:noFill/>
          <a:ln w="9525" algn="ctr">
            <a:noFill/>
            <a:miter lim="800000"/>
            <a:headEnd/>
            <a:tailEnd/>
          </a:ln>
          <a:effectLst/>
        </p:spPr>
        <p:txBody>
          <a:bodyPr wrap="none">
            <a:spAutoFit/>
          </a:bodyPr>
          <a:lstStyle/>
          <a:p>
            <a:pPr>
              <a:lnSpc>
                <a:spcPct val="50000"/>
              </a:lnSpc>
              <a:defRPr/>
            </a:pPr>
            <a:r>
              <a:rPr lang="it-IT" sz="2400">
                <a:solidFill>
                  <a:srgbClr val="FFFF00"/>
                </a:solidFill>
                <a:effectLst>
                  <a:outerShdw blurRad="38100" dist="38100" dir="2700000" algn="tl">
                    <a:srgbClr val="000000"/>
                  </a:outerShdw>
                </a:effectLst>
                <a:latin typeface="Calibri" pitchFamily="34" charset="0"/>
              </a:rPr>
              <a:t>P</a:t>
            </a:r>
            <a:r>
              <a:rPr lang="it-IT" sz="2400" baseline="-25000">
                <a:solidFill>
                  <a:srgbClr val="FFFF00"/>
                </a:solidFill>
                <a:effectLst>
                  <a:outerShdw blurRad="38100" dist="38100" dir="2700000" algn="tl">
                    <a:srgbClr val="000000"/>
                  </a:outerShdw>
                </a:effectLst>
                <a:latin typeface="Calibri" pitchFamily="34" charset="0"/>
              </a:rPr>
              <a:t>1</a:t>
            </a:r>
            <a:r>
              <a:rPr lang="it-IT" sz="2400">
                <a:solidFill>
                  <a:srgbClr val="FFFF00"/>
                </a:solidFill>
                <a:effectLst>
                  <a:outerShdw blurRad="38100" dist="38100" dir="2700000" algn="tl">
                    <a:srgbClr val="000000"/>
                  </a:outerShdw>
                </a:effectLst>
                <a:latin typeface="Calibri" pitchFamily="34" charset="0"/>
              </a:rPr>
              <a:t> &gt; P</a:t>
            </a:r>
            <a:r>
              <a:rPr lang="it-IT" sz="2400" baseline="-25000">
                <a:solidFill>
                  <a:srgbClr val="FFFF00"/>
                </a:solidFill>
                <a:effectLst>
                  <a:outerShdw blurRad="38100" dist="38100" dir="2700000" algn="tl">
                    <a:srgbClr val="000000"/>
                  </a:outerShdw>
                </a:effectLst>
                <a:latin typeface="Calibri" pitchFamily="34" charset="0"/>
              </a:rPr>
              <a:t>2</a:t>
            </a:r>
            <a:r>
              <a:rPr lang="it-IT" sz="2400">
                <a:solidFill>
                  <a:srgbClr val="FFFF00"/>
                </a:solidFill>
                <a:effectLst>
                  <a:outerShdw blurRad="38100" dist="38100" dir="2700000" algn="tl">
                    <a:srgbClr val="000000"/>
                  </a:outerShdw>
                </a:effectLst>
                <a:latin typeface="Calibri" pitchFamily="34" charset="0"/>
              </a:rPr>
              <a:t> &gt; P</a:t>
            </a:r>
            <a:r>
              <a:rPr lang="it-IT" sz="2400" baseline="-25000">
                <a:solidFill>
                  <a:srgbClr val="FFFF00"/>
                </a:solidFill>
                <a:effectLst>
                  <a:outerShdw blurRad="38100" dist="38100" dir="2700000" algn="tl">
                    <a:srgbClr val="000000"/>
                  </a:outerShdw>
                </a:effectLst>
                <a:latin typeface="Calibri" pitchFamily="34" charset="0"/>
              </a:rPr>
              <a:t>3</a:t>
            </a:r>
          </a:p>
        </p:txBody>
      </p:sp>
      <p:sp>
        <p:nvSpPr>
          <p:cNvPr id="695362" name="Text Box 66"/>
          <p:cNvSpPr txBox="1">
            <a:spLocks noChangeAspect="1" noChangeArrowheads="1"/>
          </p:cNvSpPr>
          <p:nvPr/>
        </p:nvSpPr>
        <p:spPr bwMode="auto">
          <a:xfrm>
            <a:off x="8194675" y="2824163"/>
            <a:ext cx="417513" cy="396875"/>
          </a:xfrm>
          <a:prstGeom prst="rect">
            <a:avLst/>
          </a:prstGeom>
          <a:noFill/>
          <a:ln w="9525" algn="ctr">
            <a:noFill/>
            <a:miter lim="800000"/>
            <a:headEnd/>
            <a:tailEnd/>
          </a:ln>
          <a:effectLst/>
        </p:spPr>
        <p:txBody>
          <a:bodyPr wrap="none">
            <a:spAutoFit/>
          </a:bodyPr>
          <a:lstStyle/>
          <a:p>
            <a:pPr>
              <a:defRPr/>
            </a:pPr>
            <a:r>
              <a:rPr lang="it-IT" sz="2000">
                <a:solidFill>
                  <a:srgbClr val="FFFF00"/>
                </a:solidFill>
                <a:effectLst>
                  <a:outerShdw blurRad="38100" dist="38100" dir="2700000" algn="tl">
                    <a:srgbClr val="000000"/>
                  </a:outerShdw>
                </a:effectLst>
                <a:latin typeface="Calibri" pitchFamily="34" charset="0"/>
              </a:rPr>
              <a:t>P</a:t>
            </a:r>
            <a:r>
              <a:rPr lang="it-IT" sz="2000" baseline="-25000">
                <a:solidFill>
                  <a:srgbClr val="FFFF00"/>
                </a:solidFill>
                <a:effectLst>
                  <a:outerShdw blurRad="38100" dist="38100" dir="2700000" algn="tl">
                    <a:srgbClr val="000000"/>
                  </a:outerShdw>
                </a:effectLst>
                <a:latin typeface="Calibri" pitchFamily="34" charset="0"/>
              </a:rPr>
              <a:t>2</a:t>
            </a:r>
          </a:p>
        </p:txBody>
      </p:sp>
      <p:sp>
        <p:nvSpPr>
          <p:cNvPr id="695363" name="Text Box 67"/>
          <p:cNvSpPr txBox="1">
            <a:spLocks noChangeAspect="1" noChangeArrowheads="1"/>
          </p:cNvSpPr>
          <p:nvPr/>
        </p:nvSpPr>
        <p:spPr bwMode="auto">
          <a:xfrm>
            <a:off x="8194675" y="4716463"/>
            <a:ext cx="417513" cy="396875"/>
          </a:xfrm>
          <a:prstGeom prst="rect">
            <a:avLst/>
          </a:prstGeom>
          <a:noFill/>
          <a:ln w="9525" algn="ctr">
            <a:noFill/>
            <a:miter lim="800000"/>
            <a:headEnd/>
            <a:tailEnd/>
          </a:ln>
          <a:effectLst/>
        </p:spPr>
        <p:txBody>
          <a:bodyPr wrap="none">
            <a:spAutoFit/>
          </a:bodyPr>
          <a:lstStyle/>
          <a:p>
            <a:pPr>
              <a:defRPr/>
            </a:pPr>
            <a:r>
              <a:rPr lang="it-IT" sz="2000">
                <a:solidFill>
                  <a:srgbClr val="FFFF00"/>
                </a:solidFill>
                <a:effectLst>
                  <a:outerShdw blurRad="38100" dist="38100" dir="2700000" algn="tl">
                    <a:srgbClr val="000000"/>
                  </a:outerShdw>
                </a:effectLst>
                <a:latin typeface="Calibri" pitchFamily="34" charset="0"/>
              </a:rPr>
              <a:t>P</a:t>
            </a:r>
            <a:r>
              <a:rPr lang="it-IT" sz="2000" baseline="-25000">
                <a:solidFill>
                  <a:srgbClr val="FFFF00"/>
                </a:solidFill>
                <a:effectLst>
                  <a:outerShdw blurRad="38100" dist="38100" dir="2700000" algn="tl">
                    <a:srgbClr val="000000"/>
                  </a:outerShdw>
                </a:effectLst>
                <a:latin typeface="Calibri" pitchFamily="34" charset="0"/>
              </a:rPr>
              <a:t>3</a:t>
            </a:r>
          </a:p>
        </p:txBody>
      </p:sp>
      <p:sp>
        <p:nvSpPr>
          <p:cNvPr id="695364" name="Text Box 68"/>
          <p:cNvSpPr txBox="1">
            <a:spLocks noChangeAspect="1" noChangeArrowheads="1"/>
          </p:cNvSpPr>
          <p:nvPr/>
        </p:nvSpPr>
        <p:spPr bwMode="auto">
          <a:xfrm>
            <a:off x="8194675" y="919163"/>
            <a:ext cx="404278" cy="400110"/>
          </a:xfrm>
          <a:prstGeom prst="rect">
            <a:avLst/>
          </a:prstGeom>
          <a:noFill/>
          <a:ln w="9525" algn="ctr">
            <a:noFill/>
            <a:miter lim="800000"/>
            <a:headEnd/>
            <a:tailEnd/>
          </a:ln>
          <a:effectLst/>
        </p:spPr>
        <p:txBody>
          <a:bodyPr wrap="none">
            <a:spAutoFit/>
          </a:bodyPr>
          <a:lstStyle/>
          <a:p>
            <a:pPr>
              <a:defRPr/>
            </a:pPr>
            <a:r>
              <a:rPr lang="it-IT" sz="2000">
                <a:solidFill>
                  <a:srgbClr val="FFFF00"/>
                </a:solidFill>
                <a:effectLst>
                  <a:outerShdw blurRad="38100" dist="38100" dir="2700000" algn="tl">
                    <a:srgbClr val="000000"/>
                  </a:outerShdw>
                </a:effectLst>
                <a:latin typeface="Calibri" pitchFamily="34" charset="0"/>
              </a:rPr>
              <a:t>P</a:t>
            </a:r>
            <a:r>
              <a:rPr lang="it-IT" sz="2000" baseline="-25000">
                <a:solidFill>
                  <a:srgbClr val="FFFF00"/>
                </a:solidFill>
                <a:effectLst>
                  <a:outerShdw blurRad="38100" dist="38100" dir="2700000" algn="tl">
                    <a:srgbClr val="000000"/>
                  </a:outerShdw>
                </a:effectLst>
                <a:latin typeface="Calibri" pitchFamily="34" charset="0"/>
              </a:rPr>
              <a:t>1</a:t>
            </a:r>
          </a:p>
        </p:txBody>
      </p:sp>
      <p:sp>
        <p:nvSpPr>
          <p:cNvPr id="695365" name="Text Box 69"/>
          <p:cNvSpPr txBox="1">
            <a:spLocks noChangeAspect="1" noChangeArrowheads="1"/>
          </p:cNvSpPr>
          <p:nvPr/>
        </p:nvSpPr>
        <p:spPr bwMode="auto">
          <a:xfrm>
            <a:off x="6378575" y="6438900"/>
            <a:ext cx="413896" cy="400110"/>
          </a:xfrm>
          <a:prstGeom prst="rect">
            <a:avLst/>
          </a:prstGeom>
          <a:noFill/>
          <a:ln w="9525" algn="ctr">
            <a:noFill/>
            <a:miter lim="800000"/>
            <a:headEnd/>
            <a:tailEnd/>
          </a:ln>
          <a:effectLst/>
        </p:spPr>
        <p:txBody>
          <a:bodyPr wrap="none">
            <a:spAutoFit/>
          </a:bodyPr>
          <a:lstStyle/>
          <a:p>
            <a:pPr>
              <a:defRPr/>
            </a:pPr>
            <a:r>
              <a:rPr lang="it-IT" sz="2000">
                <a:solidFill>
                  <a:srgbClr val="FFFF00"/>
                </a:solidFill>
                <a:effectLst>
                  <a:outerShdw blurRad="38100" dist="38100" dir="2700000" algn="tl">
                    <a:srgbClr val="000000"/>
                  </a:outerShdw>
                </a:effectLst>
                <a:latin typeface="Calibri" pitchFamily="34" charset="0"/>
              </a:rPr>
              <a:t>Ol</a:t>
            </a:r>
          </a:p>
        </p:txBody>
      </p:sp>
      <p:sp>
        <p:nvSpPr>
          <p:cNvPr id="695367" name="Text Box 71"/>
          <p:cNvSpPr txBox="1">
            <a:spLocks noChangeAspect="1" noChangeArrowheads="1"/>
          </p:cNvSpPr>
          <p:nvPr/>
        </p:nvSpPr>
        <p:spPr bwMode="auto">
          <a:xfrm>
            <a:off x="8266113" y="6421438"/>
            <a:ext cx="619080" cy="400110"/>
          </a:xfrm>
          <a:prstGeom prst="rect">
            <a:avLst/>
          </a:prstGeom>
          <a:noFill/>
          <a:ln w="9525" algn="ctr">
            <a:noFill/>
            <a:miter lim="800000"/>
            <a:headEnd/>
            <a:tailEnd/>
          </a:ln>
          <a:effectLst/>
        </p:spPr>
        <p:txBody>
          <a:bodyPr wrap="none">
            <a:spAutoFit/>
          </a:bodyPr>
          <a:lstStyle/>
          <a:p>
            <a:pPr>
              <a:defRPr/>
            </a:pPr>
            <a:r>
              <a:rPr lang="it-IT" sz="2000">
                <a:solidFill>
                  <a:srgbClr val="FFFF00"/>
                </a:solidFill>
                <a:effectLst>
                  <a:outerShdw blurRad="38100" dist="38100" dir="2700000" algn="tl">
                    <a:srgbClr val="000000"/>
                  </a:outerShdw>
                </a:effectLst>
                <a:latin typeface="Calibri" pitchFamily="34" charset="0"/>
              </a:rPr>
              <a:t>SiO</a:t>
            </a:r>
            <a:r>
              <a:rPr lang="it-IT" sz="2000" baseline="-25000">
                <a:solidFill>
                  <a:srgbClr val="FFFF00"/>
                </a:solidFill>
                <a:effectLst>
                  <a:outerShdw blurRad="38100" dist="38100" dir="2700000" algn="tl">
                    <a:srgbClr val="000000"/>
                  </a:outerShdw>
                </a:effectLst>
                <a:latin typeface="Calibri" pitchFamily="34" charset="0"/>
              </a:rPr>
              <a:t>2</a:t>
            </a:r>
          </a:p>
        </p:txBody>
      </p:sp>
      <p:sp>
        <p:nvSpPr>
          <p:cNvPr id="695368" name="Text Box 72"/>
          <p:cNvSpPr txBox="1">
            <a:spLocks noChangeAspect="1" noChangeArrowheads="1"/>
          </p:cNvSpPr>
          <p:nvPr/>
        </p:nvSpPr>
        <p:spPr bwMode="auto">
          <a:xfrm rot="5400000">
            <a:off x="7393558" y="3302150"/>
            <a:ext cx="3151632" cy="461665"/>
          </a:xfrm>
          <a:prstGeom prst="rect">
            <a:avLst/>
          </a:prstGeom>
          <a:noFill/>
          <a:ln w="9525" algn="ctr">
            <a:noFill/>
            <a:miter lim="800000"/>
            <a:headEnd/>
            <a:tailEnd/>
          </a:ln>
          <a:effectLst/>
        </p:spPr>
        <p:txBody>
          <a:bodyPr wrap="none">
            <a:spAutoFit/>
          </a:bodyPr>
          <a:lstStyle/>
          <a:p>
            <a:pPr>
              <a:defRPr/>
            </a:pPr>
            <a:r>
              <a:rPr lang="it-IT" sz="2400">
                <a:solidFill>
                  <a:srgbClr val="FFFF00"/>
                </a:solidFill>
                <a:effectLst>
                  <a:outerShdw blurRad="38100" dist="38100" dir="2700000" algn="tl">
                    <a:srgbClr val="000000"/>
                  </a:outerShdw>
                </a:effectLst>
                <a:latin typeface="Calibri" pitchFamily="34" charset="0"/>
              </a:rPr>
              <a:t>Decompression Melting</a:t>
            </a:r>
          </a:p>
        </p:txBody>
      </p:sp>
      <p:sp>
        <p:nvSpPr>
          <p:cNvPr id="695369" name="Line 73"/>
          <p:cNvSpPr>
            <a:spLocks noChangeAspect="1" noChangeShapeType="1"/>
          </p:cNvSpPr>
          <p:nvPr/>
        </p:nvSpPr>
        <p:spPr bwMode="auto">
          <a:xfrm>
            <a:off x="8910638" y="5648325"/>
            <a:ext cx="0" cy="700088"/>
          </a:xfrm>
          <a:prstGeom prst="line">
            <a:avLst/>
          </a:prstGeom>
          <a:noFill/>
          <a:ln w="38100">
            <a:solidFill>
              <a:srgbClr val="FFFF00"/>
            </a:solidFill>
            <a:round/>
            <a:headEnd/>
            <a:tailEnd type="triangle" w="med" len="med"/>
          </a:ln>
          <a:effectLst/>
        </p:spPr>
        <p:txBody>
          <a:bodyPr anchor="ctr"/>
          <a:lstStyle/>
          <a:p>
            <a:pPr>
              <a:defRPr/>
            </a:pPr>
            <a:endParaRPr lang="it-IT">
              <a:latin typeface="Calibri" pitchFamily="34" charset="0"/>
            </a:endParaRPr>
          </a:p>
        </p:txBody>
      </p:sp>
      <p:sp>
        <p:nvSpPr>
          <p:cNvPr id="695370" name="Line 74"/>
          <p:cNvSpPr>
            <a:spLocks noChangeAspect="1" noChangeShapeType="1"/>
          </p:cNvSpPr>
          <p:nvPr/>
        </p:nvSpPr>
        <p:spPr bwMode="auto">
          <a:xfrm>
            <a:off x="8910638" y="1231900"/>
            <a:ext cx="0" cy="609600"/>
          </a:xfrm>
          <a:prstGeom prst="line">
            <a:avLst/>
          </a:prstGeom>
          <a:noFill/>
          <a:ln w="38100">
            <a:solidFill>
              <a:srgbClr val="FFFF00"/>
            </a:solidFill>
            <a:round/>
            <a:headEnd/>
            <a:tailEnd/>
          </a:ln>
          <a:effectLst/>
        </p:spPr>
        <p:txBody>
          <a:bodyPr anchor="ctr"/>
          <a:lstStyle/>
          <a:p>
            <a:pPr>
              <a:defRPr/>
            </a:pPr>
            <a:endParaRPr lang="it-IT">
              <a:latin typeface="Calibri" pitchFamily="34" charset="0"/>
            </a:endParaRPr>
          </a:p>
        </p:txBody>
      </p:sp>
      <p:sp>
        <p:nvSpPr>
          <p:cNvPr id="695395" name="Text Box 99"/>
          <p:cNvSpPr txBox="1">
            <a:spLocks noChangeAspect="1" noChangeArrowheads="1"/>
          </p:cNvSpPr>
          <p:nvPr/>
        </p:nvSpPr>
        <p:spPr bwMode="auto">
          <a:xfrm>
            <a:off x="7081838" y="6438900"/>
            <a:ext cx="594715" cy="400110"/>
          </a:xfrm>
          <a:prstGeom prst="rect">
            <a:avLst/>
          </a:prstGeom>
          <a:noFill/>
          <a:ln w="9525" algn="ctr">
            <a:noFill/>
            <a:miter lim="800000"/>
            <a:headEnd/>
            <a:tailEnd/>
          </a:ln>
          <a:effectLst/>
        </p:spPr>
        <p:txBody>
          <a:bodyPr wrap="none">
            <a:spAutoFit/>
          </a:bodyPr>
          <a:lstStyle/>
          <a:p>
            <a:pPr>
              <a:defRPr/>
            </a:pPr>
            <a:r>
              <a:rPr lang="it-IT" sz="2000">
                <a:solidFill>
                  <a:srgbClr val="FFFF00"/>
                </a:solidFill>
                <a:effectLst>
                  <a:outerShdw blurRad="38100" dist="38100" dir="2700000" algn="tl">
                    <a:srgbClr val="000000"/>
                  </a:outerShdw>
                </a:effectLst>
                <a:latin typeface="Calibri" pitchFamily="34" charset="0"/>
              </a:rPr>
              <a:t>Opx</a:t>
            </a:r>
          </a:p>
        </p:txBody>
      </p:sp>
      <p:grpSp>
        <p:nvGrpSpPr>
          <p:cNvPr id="2" name="Group 105"/>
          <p:cNvGrpSpPr>
            <a:grpSpLocks/>
          </p:cNvGrpSpPr>
          <p:nvPr/>
        </p:nvGrpSpPr>
        <p:grpSpPr bwMode="auto">
          <a:xfrm>
            <a:off x="-25400" y="852488"/>
            <a:ext cx="6164263" cy="5681663"/>
            <a:chOff x="137" y="474"/>
            <a:chExt cx="3883" cy="3579"/>
          </a:xfrm>
        </p:grpSpPr>
        <p:sp>
          <p:nvSpPr>
            <p:cNvPr id="695378" name="Freeform 82"/>
            <p:cNvSpPr>
              <a:spLocks/>
            </p:cNvSpPr>
            <p:nvPr/>
          </p:nvSpPr>
          <p:spPr bwMode="auto">
            <a:xfrm>
              <a:off x="349" y="856"/>
              <a:ext cx="3307" cy="2834"/>
            </a:xfrm>
            <a:custGeom>
              <a:avLst/>
              <a:gdLst/>
              <a:ahLst/>
              <a:cxnLst>
                <a:cxn ang="0">
                  <a:pos x="0" y="2834"/>
                </a:cxn>
                <a:cxn ang="0">
                  <a:pos x="3289" y="2834"/>
                </a:cxn>
                <a:cxn ang="0">
                  <a:pos x="1653" y="0"/>
                </a:cxn>
                <a:cxn ang="0">
                  <a:pos x="0" y="2834"/>
                </a:cxn>
              </a:cxnLst>
              <a:rect l="0" t="0" r="r" b="b"/>
              <a:pathLst>
                <a:path w="3289" h="2834">
                  <a:moveTo>
                    <a:pt x="0" y="2834"/>
                  </a:moveTo>
                  <a:lnTo>
                    <a:pt x="3289" y="2834"/>
                  </a:lnTo>
                  <a:lnTo>
                    <a:pt x="1653" y="0"/>
                  </a:lnTo>
                  <a:lnTo>
                    <a:pt x="0" y="2834"/>
                  </a:lnTo>
                  <a:close/>
                </a:path>
              </a:pathLst>
            </a:custGeom>
            <a:solidFill>
              <a:schemeClr val="bg1"/>
            </a:solidFill>
            <a:ln w="9525" cap="flat" cmpd="sng">
              <a:solidFill>
                <a:schemeClr val="tx1"/>
              </a:solidFill>
              <a:prstDash val="solid"/>
              <a:round/>
              <a:headEnd/>
              <a:tailEnd/>
            </a:ln>
            <a:effectLst/>
          </p:spPr>
          <p:txBody>
            <a:bodyPr anchor="ctr"/>
            <a:lstStyle/>
            <a:p>
              <a:pPr>
                <a:defRPr/>
              </a:pPr>
              <a:endParaRPr lang="it-IT">
                <a:latin typeface="Calibri" pitchFamily="34" charset="0"/>
              </a:endParaRPr>
            </a:p>
          </p:txBody>
        </p:sp>
        <p:sp>
          <p:nvSpPr>
            <p:cNvPr id="695379" name="Freeform 83"/>
            <p:cNvSpPr>
              <a:spLocks/>
            </p:cNvSpPr>
            <p:nvPr/>
          </p:nvSpPr>
          <p:spPr bwMode="auto">
            <a:xfrm>
              <a:off x="334" y="2387"/>
              <a:ext cx="2104" cy="1303"/>
            </a:xfrm>
            <a:custGeom>
              <a:avLst/>
              <a:gdLst/>
              <a:ahLst/>
              <a:cxnLst>
                <a:cxn ang="0">
                  <a:pos x="793" y="0"/>
                </a:cxn>
                <a:cxn ang="0">
                  <a:pos x="2104" y="234"/>
                </a:cxn>
                <a:cxn ang="0">
                  <a:pos x="2087" y="1303"/>
                </a:cxn>
                <a:cxn ang="0">
                  <a:pos x="0" y="1303"/>
                </a:cxn>
                <a:cxn ang="0">
                  <a:pos x="793" y="0"/>
                </a:cxn>
              </a:cxnLst>
              <a:rect l="0" t="0" r="r" b="b"/>
              <a:pathLst>
                <a:path w="2104" h="1303">
                  <a:moveTo>
                    <a:pt x="793" y="0"/>
                  </a:moveTo>
                  <a:lnTo>
                    <a:pt x="2104" y="234"/>
                  </a:lnTo>
                  <a:lnTo>
                    <a:pt x="2087" y="1303"/>
                  </a:lnTo>
                  <a:lnTo>
                    <a:pt x="0" y="1303"/>
                  </a:lnTo>
                  <a:lnTo>
                    <a:pt x="793" y="0"/>
                  </a:lnTo>
                  <a:close/>
                </a:path>
              </a:pathLst>
            </a:custGeom>
            <a:solidFill>
              <a:srgbClr val="FFFF00"/>
            </a:solidFill>
            <a:ln w="28575" cap="flat" cmpd="sng">
              <a:solidFill>
                <a:schemeClr val="tx1"/>
              </a:solidFill>
              <a:prstDash val="solid"/>
              <a:round/>
              <a:headEnd/>
              <a:tailEnd/>
            </a:ln>
            <a:effectLst/>
          </p:spPr>
          <p:txBody>
            <a:bodyPr anchor="ctr"/>
            <a:lstStyle/>
            <a:p>
              <a:pPr>
                <a:defRPr/>
              </a:pPr>
              <a:endParaRPr lang="it-IT">
                <a:latin typeface="Calibri" pitchFamily="34" charset="0"/>
              </a:endParaRPr>
            </a:p>
          </p:txBody>
        </p:sp>
        <p:sp>
          <p:nvSpPr>
            <p:cNvPr id="695380" name="Freeform 84"/>
            <p:cNvSpPr>
              <a:spLocks/>
            </p:cNvSpPr>
            <p:nvPr/>
          </p:nvSpPr>
          <p:spPr bwMode="auto">
            <a:xfrm>
              <a:off x="367" y="2471"/>
              <a:ext cx="1703" cy="1210"/>
            </a:xfrm>
            <a:custGeom>
              <a:avLst/>
              <a:gdLst/>
              <a:ahLst/>
              <a:cxnLst>
                <a:cxn ang="0">
                  <a:pos x="718" y="0"/>
                </a:cxn>
                <a:cxn ang="0">
                  <a:pos x="1703" y="192"/>
                </a:cxn>
                <a:cxn ang="0">
                  <a:pos x="1703" y="1210"/>
                </a:cxn>
                <a:cxn ang="0">
                  <a:pos x="0" y="1210"/>
                </a:cxn>
                <a:cxn ang="0">
                  <a:pos x="718" y="0"/>
                </a:cxn>
              </a:cxnLst>
              <a:rect l="0" t="0" r="r" b="b"/>
              <a:pathLst>
                <a:path w="1703" h="1210">
                  <a:moveTo>
                    <a:pt x="718" y="0"/>
                  </a:moveTo>
                  <a:lnTo>
                    <a:pt x="1703" y="192"/>
                  </a:lnTo>
                  <a:lnTo>
                    <a:pt x="1703" y="1210"/>
                  </a:lnTo>
                  <a:lnTo>
                    <a:pt x="0" y="1210"/>
                  </a:lnTo>
                  <a:lnTo>
                    <a:pt x="718" y="0"/>
                  </a:lnTo>
                  <a:close/>
                </a:path>
              </a:pathLst>
            </a:custGeom>
            <a:solidFill>
              <a:srgbClr val="FF6600"/>
            </a:solidFill>
            <a:ln w="28575" cap="flat" cmpd="sng">
              <a:solidFill>
                <a:schemeClr val="tx1"/>
              </a:solidFill>
              <a:prstDash val="solid"/>
              <a:round/>
              <a:headEnd/>
              <a:tailEnd/>
            </a:ln>
            <a:effectLst/>
          </p:spPr>
          <p:txBody>
            <a:bodyPr anchor="ctr"/>
            <a:lstStyle/>
            <a:p>
              <a:pPr>
                <a:defRPr/>
              </a:pPr>
              <a:endParaRPr lang="it-IT">
                <a:latin typeface="Calibri" pitchFamily="34" charset="0"/>
              </a:endParaRPr>
            </a:p>
          </p:txBody>
        </p:sp>
        <p:sp>
          <p:nvSpPr>
            <p:cNvPr id="695366" name="Text Box 70"/>
            <p:cNvSpPr txBox="1">
              <a:spLocks noChangeAspect="1" noChangeArrowheads="1"/>
            </p:cNvSpPr>
            <p:nvPr/>
          </p:nvSpPr>
          <p:spPr bwMode="auto">
            <a:xfrm>
              <a:off x="1761" y="474"/>
              <a:ext cx="498" cy="368"/>
            </a:xfrm>
            <a:prstGeom prst="rect">
              <a:avLst/>
            </a:prstGeom>
            <a:noFill/>
            <a:ln w="9525" algn="ctr">
              <a:noFill/>
              <a:miter lim="800000"/>
              <a:headEnd/>
              <a:tailEnd/>
            </a:ln>
            <a:effectLst/>
          </p:spPr>
          <p:txBody>
            <a:bodyPr wrap="none">
              <a:spAutoFit/>
            </a:bodyPr>
            <a:lstStyle/>
            <a:p>
              <a:pPr>
                <a:defRPr/>
              </a:pPr>
              <a:r>
                <a:rPr lang="it-IT" sz="3200">
                  <a:solidFill>
                    <a:srgbClr val="FFFF00"/>
                  </a:solidFill>
                  <a:effectLst>
                    <a:outerShdw blurRad="38100" dist="38100" dir="2700000" algn="tl">
                      <a:srgbClr val="000000"/>
                    </a:outerShdw>
                  </a:effectLst>
                  <a:latin typeface="Calibri" pitchFamily="34" charset="0"/>
                </a:rPr>
                <a:t>Cpx</a:t>
              </a:r>
            </a:p>
          </p:txBody>
        </p:sp>
        <p:sp>
          <p:nvSpPr>
            <p:cNvPr id="695381" name="Freeform 85"/>
            <p:cNvSpPr>
              <a:spLocks/>
            </p:cNvSpPr>
            <p:nvPr/>
          </p:nvSpPr>
          <p:spPr bwMode="auto">
            <a:xfrm>
              <a:off x="376" y="2538"/>
              <a:ext cx="1360" cy="1143"/>
            </a:xfrm>
            <a:custGeom>
              <a:avLst/>
              <a:gdLst/>
              <a:ahLst/>
              <a:cxnLst>
                <a:cxn ang="0">
                  <a:pos x="659" y="0"/>
                </a:cxn>
                <a:cxn ang="0">
                  <a:pos x="1360" y="142"/>
                </a:cxn>
                <a:cxn ang="0">
                  <a:pos x="1360" y="1143"/>
                </a:cxn>
                <a:cxn ang="0">
                  <a:pos x="0" y="1143"/>
                </a:cxn>
                <a:cxn ang="0">
                  <a:pos x="659" y="0"/>
                </a:cxn>
              </a:cxnLst>
              <a:rect l="0" t="0" r="r" b="b"/>
              <a:pathLst>
                <a:path w="1360" h="1143">
                  <a:moveTo>
                    <a:pt x="659" y="0"/>
                  </a:moveTo>
                  <a:lnTo>
                    <a:pt x="1360" y="142"/>
                  </a:lnTo>
                  <a:lnTo>
                    <a:pt x="1360" y="1143"/>
                  </a:lnTo>
                  <a:lnTo>
                    <a:pt x="0" y="1143"/>
                  </a:lnTo>
                  <a:lnTo>
                    <a:pt x="659" y="0"/>
                  </a:lnTo>
                  <a:close/>
                </a:path>
              </a:pathLst>
            </a:custGeom>
            <a:solidFill>
              <a:srgbClr val="CC0000"/>
            </a:solidFill>
            <a:ln w="28575" cap="flat" cmpd="sng">
              <a:solidFill>
                <a:schemeClr val="tx1"/>
              </a:solidFill>
              <a:prstDash val="solid"/>
              <a:round/>
              <a:headEnd/>
              <a:tailEnd/>
            </a:ln>
            <a:effectLst/>
          </p:spPr>
          <p:txBody>
            <a:bodyPr anchor="ctr"/>
            <a:lstStyle/>
            <a:p>
              <a:pPr>
                <a:defRPr/>
              </a:pPr>
              <a:endParaRPr lang="it-IT">
                <a:latin typeface="Calibri" pitchFamily="34" charset="0"/>
              </a:endParaRPr>
            </a:p>
          </p:txBody>
        </p:sp>
        <p:sp>
          <p:nvSpPr>
            <p:cNvPr id="695382" name="Text Box 86"/>
            <p:cNvSpPr txBox="1">
              <a:spLocks noChangeAspect="1" noChangeArrowheads="1"/>
            </p:cNvSpPr>
            <p:nvPr/>
          </p:nvSpPr>
          <p:spPr bwMode="auto">
            <a:xfrm>
              <a:off x="137" y="3685"/>
              <a:ext cx="348" cy="368"/>
            </a:xfrm>
            <a:prstGeom prst="rect">
              <a:avLst/>
            </a:prstGeom>
            <a:noFill/>
            <a:ln w="9525" algn="ctr">
              <a:noFill/>
              <a:miter lim="800000"/>
              <a:headEnd/>
              <a:tailEnd/>
            </a:ln>
            <a:effectLst/>
          </p:spPr>
          <p:txBody>
            <a:bodyPr wrap="none">
              <a:spAutoFit/>
            </a:bodyPr>
            <a:lstStyle/>
            <a:p>
              <a:pPr>
                <a:defRPr/>
              </a:pPr>
              <a:r>
                <a:rPr lang="it-IT" sz="3200">
                  <a:solidFill>
                    <a:srgbClr val="FFFF00"/>
                  </a:solidFill>
                  <a:effectLst>
                    <a:outerShdw blurRad="38100" dist="38100" dir="2700000" algn="tl">
                      <a:srgbClr val="000000"/>
                    </a:outerShdw>
                  </a:effectLst>
                  <a:latin typeface="Calibri" pitchFamily="34" charset="0"/>
                </a:rPr>
                <a:t>Ol</a:t>
              </a:r>
            </a:p>
          </p:txBody>
        </p:sp>
        <p:sp>
          <p:nvSpPr>
            <p:cNvPr id="695383" name="Text Box 87"/>
            <p:cNvSpPr txBox="1">
              <a:spLocks noChangeAspect="1" noChangeArrowheads="1"/>
            </p:cNvSpPr>
            <p:nvPr/>
          </p:nvSpPr>
          <p:spPr bwMode="auto">
            <a:xfrm>
              <a:off x="3489" y="3685"/>
              <a:ext cx="531" cy="368"/>
            </a:xfrm>
            <a:prstGeom prst="rect">
              <a:avLst/>
            </a:prstGeom>
            <a:noFill/>
            <a:ln w="9525" algn="ctr">
              <a:noFill/>
              <a:miter lim="800000"/>
              <a:headEnd/>
              <a:tailEnd/>
            </a:ln>
            <a:effectLst/>
          </p:spPr>
          <p:txBody>
            <a:bodyPr wrap="none">
              <a:spAutoFit/>
            </a:bodyPr>
            <a:lstStyle/>
            <a:p>
              <a:pPr>
                <a:defRPr/>
              </a:pPr>
              <a:r>
                <a:rPr lang="it-IT" sz="3200">
                  <a:solidFill>
                    <a:srgbClr val="FFFF00"/>
                  </a:solidFill>
                  <a:effectLst>
                    <a:outerShdw blurRad="38100" dist="38100" dir="2700000" algn="tl">
                      <a:srgbClr val="000000"/>
                    </a:outerShdw>
                  </a:effectLst>
                  <a:latin typeface="Calibri" pitchFamily="34" charset="0"/>
                </a:rPr>
                <a:t>Opx</a:t>
              </a:r>
            </a:p>
          </p:txBody>
        </p:sp>
        <p:sp>
          <p:nvSpPr>
            <p:cNvPr id="695385" name="Line 89"/>
            <p:cNvSpPr>
              <a:spLocks noChangeShapeType="1"/>
            </p:cNvSpPr>
            <p:nvPr/>
          </p:nvSpPr>
          <p:spPr bwMode="auto">
            <a:xfrm flipV="1">
              <a:off x="2426" y="2461"/>
              <a:ext cx="524" cy="157"/>
            </a:xfrm>
            <a:prstGeom prst="line">
              <a:avLst/>
            </a:prstGeom>
            <a:noFill/>
            <a:ln w="28575">
              <a:solidFill>
                <a:schemeClr val="tx1"/>
              </a:solidFill>
              <a:round/>
              <a:headEnd/>
              <a:tailEnd/>
            </a:ln>
            <a:effectLst/>
          </p:spPr>
          <p:txBody>
            <a:bodyPr anchor="ctr"/>
            <a:lstStyle/>
            <a:p>
              <a:pPr>
                <a:defRPr/>
              </a:pPr>
              <a:endParaRPr lang="it-IT">
                <a:latin typeface="Calibri" pitchFamily="34" charset="0"/>
              </a:endParaRPr>
            </a:p>
          </p:txBody>
        </p:sp>
        <p:sp>
          <p:nvSpPr>
            <p:cNvPr id="695386" name="Line 90"/>
            <p:cNvSpPr>
              <a:spLocks noChangeShapeType="1"/>
            </p:cNvSpPr>
            <p:nvPr/>
          </p:nvSpPr>
          <p:spPr bwMode="auto">
            <a:xfrm flipV="1">
              <a:off x="2074" y="2413"/>
              <a:ext cx="820" cy="246"/>
            </a:xfrm>
            <a:prstGeom prst="line">
              <a:avLst/>
            </a:prstGeom>
            <a:noFill/>
            <a:ln w="28575">
              <a:solidFill>
                <a:schemeClr val="tx1"/>
              </a:solidFill>
              <a:round/>
              <a:headEnd/>
              <a:tailEnd/>
            </a:ln>
            <a:effectLst/>
          </p:spPr>
          <p:txBody>
            <a:bodyPr anchor="ctr"/>
            <a:lstStyle/>
            <a:p>
              <a:pPr>
                <a:defRPr/>
              </a:pPr>
              <a:endParaRPr lang="it-IT">
                <a:latin typeface="Calibri" pitchFamily="34" charset="0"/>
              </a:endParaRPr>
            </a:p>
          </p:txBody>
        </p:sp>
        <p:sp>
          <p:nvSpPr>
            <p:cNvPr id="695387" name="Line 91"/>
            <p:cNvSpPr>
              <a:spLocks noChangeShapeType="1"/>
            </p:cNvSpPr>
            <p:nvPr/>
          </p:nvSpPr>
          <p:spPr bwMode="auto">
            <a:xfrm flipV="1">
              <a:off x="1734" y="2336"/>
              <a:ext cx="1140" cy="342"/>
            </a:xfrm>
            <a:prstGeom prst="line">
              <a:avLst/>
            </a:prstGeom>
            <a:noFill/>
            <a:ln w="28575">
              <a:solidFill>
                <a:schemeClr val="tx1"/>
              </a:solidFill>
              <a:round/>
              <a:headEnd/>
              <a:tailEnd/>
            </a:ln>
            <a:effectLst/>
          </p:spPr>
          <p:txBody>
            <a:bodyPr anchor="ctr"/>
            <a:lstStyle/>
            <a:p>
              <a:pPr>
                <a:defRPr/>
              </a:pPr>
              <a:endParaRPr lang="it-IT">
                <a:latin typeface="Calibri" pitchFamily="34" charset="0"/>
              </a:endParaRPr>
            </a:p>
          </p:txBody>
        </p:sp>
        <p:sp>
          <p:nvSpPr>
            <p:cNvPr id="695388" name="Oval 92"/>
            <p:cNvSpPr>
              <a:spLocks noChangeArrowheads="1"/>
            </p:cNvSpPr>
            <p:nvPr/>
          </p:nvSpPr>
          <p:spPr bwMode="auto">
            <a:xfrm>
              <a:off x="1679" y="2616"/>
              <a:ext cx="112" cy="122"/>
            </a:xfrm>
            <a:prstGeom prst="ellipse">
              <a:avLst/>
            </a:prstGeom>
            <a:solidFill>
              <a:schemeClr val="bg1"/>
            </a:solidFill>
            <a:ln w="28575" algn="ctr">
              <a:solidFill>
                <a:schemeClr val="tx1"/>
              </a:solidFill>
              <a:round/>
              <a:headEnd/>
              <a:tailEnd/>
            </a:ln>
            <a:effectLst/>
          </p:spPr>
          <p:txBody>
            <a:bodyPr wrap="none" anchor="ctr"/>
            <a:lstStyle/>
            <a:p>
              <a:pPr>
                <a:defRPr/>
              </a:pPr>
              <a:endParaRPr lang="it-IT">
                <a:latin typeface="Calibri" pitchFamily="34" charset="0"/>
              </a:endParaRPr>
            </a:p>
          </p:txBody>
        </p:sp>
        <p:sp>
          <p:nvSpPr>
            <p:cNvPr id="695389" name="Oval 93"/>
            <p:cNvSpPr>
              <a:spLocks noChangeArrowheads="1"/>
            </p:cNvSpPr>
            <p:nvPr/>
          </p:nvSpPr>
          <p:spPr bwMode="auto">
            <a:xfrm>
              <a:off x="2009" y="2601"/>
              <a:ext cx="112" cy="122"/>
            </a:xfrm>
            <a:prstGeom prst="ellipse">
              <a:avLst/>
            </a:prstGeom>
            <a:solidFill>
              <a:schemeClr val="bg1"/>
            </a:solidFill>
            <a:ln w="28575" algn="ctr">
              <a:solidFill>
                <a:schemeClr val="tx1"/>
              </a:solidFill>
              <a:round/>
              <a:headEnd/>
              <a:tailEnd/>
            </a:ln>
            <a:effectLst/>
          </p:spPr>
          <p:txBody>
            <a:bodyPr wrap="none" anchor="ctr"/>
            <a:lstStyle/>
            <a:p>
              <a:pPr>
                <a:defRPr/>
              </a:pPr>
              <a:endParaRPr lang="it-IT">
                <a:latin typeface="Calibri" pitchFamily="34" charset="0"/>
              </a:endParaRPr>
            </a:p>
          </p:txBody>
        </p:sp>
        <p:sp>
          <p:nvSpPr>
            <p:cNvPr id="695390" name="Oval 94"/>
            <p:cNvSpPr>
              <a:spLocks noChangeArrowheads="1"/>
            </p:cNvSpPr>
            <p:nvPr/>
          </p:nvSpPr>
          <p:spPr bwMode="auto">
            <a:xfrm>
              <a:off x="2378" y="2562"/>
              <a:ext cx="112" cy="122"/>
            </a:xfrm>
            <a:prstGeom prst="ellipse">
              <a:avLst/>
            </a:prstGeom>
            <a:solidFill>
              <a:schemeClr val="bg1"/>
            </a:solidFill>
            <a:ln w="28575" algn="ctr">
              <a:solidFill>
                <a:schemeClr val="tx1"/>
              </a:solidFill>
              <a:round/>
              <a:headEnd/>
              <a:tailEnd/>
            </a:ln>
            <a:effectLst/>
          </p:spPr>
          <p:txBody>
            <a:bodyPr wrap="none" anchor="ctr"/>
            <a:lstStyle/>
            <a:p>
              <a:pPr>
                <a:defRPr/>
              </a:pPr>
              <a:endParaRPr lang="it-IT">
                <a:latin typeface="Calibri" pitchFamily="34" charset="0"/>
              </a:endParaRPr>
            </a:p>
          </p:txBody>
        </p:sp>
        <p:sp>
          <p:nvSpPr>
            <p:cNvPr id="695391" name="Text Box 95"/>
            <p:cNvSpPr txBox="1">
              <a:spLocks noChangeAspect="1" noChangeArrowheads="1"/>
            </p:cNvSpPr>
            <p:nvPr/>
          </p:nvSpPr>
          <p:spPr bwMode="auto">
            <a:xfrm>
              <a:off x="2386" y="2616"/>
              <a:ext cx="316" cy="330"/>
            </a:xfrm>
            <a:prstGeom prst="rect">
              <a:avLst/>
            </a:prstGeom>
            <a:noFill/>
            <a:ln w="9525" algn="ctr">
              <a:noFill/>
              <a:miter lim="800000"/>
              <a:headEnd/>
              <a:tailEnd/>
            </a:ln>
            <a:effectLst/>
          </p:spPr>
          <p:txBody>
            <a:bodyPr wrap="none">
              <a:spAutoFit/>
            </a:bodyPr>
            <a:lstStyle/>
            <a:p>
              <a:pPr>
                <a:defRPr/>
              </a:pPr>
              <a:r>
                <a:rPr lang="it-IT" sz="2800">
                  <a:solidFill>
                    <a:srgbClr val="00FFFF"/>
                  </a:solidFill>
                  <a:effectLst>
                    <a:outerShdw blurRad="38100" dist="38100" dir="2700000" algn="tl">
                      <a:srgbClr val="000000"/>
                    </a:outerShdw>
                  </a:effectLst>
                  <a:latin typeface="Calibri" pitchFamily="34" charset="0"/>
                </a:rPr>
                <a:t>R</a:t>
              </a:r>
              <a:r>
                <a:rPr lang="it-IT" sz="2800" baseline="-25000">
                  <a:solidFill>
                    <a:srgbClr val="00FFFF"/>
                  </a:solidFill>
                  <a:effectLst>
                    <a:outerShdw blurRad="38100" dist="38100" dir="2700000" algn="tl">
                      <a:srgbClr val="000000"/>
                    </a:outerShdw>
                  </a:effectLst>
                  <a:latin typeface="Calibri" pitchFamily="34" charset="0"/>
                </a:rPr>
                <a:t>3</a:t>
              </a:r>
            </a:p>
          </p:txBody>
        </p:sp>
        <p:sp>
          <p:nvSpPr>
            <p:cNvPr id="695392" name="Text Box 96"/>
            <p:cNvSpPr txBox="1">
              <a:spLocks noChangeAspect="1" noChangeArrowheads="1"/>
            </p:cNvSpPr>
            <p:nvPr/>
          </p:nvSpPr>
          <p:spPr bwMode="auto">
            <a:xfrm>
              <a:off x="1948" y="2663"/>
              <a:ext cx="316" cy="330"/>
            </a:xfrm>
            <a:prstGeom prst="rect">
              <a:avLst/>
            </a:prstGeom>
            <a:noFill/>
            <a:ln w="9525" algn="ctr">
              <a:noFill/>
              <a:miter lim="800000"/>
              <a:headEnd/>
              <a:tailEnd/>
            </a:ln>
            <a:effectLst/>
          </p:spPr>
          <p:txBody>
            <a:bodyPr wrap="none">
              <a:spAutoFit/>
            </a:bodyPr>
            <a:lstStyle/>
            <a:p>
              <a:pPr>
                <a:defRPr/>
              </a:pPr>
              <a:r>
                <a:rPr lang="it-IT" sz="2800">
                  <a:solidFill>
                    <a:srgbClr val="00FFFF"/>
                  </a:solidFill>
                  <a:effectLst>
                    <a:outerShdw blurRad="38100" dist="38100" dir="2700000" algn="tl">
                      <a:srgbClr val="000000"/>
                    </a:outerShdw>
                  </a:effectLst>
                  <a:latin typeface="Calibri" pitchFamily="34" charset="0"/>
                </a:rPr>
                <a:t>R</a:t>
              </a:r>
              <a:r>
                <a:rPr lang="it-IT" sz="2800" baseline="-25000">
                  <a:solidFill>
                    <a:srgbClr val="00FFFF"/>
                  </a:solidFill>
                  <a:effectLst>
                    <a:outerShdw blurRad="38100" dist="38100" dir="2700000" algn="tl">
                      <a:srgbClr val="000000"/>
                    </a:outerShdw>
                  </a:effectLst>
                  <a:latin typeface="Calibri" pitchFamily="34" charset="0"/>
                </a:rPr>
                <a:t>2</a:t>
              </a:r>
            </a:p>
          </p:txBody>
        </p:sp>
        <p:sp>
          <p:nvSpPr>
            <p:cNvPr id="695393" name="Text Box 97"/>
            <p:cNvSpPr txBox="1">
              <a:spLocks noChangeAspect="1" noChangeArrowheads="1"/>
            </p:cNvSpPr>
            <p:nvPr/>
          </p:nvSpPr>
          <p:spPr bwMode="auto">
            <a:xfrm>
              <a:off x="1625" y="2716"/>
              <a:ext cx="325" cy="327"/>
            </a:xfrm>
            <a:prstGeom prst="rect">
              <a:avLst/>
            </a:prstGeom>
            <a:noFill/>
            <a:ln w="9525" algn="ctr">
              <a:noFill/>
              <a:miter lim="800000"/>
              <a:headEnd/>
              <a:tailEnd/>
            </a:ln>
            <a:effectLst/>
          </p:spPr>
          <p:txBody>
            <a:bodyPr wrap="none">
              <a:spAutoFit/>
            </a:bodyPr>
            <a:lstStyle/>
            <a:p>
              <a:pPr>
                <a:defRPr/>
              </a:pPr>
              <a:r>
                <a:rPr lang="it-IT" sz="2800">
                  <a:solidFill>
                    <a:srgbClr val="00FFFF"/>
                  </a:solidFill>
                  <a:effectLst>
                    <a:outerShdw blurRad="38100" dist="38100" dir="2700000" algn="tl">
                      <a:srgbClr val="000000"/>
                    </a:outerShdw>
                  </a:effectLst>
                  <a:latin typeface="Calibri" pitchFamily="34" charset="0"/>
                </a:rPr>
                <a:t>R</a:t>
              </a:r>
              <a:r>
                <a:rPr lang="it-IT" sz="2800" baseline="-25000">
                  <a:solidFill>
                    <a:srgbClr val="00FFFF"/>
                  </a:solidFill>
                  <a:effectLst>
                    <a:outerShdw blurRad="38100" dist="38100" dir="2700000" algn="tl">
                      <a:srgbClr val="000000"/>
                    </a:outerShdw>
                  </a:effectLst>
                  <a:latin typeface="Calibri" pitchFamily="34" charset="0"/>
                </a:rPr>
                <a:t>1</a:t>
              </a:r>
            </a:p>
          </p:txBody>
        </p:sp>
        <p:sp>
          <p:nvSpPr>
            <p:cNvPr id="695394" name="Freeform 98"/>
            <p:cNvSpPr>
              <a:spLocks/>
            </p:cNvSpPr>
            <p:nvPr/>
          </p:nvSpPr>
          <p:spPr bwMode="auto">
            <a:xfrm>
              <a:off x="350" y="848"/>
              <a:ext cx="3307" cy="2834"/>
            </a:xfrm>
            <a:custGeom>
              <a:avLst/>
              <a:gdLst/>
              <a:ahLst/>
              <a:cxnLst>
                <a:cxn ang="0">
                  <a:pos x="0" y="2834"/>
                </a:cxn>
                <a:cxn ang="0">
                  <a:pos x="3289" y="2834"/>
                </a:cxn>
                <a:cxn ang="0">
                  <a:pos x="1653" y="0"/>
                </a:cxn>
                <a:cxn ang="0">
                  <a:pos x="0" y="2834"/>
                </a:cxn>
              </a:cxnLst>
              <a:rect l="0" t="0" r="r" b="b"/>
              <a:pathLst>
                <a:path w="3289" h="2834">
                  <a:moveTo>
                    <a:pt x="0" y="2834"/>
                  </a:moveTo>
                  <a:lnTo>
                    <a:pt x="3289" y="2834"/>
                  </a:lnTo>
                  <a:lnTo>
                    <a:pt x="1653" y="0"/>
                  </a:lnTo>
                  <a:lnTo>
                    <a:pt x="0" y="2834"/>
                  </a:lnTo>
                  <a:close/>
                </a:path>
              </a:pathLst>
            </a:custGeom>
            <a:noFill/>
            <a:ln w="57150" cap="flat" cmpd="sng">
              <a:solidFill>
                <a:schemeClr val="tx1"/>
              </a:solidFill>
              <a:prstDash val="solid"/>
              <a:round/>
              <a:headEnd/>
              <a:tailEnd/>
            </a:ln>
            <a:effectLst/>
          </p:spPr>
          <p:txBody>
            <a:bodyPr anchor="ctr"/>
            <a:lstStyle/>
            <a:p>
              <a:pPr>
                <a:defRPr/>
              </a:pPr>
              <a:endParaRPr lang="it-IT">
                <a:latin typeface="Calibri" pitchFamily="34" charset="0"/>
              </a:endParaRPr>
            </a:p>
          </p:txBody>
        </p:sp>
        <p:sp>
          <p:nvSpPr>
            <p:cNvPr id="88124" name="Text Box 100"/>
            <p:cNvSpPr txBox="1">
              <a:spLocks noChangeAspect="1" noChangeArrowheads="1"/>
            </p:cNvSpPr>
            <p:nvPr/>
          </p:nvSpPr>
          <p:spPr bwMode="auto">
            <a:xfrm>
              <a:off x="536" y="3124"/>
              <a:ext cx="1137" cy="485"/>
            </a:xfrm>
            <a:prstGeom prst="rect">
              <a:avLst/>
            </a:prstGeom>
            <a:noFill/>
            <a:ln w="9525" algn="ctr">
              <a:noFill/>
              <a:miter lim="800000"/>
              <a:headEnd/>
              <a:tailEnd/>
            </a:ln>
          </p:spPr>
          <p:txBody>
            <a:bodyPr wrap="none">
              <a:spAutoFit/>
            </a:bodyPr>
            <a:lstStyle/>
            <a:p>
              <a:pPr algn="ctr"/>
              <a:r>
                <a:rPr lang="it-IT" sz="2200">
                  <a:solidFill>
                    <a:schemeClr val="tx1"/>
                  </a:solidFill>
                  <a:effectLst/>
                  <a:latin typeface="Calibri" pitchFamily="34" charset="0"/>
                </a:rPr>
                <a:t>Olivine</a:t>
              </a:r>
            </a:p>
            <a:p>
              <a:pPr algn="ctr"/>
              <a:r>
                <a:rPr lang="it-IT" sz="2200">
                  <a:solidFill>
                    <a:schemeClr val="tx1"/>
                  </a:solidFill>
                  <a:effectLst/>
                  <a:latin typeface="Calibri" pitchFamily="34" charset="0"/>
                </a:rPr>
                <a:t>Phase Volume</a:t>
              </a:r>
            </a:p>
          </p:txBody>
        </p:sp>
        <p:sp>
          <p:nvSpPr>
            <p:cNvPr id="88125" name="Text Box 101"/>
            <p:cNvSpPr txBox="1">
              <a:spLocks noChangeAspect="1" noChangeArrowheads="1"/>
            </p:cNvSpPr>
            <p:nvPr/>
          </p:nvSpPr>
          <p:spPr bwMode="auto">
            <a:xfrm>
              <a:off x="1453" y="1841"/>
              <a:ext cx="1137" cy="485"/>
            </a:xfrm>
            <a:prstGeom prst="rect">
              <a:avLst/>
            </a:prstGeom>
            <a:noFill/>
            <a:ln w="9525" algn="ctr">
              <a:noFill/>
              <a:miter lim="800000"/>
              <a:headEnd/>
              <a:tailEnd/>
            </a:ln>
          </p:spPr>
          <p:txBody>
            <a:bodyPr wrap="none">
              <a:spAutoFit/>
            </a:bodyPr>
            <a:lstStyle/>
            <a:p>
              <a:pPr algn="ctr"/>
              <a:r>
                <a:rPr lang="it-IT" sz="2200">
                  <a:solidFill>
                    <a:schemeClr val="tx1"/>
                  </a:solidFill>
                  <a:effectLst/>
                  <a:latin typeface="Calibri" pitchFamily="34" charset="0"/>
                </a:rPr>
                <a:t>Cpx</a:t>
              </a:r>
            </a:p>
            <a:p>
              <a:pPr algn="ctr"/>
              <a:r>
                <a:rPr lang="it-IT" sz="2200">
                  <a:solidFill>
                    <a:schemeClr val="tx1"/>
                  </a:solidFill>
                  <a:effectLst/>
                  <a:latin typeface="Calibri" pitchFamily="34" charset="0"/>
                </a:rPr>
                <a:t>Phase Volume</a:t>
              </a:r>
            </a:p>
          </p:txBody>
        </p:sp>
        <p:sp>
          <p:nvSpPr>
            <p:cNvPr id="88126" name="Text Box 102"/>
            <p:cNvSpPr txBox="1">
              <a:spLocks noChangeAspect="1" noChangeArrowheads="1"/>
            </p:cNvSpPr>
            <p:nvPr/>
          </p:nvSpPr>
          <p:spPr bwMode="auto">
            <a:xfrm>
              <a:off x="2413" y="3202"/>
              <a:ext cx="1137" cy="485"/>
            </a:xfrm>
            <a:prstGeom prst="rect">
              <a:avLst/>
            </a:prstGeom>
            <a:noFill/>
            <a:ln w="9525" algn="ctr">
              <a:noFill/>
              <a:miter lim="800000"/>
              <a:headEnd/>
              <a:tailEnd/>
            </a:ln>
          </p:spPr>
          <p:txBody>
            <a:bodyPr wrap="none">
              <a:spAutoFit/>
            </a:bodyPr>
            <a:lstStyle/>
            <a:p>
              <a:pPr algn="ctr"/>
              <a:r>
                <a:rPr lang="it-IT" sz="2200">
                  <a:solidFill>
                    <a:schemeClr val="tx1"/>
                  </a:solidFill>
                  <a:effectLst/>
                  <a:latin typeface="Calibri" pitchFamily="34" charset="0"/>
                </a:rPr>
                <a:t>Opx</a:t>
              </a:r>
            </a:p>
            <a:p>
              <a:pPr algn="ctr"/>
              <a:r>
                <a:rPr lang="it-IT" sz="2200">
                  <a:solidFill>
                    <a:schemeClr val="tx1"/>
                  </a:solidFill>
                  <a:effectLst/>
                  <a:latin typeface="Calibri" pitchFamily="34" charset="0"/>
                </a:rPr>
                <a:t>Phase Volume</a:t>
              </a:r>
            </a:p>
          </p:txBody>
        </p:sp>
      </p:grpSp>
      <p:sp>
        <p:nvSpPr>
          <p:cNvPr id="695399" name="Text Box 103"/>
          <p:cNvSpPr txBox="1">
            <a:spLocks noChangeAspect="1" noChangeArrowheads="1"/>
          </p:cNvSpPr>
          <p:nvPr/>
        </p:nvSpPr>
        <p:spPr bwMode="auto">
          <a:xfrm>
            <a:off x="2965450" y="1331913"/>
            <a:ext cx="3714750" cy="2062103"/>
          </a:xfrm>
          <a:prstGeom prst="rect">
            <a:avLst/>
          </a:prstGeom>
          <a:noFill/>
          <a:ln w="9525" algn="ctr">
            <a:noFill/>
            <a:miter lim="800000"/>
            <a:headEnd/>
            <a:tailEnd/>
          </a:ln>
          <a:effectLst/>
        </p:spPr>
        <p:txBody>
          <a:bodyPr>
            <a:spAutoFit/>
          </a:bodyPr>
          <a:lstStyle/>
          <a:p>
            <a:pPr algn="r">
              <a:defRPr/>
            </a:pPr>
            <a:r>
              <a:rPr lang="it-IT" sz="3200">
                <a:solidFill>
                  <a:schemeClr val="bg1"/>
                </a:solidFill>
                <a:effectLst>
                  <a:outerShdw blurRad="38100" dist="38100" dir="2700000" algn="tl">
                    <a:srgbClr val="000000"/>
                  </a:outerShdw>
                </a:effectLst>
                <a:latin typeface="Calibri" pitchFamily="34" charset="0"/>
              </a:rPr>
              <a:t>Melt compositions at R</a:t>
            </a:r>
            <a:r>
              <a:rPr lang="it-IT" sz="3200" baseline="-25000">
                <a:solidFill>
                  <a:schemeClr val="bg1"/>
                </a:solidFill>
                <a:effectLst>
                  <a:outerShdw blurRad="38100" dist="38100" dir="2700000" algn="tl">
                    <a:srgbClr val="000000"/>
                  </a:outerShdw>
                </a:effectLst>
                <a:latin typeface="Calibri" pitchFamily="34" charset="0"/>
              </a:rPr>
              <a:t>1</a:t>
            </a:r>
            <a:r>
              <a:rPr lang="it-IT" sz="3200">
                <a:solidFill>
                  <a:schemeClr val="bg1"/>
                </a:solidFill>
                <a:effectLst>
                  <a:outerShdw blurRad="38100" dist="38100" dir="2700000" algn="tl">
                    <a:srgbClr val="000000"/>
                  </a:outerShdw>
                </a:effectLst>
                <a:latin typeface="Calibri" pitchFamily="34" charset="0"/>
              </a:rPr>
              <a:t>, R</a:t>
            </a:r>
            <a:r>
              <a:rPr lang="it-IT" sz="3200" baseline="-25000">
                <a:solidFill>
                  <a:schemeClr val="bg1"/>
                </a:solidFill>
                <a:effectLst>
                  <a:outerShdw blurRad="38100" dist="38100" dir="2700000" algn="tl">
                    <a:srgbClr val="000000"/>
                  </a:outerShdw>
                </a:effectLst>
                <a:latin typeface="Calibri" pitchFamily="34" charset="0"/>
              </a:rPr>
              <a:t>2</a:t>
            </a:r>
            <a:r>
              <a:rPr lang="it-IT" sz="3200">
                <a:solidFill>
                  <a:schemeClr val="bg1"/>
                </a:solidFill>
                <a:effectLst>
                  <a:outerShdw blurRad="38100" dist="38100" dir="2700000" algn="tl">
                    <a:srgbClr val="000000"/>
                  </a:outerShdw>
                </a:effectLst>
                <a:latin typeface="Calibri" pitchFamily="34" charset="0"/>
              </a:rPr>
              <a:t> and R</a:t>
            </a:r>
            <a:r>
              <a:rPr lang="it-IT" sz="3200" baseline="-25000">
                <a:solidFill>
                  <a:schemeClr val="bg1"/>
                </a:solidFill>
                <a:effectLst>
                  <a:outerShdw blurRad="38100" dist="38100" dir="2700000" algn="tl">
                    <a:srgbClr val="000000"/>
                  </a:outerShdw>
                </a:effectLst>
                <a:latin typeface="Calibri" pitchFamily="34" charset="0"/>
              </a:rPr>
              <a:t>3</a:t>
            </a:r>
          </a:p>
          <a:p>
            <a:pPr algn="r">
              <a:defRPr/>
            </a:pPr>
            <a:r>
              <a:rPr lang="it-IT" sz="3200">
                <a:solidFill>
                  <a:schemeClr val="bg1"/>
                </a:solidFill>
                <a:effectLst>
                  <a:outerShdw blurRad="38100" dist="38100" dir="2700000" algn="tl">
                    <a:srgbClr val="000000"/>
                  </a:outerShdw>
                </a:effectLst>
                <a:latin typeface="Calibri" pitchFamily="34" charset="0"/>
              </a:rPr>
              <a:t>at pressures               P</a:t>
            </a:r>
            <a:r>
              <a:rPr lang="it-IT" sz="3200" baseline="-25000">
                <a:solidFill>
                  <a:schemeClr val="bg1"/>
                </a:solidFill>
                <a:effectLst>
                  <a:outerShdw blurRad="38100" dist="38100" dir="2700000" algn="tl">
                    <a:srgbClr val="000000"/>
                  </a:outerShdw>
                </a:effectLst>
                <a:latin typeface="Calibri" pitchFamily="34" charset="0"/>
              </a:rPr>
              <a:t>1</a:t>
            </a:r>
            <a:r>
              <a:rPr lang="it-IT" sz="3200">
                <a:solidFill>
                  <a:schemeClr val="bg1"/>
                </a:solidFill>
                <a:effectLst>
                  <a:outerShdw blurRad="38100" dist="38100" dir="2700000" algn="tl">
                    <a:srgbClr val="000000"/>
                  </a:outerShdw>
                </a:effectLst>
                <a:latin typeface="Calibri" pitchFamily="34" charset="0"/>
              </a:rPr>
              <a:t> &gt; P</a:t>
            </a:r>
            <a:r>
              <a:rPr lang="it-IT" sz="3200" baseline="-25000">
                <a:solidFill>
                  <a:schemeClr val="bg1"/>
                </a:solidFill>
                <a:effectLst>
                  <a:outerShdw blurRad="38100" dist="38100" dir="2700000" algn="tl">
                    <a:srgbClr val="000000"/>
                  </a:outerShdw>
                </a:effectLst>
                <a:latin typeface="Calibri" pitchFamily="34" charset="0"/>
              </a:rPr>
              <a:t>2</a:t>
            </a:r>
            <a:r>
              <a:rPr lang="it-IT" sz="3200">
                <a:solidFill>
                  <a:schemeClr val="bg1"/>
                </a:solidFill>
                <a:effectLst>
                  <a:outerShdw blurRad="38100" dist="38100" dir="2700000" algn="tl">
                    <a:srgbClr val="000000"/>
                  </a:outerShdw>
                </a:effectLst>
                <a:latin typeface="Calibri" pitchFamily="34" charset="0"/>
              </a:rPr>
              <a:t> &gt; P</a:t>
            </a:r>
            <a:r>
              <a:rPr lang="it-IT" sz="3200" baseline="-25000">
                <a:solidFill>
                  <a:schemeClr val="bg1"/>
                </a:solidFill>
                <a:effectLst>
                  <a:outerShdw blurRad="38100" dist="38100" dir="2700000" algn="tl">
                    <a:srgbClr val="000000"/>
                  </a:outerShdw>
                </a:effectLst>
                <a:latin typeface="Calibri" pitchFamily="34" charset="0"/>
              </a:rPr>
              <a:t>3</a:t>
            </a:r>
          </a:p>
        </p:txBody>
      </p:sp>
      <p:sp>
        <p:nvSpPr>
          <p:cNvPr id="63" name="Text Box 3"/>
          <p:cNvSpPr txBox="1">
            <a:spLocks noChangeArrowheads="1"/>
          </p:cNvSpPr>
          <p:nvPr/>
        </p:nvSpPr>
        <p:spPr bwMode="auto">
          <a:xfrm>
            <a:off x="1504950" y="6489700"/>
            <a:ext cx="4032250" cy="304800"/>
          </a:xfrm>
          <a:prstGeom prst="rect">
            <a:avLst/>
          </a:prstGeom>
          <a:noFill/>
          <a:ln w="9525" algn="ctr">
            <a:noFill/>
            <a:miter lim="800000"/>
            <a:headEnd/>
            <a:tailEnd/>
          </a:ln>
          <a:effectLst/>
        </p:spPr>
        <p:txBody>
          <a:bodyPr>
            <a:spAutoFit/>
          </a:bodyPr>
          <a:lstStyle/>
          <a:p>
            <a:pPr>
              <a:defRPr/>
            </a:pPr>
            <a:r>
              <a:rPr lang="it-IT" sz="1400" dirty="0" err="1" smtClean="0">
                <a:solidFill>
                  <a:schemeClr val="bg1"/>
                </a:solidFill>
                <a:effectLst>
                  <a:outerShdw blurRad="38100" dist="38100" dir="2700000" algn="tl">
                    <a:srgbClr val="000000"/>
                  </a:outerShdw>
                </a:effectLst>
                <a:latin typeface="Calibri" pitchFamily="34" charset="0"/>
              </a:rPr>
              <a:t>Niu</a:t>
            </a:r>
            <a:r>
              <a:rPr lang="it-IT" sz="1400" dirty="0" smtClean="0">
                <a:solidFill>
                  <a:schemeClr val="bg1"/>
                </a:solidFill>
                <a:effectLst>
                  <a:outerShdw blurRad="38100" dist="38100" dir="2700000" algn="tl">
                    <a:srgbClr val="000000"/>
                  </a:outerShdw>
                </a:effectLst>
                <a:latin typeface="Calibri" pitchFamily="34" charset="0"/>
              </a:rPr>
              <a:t>, </a:t>
            </a:r>
            <a:r>
              <a:rPr lang="it-IT" sz="1400" dirty="0" smtClean="0">
                <a:solidFill>
                  <a:schemeClr val="bg1"/>
                </a:solidFill>
                <a:effectLst>
                  <a:outerShdw blurRad="38100" dist="38100" dir="2700000" algn="tl">
                    <a:srgbClr val="000000"/>
                  </a:outerShdw>
                </a:effectLst>
                <a:latin typeface="Calibri" pitchFamily="34" charset="0"/>
              </a:rPr>
              <a:t>1997 (J</a:t>
            </a:r>
            <a:r>
              <a:rPr lang="it-IT" sz="1400" dirty="0">
                <a:solidFill>
                  <a:schemeClr val="bg1"/>
                </a:solidFill>
                <a:effectLst>
                  <a:outerShdw blurRad="38100" dist="38100" dir="2700000" algn="tl">
                    <a:srgbClr val="000000"/>
                  </a:outerShdw>
                </a:effectLst>
                <a:latin typeface="Calibri" pitchFamily="34" charset="0"/>
              </a:rPr>
              <a:t>. </a:t>
            </a:r>
            <a:r>
              <a:rPr lang="it-IT" sz="1400" dirty="0" err="1">
                <a:solidFill>
                  <a:schemeClr val="bg1"/>
                </a:solidFill>
                <a:effectLst>
                  <a:outerShdw blurRad="38100" dist="38100" dir="2700000" algn="tl">
                    <a:srgbClr val="000000"/>
                  </a:outerShdw>
                </a:effectLst>
                <a:latin typeface="Calibri" pitchFamily="34" charset="0"/>
              </a:rPr>
              <a:t>Petrol</a:t>
            </a:r>
            <a:r>
              <a:rPr lang="it-IT" sz="1400" dirty="0">
                <a:solidFill>
                  <a:schemeClr val="bg1"/>
                </a:solidFill>
                <a:effectLst>
                  <a:outerShdw blurRad="38100" dist="38100" dir="2700000" algn="tl">
                    <a:srgbClr val="000000"/>
                  </a:outerShdw>
                </a:effectLst>
                <a:latin typeface="Calibri" pitchFamily="34" charset="0"/>
              </a:rPr>
              <a:t>.,  38, </a:t>
            </a:r>
            <a:r>
              <a:rPr lang="it-IT" sz="1400" dirty="0" smtClean="0">
                <a:solidFill>
                  <a:schemeClr val="bg1"/>
                </a:solidFill>
                <a:effectLst>
                  <a:outerShdw blurRad="38100" dist="38100" dir="2700000" algn="tl">
                    <a:srgbClr val="000000"/>
                  </a:outerShdw>
                </a:effectLst>
                <a:latin typeface="Calibri" pitchFamily="34" charset="0"/>
              </a:rPr>
              <a:t>1047-1074)</a:t>
            </a:r>
            <a:endParaRPr lang="it-IT" sz="1400" dirty="0">
              <a:solidFill>
                <a:schemeClr val="bg1"/>
              </a:solidFill>
              <a:effectLst>
                <a:outerShdw blurRad="38100" dist="38100" dir="2700000" algn="tl">
                  <a:srgbClr val="000000"/>
                </a:outerShdw>
              </a:effectLst>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95399"/>
                                        </p:tgtEl>
                                        <p:attrNameLst>
                                          <p:attrName>style.visibility</p:attrName>
                                        </p:attrNameLst>
                                      </p:cBhvr>
                                      <p:to>
                                        <p:strVal val="visible"/>
                                      </p:to>
                                    </p:set>
                                    <p:animEffect transition="in" filter="fade">
                                      <p:cBhvr>
                                        <p:cTn id="11" dur="2000"/>
                                        <p:tgtEl>
                                          <p:spTgt spid="6953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5399" grpId="0"/>
    </p:bldLst>
  </p:timing>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80962" name="Rectangle 2"/>
          <p:cNvSpPr>
            <a:spLocks noChangeArrowheads="1"/>
          </p:cNvSpPr>
          <p:nvPr/>
        </p:nvSpPr>
        <p:spPr bwMode="auto">
          <a:xfrm>
            <a:off x="1154113" y="6513513"/>
            <a:ext cx="7989887" cy="344487"/>
          </a:xfrm>
          <a:prstGeom prst="rect">
            <a:avLst/>
          </a:prstGeom>
          <a:solidFill>
            <a:schemeClr val="tx1"/>
          </a:solidFill>
          <a:ln w="9525" algn="ctr">
            <a:noFill/>
            <a:miter lim="800000"/>
            <a:headEnd/>
            <a:tailEnd/>
          </a:ln>
          <a:effectLst/>
        </p:spPr>
        <p:txBody>
          <a:bodyPr wrap="none" anchor="ctr"/>
          <a:lstStyle/>
          <a:p>
            <a:pPr>
              <a:defRPr/>
            </a:pPr>
            <a:endParaRPr lang="en-GB">
              <a:latin typeface="Calibri" pitchFamily="34" charset="0"/>
            </a:endParaRPr>
          </a:p>
        </p:txBody>
      </p:sp>
      <p:sp>
        <p:nvSpPr>
          <p:cNvPr id="680963" name="Text Box 3"/>
          <p:cNvSpPr txBox="1">
            <a:spLocks noChangeArrowheads="1"/>
          </p:cNvSpPr>
          <p:nvPr/>
        </p:nvSpPr>
        <p:spPr bwMode="auto">
          <a:xfrm>
            <a:off x="0" y="88900"/>
            <a:ext cx="9144000" cy="1066800"/>
          </a:xfrm>
          <a:prstGeom prst="rect">
            <a:avLst/>
          </a:prstGeom>
          <a:noFill/>
          <a:ln w="9525" algn="ctr">
            <a:noFill/>
            <a:miter lim="800000"/>
            <a:headEnd/>
            <a:tailEnd/>
          </a:ln>
          <a:effectLst/>
        </p:spPr>
        <p:txBody>
          <a:bodyPr>
            <a:spAutoFit/>
          </a:bodyPr>
          <a:lstStyle/>
          <a:p>
            <a:pPr algn="ctr">
              <a:defRPr/>
            </a:pPr>
            <a:r>
              <a:rPr lang="en-GB" sz="3200" smtClean="0">
                <a:solidFill>
                  <a:srgbClr val="FFFF00"/>
                </a:solidFill>
                <a:effectLst>
                  <a:outerShdw blurRad="38100" dist="38100" dir="2700000" algn="tl">
                    <a:srgbClr val="000000"/>
                  </a:outerShdw>
                </a:effectLst>
                <a:latin typeface="Calibri" pitchFamily="34" charset="0"/>
              </a:rPr>
              <a:t>Mantle melting, melt extraction and post-melting processes beneath mid-ocean ridges</a:t>
            </a:r>
            <a:endParaRPr lang="en-GB" sz="3200">
              <a:solidFill>
                <a:srgbClr val="FFFF00"/>
              </a:solidFill>
              <a:effectLst>
                <a:outerShdw blurRad="38100" dist="38100" dir="2700000" algn="tl">
                  <a:srgbClr val="000000"/>
                </a:outerShdw>
              </a:effectLst>
              <a:latin typeface="Calibri" pitchFamily="34" charset="0"/>
            </a:endParaRPr>
          </a:p>
        </p:txBody>
      </p:sp>
      <p:sp>
        <p:nvSpPr>
          <p:cNvPr id="680964" name="Text Box 4"/>
          <p:cNvSpPr txBox="1">
            <a:spLocks noChangeArrowheads="1"/>
          </p:cNvSpPr>
          <p:nvPr/>
        </p:nvSpPr>
        <p:spPr bwMode="auto">
          <a:xfrm>
            <a:off x="346075" y="1101725"/>
            <a:ext cx="8451850" cy="2540000"/>
          </a:xfrm>
          <a:prstGeom prst="rect">
            <a:avLst/>
          </a:prstGeom>
          <a:noFill/>
          <a:ln w="9525">
            <a:noFill/>
            <a:miter lim="800000"/>
            <a:headEnd/>
            <a:tailEnd/>
          </a:ln>
          <a:effectLst/>
        </p:spPr>
        <p:txBody>
          <a:bodyPr wrap="square">
            <a:spAutoFit/>
          </a:bodyPr>
          <a:lstStyle/>
          <a:p>
            <a:pPr>
              <a:lnSpc>
                <a:spcPct val="110000"/>
              </a:lnSpc>
              <a:defRPr/>
            </a:pPr>
            <a:r>
              <a:rPr lang="en-GB" sz="3200" smtClean="0">
                <a:solidFill>
                  <a:srgbClr val="FFFF00"/>
                </a:solidFill>
                <a:effectLst>
                  <a:outerShdw blurRad="38100" dist="38100" dir="2700000" algn="tl">
                    <a:srgbClr val="000000"/>
                  </a:outerShdw>
                </a:effectLst>
                <a:latin typeface="Calibri" pitchFamily="34" charset="0"/>
                <a:sym typeface="Wingdings" pitchFamily="2" charset="2"/>
              </a:rPr>
              <a:t>Let’s see now how the </a:t>
            </a:r>
            <a:r>
              <a:rPr lang="en-GB" sz="3200" smtClean="0">
                <a:solidFill>
                  <a:schemeClr val="bg1"/>
                </a:solidFill>
                <a:effectLst>
                  <a:outerShdw blurRad="38100" dist="38100" dir="2700000" algn="tl">
                    <a:srgbClr val="000000"/>
                  </a:outerShdw>
                </a:effectLst>
                <a:latin typeface="Calibri" pitchFamily="34" charset="0"/>
                <a:sym typeface="Wingdings" pitchFamily="2" charset="2"/>
              </a:rPr>
              <a:t>major element composition</a:t>
            </a:r>
            <a:r>
              <a:rPr lang="en-GB" sz="3200" smtClean="0">
                <a:solidFill>
                  <a:srgbClr val="FFFF00"/>
                </a:solidFill>
                <a:effectLst>
                  <a:outerShdw blurRad="38100" dist="38100" dir="2700000" algn="tl">
                    <a:srgbClr val="000000"/>
                  </a:outerShdw>
                </a:effectLst>
                <a:latin typeface="Calibri" pitchFamily="34" charset="0"/>
                <a:sym typeface="Wingdings" pitchFamily="2" charset="2"/>
              </a:rPr>
              <a:t> of the mantle residuum varies with varying degrees of melting.</a:t>
            </a:r>
          </a:p>
          <a:p>
            <a:pPr>
              <a:lnSpc>
                <a:spcPct val="110000"/>
              </a:lnSpc>
              <a:defRPr/>
            </a:pPr>
            <a:endParaRPr lang="en-GB" sz="1000" smtClean="0">
              <a:solidFill>
                <a:srgbClr val="FFFF00"/>
              </a:solidFill>
              <a:effectLst>
                <a:outerShdw blurRad="38100" dist="38100" dir="2700000" algn="tl">
                  <a:srgbClr val="000000"/>
                </a:outerShdw>
              </a:effectLst>
              <a:latin typeface="Calibri" pitchFamily="34" charset="0"/>
              <a:sym typeface="Wingdings" pitchFamily="2" charset="2"/>
            </a:endParaRPr>
          </a:p>
          <a:p>
            <a:pPr algn="ctr">
              <a:lnSpc>
                <a:spcPct val="110000"/>
              </a:lnSpc>
              <a:defRPr/>
            </a:pPr>
            <a:r>
              <a:rPr lang="en-GB" sz="4000" smtClean="0">
                <a:solidFill>
                  <a:schemeClr val="bg1"/>
                </a:solidFill>
                <a:effectLst>
                  <a:outerShdw blurRad="38100" dist="38100" dir="2700000" algn="tl">
                    <a:srgbClr val="000000"/>
                  </a:outerShdw>
                </a:effectLst>
                <a:latin typeface="Calibri" pitchFamily="34" charset="0"/>
                <a:sym typeface="Wingdings" pitchFamily="2" charset="2"/>
              </a:rPr>
              <a:t>Something of strange happens.</a:t>
            </a:r>
            <a:endParaRPr lang="en-GB" sz="4000">
              <a:solidFill>
                <a:schemeClr val="bg1"/>
              </a:solidFill>
              <a:effectLst>
                <a:outerShdw blurRad="38100" dist="38100" dir="2700000" algn="tl">
                  <a:srgbClr val="000000"/>
                </a:outerShdw>
              </a:effectLst>
              <a:latin typeface="Calibri" pitchFamily="34" charset="0"/>
              <a:sym typeface="Wingdings" pitchFamily="2" charset="2"/>
            </a:endParaRPr>
          </a:p>
        </p:txBody>
      </p:sp>
      <p:pic>
        <p:nvPicPr>
          <p:cNvPr id="680967" name="Picture 7"/>
          <p:cNvPicPr>
            <a:picLocks noChangeAspect="1" noChangeArrowheads="1"/>
          </p:cNvPicPr>
          <p:nvPr/>
        </p:nvPicPr>
        <p:blipFill>
          <a:blip r:embed="rId3" cstate="print"/>
          <a:srcRect t="3058" r="2852"/>
          <a:stretch>
            <a:fillRect/>
          </a:stretch>
        </p:blipFill>
        <p:spPr bwMode="auto">
          <a:xfrm>
            <a:off x="4908550" y="3679825"/>
            <a:ext cx="4164013" cy="3121025"/>
          </a:xfrm>
          <a:prstGeom prst="rect">
            <a:avLst/>
          </a:prstGeom>
          <a:noFill/>
          <a:ln w="9525" algn="ctr">
            <a:noFill/>
            <a:miter lim="800000"/>
            <a:headEnd/>
            <a:tailEnd/>
          </a:ln>
        </p:spPr>
      </p:pic>
      <p:sp>
        <p:nvSpPr>
          <p:cNvPr id="680968" name="Text Box 8"/>
          <p:cNvSpPr txBox="1">
            <a:spLocks noChangeArrowheads="1"/>
          </p:cNvSpPr>
          <p:nvPr/>
        </p:nvSpPr>
        <p:spPr bwMode="auto">
          <a:xfrm>
            <a:off x="346076" y="3881438"/>
            <a:ext cx="4119562" cy="2238375"/>
          </a:xfrm>
          <a:prstGeom prst="rect">
            <a:avLst/>
          </a:prstGeom>
          <a:noFill/>
          <a:ln w="9525">
            <a:noFill/>
            <a:miter lim="800000"/>
            <a:headEnd/>
            <a:tailEnd/>
          </a:ln>
          <a:effectLst/>
        </p:spPr>
        <p:txBody>
          <a:bodyPr wrap="square">
            <a:spAutoFit/>
          </a:bodyPr>
          <a:lstStyle/>
          <a:p>
            <a:pPr>
              <a:lnSpc>
                <a:spcPct val="110000"/>
              </a:lnSpc>
              <a:defRPr/>
            </a:pPr>
            <a:r>
              <a:rPr lang="en-GB" sz="3200" dirty="0" smtClean="0">
                <a:solidFill>
                  <a:schemeClr val="bg1"/>
                </a:solidFill>
                <a:effectLst>
                  <a:outerShdw blurRad="38100" dist="38100" dir="2700000" algn="tl">
                    <a:srgbClr val="000000"/>
                  </a:outerShdw>
                </a:effectLst>
                <a:latin typeface="Calibri" pitchFamily="34" charset="0"/>
                <a:sym typeface="Wingdings" pitchFamily="2" charset="2"/>
              </a:rPr>
              <a:t>These “strange” or “unexpected” features have been discovered not many years ago.</a:t>
            </a:r>
            <a:endParaRPr lang="en-GB" sz="3200" dirty="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680969" name="Oval 9"/>
          <p:cNvSpPr>
            <a:spLocks noChangeArrowheads="1"/>
          </p:cNvSpPr>
          <p:nvPr/>
        </p:nvSpPr>
        <p:spPr bwMode="auto">
          <a:xfrm>
            <a:off x="6227763" y="4244975"/>
            <a:ext cx="1265237" cy="1300163"/>
          </a:xfrm>
          <a:prstGeom prst="ellipse">
            <a:avLst/>
          </a:prstGeom>
          <a:noFill/>
          <a:ln w="57150" algn="ctr">
            <a:solidFill>
              <a:srgbClr val="FF0000"/>
            </a:solidFill>
            <a:round/>
            <a:headEnd/>
            <a:tailEnd/>
          </a:ln>
          <a:effectLst>
            <a:outerShdw blurRad="50800" dist="38100" dir="2700000" algn="tl" rotWithShape="0">
              <a:prstClr val="black">
                <a:alpha val="40000"/>
              </a:prstClr>
            </a:outerShdw>
          </a:effectLst>
        </p:spPr>
        <p:txBody>
          <a:bodyPr wrap="none" anchor="ctr"/>
          <a:lstStyle/>
          <a:p>
            <a:pPr>
              <a:defRPr/>
            </a:pPr>
            <a:endParaRPr lang="en-GB">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80963"/>
                                        </p:tgtEl>
                                        <p:attrNameLst>
                                          <p:attrName>style.visibility</p:attrName>
                                        </p:attrNameLst>
                                      </p:cBhvr>
                                      <p:to>
                                        <p:strVal val="visible"/>
                                      </p:to>
                                    </p:set>
                                    <p:animEffect transition="in" filter="fade">
                                      <p:cBhvr>
                                        <p:cTn id="7" dur="500"/>
                                        <p:tgtEl>
                                          <p:spTgt spid="68096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80964">
                                            <p:txEl>
                                              <p:pRg st="0" end="0"/>
                                            </p:txEl>
                                          </p:spTgt>
                                        </p:tgtEl>
                                        <p:attrNameLst>
                                          <p:attrName>style.visibility</p:attrName>
                                        </p:attrNameLst>
                                      </p:cBhvr>
                                      <p:to>
                                        <p:strVal val="visible"/>
                                      </p:to>
                                    </p:set>
                                    <p:animEffect transition="in" filter="fade">
                                      <p:cBhvr>
                                        <p:cTn id="11" dur="500"/>
                                        <p:tgtEl>
                                          <p:spTgt spid="68096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80964">
                                            <p:txEl>
                                              <p:pRg st="2" end="2"/>
                                            </p:txEl>
                                          </p:spTgt>
                                        </p:tgtEl>
                                        <p:attrNameLst>
                                          <p:attrName>style.visibility</p:attrName>
                                        </p:attrNameLst>
                                      </p:cBhvr>
                                      <p:to>
                                        <p:strVal val="visible"/>
                                      </p:to>
                                    </p:set>
                                    <p:animEffect transition="in" filter="fade">
                                      <p:cBhvr>
                                        <p:cTn id="16" dur="500"/>
                                        <p:tgtEl>
                                          <p:spTgt spid="680964">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80968">
                                            <p:txEl>
                                              <p:pRg st="0" end="0"/>
                                            </p:txEl>
                                          </p:spTgt>
                                        </p:tgtEl>
                                        <p:attrNameLst>
                                          <p:attrName>style.visibility</p:attrName>
                                        </p:attrNameLst>
                                      </p:cBhvr>
                                      <p:to>
                                        <p:strVal val="visible"/>
                                      </p:to>
                                    </p:set>
                                    <p:animEffect transition="in" filter="fade">
                                      <p:cBhvr>
                                        <p:cTn id="21" dur="500"/>
                                        <p:tgtEl>
                                          <p:spTgt spid="680968">
                                            <p:txEl>
                                              <p:pRg st="0" end="0"/>
                                            </p:txEl>
                                          </p:spTgt>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680967"/>
                                        </p:tgtEl>
                                        <p:attrNameLst>
                                          <p:attrName>style.visibility</p:attrName>
                                        </p:attrNameLst>
                                      </p:cBhvr>
                                      <p:to>
                                        <p:strVal val="visible"/>
                                      </p:to>
                                    </p:set>
                                    <p:animEffect transition="in" filter="fade">
                                      <p:cBhvr>
                                        <p:cTn id="25" dur="2000"/>
                                        <p:tgtEl>
                                          <p:spTgt spid="680967"/>
                                        </p:tgtEl>
                                      </p:cBhvr>
                                    </p:animEffect>
                                  </p:childTnLst>
                                </p:cTn>
                              </p:par>
                            </p:childTnLst>
                          </p:cTn>
                        </p:par>
                        <p:par>
                          <p:cTn id="26" fill="hold">
                            <p:stCondLst>
                              <p:cond delay="2500"/>
                            </p:stCondLst>
                            <p:childTnLst>
                              <p:par>
                                <p:cTn id="27" presetID="10" presetClass="entr" presetSubtype="0" fill="hold" grpId="0" nodeType="afterEffect">
                                  <p:stCondLst>
                                    <p:cond delay="0"/>
                                  </p:stCondLst>
                                  <p:childTnLst>
                                    <p:set>
                                      <p:cBhvr>
                                        <p:cTn id="28" dur="1" fill="hold">
                                          <p:stCondLst>
                                            <p:cond delay="0"/>
                                          </p:stCondLst>
                                        </p:cTn>
                                        <p:tgtEl>
                                          <p:spTgt spid="680969"/>
                                        </p:tgtEl>
                                        <p:attrNameLst>
                                          <p:attrName>style.visibility</p:attrName>
                                        </p:attrNameLst>
                                      </p:cBhvr>
                                      <p:to>
                                        <p:strVal val="visible"/>
                                      </p:to>
                                    </p:set>
                                    <p:animEffect transition="in" filter="fade">
                                      <p:cBhvr>
                                        <p:cTn id="29" dur="2000"/>
                                        <p:tgtEl>
                                          <p:spTgt spid="6809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0963" grpId="0"/>
      <p:bldP spid="680964" grpId="0" build="p" autoUpdateAnimBg="0"/>
      <p:bldP spid="680968" grpId="0" build="p" autoUpdateAnimBg="0"/>
      <p:bldP spid="680969" grpId="0" animBg="1"/>
    </p:bldLst>
  </p:timing>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97346" name="Rectangle 2"/>
          <p:cNvSpPr>
            <a:spLocks noChangeArrowheads="1"/>
          </p:cNvSpPr>
          <p:nvPr/>
        </p:nvSpPr>
        <p:spPr bwMode="auto">
          <a:xfrm>
            <a:off x="0" y="6415088"/>
            <a:ext cx="9144000" cy="442912"/>
          </a:xfrm>
          <a:prstGeom prst="rect">
            <a:avLst/>
          </a:prstGeom>
          <a:solidFill>
            <a:schemeClr val="tx1"/>
          </a:solidFill>
          <a:ln w="9525" algn="ctr">
            <a:noFill/>
            <a:miter lim="800000"/>
            <a:headEnd/>
            <a:tailEnd/>
          </a:ln>
          <a:effectLst/>
        </p:spPr>
        <p:txBody>
          <a:bodyPr wrap="none" anchor="ctr"/>
          <a:lstStyle/>
          <a:p>
            <a:pPr>
              <a:defRPr/>
            </a:pPr>
            <a:endParaRPr lang="en-GB">
              <a:latin typeface="Calibri" pitchFamily="34" charset="0"/>
            </a:endParaRPr>
          </a:p>
        </p:txBody>
      </p:sp>
      <p:sp>
        <p:nvSpPr>
          <p:cNvPr id="697347" name="Text Box 3"/>
          <p:cNvSpPr txBox="1">
            <a:spLocks noChangeArrowheads="1"/>
          </p:cNvSpPr>
          <p:nvPr/>
        </p:nvSpPr>
        <p:spPr bwMode="auto">
          <a:xfrm>
            <a:off x="0" y="88900"/>
            <a:ext cx="9144000" cy="1066800"/>
          </a:xfrm>
          <a:prstGeom prst="rect">
            <a:avLst/>
          </a:prstGeom>
          <a:noFill/>
          <a:ln w="9525" algn="ctr">
            <a:noFill/>
            <a:miter lim="800000"/>
            <a:headEnd/>
            <a:tailEnd/>
          </a:ln>
          <a:effectLst/>
        </p:spPr>
        <p:txBody>
          <a:bodyPr>
            <a:spAutoFit/>
          </a:bodyPr>
          <a:lstStyle/>
          <a:p>
            <a:pPr algn="ctr">
              <a:defRPr/>
            </a:pPr>
            <a:r>
              <a:rPr lang="en-GB" sz="3200" smtClean="0">
                <a:solidFill>
                  <a:srgbClr val="FFFF00"/>
                </a:solidFill>
                <a:effectLst>
                  <a:outerShdw blurRad="38100" dist="38100" dir="2700000" algn="tl">
                    <a:srgbClr val="000000"/>
                  </a:outerShdw>
                </a:effectLst>
                <a:latin typeface="Calibri" pitchFamily="34" charset="0"/>
              </a:rPr>
              <a:t>Mantle melting, melt extraction and post-melting processes beneath mid-ocean ridges</a:t>
            </a:r>
            <a:endParaRPr lang="en-GB" sz="3200">
              <a:solidFill>
                <a:srgbClr val="FFFF00"/>
              </a:solidFill>
              <a:effectLst>
                <a:outerShdw blurRad="38100" dist="38100" dir="2700000" algn="tl">
                  <a:srgbClr val="000000"/>
                </a:outerShdw>
              </a:effectLst>
              <a:latin typeface="Calibri" pitchFamily="34" charset="0"/>
            </a:endParaRPr>
          </a:p>
        </p:txBody>
      </p:sp>
      <p:sp>
        <p:nvSpPr>
          <p:cNvPr id="697348" name="Text Box 4"/>
          <p:cNvSpPr txBox="1">
            <a:spLocks noChangeArrowheads="1"/>
          </p:cNvSpPr>
          <p:nvPr/>
        </p:nvSpPr>
        <p:spPr bwMode="auto">
          <a:xfrm>
            <a:off x="346074" y="1144588"/>
            <a:ext cx="3503613" cy="3333220"/>
          </a:xfrm>
          <a:prstGeom prst="rect">
            <a:avLst/>
          </a:prstGeom>
          <a:noFill/>
          <a:ln w="9525">
            <a:noFill/>
            <a:miter lim="800000"/>
            <a:headEnd/>
            <a:tailEnd/>
          </a:ln>
          <a:effectLst/>
        </p:spPr>
        <p:txBody>
          <a:bodyPr wrap="square">
            <a:spAutoFit/>
          </a:bodyPr>
          <a:lstStyle/>
          <a:p>
            <a:pPr>
              <a:lnSpc>
                <a:spcPct val="90000"/>
              </a:lnSpc>
              <a:defRPr/>
            </a:pPr>
            <a:r>
              <a:rPr lang="en-GB" sz="2600" smtClean="0">
                <a:solidFill>
                  <a:schemeClr val="bg1"/>
                </a:solidFill>
                <a:effectLst>
                  <a:outerShdw blurRad="38100" dist="38100" dir="2700000" algn="tl">
                    <a:srgbClr val="000000"/>
                  </a:outerShdw>
                </a:effectLst>
                <a:latin typeface="Calibri" pitchFamily="34" charset="0"/>
                <a:sym typeface="Wingdings" pitchFamily="2" charset="2"/>
              </a:rPr>
              <a:t>Simple melting residues calculated by models of </a:t>
            </a:r>
            <a:r>
              <a:rPr lang="en-GB" sz="2600" smtClean="0">
                <a:solidFill>
                  <a:srgbClr val="FFFF00"/>
                </a:solidFill>
                <a:effectLst>
                  <a:outerShdw blurRad="38100" dist="38100" dir="2700000" algn="tl">
                    <a:srgbClr val="000000"/>
                  </a:outerShdw>
                </a:effectLst>
                <a:latin typeface="Calibri" pitchFamily="34" charset="0"/>
                <a:sym typeface="Wingdings" pitchFamily="2" charset="2"/>
              </a:rPr>
              <a:t>polybaric near fractional</a:t>
            </a:r>
            <a:r>
              <a:rPr lang="en-GB" sz="2600" smtClean="0">
                <a:solidFill>
                  <a:schemeClr val="bg1"/>
                </a:solidFill>
                <a:effectLst>
                  <a:outerShdw blurRad="38100" dist="38100" dir="2700000" algn="tl">
                    <a:srgbClr val="000000"/>
                  </a:outerShdw>
                </a:effectLst>
                <a:latin typeface="Calibri" pitchFamily="34" charset="0"/>
                <a:sym typeface="Wingdings" pitchFamily="2" charset="2"/>
              </a:rPr>
              <a:t> </a:t>
            </a:r>
            <a:r>
              <a:rPr lang="en-GB" sz="2600" smtClean="0">
                <a:solidFill>
                  <a:srgbClr val="FFFF00"/>
                </a:solidFill>
                <a:effectLst>
                  <a:outerShdw blurRad="38100" dist="38100" dir="2700000" algn="tl">
                    <a:srgbClr val="000000"/>
                  </a:outerShdw>
                </a:effectLst>
                <a:latin typeface="Calibri" pitchFamily="34" charset="0"/>
                <a:sym typeface="Wingdings" pitchFamily="2" charset="2"/>
              </a:rPr>
              <a:t>melting</a:t>
            </a:r>
            <a:r>
              <a:rPr lang="en-GB" sz="2600" smtClean="0">
                <a:solidFill>
                  <a:schemeClr val="bg1"/>
                </a:solidFill>
                <a:effectLst>
                  <a:outerShdw blurRad="38100" dist="38100" dir="2700000" algn="tl">
                    <a:srgbClr val="000000"/>
                  </a:outerShdw>
                </a:effectLst>
                <a:latin typeface="Calibri" pitchFamily="34" charset="0"/>
                <a:sym typeface="Wingdings" pitchFamily="2" charset="2"/>
              </a:rPr>
              <a:t> (1% melt porosity) with initial melting depths of </a:t>
            </a:r>
            <a:r>
              <a:rPr lang="en-GB" sz="2600" i="1" smtClean="0">
                <a:solidFill>
                  <a:schemeClr val="bg1"/>
                </a:solidFill>
                <a:effectLst>
                  <a:outerShdw blurRad="38100" dist="38100" dir="2700000" algn="tl">
                    <a:srgbClr val="000000"/>
                  </a:outerShdw>
                </a:effectLst>
                <a:latin typeface="Calibri" pitchFamily="34" charset="0"/>
                <a:sym typeface="Wingdings" pitchFamily="2" charset="2"/>
              </a:rPr>
              <a:t>P</a:t>
            </a:r>
            <a:r>
              <a:rPr lang="en-GB" sz="2600" baseline="-25000" smtClean="0">
                <a:solidFill>
                  <a:schemeClr val="bg1"/>
                </a:solidFill>
                <a:effectLst>
                  <a:outerShdw blurRad="38100" dist="38100" dir="2700000" algn="tl">
                    <a:srgbClr val="000000"/>
                  </a:outerShdw>
                </a:effectLst>
                <a:latin typeface="Calibri" pitchFamily="34" charset="0"/>
                <a:sym typeface="Wingdings" pitchFamily="2" charset="2"/>
              </a:rPr>
              <a:t>0</a:t>
            </a:r>
            <a:r>
              <a:rPr lang="en-GB" sz="2600" smtClean="0">
                <a:solidFill>
                  <a:schemeClr val="bg1"/>
                </a:solidFill>
                <a:effectLst>
                  <a:outerShdw blurRad="38100" dist="38100" dir="2700000" algn="tl">
                    <a:srgbClr val="000000"/>
                  </a:outerShdw>
                </a:effectLst>
                <a:latin typeface="Calibri" pitchFamily="34" charset="0"/>
                <a:sym typeface="Wingdings" pitchFamily="2" charset="2"/>
              </a:rPr>
              <a:t> = 15 and 25 kbar, and of </a:t>
            </a:r>
            <a:r>
              <a:rPr lang="en-GB" sz="2600" smtClean="0">
                <a:solidFill>
                  <a:srgbClr val="FFFF00"/>
                </a:solidFill>
                <a:effectLst>
                  <a:outerShdw blurRad="38100" dist="38100" dir="2700000" algn="tl">
                    <a:srgbClr val="000000"/>
                  </a:outerShdw>
                </a:effectLst>
                <a:latin typeface="Calibri" pitchFamily="34" charset="0"/>
                <a:sym typeface="Wingdings" pitchFamily="2" charset="2"/>
              </a:rPr>
              <a:t>isobaric batch melting</a:t>
            </a:r>
            <a:r>
              <a:rPr lang="en-GB" sz="2600" smtClean="0">
                <a:solidFill>
                  <a:schemeClr val="bg1"/>
                </a:solidFill>
                <a:effectLst>
                  <a:outerShdw blurRad="38100" dist="38100" dir="2700000" algn="tl">
                    <a:srgbClr val="000000"/>
                  </a:outerShdw>
                </a:effectLst>
                <a:latin typeface="Calibri" pitchFamily="34" charset="0"/>
                <a:sym typeface="Wingdings" pitchFamily="2" charset="2"/>
              </a:rPr>
              <a:t> at </a:t>
            </a:r>
            <a:r>
              <a:rPr lang="en-GB" sz="2600" i="1" smtClean="0">
                <a:solidFill>
                  <a:schemeClr val="bg1"/>
                </a:solidFill>
                <a:effectLst>
                  <a:outerShdw blurRad="38100" dist="38100" dir="2700000" algn="tl">
                    <a:srgbClr val="000000"/>
                  </a:outerShdw>
                </a:effectLst>
                <a:latin typeface="Calibri" pitchFamily="34" charset="0"/>
                <a:sym typeface="Wingdings" pitchFamily="2" charset="2"/>
              </a:rPr>
              <a:t>P </a:t>
            </a:r>
            <a:r>
              <a:rPr lang="en-GB" sz="2600" smtClean="0">
                <a:solidFill>
                  <a:schemeClr val="bg1"/>
                </a:solidFill>
                <a:effectLst>
                  <a:outerShdw blurRad="38100" dist="38100" dir="2700000" algn="tl">
                    <a:srgbClr val="000000"/>
                  </a:outerShdw>
                </a:effectLst>
                <a:latin typeface="Calibri" pitchFamily="34" charset="0"/>
                <a:sym typeface="Wingdings" pitchFamily="2" charset="2"/>
              </a:rPr>
              <a:t>= 10 and 20 kbar.</a:t>
            </a:r>
            <a:endParaRPr lang="en-GB" sz="260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697349" name="Text Box 5"/>
          <p:cNvSpPr txBox="1">
            <a:spLocks noChangeArrowheads="1"/>
          </p:cNvSpPr>
          <p:nvPr/>
        </p:nvSpPr>
        <p:spPr bwMode="auto">
          <a:xfrm>
            <a:off x="57150" y="6557963"/>
            <a:ext cx="3975100" cy="304800"/>
          </a:xfrm>
          <a:prstGeom prst="rect">
            <a:avLst/>
          </a:prstGeom>
          <a:solidFill>
            <a:schemeClr val="tx1"/>
          </a:solidFill>
          <a:ln w="9525" algn="ctr">
            <a:noFill/>
            <a:miter lim="800000"/>
            <a:headEnd/>
            <a:tailEnd/>
          </a:ln>
          <a:effectLst/>
        </p:spPr>
        <p:txBody>
          <a:bodyPr>
            <a:spAutoFit/>
          </a:bodyPr>
          <a:lstStyle/>
          <a:p>
            <a:pPr>
              <a:defRPr/>
            </a:pPr>
            <a:r>
              <a:rPr lang="en-GB" sz="1400" dirty="0" err="1" smtClean="0">
                <a:solidFill>
                  <a:schemeClr val="bg1"/>
                </a:solidFill>
                <a:effectLst>
                  <a:outerShdw blurRad="38100" dist="38100" dir="2700000" algn="tl">
                    <a:srgbClr val="000000"/>
                  </a:outerShdw>
                </a:effectLst>
                <a:latin typeface="Calibri" pitchFamily="34" charset="0"/>
              </a:rPr>
              <a:t>Niu</a:t>
            </a:r>
            <a:r>
              <a:rPr lang="en-GB" sz="1400" dirty="0" smtClean="0">
                <a:solidFill>
                  <a:schemeClr val="bg1"/>
                </a:solidFill>
                <a:effectLst>
                  <a:outerShdw blurRad="38100" dist="38100" dir="2700000" algn="tl">
                    <a:srgbClr val="000000"/>
                  </a:outerShdw>
                </a:effectLst>
                <a:latin typeface="Calibri" pitchFamily="34" charset="0"/>
              </a:rPr>
              <a:t>, </a:t>
            </a:r>
            <a:r>
              <a:rPr lang="en-GB" sz="1400" dirty="0" smtClean="0">
                <a:solidFill>
                  <a:schemeClr val="bg1"/>
                </a:solidFill>
                <a:effectLst>
                  <a:outerShdw blurRad="38100" dist="38100" dir="2700000" algn="tl">
                    <a:srgbClr val="000000"/>
                  </a:outerShdw>
                </a:effectLst>
                <a:latin typeface="Calibri" pitchFamily="34" charset="0"/>
              </a:rPr>
              <a:t>1997 (J</a:t>
            </a:r>
            <a:r>
              <a:rPr lang="en-GB" sz="1400" dirty="0" smtClean="0">
                <a:solidFill>
                  <a:schemeClr val="bg1"/>
                </a:solidFill>
                <a:effectLst>
                  <a:outerShdw blurRad="38100" dist="38100" dir="2700000" algn="tl">
                    <a:srgbClr val="000000"/>
                  </a:outerShdw>
                </a:effectLst>
                <a:latin typeface="Calibri" pitchFamily="34" charset="0"/>
              </a:rPr>
              <a:t>. Petrol.,  38, </a:t>
            </a:r>
            <a:r>
              <a:rPr lang="en-GB" sz="1400" dirty="0" smtClean="0">
                <a:solidFill>
                  <a:schemeClr val="bg1"/>
                </a:solidFill>
                <a:effectLst>
                  <a:outerShdw blurRad="38100" dist="38100" dir="2700000" algn="tl">
                    <a:srgbClr val="000000"/>
                  </a:outerShdw>
                </a:effectLst>
                <a:latin typeface="Calibri" pitchFamily="34" charset="0"/>
              </a:rPr>
              <a:t>1047-1074)</a:t>
            </a:r>
            <a:endParaRPr lang="en-GB" sz="1400" dirty="0">
              <a:solidFill>
                <a:schemeClr val="bg1"/>
              </a:solidFill>
              <a:effectLst>
                <a:outerShdw blurRad="38100" dist="38100" dir="2700000" algn="tl">
                  <a:srgbClr val="000000"/>
                </a:outerShdw>
              </a:effectLst>
              <a:latin typeface="Calibri" pitchFamily="34" charset="0"/>
            </a:endParaRPr>
          </a:p>
        </p:txBody>
      </p:sp>
      <p:pic>
        <p:nvPicPr>
          <p:cNvPr id="697350" name="Picture 6"/>
          <p:cNvPicPr>
            <a:picLocks noChangeAspect="1" noChangeArrowheads="1"/>
          </p:cNvPicPr>
          <p:nvPr/>
        </p:nvPicPr>
        <p:blipFill>
          <a:blip r:embed="rId3" cstate="print"/>
          <a:srcRect/>
          <a:stretch>
            <a:fillRect/>
          </a:stretch>
        </p:blipFill>
        <p:spPr bwMode="auto">
          <a:xfrm>
            <a:off x="3975100" y="1108075"/>
            <a:ext cx="5143500" cy="5724525"/>
          </a:xfrm>
          <a:prstGeom prst="rect">
            <a:avLst/>
          </a:prstGeom>
          <a:noFill/>
          <a:ln w="9525" algn="ctr">
            <a:noFill/>
            <a:miter lim="800000"/>
            <a:headEnd/>
            <a:tailEnd/>
          </a:ln>
        </p:spPr>
      </p:pic>
      <p:sp>
        <p:nvSpPr>
          <p:cNvPr id="697351" name="Text Box 7"/>
          <p:cNvSpPr txBox="1">
            <a:spLocks noChangeArrowheads="1"/>
          </p:cNvSpPr>
          <p:nvPr/>
        </p:nvSpPr>
        <p:spPr bwMode="auto">
          <a:xfrm>
            <a:off x="-28575" y="4679950"/>
            <a:ext cx="3962400" cy="1532727"/>
          </a:xfrm>
          <a:prstGeom prst="rect">
            <a:avLst/>
          </a:prstGeom>
          <a:noFill/>
          <a:ln w="9525">
            <a:noFill/>
            <a:miter lim="800000"/>
            <a:headEnd/>
            <a:tailEnd/>
          </a:ln>
          <a:effectLst/>
        </p:spPr>
        <p:txBody>
          <a:bodyPr>
            <a:spAutoFit/>
          </a:bodyPr>
          <a:lstStyle/>
          <a:p>
            <a:pPr algn="ctr">
              <a:lnSpc>
                <a:spcPct val="90000"/>
              </a:lnSpc>
              <a:defRPr/>
            </a:pPr>
            <a:r>
              <a:rPr lang="en-GB" sz="2600" smtClean="0">
                <a:solidFill>
                  <a:srgbClr val="FFFF00"/>
                </a:solidFill>
                <a:effectLst>
                  <a:outerShdw blurRad="38100" dist="38100" dir="2700000" algn="tl">
                    <a:srgbClr val="000000"/>
                  </a:outerShdw>
                </a:effectLst>
                <a:latin typeface="Calibri" pitchFamily="34" charset="0"/>
                <a:sym typeface="Wingdings" pitchFamily="2" charset="2"/>
              </a:rPr>
              <a:t>The MgO content of the residuum is considered to be proportional to the degree of partial melting</a:t>
            </a:r>
            <a:endParaRPr lang="en-GB" sz="2600">
              <a:solidFill>
                <a:srgbClr val="FFFF00"/>
              </a:solidFill>
              <a:effectLst>
                <a:outerShdw blurRad="38100" dist="38100" dir="2700000" algn="tl">
                  <a:srgbClr val="000000"/>
                </a:outerShdw>
              </a:effectLst>
              <a:latin typeface="Calibri" pitchFamily="34" charset="0"/>
              <a:sym typeface="Wingdings" pitchFamily="2" charset="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97350"/>
                                        </p:tgtEl>
                                        <p:attrNameLst>
                                          <p:attrName>style.visibility</p:attrName>
                                        </p:attrNameLst>
                                      </p:cBhvr>
                                      <p:to>
                                        <p:strVal val="visible"/>
                                      </p:to>
                                    </p:set>
                                    <p:animEffect transition="in" filter="fade">
                                      <p:cBhvr>
                                        <p:cTn id="7" dur="500"/>
                                        <p:tgtEl>
                                          <p:spTgt spid="69735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97349">
                                            <p:txEl>
                                              <p:pRg st="0" end="0"/>
                                            </p:txEl>
                                          </p:spTgt>
                                        </p:tgtEl>
                                        <p:attrNameLst>
                                          <p:attrName>style.visibility</p:attrName>
                                        </p:attrNameLst>
                                      </p:cBhvr>
                                      <p:to>
                                        <p:strVal val="visible"/>
                                      </p:to>
                                    </p:set>
                                    <p:animEffect transition="in" filter="fade">
                                      <p:cBhvr>
                                        <p:cTn id="11" dur="500"/>
                                        <p:tgtEl>
                                          <p:spTgt spid="697349">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97348"/>
                                        </p:tgtEl>
                                        <p:attrNameLst>
                                          <p:attrName>style.visibility</p:attrName>
                                        </p:attrNameLst>
                                      </p:cBhvr>
                                      <p:to>
                                        <p:strVal val="visible"/>
                                      </p:to>
                                    </p:set>
                                    <p:animEffect transition="in" filter="fade">
                                      <p:cBhvr>
                                        <p:cTn id="15" dur="2000"/>
                                        <p:tgtEl>
                                          <p:spTgt spid="69734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97351"/>
                                        </p:tgtEl>
                                        <p:attrNameLst>
                                          <p:attrName>style.visibility</p:attrName>
                                        </p:attrNameLst>
                                      </p:cBhvr>
                                      <p:to>
                                        <p:strVal val="visible"/>
                                      </p:to>
                                    </p:set>
                                    <p:animEffect transition="in" filter="fade">
                                      <p:cBhvr>
                                        <p:cTn id="20" dur="2000"/>
                                        <p:tgtEl>
                                          <p:spTgt spid="6973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7348" grpId="0" autoUpdateAnimBg="0"/>
      <p:bldP spid="697351" grpId="0" autoUpdateAnimBg="0"/>
    </p:bldLst>
  </p:timing>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68679" name="Rectangle 7"/>
          <p:cNvSpPr>
            <a:spLocks noChangeArrowheads="1"/>
          </p:cNvSpPr>
          <p:nvPr/>
        </p:nvSpPr>
        <p:spPr bwMode="auto">
          <a:xfrm>
            <a:off x="0" y="6330950"/>
            <a:ext cx="9144000" cy="527050"/>
          </a:xfrm>
          <a:prstGeom prst="rect">
            <a:avLst/>
          </a:prstGeom>
          <a:solidFill>
            <a:schemeClr val="tx1"/>
          </a:solidFill>
          <a:ln w="9525" algn="ctr">
            <a:noFill/>
            <a:miter lim="800000"/>
            <a:headEnd/>
            <a:tailEnd/>
          </a:ln>
          <a:effectLst/>
        </p:spPr>
        <p:txBody>
          <a:bodyPr wrap="none" anchor="ctr"/>
          <a:lstStyle/>
          <a:p>
            <a:pPr>
              <a:defRPr/>
            </a:pPr>
            <a:endParaRPr lang="en-GB">
              <a:latin typeface="Calibri" pitchFamily="34" charset="0"/>
            </a:endParaRPr>
          </a:p>
        </p:txBody>
      </p:sp>
      <p:sp>
        <p:nvSpPr>
          <p:cNvPr id="668674" name="Text Box 2"/>
          <p:cNvSpPr txBox="1">
            <a:spLocks noChangeArrowheads="1"/>
          </p:cNvSpPr>
          <p:nvPr/>
        </p:nvSpPr>
        <p:spPr bwMode="auto">
          <a:xfrm>
            <a:off x="0" y="88900"/>
            <a:ext cx="9144000" cy="1066800"/>
          </a:xfrm>
          <a:prstGeom prst="rect">
            <a:avLst/>
          </a:prstGeom>
          <a:noFill/>
          <a:ln w="9525" algn="ctr">
            <a:noFill/>
            <a:miter lim="800000"/>
            <a:headEnd/>
            <a:tailEnd/>
          </a:ln>
          <a:effectLst/>
        </p:spPr>
        <p:txBody>
          <a:bodyPr>
            <a:spAutoFit/>
          </a:bodyPr>
          <a:lstStyle/>
          <a:p>
            <a:pPr algn="ctr">
              <a:defRPr/>
            </a:pPr>
            <a:r>
              <a:rPr lang="en-GB" sz="3200" smtClean="0">
                <a:solidFill>
                  <a:srgbClr val="FFFF00"/>
                </a:solidFill>
                <a:effectLst>
                  <a:outerShdw blurRad="38100" dist="38100" dir="2700000" algn="tl">
                    <a:srgbClr val="000000"/>
                  </a:outerShdw>
                </a:effectLst>
                <a:latin typeface="Calibri" pitchFamily="34" charset="0"/>
              </a:rPr>
              <a:t>Mantle melting, melt extraction and post-melting processes beneath mid-ocean ridges</a:t>
            </a:r>
            <a:endParaRPr lang="en-GB" sz="3200">
              <a:solidFill>
                <a:srgbClr val="FFFF00"/>
              </a:solidFill>
              <a:effectLst>
                <a:outerShdw blurRad="38100" dist="38100" dir="2700000" algn="tl">
                  <a:srgbClr val="000000"/>
                </a:outerShdw>
              </a:effectLst>
              <a:latin typeface="Calibri" pitchFamily="34" charset="0"/>
            </a:endParaRPr>
          </a:p>
        </p:txBody>
      </p:sp>
      <p:sp>
        <p:nvSpPr>
          <p:cNvPr id="668675" name="Text Box 3"/>
          <p:cNvSpPr txBox="1">
            <a:spLocks noChangeArrowheads="1"/>
          </p:cNvSpPr>
          <p:nvPr/>
        </p:nvSpPr>
        <p:spPr bwMode="auto">
          <a:xfrm>
            <a:off x="0" y="1096963"/>
            <a:ext cx="3692525" cy="1163637"/>
          </a:xfrm>
          <a:prstGeom prst="rect">
            <a:avLst/>
          </a:prstGeom>
          <a:noFill/>
          <a:ln w="9525">
            <a:noFill/>
            <a:miter lim="800000"/>
            <a:headEnd/>
            <a:tailEnd/>
          </a:ln>
          <a:effectLst/>
        </p:spPr>
        <p:txBody>
          <a:bodyPr>
            <a:spAutoFit/>
          </a:bodyPr>
          <a:lstStyle/>
          <a:p>
            <a:pPr algn="r">
              <a:lnSpc>
                <a:spcPct val="90000"/>
              </a:lnSpc>
              <a:defRPr/>
            </a:pPr>
            <a:r>
              <a:rPr lang="en-GB" sz="2600" smtClean="0">
                <a:solidFill>
                  <a:schemeClr val="bg1"/>
                </a:solidFill>
                <a:effectLst>
                  <a:outerShdw blurRad="38100" dist="38100" dir="2700000" algn="tl">
                    <a:srgbClr val="000000"/>
                  </a:outerShdw>
                </a:effectLst>
                <a:latin typeface="Calibri" pitchFamily="34" charset="0"/>
                <a:sym typeface="Wingdings" pitchFamily="2" charset="2"/>
              </a:rPr>
              <a:t>Abyssal peridotite compositions from different localities.</a:t>
            </a:r>
            <a:endParaRPr lang="en-GB" sz="2600">
              <a:solidFill>
                <a:schemeClr val="bg1"/>
              </a:solidFill>
              <a:effectLst>
                <a:outerShdw blurRad="38100" dist="38100" dir="2700000" algn="tl">
                  <a:srgbClr val="000000"/>
                </a:outerShdw>
              </a:effectLst>
              <a:latin typeface="Calibri" pitchFamily="34" charset="0"/>
              <a:sym typeface="Wingdings" pitchFamily="2" charset="2"/>
            </a:endParaRPr>
          </a:p>
        </p:txBody>
      </p:sp>
      <p:pic>
        <p:nvPicPr>
          <p:cNvPr id="668678" name="Picture 6"/>
          <p:cNvPicPr>
            <a:picLocks noChangeAspect="1" noChangeArrowheads="1"/>
          </p:cNvPicPr>
          <p:nvPr/>
        </p:nvPicPr>
        <p:blipFill>
          <a:blip r:embed="rId3" cstate="print"/>
          <a:srcRect/>
          <a:stretch>
            <a:fillRect/>
          </a:stretch>
        </p:blipFill>
        <p:spPr bwMode="auto">
          <a:xfrm>
            <a:off x="3770313" y="1119188"/>
            <a:ext cx="5160962" cy="5738812"/>
          </a:xfrm>
          <a:prstGeom prst="rect">
            <a:avLst/>
          </a:prstGeom>
          <a:noFill/>
          <a:ln w="9525" algn="ctr">
            <a:noFill/>
            <a:miter lim="800000"/>
            <a:headEnd/>
            <a:tailEnd/>
          </a:ln>
        </p:spPr>
      </p:pic>
      <p:sp>
        <p:nvSpPr>
          <p:cNvPr id="668680" name="Freeform 8"/>
          <p:cNvSpPr>
            <a:spLocks/>
          </p:cNvSpPr>
          <p:nvPr/>
        </p:nvSpPr>
        <p:spPr bwMode="auto">
          <a:xfrm>
            <a:off x="4295775" y="1628775"/>
            <a:ext cx="1400175" cy="295275"/>
          </a:xfrm>
          <a:custGeom>
            <a:avLst/>
            <a:gdLst/>
            <a:ahLst/>
            <a:cxnLst>
              <a:cxn ang="0">
                <a:pos x="0" y="0"/>
              </a:cxn>
              <a:cxn ang="0">
                <a:pos x="432" y="39"/>
              </a:cxn>
              <a:cxn ang="0">
                <a:pos x="882" y="186"/>
              </a:cxn>
            </a:cxnLst>
            <a:rect l="0" t="0" r="r" b="b"/>
            <a:pathLst>
              <a:path w="882" h="186">
                <a:moveTo>
                  <a:pt x="0" y="0"/>
                </a:moveTo>
                <a:cubicBezTo>
                  <a:pt x="142" y="4"/>
                  <a:pt x="285" y="8"/>
                  <a:pt x="432" y="39"/>
                </a:cubicBezTo>
                <a:cubicBezTo>
                  <a:pt x="579" y="70"/>
                  <a:pt x="730" y="128"/>
                  <a:pt x="882" y="186"/>
                </a:cubicBezTo>
              </a:path>
            </a:pathLst>
          </a:custGeom>
          <a:noFill/>
          <a:ln w="28575" cap="flat" cmpd="sng">
            <a:solidFill>
              <a:srgbClr val="FF0000"/>
            </a:solidFill>
            <a:prstDash val="solid"/>
            <a:round/>
            <a:headEnd/>
            <a:tailEnd/>
          </a:ln>
          <a:effectLst/>
        </p:spPr>
        <p:txBody>
          <a:bodyPr anchor="ctr"/>
          <a:lstStyle/>
          <a:p>
            <a:pPr>
              <a:defRPr/>
            </a:pPr>
            <a:endParaRPr lang="en-GB">
              <a:latin typeface="Calibri" pitchFamily="34" charset="0"/>
            </a:endParaRPr>
          </a:p>
        </p:txBody>
      </p:sp>
      <p:sp>
        <p:nvSpPr>
          <p:cNvPr id="668681" name="Freeform 9"/>
          <p:cNvSpPr>
            <a:spLocks/>
          </p:cNvSpPr>
          <p:nvPr/>
        </p:nvSpPr>
        <p:spPr bwMode="auto">
          <a:xfrm>
            <a:off x="4295775" y="1633538"/>
            <a:ext cx="1438275" cy="561975"/>
          </a:xfrm>
          <a:custGeom>
            <a:avLst/>
            <a:gdLst/>
            <a:ahLst/>
            <a:cxnLst>
              <a:cxn ang="0">
                <a:pos x="0" y="0"/>
              </a:cxn>
              <a:cxn ang="0">
                <a:pos x="498" y="171"/>
              </a:cxn>
              <a:cxn ang="0">
                <a:pos x="906" y="354"/>
              </a:cxn>
            </a:cxnLst>
            <a:rect l="0" t="0" r="r" b="b"/>
            <a:pathLst>
              <a:path w="906" h="354">
                <a:moveTo>
                  <a:pt x="0" y="0"/>
                </a:moveTo>
                <a:cubicBezTo>
                  <a:pt x="173" y="56"/>
                  <a:pt x="347" y="112"/>
                  <a:pt x="498" y="171"/>
                </a:cubicBezTo>
                <a:cubicBezTo>
                  <a:pt x="649" y="230"/>
                  <a:pt x="777" y="292"/>
                  <a:pt x="906" y="354"/>
                </a:cubicBezTo>
              </a:path>
            </a:pathLst>
          </a:custGeom>
          <a:noFill/>
          <a:ln w="28575" cap="flat" cmpd="sng">
            <a:solidFill>
              <a:srgbClr val="FF0000"/>
            </a:solidFill>
            <a:prstDash val="solid"/>
            <a:round/>
            <a:headEnd/>
            <a:tailEnd/>
          </a:ln>
          <a:effectLst/>
        </p:spPr>
        <p:txBody>
          <a:bodyPr anchor="ctr"/>
          <a:lstStyle/>
          <a:p>
            <a:pPr>
              <a:defRPr/>
            </a:pPr>
            <a:endParaRPr lang="en-GB">
              <a:latin typeface="Calibri" pitchFamily="34" charset="0"/>
            </a:endParaRPr>
          </a:p>
        </p:txBody>
      </p:sp>
      <p:sp>
        <p:nvSpPr>
          <p:cNvPr id="668682" name="Freeform 10"/>
          <p:cNvSpPr>
            <a:spLocks/>
          </p:cNvSpPr>
          <p:nvPr/>
        </p:nvSpPr>
        <p:spPr bwMode="auto">
          <a:xfrm>
            <a:off x="6662738" y="4400550"/>
            <a:ext cx="1390650" cy="71438"/>
          </a:xfrm>
          <a:custGeom>
            <a:avLst/>
            <a:gdLst/>
            <a:ahLst/>
            <a:cxnLst>
              <a:cxn ang="0">
                <a:pos x="0" y="0"/>
              </a:cxn>
              <a:cxn ang="0">
                <a:pos x="450" y="18"/>
              </a:cxn>
              <a:cxn ang="0">
                <a:pos x="876" y="45"/>
              </a:cxn>
            </a:cxnLst>
            <a:rect l="0" t="0" r="r" b="b"/>
            <a:pathLst>
              <a:path w="876" h="45">
                <a:moveTo>
                  <a:pt x="0" y="0"/>
                </a:moveTo>
                <a:cubicBezTo>
                  <a:pt x="152" y="5"/>
                  <a:pt x="304" y="11"/>
                  <a:pt x="450" y="18"/>
                </a:cubicBezTo>
                <a:cubicBezTo>
                  <a:pt x="596" y="25"/>
                  <a:pt x="736" y="35"/>
                  <a:pt x="876" y="45"/>
                </a:cubicBezTo>
              </a:path>
            </a:pathLst>
          </a:custGeom>
          <a:noFill/>
          <a:ln w="28575" cap="flat" cmpd="sng">
            <a:solidFill>
              <a:srgbClr val="FF0000"/>
            </a:solidFill>
            <a:prstDash val="solid"/>
            <a:round/>
            <a:headEnd/>
            <a:tailEnd/>
          </a:ln>
          <a:effectLst/>
        </p:spPr>
        <p:txBody>
          <a:bodyPr anchor="ctr"/>
          <a:lstStyle/>
          <a:p>
            <a:pPr>
              <a:defRPr/>
            </a:pPr>
            <a:endParaRPr lang="en-GB">
              <a:latin typeface="Calibri" pitchFamily="34" charset="0"/>
            </a:endParaRPr>
          </a:p>
        </p:txBody>
      </p:sp>
      <p:sp>
        <p:nvSpPr>
          <p:cNvPr id="668683" name="Freeform 11"/>
          <p:cNvSpPr>
            <a:spLocks/>
          </p:cNvSpPr>
          <p:nvPr/>
        </p:nvSpPr>
        <p:spPr bwMode="auto">
          <a:xfrm>
            <a:off x="6648450" y="4300538"/>
            <a:ext cx="1438275" cy="104775"/>
          </a:xfrm>
          <a:custGeom>
            <a:avLst/>
            <a:gdLst/>
            <a:ahLst/>
            <a:cxnLst>
              <a:cxn ang="0">
                <a:pos x="0" y="66"/>
              </a:cxn>
              <a:cxn ang="0">
                <a:pos x="453" y="15"/>
              </a:cxn>
              <a:cxn ang="0">
                <a:pos x="906" y="0"/>
              </a:cxn>
            </a:cxnLst>
            <a:rect l="0" t="0" r="r" b="b"/>
            <a:pathLst>
              <a:path w="906" h="66">
                <a:moveTo>
                  <a:pt x="0" y="66"/>
                </a:moveTo>
                <a:cubicBezTo>
                  <a:pt x="151" y="46"/>
                  <a:pt x="302" y="26"/>
                  <a:pt x="453" y="15"/>
                </a:cubicBezTo>
                <a:cubicBezTo>
                  <a:pt x="604" y="4"/>
                  <a:pt x="755" y="2"/>
                  <a:pt x="906" y="0"/>
                </a:cubicBezTo>
              </a:path>
            </a:pathLst>
          </a:custGeom>
          <a:noFill/>
          <a:ln w="28575" cap="flat" cmpd="sng">
            <a:solidFill>
              <a:srgbClr val="FF0000"/>
            </a:solidFill>
            <a:prstDash val="solid"/>
            <a:round/>
            <a:headEnd/>
            <a:tailEnd/>
          </a:ln>
          <a:effectLst/>
        </p:spPr>
        <p:txBody>
          <a:bodyPr anchor="ctr"/>
          <a:lstStyle/>
          <a:p>
            <a:pPr>
              <a:defRPr/>
            </a:pPr>
            <a:endParaRPr lang="en-GB">
              <a:latin typeface="Calibri" pitchFamily="34" charset="0"/>
            </a:endParaRPr>
          </a:p>
        </p:txBody>
      </p:sp>
      <p:sp>
        <p:nvSpPr>
          <p:cNvPr id="668684" name="Freeform 12"/>
          <p:cNvSpPr>
            <a:spLocks/>
          </p:cNvSpPr>
          <p:nvPr/>
        </p:nvSpPr>
        <p:spPr bwMode="auto">
          <a:xfrm>
            <a:off x="6638925" y="5172075"/>
            <a:ext cx="1366838" cy="1357313"/>
          </a:xfrm>
          <a:custGeom>
            <a:avLst/>
            <a:gdLst/>
            <a:ahLst/>
            <a:cxnLst>
              <a:cxn ang="0">
                <a:pos x="0" y="0"/>
              </a:cxn>
              <a:cxn ang="0">
                <a:pos x="213" y="609"/>
              </a:cxn>
              <a:cxn ang="0">
                <a:pos x="501" y="819"/>
              </a:cxn>
              <a:cxn ang="0">
                <a:pos x="861" y="825"/>
              </a:cxn>
            </a:cxnLst>
            <a:rect l="0" t="0" r="r" b="b"/>
            <a:pathLst>
              <a:path w="861" h="855">
                <a:moveTo>
                  <a:pt x="0" y="0"/>
                </a:moveTo>
                <a:cubicBezTo>
                  <a:pt x="35" y="101"/>
                  <a:pt x="130" y="473"/>
                  <a:pt x="213" y="609"/>
                </a:cubicBezTo>
                <a:cubicBezTo>
                  <a:pt x="296" y="745"/>
                  <a:pt x="393" y="783"/>
                  <a:pt x="501" y="819"/>
                </a:cubicBezTo>
                <a:cubicBezTo>
                  <a:pt x="609" y="855"/>
                  <a:pt x="786" y="824"/>
                  <a:pt x="861" y="825"/>
                </a:cubicBezTo>
              </a:path>
            </a:pathLst>
          </a:custGeom>
          <a:noFill/>
          <a:ln w="28575" cap="flat" cmpd="sng">
            <a:solidFill>
              <a:srgbClr val="FF0000"/>
            </a:solidFill>
            <a:prstDash val="solid"/>
            <a:round/>
            <a:headEnd/>
            <a:tailEnd/>
          </a:ln>
          <a:effectLst/>
        </p:spPr>
        <p:txBody>
          <a:bodyPr anchor="ctr"/>
          <a:lstStyle/>
          <a:p>
            <a:pPr>
              <a:defRPr/>
            </a:pPr>
            <a:endParaRPr lang="en-GB">
              <a:latin typeface="Calibri" pitchFamily="34" charset="0"/>
            </a:endParaRPr>
          </a:p>
        </p:txBody>
      </p:sp>
      <p:sp>
        <p:nvSpPr>
          <p:cNvPr id="668685" name="Freeform 13"/>
          <p:cNvSpPr>
            <a:spLocks/>
          </p:cNvSpPr>
          <p:nvPr/>
        </p:nvSpPr>
        <p:spPr bwMode="auto">
          <a:xfrm>
            <a:off x="6638925" y="5172075"/>
            <a:ext cx="1266825" cy="1152525"/>
          </a:xfrm>
          <a:custGeom>
            <a:avLst/>
            <a:gdLst/>
            <a:ahLst/>
            <a:cxnLst>
              <a:cxn ang="0">
                <a:pos x="0" y="0"/>
              </a:cxn>
              <a:cxn ang="0">
                <a:pos x="255" y="576"/>
              </a:cxn>
              <a:cxn ang="0">
                <a:pos x="798" y="726"/>
              </a:cxn>
            </a:cxnLst>
            <a:rect l="0" t="0" r="r" b="b"/>
            <a:pathLst>
              <a:path w="798" h="726">
                <a:moveTo>
                  <a:pt x="0" y="0"/>
                </a:moveTo>
                <a:cubicBezTo>
                  <a:pt x="61" y="227"/>
                  <a:pt x="122" y="455"/>
                  <a:pt x="255" y="576"/>
                </a:cubicBezTo>
                <a:cubicBezTo>
                  <a:pt x="388" y="697"/>
                  <a:pt x="593" y="711"/>
                  <a:pt x="798" y="726"/>
                </a:cubicBezTo>
              </a:path>
            </a:pathLst>
          </a:custGeom>
          <a:noFill/>
          <a:ln w="28575" cap="flat" cmpd="sng">
            <a:solidFill>
              <a:srgbClr val="FF0000"/>
            </a:solidFill>
            <a:prstDash val="solid"/>
            <a:round/>
            <a:headEnd/>
            <a:tailEnd/>
          </a:ln>
          <a:effectLst/>
        </p:spPr>
        <p:txBody>
          <a:bodyPr anchor="ctr"/>
          <a:lstStyle/>
          <a:p>
            <a:pPr>
              <a:defRPr/>
            </a:pPr>
            <a:endParaRPr lang="en-GB">
              <a:latin typeface="Calibri" pitchFamily="34" charset="0"/>
            </a:endParaRPr>
          </a:p>
        </p:txBody>
      </p:sp>
      <p:sp>
        <p:nvSpPr>
          <p:cNvPr id="668686" name="Freeform 14"/>
          <p:cNvSpPr>
            <a:spLocks/>
          </p:cNvSpPr>
          <p:nvPr/>
        </p:nvSpPr>
        <p:spPr bwMode="auto">
          <a:xfrm>
            <a:off x="6648450" y="1804988"/>
            <a:ext cx="1362075" cy="1255712"/>
          </a:xfrm>
          <a:custGeom>
            <a:avLst/>
            <a:gdLst/>
            <a:ahLst/>
            <a:cxnLst>
              <a:cxn ang="0">
                <a:pos x="0" y="0"/>
              </a:cxn>
              <a:cxn ang="0">
                <a:pos x="303" y="561"/>
              </a:cxn>
              <a:cxn ang="0">
                <a:pos x="582" y="756"/>
              </a:cxn>
              <a:cxn ang="0">
                <a:pos x="858" y="771"/>
              </a:cxn>
            </a:cxnLst>
            <a:rect l="0" t="0" r="r" b="b"/>
            <a:pathLst>
              <a:path w="858" h="791">
                <a:moveTo>
                  <a:pt x="0" y="0"/>
                </a:moveTo>
                <a:cubicBezTo>
                  <a:pt x="50" y="93"/>
                  <a:pt x="206" y="435"/>
                  <a:pt x="303" y="561"/>
                </a:cubicBezTo>
                <a:cubicBezTo>
                  <a:pt x="400" y="687"/>
                  <a:pt x="490" y="721"/>
                  <a:pt x="582" y="756"/>
                </a:cubicBezTo>
                <a:cubicBezTo>
                  <a:pt x="674" y="791"/>
                  <a:pt x="801" y="768"/>
                  <a:pt x="858" y="771"/>
                </a:cubicBezTo>
              </a:path>
            </a:pathLst>
          </a:custGeom>
          <a:noFill/>
          <a:ln w="28575" cap="flat" cmpd="sng">
            <a:solidFill>
              <a:srgbClr val="FF0000"/>
            </a:solidFill>
            <a:prstDash val="solid"/>
            <a:round/>
            <a:headEnd/>
            <a:tailEnd/>
          </a:ln>
          <a:effectLst/>
        </p:spPr>
        <p:txBody>
          <a:bodyPr anchor="ctr"/>
          <a:lstStyle/>
          <a:p>
            <a:pPr>
              <a:defRPr/>
            </a:pPr>
            <a:endParaRPr lang="en-GB">
              <a:latin typeface="Calibri" pitchFamily="34" charset="0"/>
            </a:endParaRPr>
          </a:p>
        </p:txBody>
      </p:sp>
      <p:sp>
        <p:nvSpPr>
          <p:cNvPr id="668688" name="Freeform 16"/>
          <p:cNvSpPr>
            <a:spLocks/>
          </p:cNvSpPr>
          <p:nvPr/>
        </p:nvSpPr>
        <p:spPr bwMode="auto">
          <a:xfrm>
            <a:off x="6643688" y="1800225"/>
            <a:ext cx="1319212" cy="1147763"/>
          </a:xfrm>
          <a:custGeom>
            <a:avLst/>
            <a:gdLst/>
            <a:ahLst/>
            <a:cxnLst>
              <a:cxn ang="0">
                <a:pos x="0" y="0"/>
              </a:cxn>
              <a:cxn ang="0">
                <a:pos x="336" y="507"/>
              </a:cxn>
              <a:cxn ang="0">
                <a:pos x="624" y="690"/>
              </a:cxn>
              <a:cxn ang="0">
                <a:pos x="831" y="705"/>
              </a:cxn>
            </a:cxnLst>
            <a:rect l="0" t="0" r="r" b="b"/>
            <a:pathLst>
              <a:path w="831" h="723">
                <a:moveTo>
                  <a:pt x="0" y="0"/>
                </a:moveTo>
                <a:cubicBezTo>
                  <a:pt x="116" y="196"/>
                  <a:pt x="232" y="392"/>
                  <a:pt x="336" y="507"/>
                </a:cubicBezTo>
                <a:cubicBezTo>
                  <a:pt x="440" y="622"/>
                  <a:pt x="541" y="657"/>
                  <a:pt x="624" y="690"/>
                </a:cubicBezTo>
                <a:cubicBezTo>
                  <a:pt x="707" y="723"/>
                  <a:pt x="769" y="714"/>
                  <a:pt x="831" y="705"/>
                </a:cubicBezTo>
              </a:path>
            </a:pathLst>
          </a:custGeom>
          <a:noFill/>
          <a:ln w="28575" cap="flat" cmpd="sng">
            <a:solidFill>
              <a:srgbClr val="FF0000"/>
            </a:solidFill>
            <a:prstDash val="solid"/>
            <a:round/>
            <a:headEnd/>
            <a:tailEnd/>
          </a:ln>
          <a:effectLst/>
        </p:spPr>
        <p:txBody>
          <a:bodyPr anchor="ctr"/>
          <a:lstStyle/>
          <a:p>
            <a:pPr>
              <a:defRPr/>
            </a:pPr>
            <a:endParaRPr lang="en-GB">
              <a:latin typeface="Calibri" pitchFamily="34" charset="0"/>
            </a:endParaRPr>
          </a:p>
        </p:txBody>
      </p:sp>
      <p:sp>
        <p:nvSpPr>
          <p:cNvPr id="668689" name="Text Box 17"/>
          <p:cNvSpPr txBox="1">
            <a:spLocks noChangeArrowheads="1"/>
          </p:cNvSpPr>
          <p:nvPr/>
        </p:nvSpPr>
        <p:spPr bwMode="auto">
          <a:xfrm>
            <a:off x="346075" y="2195513"/>
            <a:ext cx="3403600" cy="2086725"/>
          </a:xfrm>
          <a:prstGeom prst="rect">
            <a:avLst/>
          </a:prstGeom>
          <a:noFill/>
          <a:ln w="9525">
            <a:noFill/>
            <a:miter lim="800000"/>
            <a:headEnd/>
            <a:tailEnd/>
          </a:ln>
          <a:effectLst/>
        </p:spPr>
        <p:txBody>
          <a:bodyPr wrap="square">
            <a:spAutoFit/>
          </a:bodyPr>
          <a:lstStyle/>
          <a:p>
            <a:pPr>
              <a:lnSpc>
                <a:spcPct val="90000"/>
              </a:lnSpc>
              <a:defRPr/>
            </a:pPr>
            <a:r>
              <a:rPr lang="en-GB" sz="2400" smtClean="0">
                <a:solidFill>
                  <a:srgbClr val="FFFF00"/>
                </a:solidFill>
                <a:effectLst>
                  <a:outerShdw blurRad="38100" dist="38100" dir="2700000" algn="tl">
                    <a:srgbClr val="000000"/>
                  </a:outerShdw>
                </a:effectLst>
                <a:latin typeface="Calibri" pitchFamily="34" charset="0"/>
                <a:sym typeface="Wingdings" pitchFamily="2" charset="2"/>
              </a:rPr>
              <a:t>At a given MgO, </a:t>
            </a:r>
            <a:r>
              <a:rPr lang="en-GB" sz="2400" smtClean="0">
                <a:solidFill>
                  <a:schemeClr val="bg1"/>
                </a:solidFill>
                <a:effectLst>
                  <a:outerShdw blurRad="38100" dist="38100" dir="2700000" algn="tl">
                    <a:srgbClr val="000000"/>
                  </a:outerShdw>
                </a:effectLst>
                <a:latin typeface="Calibri" pitchFamily="34" charset="0"/>
                <a:sym typeface="Wingdings" pitchFamily="2" charset="2"/>
              </a:rPr>
              <a:t>Ti and Na are higher than calculated in residues</a:t>
            </a:r>
            <a:r>
              <a:rPr lang="en-GB" sz="2400" smtClean="0">
                <a:solidFill>
                  <a:srgbClr val="FFFF00"/>
                </a:solidFill>
                <a:effectLst>
                  <a:outerShdw blurRad="38100" dist="38100" dir="2700000" algn="tl">
                    <a:srgbClr val="000000"/>
                  </a:outerShdw>
                </a:effectLst>
                <a:latin typeface="Calibri" pitchFamily="34" charset="0"/>
                <a:sym typeface="Wingdings" pitchFamily="2" charset="2"/>
              </a:rPr>
              <a:t>, but closer to batch melting than fractional melting.</a:t>
            </a:r>
            <a:endParaRPr lang="en-GB" sz="2400">
              <a:solidFill>
                <a:srgbClr val="FFFF00"/>
              </a:solidFill>
              <a:effectLst>
                <a:outerShdw blurRad="38100" dist="38100" dir="2700000" algn="tl">
                  <a:srgbClr val="000000"/>
                </a:outerShdw>
              </a:effectLst>
              <a:latin typeface="Calibri" pitchFamily="34" charset="0"/>
              <a:sym typeface="Wingdings" pitchFamily="2" charset="2"/>
            </a:endParaRPr>
          </a:p>
        </p:txBody>
      </p:sp>
      <p:sp>
        <p:nvSpPr>
          <p:cNvPr id="668690" name="Text Box 18"/>
          <p:cNvSpPr txBox="1">
            <a:spLocks noChangeArrowheads="1"/>
          </p:cNvSpPr>
          <p:nvPr/>
        </p:nvSpPr>
        <p:spPr bwMode="auto">
          <a:xfrm>
            <a:off x="346075" y="4198938"/>
            <a:ext cx="3403600" cy="1421928"/>
          </a:xfrm>
          <a:prstGeom prst="rect">
            <a:avLst/>
          </a:prstGeom>
          <a:noFill/>
          <a:ln w="9525">
            <a:noFill/>
            <a:miter lim="800000"/>
            <a:headEnd/>
            <a:tailEnd/>
          </a:ln>
          <a:effectLst/>
        </p:spPr>
        <p:txBody>
          <a:bodyPr wrap="square">
            <a:spAutoFit/>
          </a:bodyPr>
          <a:lstStyle/>
          <a:p>
            <a:pPr>
              <a:lnSpc>
                <a:spcPct val="90000"/>
              </a:lnSpc>
              <a:defRPr/>
            </a:pPr>
            <a:r>
              <a:rPr lang="en-GB" sz="2400" smtClean="0">
                <a:solidFill>
                  <a:schemeClr val="bg1"/>
                </a:solidFill>
                <a:effectLst>
                  <a:outerShdw blurRad="38100" dist="38100" dir="2700000" algn="tl">
                    <a:srgbClr val="000000"/>
                  </a:outerShdw>
                </a:effectLst>
                <a:latin typeface="Calibri" pitchFamily="34" charset="0"/>
                <a:sym typeface="Wingdings" pitchFamily="2" charset="2"/>
              </a:rPr>
              <a:t>Si is much lower</a:t>
            </a:r>
            <a:r>
              <a:rPr lang="en-GB" sz="2400" smtClean="0">
                <a:solidFill>
                  <a:srgbClr val="FFFF00"/>
                </a:solidFill>
                <a:effectLst>
                  <a:outerShdw blurRad="38100" dist="38100" dir="2700000" algn="tl">
                    <a:srgbClr val="000000"/>
                  </a:outerShdw>
                </a:effectLst>
                <a:latin typeface="Calibri" pitchFamily="34" charset="0"/>
                <a:sym typeface="Wingdings" pitchFamily="2" charset="2"/>
              </a:rPr>
              <a:t>, and </a:t>
            </a:r>
            <a:r>
              <a:rPr lang="en-GB" sz="2400" smtClean="0">
                <a:solidFill>
                  <a:schemeClr val="bg1"/>
                </a:solidFill>
                <a:effectLst>
                  <a:outerShdw blurRad="38100" dist="38100" dir="2700000" algn="tl">
                    <a:srgbClr val="000000"/>
                  </a:outerShdw>
                </a:effectLst>
                <a:latin typeface="Calibri" pitchFamily="34" charset="0"/>
                <a:sym typeface="Wingdings" pitchFamily="2" charset="2"/>
              </a:rPr>
              <a:t>Fe is much higher than expected </a:t>
            </a:r>
            <a:r>
              <a:rPr lang="en-GB" sz="2400" smtClean="0">
                <a:solidFill>
                  <a:srgbClr val="FFFF00"/>
                </a:solidFill>
                <a:effectLst>
                  <a:outerShdw blurRad="38100" dist="38100" dir="2700000" algn="tl">
                    <a:srgbClr val="000000"/>
                  </a:outerShdw>
                </a:effectLst>
                <a:latin typeface="Calibri" pitchFamily="34" charset="0"/>
                <a:sym typeface="Wingdings" pitchFamily="2" charset="2"/>
              </a:rPr>
              <a:t>for simple residues.</a:t>
            </a:r>
            <a:endParaRPr lang="en-GB" sz="2400">
              <a:solidFill>
                <a:srgbClr val="FFFF00"/>
              </a:solidFill>
              <a:effectLst>
                <a:outerShdw blurRad="38100" dist="38100" dir="2700000" algn="tl">
                  <a:srgbClr val="000000"/>
                </a:outerShdw>
              </a:effectLst>
              <a:latin typeface="Calibri" pitchFamily="34" charset="0"/>
              <a:sym typeface="Wingdings" pitchFamily="2" charset="2"/>
            </a:endParaRPr>
          </a:p>
        </p:txBody>
      </p:sp>
      <p:sp>
        <p:nvSpPr>
          <p:cNvPr id="668691" name="Text Box 19"/>
          <p:cNvSpPr txBox="1">
            <a:spLocks noChangeArrowheads="1"/>
          </p:cNvSpPr>
          <p:nvPr/>
        </p:nvSpPr>
        <p:spPr bwMode="auto">
          <a:xfrm>
            <a:off x="0" y="5583238"/>
            <a:ext cx="3749675" cy="1298575"/>
          </a:xfrm>
          <a:prstGeom prst="rect">
            <a:avLst/>
          </a:prstGeom>
          <a:noFill/>
          <a:ln w="9525">
            <a:noFill/>
            <a:miter lim="800000"/>
            <a:headEnd/>
            <a:tailEnd/>
          </a:ln>
          <a:effectLst/>
        </p:spPr>
        <p:txBody>
          <a:bodyPr>
            <a:spAutoFit/>
          </a:bodyPr>
          <a:lstStyle/>
          <a:p>
            <a:pPr algn="ctr">
              <a:lnSpc>
                <a:spcPct val="90000"/>
              </a:lnSpc>
              <a:defRPr/>
            </a:pPr>
            <a:r>
              <a:rPr lang="en-GB" sz="2200" smtClean="0">
                <a:solidFill>
                  <a:schemeClr val="bg1"/>
                </a:solidFill>
                <a:effectLst>
                  <a:outerShdw blurRad="38100" dist="38100" dir="2700000" algn="tl">
                    <a:srgbClr val="000000"/>
                  </a:outerShdw>
                </a:effectLst>
                <a:latin typeface="Calibri" pitchFamily="34" charset="0"/>
                <a:sym typeface="Wingdings" pitchFamily="2" charset="2"/>
              </a:rPr>
              <a:t>The positive MgO–FeO correlation indicates that abyssal peridotites are not simple residues.</a:t>
            </a:r>
            <a:endParaRPr lang="en-GB" sz="220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668693" name="AutoShape 21"/>
          <p:cNvSpPr>
            <a:spLocks noChangeArrowheads="1"/>
          </p:cNvSpPr>
          <p:nvPr/>
        </p:nvSpPr>
        <p:spPr bwMode="auto">
          <a:xfrm rot="-1784345">
            <a:off x="6751638" y="3779838"/>
            <a:ext cx="1803400" cy="463550"/>
          </a:xfrm>
          <a:prstGeom prst="rightArrow">
            <a:avLst>
              <a:gd name="adj1" fmla="val 50000"/>
              <a:gd name="adj2" fmla="val 97260"/>
            </a:avLst>
          </a:prstGeom>
          <a:solidFill>
            <a:srgbClr val="FFFF00">
              <a:alpha val="50000"/>
            </a:srgbClr>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68678"/>
                                        </p:tgtEl>
                                        <p:attrNameLst>
                                          <p:attrName>style.visibility</p:attrName>
                                        </p:attrNameLst>
                                      </p:cBhvr>
                                      <p:to>
                                        <p:strVal val="visible"/>
                                      </p:to>
                                    </p:set>
                                    <p:animEffect transition="in" filter="fade">
                                      <p:cBhvr>
                                        <p:cTn id="7" dur="500"/>
                                        <p:tgtEl>
                                          <p:spTgt spid="66867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68675">
                                            <p:txEl>
                                              <p:pRg st="0" end="0"/>
                                            </p:txEl>
                                          </p:spTgt>
                                        </p:tgtEl>
                                        <p:attrNameLst>
                                          <p:attrName>style.visibility</p:attrName>
                                        </p:attrNameLst>
                                      </p:cBhvr>
                                      <p:to>
                                        <p:strVal val="visible"/>
                                      </p:to>
                                    </p:set>
                                    <p:animEffect transition="in" filter="fade">
                                      <p:cBhvr>
                                        <p:cTn id="11" dur="500"/>
                                        <p:tgtEl>
                                          <p:spTgt spid="66867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68689">
                                            <p:txEl>
                                              <p:pRg st="0" end="0"/>
                                            </p:txEl>
                                          </p:spTgt>
                                        </p:tgtEl>
                                        <p:attrNameLst>
                                          <p:attrName>style.visibility</p:attrName>
                                        </p:attrNameLst>
                                      </p:cBhvr>
                                      <p:to>
                                        <p:strVal val="visible"/>
                                      </p:to>
                                    </p:set>
                                    <p:animEffect transition="in" filter="fade">
                                      <p:cBhvr>
                                        <p:cTn id="16" dur="500"/>
                                        <p:tgtEl>
                                          <p:spTgt spid="668689">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6" fill="hold" grpId="0" nodeType="clickEffect">
                                  <p:stCondLst>
                                    <p:cond delay="0"/>
                                  </p:stCondLst>
                                  <p:childTnLst>
                                    <p:set>
                                      <p:cBhvr>
                                        <p:cTn id="20" dur="1" fill="hold">
                                          <p:stCondLst>
                                            <p:cond delay="0"/>
                                          </p:stCondLst>
                                        </p:cTn>
                                        <p:tgtEl>
                                          <p:spTgt spid="668686"/>
                                        </p:tgtEl>
                                        <p:attrNameLst>
                                          <p:attrName>style.visibility</p:attrName>
                                        </p:attrNameLst>
                                      </p:cBhvr>
                                      <p:to>
                                        <p:strVal val="visible"/>
                                      </p:to>
                                    </p:set>
                                    <p:animEffect transition="in" filter="strips(downRight)">
                                      <p:cBhvr>
                                        <p:cTn id="21" dur="2000"/>
                                        <p:tgtEl>
                                          <p:spTgt spid="668686"/>
                                        </p:tgtEl>
                                      </p:cBhvr>
                                    </p:animEffect>
                                  </p:childTnLst>
                                </p:cTn>
                              </p:par>
                              <p:par>
                                <p:cTn id="22" presetID="18" presetClass="entr" presetSubtype="6" fill="hold" grpId="0" nodeType="withEffect">
                                  <p:stCondLst>
                                    <p:cond delay="0"/>
                                  </p:stCondLst>
                                  <p:childTnLst>
                                    <p:set>
                                      <p:cBhvr>
                                        <p:cTn id="23" dur="1" fill="hold">
                                          <p:stCondLst>
                                            <p:cond delay="0"/>
                                          </p:stCondLst>
                                        </p:cTn>
                                        <p:tgtEl>
                                          <p:spTgt spid="668688"/>
                                        </p:tgtEl>
                                        <p:attrNameLst>
                                          <p:attrName>style.visibility</p:attrName>
                                        </p:attrNameLst>
                                      </p:cBhvr>
                                      <p:to>
                                        <p:strVal val="visible"/>
                                      </p:to>
                                    </p:set>
                                    <p:animEffect transition="in" filter="strips(downRight)">
                                      <p:cBhvr>
                                        <p:cTn id="24" dur="2000"/>
                                        <p:tgtEl>
                                          <p:spTgt spid="668688"/>
                                        </p:tgtEl>
                                      </p:cBhvr>
                                    </p:animEffect>
                                  </p:childTnLst>
                                </p:cTn>
                              </p:par>
                            </p:childTnLst>
                          </p:cTn>
                        </p:par>
                        <p:par>
                          <p:cTn id="25" fill="hold">
                            <p:stCondLst>
                              <p:cond delay="2000"/>
                            </p:stCondLst>
                            <p:childTnLst>
                              <p:par>
                                <p:cTn id="26" presetID="18" presetClass="entr" presetSubtype="6" fill="hold" grpId="0" nodeType="afterEffect">
                                  <p:stCondLst>
                                    <p:cond delay="0"/>
                                  </p:stCondLst>
                                  <p:childTnLst>
                                    <p:set>
                                      <p:cBhvr>
                                        <p:cTn id="27" dur="1" fill="hold">
                                          <p:stCondLst>
                                            <p:cond delay="0"/>
                                          </p:stCondLst>
                                        </p:cTn>
                                        <p:tgtEl>
                                          <p:spTgt spid="668684"/>
                                        </p:tgtEl>
                                        <p:attrNameLst>
                                          <p:attrName>style.visibility</p:attrName>
                                        </p:attrNameLst>
                                      </p:cBhvr>
                                      <p:to>
                                        <p:strVal val="visible"/>
                                      </p:to>
                                    </p:set>
                                    <p:animEffect transition="in" filter="strips(downRight)">
                                      <p:cBhvr>
                                        <p:cTn id="28" dur="2000"/>
                                        <p:tgtEl>
                                          <p:spTgt spid="668684"/>
                                        </p:tgtEl>
                                      </p:cBhvr>
                                    </p:animEffect>
                                  </p:childTnLst>
                                </p:cTn>
                              </p:par>
                              <p:par>
                                <p:cTn id="29" presetID="18" presetClass="entr" presetSubtype="6" fill="hold" grpId="0" nodeType="withEffect">
                                  <p:stCondLst>
                                    <p:cond delay="0"/>
                                  </p:stCondLst>
                                  <p:childTnLst>
                                    <p:set>
                                      <p:cBhvr>
                                        <p:cTn id="30" dur="1" fill="hold">
                                          <p:stCondLst>
                                            <p:cond delay="0"/>
                                          </p:stCondLst>
                                        </p:cTn>
                                        <p:tgtEl>
                                          <p:spTgt spid="668685"/>
                                        </p:tgtEl>
                                        <p:attrNameLst>
                                          <p:attrName>style.visibility</p:attrName>
                                        </p:attrNameLst>
                                      </p:cBhvr>
                                      <p:to>
                                        <p:strVal val="visible"/>
                                      </p:to>
                                    </p:set>
                                    <p:animEffect transition="in" filter="strips(downRight)">
                                      <p:cBhvr>
                                        <p:cTn id="31" dur="2000"/>
                                        <p:tgtEl>
                                          <p:spTgt spid="66868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68690">
                                            <p:txEl>
                                              <p:pRg st="0" end="0"/>
                                            </p:txEl>
                                          </p:spTgt>
                                        </p:tgtEl>
                                        <p:attrNameLst>
                                          <p:attrName>style.visibility</p:attrName>
                                        </p:attrNameLst>
                                      </p:cBhvr>
                                      <p:to>
                                        <p:strVal val="visible"/>
                                      </p:to>
                                    </p:set>
                                    <p:animEffect transition="in" filter="fade">
                                      <p:cBhvr>
                                        <p:cTn id="36" dur="500"/>
                                        <p:tgtEl>
                                          <p:spTgt spid="668690">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8" presetClass="entr" presetSubtype="6" fill="hold" grpId="0" nodeType="clickEffect">
                                  <p:stCondLst>
                                    <p:cond delay="0"/>
                                  </p:stCondLst>
                                  <p:childTnLst>
                                    <p:set>
                                      <p:cBhvr>
                                        <p:cTn id="40" dur="1" fill="hold">
                                          <p:stCondLst>
                                            <p:cond delay="0"/>
                                          </p:stCondLst>
                                        </p:cTn>
                                        <p:tgtEl>
                                          <p:spTgt spid="668681"/>
                                        </p:tgtEl>
                                        <p:attrNameLst>
                                          <p:attrName>style.visibility</p:attrName>
                                        </p:attrNameLst>
                                      </p:cBhvr>
                                      <p:to>
                                        <p:strVal val="visible"/>
                                      </p:to>
                                    </p:set>
                                    <p:animEffect transition="in" filter="strips(downRight)">
                                      <p:cBhvr>
                                        <p:cTn id="41" dur="2000"/>
                                        <p:tgtEl>
                                          <p:spTgt spid="668681"/>
                                        </p:tgtEl>
                                      </p:cBhvr>
                                    </p:animEffect>
                                  </p:childTnLst>
                                </p:cTn>
                              </p:par>
                              <p:par>
                                <p:cTn id="42" presetID="18" presetClass="entr" presetSubtype="6" fill="hold" grpId="0" nodeType="withEffect">
                                  <p:stCondLst>
                                    <p:cond delay="0"/>
                                  </p:stCondLst>
                                  <p:childTnLst>
                                    <p:set>
                                      <p:cBhvr>
                                        <p:cTn id="43" dur="1" fill="hold">
                                          <p:stCondLst>
                                            <p:cond delay="0"/>
                                          </p:stCondLst>
                                        </p:cTn>
                                        <p:tgtEl>
                                          <p:spTgt spid="668680"/>
                                        </p:tgtEl>
                                        <p:attrNameLst>
                                          <p:attrName>style.visibility</p:attrName>
                                        </p:attrNameLst>
                                      </p:cBhvr>
                                      <p:to>
                                        <p:strVal val="visible"/>
                                      </p:to>
                                    </p:set>
                                    <p:animEffect transition="in" filter="strips(downRight)">
                                      <p:cBhvr>
                                        <p:cTn id="44" dur="2000"/>
                                        <p:tgtEl>
                                          <p:spTgt spid="668680"/>
                                        </p:tgtEl>
                                      </p:cBhvr>
                                    </p:animEffect>
                                  </p:childTnLst>
                                </p:cTn>
                              </p:par>
                            </p:childTnLst>
                          </p:cTn>
                        </p:par>
                        <p:par>
                          <p:cTn id="45" fill="hold">
                            <p:stCondLst>
                              <p:cond delay="2000"/>
                            </p:stCondLst>
                            <p:childTnLst>
                              <p:par>
                                <p:cTn id="46" presetID="18" presetClass="entr" presetSubtype="6" fill="hold" grpId="0" nodeType="afterEffect">
                                  <p:stCondLst>
                                    <p:cond delay="0"/>
                                  </p:stCondLst>
                                  <p:childTnLst>
                                    <p:set>
                                      <p:cBhvr>
                                        <p:cTn id="47" dur="1" fill="hold">
                                          <p:stCondLst>
                                            <p:cond delay="0"/>
                                          </p:stCondLst>
                                        </p:cTn>
                                        <p:tgtEl>
                                          <p:spTgt spid="668682"/>
                                        </p:tgtEl>
                                        <p:attrNameLst>
                                          <p:attrName>style.visibility</p:attrName>
                                        </p:attrNameLst>
                                      </p:cBhvr>
                                      <p:to>
                                        <p:strVal val="visible"/>
                                      </p:to>
                                    </p:set>
                                    <p:animEffect transition="in" filter="strips(downRight)">
                                      <p:cBhvr>
                                        <p:cTn id="48" dur="2000"/>
                                        <p:tgtEl>
                                          <p:spTgt spid="668682"/>
                                        </p:tgtEl>
                                      </p:cBhvr>
                                    </p:animEffect>
                                  </p:childTnLst>
                                </p:cTn>
                              </p:par>
                              <p:par>
                                <p:cTn id="49" presetID="18" presetClass="entr" presetSubtype="3" fill="hold" grpId="0" nodeType="withEffect">
                                  <p:stCondLst>
                                    <p:cond delay="0"/>
                                  </p:stCondLst>
                                  <p:childTnLst>
                                    <p:set>
                                      <p:cBhvr>
                                        <p:cTn id="50" dur="1" fill="hold">
                                          <p:stCondLst>
                                            <p:cond delay="0"/>
                                          </p:stCondLst>
                                        </p:cTn>
                                        <p:tgtEl>
                                          <p:spTgt spid="668683"/>
                                        </p:tgtEl>
                                        <p:attrNameLst>
                                          <p:attrName>style.visibility</p:attrName>
                                        </p:attrNameLst>
                                      </p:cBhvr>
                                      <p:to>
                                        <p:strVal val="visible"/>
                                      </p:to>
                                    </p:set>
                                    <p:animEffect transition="in" filter="strips(upRight)">
                                      <p:cBhvr>
                                        <p:cTn id="51" dur="2000"/>
                                        <p:tgtEl>
                                          <p:spTgt spid="668683"/>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668691">
                                            <p:txEl>
                                              <p:pRg st="0" end="0"/>
                                            </p:txEl>
                                          </p:spTgt>
                                        </p:tgtEl>
                                        <p:attrNameLst>
                                          <p:attrName>style.visibility</p:attrName>
                                        </p:attrNameLst>
                                      </p:cBhvr>
                                      <p:to>
                                        <p:strVal val="visible"/>
                                      </p:to>
                                    </p:set>
                                    <p:animEffect transition="in" filter="fade">
                                      <p:cBhvr>
                                        <p:cTn id="56" dur="500"/>
                                        <p:tgtEl>
                                          <p:spTgt spid="668691">
                                            <p:txEl>
                                              <p:pRg st="0" end="0"/>
                                            </p:txEl>
                                          </p:spTgt>
                                        </p:tgtEl>
                                      </p:cBhvr>
                                    </p:animEffect>
                                  </p:childTnLst>
                                </p:cTn>
                              </p:par>
                            </p:childTnLst>
                          </p:cTn>
                        </p:par>
                        <p:par>
                          <p:cTn id="57" fill="hold">
                            <p:stCondLst>
                              <p:cond delay="500"/>
                            </p:stCondLst>
                            <p:childTnLst>
                              <p:par>
                                <p:cTn id="58" presetID="22" presetClass="entr" presetSubtype="8" fill="hold" grpId="0" nodeType="afterEffect">
                                  <p:stCondLst>
                                    <p:cond delay="0"/>
                                  </p:stCondLst>
                                  <p:childTnLst>
                                    <p:set>
                                      <p:cBhvr>
                                        <p:cTn id="59" dur="1" fill="hold">
                                          <p:stCondLst>
                                            <p:cond delay="0"/>
                                          </p:stCondLst>
                                        </p:cTn>
                                        <p:tgtEl>
                                          <p:spTgt spid="668693"/>
                                        </p:tgtEl>
                                        <p:attrNameLst>
                                          <p:attrName>style.visibility</p:attrName>
                                        </p:attrNameLst>
                                      </p:cBhvr>
                                      <p:to>
                                        <p:strVal val="visible"/>
                                      </p:to>
                                    </p:set>
                                    <p:animEffect transition="in" filter="wipe(left)">
                                      <p:cBhvr>
                                        <p:cTn id="60" dur="3000"/>
                                        <p:tgtEl>
                                          <p:spTgt spid="6686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8675" grpId="0" build="p" autoUpdateAnimBg="0"/>
      <p:bldP spid="668680" grpId="0" animBg="1"/>
      <p:bldP spid="668681" grpId="0" animBg="1"/>
      <p:bldP spid="668682" grpId="0" animBg="1"/>
      <p:bldP spid="668683" grpId="0" animBg="1"/>
      <p:bldP spid="668684" grpId="0" animBg="1"/>
      <p:bldP spid="668685" grpId="0" animBg="1"/>
      <p:bldP spid="668686" grpId="0" animBg="1"/>
      <p:bldP spid="668688" grpId="0" animBg="1"/>
      <p:bldP spid="668689" grpId="0" build="p" autoUpdateAnimBg="0"/>
      <p:bldP spid="668690" grpId="0" build="p" autoUpdateAnimBg="0"/>
      <p:bldP spid="668691" grpId="0" build="p" autoUpdateAnimBg="0"/>
      <p:bldP spid="668693"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 name="Rettangolo arrotondato 70"/>
          <p:cNvSpPr/>
          <p:nvPr/>
        </p:nvSpPr>
        <p:spPr bwMode="auto">
          <a:xfrm>
            <a:off x="346840" y="3403600"/>
            <a:ext cx="3742559" cy="2271986"/>
          </a:xfrm>
          <a:prstGeom prst="round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863234" name="Text Box 2"/>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it-IT" sz="3200">
                <a:solidFill>
                  <a:schemeClr val="bg1"/>
                </a:solidFill>
                <a:effectLst>
                  <a:outerShdw blurRad="38100" dist="38100" dir="2700000" algn="tl">
                    <a:srgbClr val="000000"/>
                  </a:outerShdw>
                </a:effectLst>
                <a:latin typeface="Calibri" pitchFamily="34" charset="0"/>
              </a:rPr>
              <a:t>What</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we</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think</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we</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know</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about</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mantle</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processes</a:t>
            </a:r>
          </a:p>
        </p:txBody>
      </p:sp>
      <p:sp>
        <p:nvSpPr>
          <p:cNvPr id="863236" name="Rectangle 4"/>
          <p:cNvSpPr>
            <a:spLocks noChangeArrowheads="1"/>
          </p:cNvSpPr>
          <p:nvPr/>
        </p:nvSpPr>
        <p:spPr bwMode="auto">
          <a:xfrm>
            <a:off x="0" y="1635125"/>
            <a:ext cx="4136317" cy="1455738"/>
          </a:xfrm>
          <a:prstGeom prst="rect">
            <a:avLst/>
          </a:prstGeom>
          <a:noFill/>
          <a:ln w="9525">
            <a:noFill/>
            <a:miter lim="800000"/>
            <a:headEnd/>
            <a:tailEnd/>
          </a:ln>
          <a:effectLst/>
        </p:spPr>
        <p:txBody>
          <a:bodyPr lIns="92075" tIns="46038" rIns="92075" bIns="46038"/>
          <a:lstStyle/>
          <a:p>
            <a:pPr>
              <a:spcBef>
                <a:spcPct val="20000"/>
              </a:spcBef>
              <a:defRPr/>
            </a:pPr>
            <a:r>
              <a:rPr lang="en-US" sz="2800" dirty="0">
                <a:solidFill>
                  <a:schemeClr val="bg1"/>
                </a:solidFill>
                <a:effectLst>
                  <a:outerShdw blurRad="38100" dist="38100" dir="2700000" algn="tl">
                    <a:srgbClr val="000000"/>
                  </a:outerShdw>
                </a:effectLst>
                <a:latin typeface="Calibri" pitchFamily="34" charset="0"/>
              </a:rPr>
              <a:t>Tholeiitic magmas can be generated after 10-30% partial melting degrees.</a:t>
            </a:r>
            <a:endParaRPr lang="en-US" sz="3200" dirty="0">
              <a:solidFill>
                <a:schemeClr val="bg1"/>
              </a:solidFill>
              <a:effectLst>
                <a:outerShdw blurRad="38100" dist="38100" dir="2700000" algn="tl">
                  <a:srgbClr val="000000"/>
                </a:outerShdw>
              </a:effectLst>
              <a:latin typeface="Calibri" pitchFamily="34" charset="0"/>
            </a:endParaRPr>
          </a:p>
        </p:txBody>
      </p:sp>
      <p:sp>
        <p:nvSpPr>
          <p:cNvPr id="863237" name="Rectangle 5"/>
          <p:cNvSpPr>
            <a:spLocks noChangeArrowheads="1"/>
          </p:cNvSpPr>
          <p:nvPr/>
        </p:nvSpPr>
        <p:spPr bwMode="auto">
          <a:xfrm>
            <a:off x="168275" y="585788"/>
            <a:ext cx="4170363" cy="1077860"/>
          </a:xfrm>
          <a:prstGeom prst="rect">
            <a:avLst/>
          </a:prstGeom>
          <a:noFill/>
          <a:ln w="9525">
            <a:noFill/>
            <a:miter lim="800000"/>
            <a:headEnd/>
            <a:tailEnd/>
          </a:ln>
          <a:effectLst/>
        </p:spPr>
        <p:txBody>
          <a:bodyPr lIns="92075" tIns="46038" rIns="92075" bIns="46038">
            <a:spAutoFit/>
          </a:bodyPr>
          <a:lstStyle/>
          <a:p>
            <a:pPr eaLnBrk="0" hangingPunct="0">
              <a:defRPr/>
            </a:pPr>
            <a:r>
              <a:rPr lang="en-US" sz="3200" dirty="0">
                <a:solidFill>
                  <a:srgbClr val="FFFF00"/>
                </a:solidFill>
                <a:effectLst>
                  <a:outerShdw blurRad="38100" dist="38100" dir="2700000" algn="tl">
                    <a:srgbClr val="000000"/>
                  </a:outerShdw>
                </a:effectLst>
                <a:latin typeface="Calibri" pitchFamily="34" charset="0"/>
              </a:rPr>
              <a:t>Starting from a depleted mantle:</a:t>
            </a:r>
          </a:p>
        </p:txBody>
      </p:sp>
      <p:sp>
        <p:nvSpPr>
          <p:cNvPr id="863238" name="Rectangle 6"/>
          <p:cNvSpPr>
            <a:spLocks noChangeArrowheads="1"/>
          </p:cNvSpPr>
          <p:nvPr/>
        </p:nvSpPr>
        <p:spPr bwMode="auto">
          <a:xfrm>
            <a:off x="859113" y="6038850"/>
            <a:ext cx="3145727" cy="523875"/>
          </a:xfrm>
          <a:prstGeom prst="rect">
            <a:avLst/>
          </a:prstGeom>
          <a:noFill/>
          <a:ln w="9525">
            <a:noFill/>
            <a:miter lim="800000"/>
            <a:headEnd/>
            <a:tailEnd/>
          </a:ln>
          <a:effectLst/>
        </p:spPr>
        <p:txBody>
          <a:bodyPr wrap="square" lIns="92075" tIns="46038" rIns="92075" bIns="46038">
            <a:spAutoFit/>
          </a:bodyPr>
          <a:lstStyle/>
          <a:p>
            <a:pPr algn="r" eaLnBrk="0" hangingPunct="0">
              <a:defRPr/>
            </a:pPr>
            <a:r>
              <a:rPr lang="en-US" sz="1400" dirty="0" err="1" smtClean="0">
                <a:solidFill>
                  <a:schemeClr val="bg1"/>
                </a:solidFill>
                <a:latin typeface="Calibri" pitchFamily="34" charset="0"/>
                <a:cs typeface="Arial" charset="0"/>
              </a:rPr>
              <a:t>Jaques</a:t>
            </a:r>
            <a:r>
              <a:rPr lang="en-US" sz="1400" dirty="0" smtClean="0">
                <a:solidFill>
                  <a:schemeClr val="bg1"/>
                </a:solidFill>
                <a:latin typeface="Calibri" pitchFamily="34" charset="0"/>
                <a:cs typeface="Arial" charset="0"/>
              </a:rPr>
              <a:t> </a:t>
            </a:r>
            <a:r>
              <a:rPr lang="en-US" sz="1400" dirty="0">
                <a:solidFill>
                  <a:schemeClr val="bg1"/>
                </a:solidFill>
                <a:latin typeface="Calibri" pitchFamily="34" charset="0"/>
                <a:cs typeface="Arial" charset="0"/>
              </a:rPr>
              <a:t>and </a:t>
            </a:r>
            <a:r>
              <a:rPr lang="en-US" sz="1400" dirty="0" smtClean="0">
                <a:solidFill>
                  <a:schemeClr val="bg1"/>
                </a:solidFill>
                <a:latin typeface="Calibri" pitchFamily="34" charset="0"/>
                <a:cs typeface="Arial" charset="0"/>
              </a:rPr>
              <a:t>Green, 1980 (</a:t>
            </a:r>
            <a:r>
              <a:rPr lang="en-US" sz="1400" dirty="0" smtClean="0">
                <a:solidFill>
                  <a:schemeClr val="bg1"/>
                </a:solidFill>
                <a:latin typeface="Calibri" pitchFamily="34" charset="0"/>
                <a:cs typeface="Times New Roman" pitchFamily="18" charset="0"/>
              </a:rPr>
              <a:t>Contrib</a:t>
            </a:r>
            <a:r>
              <a:rPr lang="en-US" sz="1400" dirty="0">
                <a:solidFill>
                  <a:schemeClr val="bg1"/>
                </a:solidFill>
                <a:latin typeface="Calibri" pitchFamily="34" charset="0"/>
                <a:cs typeface="Times New Roman" pitchFamily="18" charset="0"/>
              </a:rPr>
              <a:t>. Mineral. Petrol., 73, </a:t>
            </a:r>
            <a:r>
              <a:rPr lang="en-US" sz="1400" dirty="0" smtClean="0">
                <a:solidFill>
                  <a:schemeClr val="bg1"/>
                </a:solidFill>
                <a:latin typeface="Calibri" pitchFamily="34" charset="0"/>
                <a:cs typeface="Times New Roman" pitchFamily="18" charset="0"/>
              </a:rPr>
              <a:t>287-310).</a:t>
            </a:r>
            <a:r>
              <a:rPr lang="en-US" sz="1400" dirty="0" smtClean="0">
                <a:solidFill>
                  <a:schemeClr val="bg1"/>
                </a:solidFill>
                <a:latin typeface="Calibri" pitchFamily="34" charset="0"/>
              </a:rPr>
              <a:t> </a:t>
            </a:r>
            <a:endParaRPr lang="en-US" sz="1400" dirty="0">
              <a:solidFill>
                <a:schemeClr val="bg1"/>
              </a:solidFill>
              <a:latin typeface="Calibri" pitchFamily="34" charset="0"/>
            </a:endParaRPr>
          </a:p>
        </p:txBody>
      </p:sp>
      <p:sp>
        <p:nvSpPr>
          <p:cNvPr id="10" name="Rectangle 4"/>
          <p:cNvSpPr>
            <a:spLocks noChangeArrowheads="1"/>
          </p:cNvSpPr>
          <p:nvPr/>
        </p:nvSpPr>
        <p:spPr bwMode="auto">
          <a:xfrm>
            <a:off x="331075" y="3392783"/>
            <a:ext cx="3745625" cy="1722906"/>
          </a:xfrm>
          <a:prstGeom prst="rect">
            <a:avLst/>
          </a:prstGeom>
          <a:noFill/>
          <a:ln w="9525">
            <a:noFill/>
            <a:miter lim="800000"/>
            <a:headEnd/>
            <a:tailEnd/>
          </a:ln>
          <a:effectLst/>
        </p:spPr>
        <p:txBody>
          <a:bodyPr lIns="92075" tIns="46038" rIns="92075" bIns="46038"/>
          <a:lstStyle/>
          <a:p>
            <a:pPr algn="ctr">
              <a:spcBef>
                <a:spcPct val="20000"/>
              </a:spcBef>
              <a:defRPr/>
            </a:pPr>
            <a:r>
              <a:rPr lang="en-US" sz="2800" dirty="0" smtClean="0">
                <a:solidFill>
                  <a:schemeClr val="bg1"/>
                </a:solidFill>
                <a:effectLst>
                  <a:outerShdw blurRad="38100" dist="38100" dir="2700000" algn="tl">
                    <a:srgbClr val="000000"/>
                  </a:outerShdw>
                </a:effectLst>
                <a:latin typeface="Calibri" pitchFamily="34" charset="0"/>
              </a:rPr>
              <a:t>Lowering P at near-constant T increases melt fraction and produces </a:t>
            </a:r>
            <a:r>
              <a:rPr lang="en-US" sz="2800" dirty="0" err="1" smtClean="0">
                <a:solidFill>
                  <a:schemeClr val="bg1"/>
                </a:solidFill>
                <a:effectLst>
                  <a:outerShdw blurRad="38100" dist="38100" dir="2700000" algn="tl">
                    <a:srgbClr val="000000"/>
                  </a:outerShdw>
                </a:effectLst>
                <a:latin typeface="Calibri" pitchFamily="34" charset="0"/>
              </a:rPr>
              <a:t>Ol</a:t>
            </a:r>
            <a:r>
              <a:rPr lang="en-US" sz="2800" dirty="0" smtClean="0">
                <a:solidFill>
                  <a:schemeClr val="bg1"/>
                </a:solidFill>
                <a:effectLst>
                  <a:outerShdw blurRad="38100" dist="38100" dir="2700000" algn="tl">
                    <a:srgbClr val="000000"/>
                  </a:outerShdw>
                </a:effectLst>
                <a:latin typeface="Calibri" pitchFamily="34" charset="0"/>
              </a:rPr>
              <a:t>-poorer and SiO</a:t>
            </a:r>
            <a:r>
              <a:rPr lang="en-US" sz="2800" baseline="-25000" dirty="0" smtClean="0">
                <a:solidFill>
                  <a:schemeClr val="bg1"/>
                </a:solidFill>
                <a:effectLst>
                  <a:outerShdw blurRad="38100" dist="38100" dir="2700000" algn="tl">
                    <a:srgbClr val="000000"/>
                  </a:outerShdw>
                </a:effectLst>
                <a:latin typeface="Calibri" pitchFamily="34" charset="0"/>
              </a:rPr>
              <a:t>2</a:t>
            </a:r>
            <a:r>
              <a:rPr lang="en-US" sz="2800" dirty="0" smtClean="0">
                <a:solidFill>
                  <a:schemeClr val="bg1"/>
                </a:solidFill>
                <a:effectLst>
                  <a:outerShdw blurRad="38100" dist="38100" dir="2700000" algn="tl">
                    <a:srgbClr val="000000"/>
                  </a:outerShdw>
                </a:effectLst>
                <a:latin typeface="Calibri" pitchFamily="34" charset="0"/>
              </a:rPr>
              <a:t>-richer magmas.</a:t>
            </a:r>
            <a:endParaRPr lang="en-US" sz="2800" dirty="0">
              <a:solidFill>
                <a:schemeClr val="bg1"/>
              </a:solidFill>
              <a:effectLst>
                <a:outerShdw blurRad="38100" dist="38100" dir="2700000" algn="tl">
                  <a:srgbClr val="000000"/>
                </a:outerShdw>
              </a:effectLst>
              <a:latin typeface="Calibri" pitchFamily="34" charset="0"/>
            </a:endParaRPr>
          </a:p>
        </p:txBody>
      </p:sp>
      <p:grpSp>
        <p:nvGrpSpPr>
          <p:cNvPr id="2" name="Gruppo 72"/>
          <p:cNvGrpSpPr>
            <a:grpSpLocks/>
          </p:cNvGrpSpPr>
          <p:nvPr/>
        </p:nvGrpSpPr>
        <p:grpSpPr bwMode="auto">
          <a:xfrm>
            <a:off x="4086691" y="535593"/>
            <a:ext cx="4969997" cy="6085277"/>
            <a:chOff x="3960099" y="431174"/>
            <a:chExt cx="4969619" cy="6085416"/>
          </a:xfrm>
        </p:grpSpPr>
        <p:sp>
          <p:nvSpPr>
            <p:cNvPr id="72" name="Rettangolo 71"/>
            <p:cNvSpPr/>
            <p:nvPr/>
          </p:nvSpPr>
          <p:spPr bwMode="auto">
            <a:xfrm>
              <a:off x="3982420" y="451166"/>
              <a:ext cx="4947298" cy="6065417"/>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nchor="ctr"/>
            <a:lstStyle/>
            <a:p>
              <a:pPr>
                <a:defRPr/>
              </a:pPr>
              <a:endParaRPr lang="it-IT">
                <a:latin typeface="Calibri" pitchFamily="34" charset="0"/>
              </a:endParaRPr>
            </a:p>
          </p:txBody>
        </p:sp>
        <p:sp>
          <p:nvSpPr>
            <p:cNvPr id="13" name="Rettangolo 12"/>
            <p:cNvSpPr/>
            <p:nvPr/>
          </p:nvSpPr>
          <p:spPr bwMode="auto">
            <a:xfrm>
              <a:off x="4643795" y="914166"/>
              <a:ext cx="4219253" cy="5435725"/>
            </a:xfrm>
            <a:prstGeom prst="rect">
              <a:avLst/>
            </a:prstGeom>
            <a:solidFill>
              <a:schemeClr val="bg1"/>
            </a:solidFill>
            <a:ln w="19050" cap="flat" cmpd="sng" algn="ctr">
              <a:solidFill>
                <a:schemeClr val="tx1"/>
              </a:solidFill>
              <a:prstDash val="solid"/>
              <a:round/>
              <a:headEnd type="none" w="med" len="med"/>
              <a:tailEnd type="none" w="med" len="med"/>
            </a:ln>
            <a:effectLst/>
          </p:spPr>
          <p:txBody>
            <a:bodyPr anchor="ctr"/>
            <a:lstStyle/>
            <a:p>
              <a:pPr>
                <a:defRPr/>
              </a:pPr>
              <a:endParaRPr lang="it-IT">
                <a:latin typeface="Calibri" pitchFamily="34" charset="0"/>
              </a:endParaRPr>
            </a:p>
          </p:txBody>
        </p:sp>
        <p:grpSp>
          <p:nvGrpSpPr>
            <p:cNvPr id="8242" name="Gruppo 50"/>
            <p:cNvGrpSpPr>
              <a:grpSpLocks/>
            </p:cNvGrpSpPr>
            <p:nvPr/>
          </p:nvGrpSpPr>
          <p:grpSpPr bwMode="auto">
            <a:xfrm>
              <a:off x="4648200" y="1816100"/>
              <a:ext cx="116840" cy="3652520"/>
              <a:chOff x="4648200" y="1816100"/>
              <a:chExt cx="116840" cy="3652520"/>
            </a:xfrm>
          </p:grpSpPr>
          <p:cxnSp>
            <p:nvCxnSpPr>
              <p:cNvPr id="8256" name="Connettore 1 43"/>
              <p:cNvCxnSpPr>
                <a:cxnSpLocks noChangeShapeType="1"/>
              </p:cNvCxnSpPr>
              <p:nvPr/>
            </p:nvCxnSpPr>
            <p:spPr bwMode="auto">
              <a:xfrm>
                <a:off x="4648200" y="1816100"/>
                <a:ext cx="116840" cy="2540"/>
              </a:xfrm>
              <a:prstGeom prst="line">
                <a:avLst/>
              </a:prstGeom>
              <a:noFill/>
              <a:ln w="19050" algn="ctr">
                <a:solidFill>
                  <a:schemeClr val="tx1"/>
                </a:solidFill>
                <a:round/>
                <a:headEnd/>
                <a:tailEnd/>
              </a:ln>
            </p:spPr>
          </p:cxnSp>
          <p:cxnSp>
            <p:nvCxnSpPr>
              <p:cNvPr id="8257" name="Connettore 1 44"/>
              <p:cNvCxnSpPr>
                <a:cxnSpLocks noChangeShapeType="1"/>
              </p:cNvCxnSpPr>
              <p:nvPr/>
            </p:nvCxnSpPr>
            <p:spPr bwMode="auto">
              <a:xfrm>
                <a:off x="4648200" y="2727960"/>
                <a:ext cx="116840" cy="2540"/>
              </a:xfrm>
              <a:prstGeom prst="line">
                <a:avLst/>
              </a:prstGeom>
              <a:noFill/>
              <a:ln w="19050" algn="ctr">
                <a:solidFill>
                  <a:schemeClr val="tx1"/>
                </a:solidFill>
                <a:round/>
                <a:headEnd/>
                <a:tailEnd/>
              </a:ln>
            </p:spPr>
          </p:cxnSp>
          <p:cxnSp>
            <p:nvCxnSpPr>
              <p:cNvPr id="8258" name="Connettore 1 45"/>
              <p:cNvCxnSpPr>
                <a:cxnSpLocks noChangeShapeType="1"/>
              </p:cNvCxnSpPr>
              <p:nvPr/>
            </p:nvCxnSpPr>
            <p:spPr bwMode="auto">
              <a:xfrm>
                <a:off x="4648200" y="3639820"/>
                <a:ext cx="116840" cy="2540"/>
              </a:xfrm>
              <a:prstGeom prst="line">
                <a:avLst/>
              </a:prstGeom>
              <a:noFill/>
              <a:ln w="19050" algn="ctr">
                <a:solidFill>
                  <a:schemeClr val="tx1"/>
                </a:solidFill>
                <a:round/>
                <a:headEnd/>
                <a:tailEnd/>
              </a:ln>
            </p:spPr>
          </p:cxnSp>
          <p:cxnSp>
            <p:nvCxnSpPr>
              <p:cNvPr id="8259" name="Connettore 1 46"/>
              <p:cNvCxnSpPr>
                <a:cxnSpLocks noChangeShapeType="1"/>
              </p:cNvCxnSpPr>
              <p:nvPr/>
            </p:nvCxnSpPr>
            <p:spPr bwMode="auto">
              <a:xfrm>
                <a:off x="4648200" y="4551680"/>
                <a:ext cx="116840" cy="2540"/>
              </a:xfrm>
              <a:prstGeom prst="line">
                <a:avLst/>
              </a:prstGeom>
              <a:noFill/>
              <a:ln w="19050" algn="ctr">
                <a:solidFill>
                  <a:schemeClr val="tx1"/>
                </a:solidFill>
                <a:round/>
                <a:headEnd/>
                <a:tailEnd/>
              </a:ln>
            </p:spPr>
          </p:cxnSp>
          <p:cxnSp>
            <p:nvCxnSpPr>
              <p:cNvPr id="8260" name="Connettore 1 47"/>
              <p:cNvCxnSpPr>
                <a:cxnSpLocks noChangeShapeType="1"/>
              </p:cNvCxnSpPr>
              <p:nvPr/>
            </p:nvCxnSpPr>
            <p:spPr bwMode="auto">
              <a:xfrm>
                <a:off x="4648200" y="5466080"/>
                <a:ext cx="116840" cy="2540"/>
              </a:xfrm>
              <a:prstGeom prst="line">
                <a:avLst/>
              </a:prstGeom>
              <a:noFill/>
              <a:ln w="19050" algn="ctr">
                <a:solidFill>
                  <a:schemeClr val="tx1"/>
                </a:solidFill>
                <a:round/>
                <a:headEnd/>
                <a:tailEnd/>
              </a:ln>
            </p:spPr>
          </p:cxnSp>
        </p:grpSp>
        <p:cxnSp>
          <p:nvCxnSpPr>
            <p:cNvPr id="8243" name="Connettore 1 49"/>
            <p:cNvCxnSpPr>
              <a:cxnSpLocks noChangeShapeType="1"/>
            </p:cNvCxnSpPr>
            <p:nvPr/>
          </p:nvCxnSpPr>
          <p:spPr bwMode="auto">
            <a:xfrm rot="5400000">
              <a:off x="4873944" y="959166"/>
              <a:ext cx="81915" cy="2"/>
            </a:xfrm>
            <a:prstGeom prst="line">
              <a:avLst/>
            </a:prstGeom>
            <a:noFill/>
            <a:ln w="19050" algn="ctr">
              <a:solidFill>
                <a:schemeClr val="tx1"/>
              </a:solidFill>
              <a:round/>
              <a:headEnd/>
              <a:tailEnd/>
            </a:ln>
          </p:spPr>
        </p:cxnSp>
        <p:sp>
          <p:nvSpPr>
            <p:cNvPr id="8244" name="CasellaDiTesto 59"/>
            <p:cNvSpPr txBox="1">
              <a:spLocks noChangeArrowheads="1"/>
            </p:cNvSpPr>
            <p:nvPr/>
          </p:nvSpPr>
          <p:spPr bwMode="auto">
            <a:xfrm>
              <a:off x="4603288" y="661446"/>
              <a:ext cx="550109" cy="307784"/>
            </a:xfrm>
            <a:prstGeom prst="rect">
              <a:avLst/>
            </a:prstGeom>
            <a:noFill/>
            <a:ln w="9525">
              <a:noFill/>
              <a:miter lim="800000"/>
              <a:headEnd/>
              <a:tailEnd/>
            </a:ln>
          </p:spPr>
          <p:txBody>
            <a:bodyPr wrap="none">
              <a:spAutoFit/>
            </a:bodyPr>
            <a:lstStyle/>
            <a:p>
              <a:r>
                <a:rPr lang="it-IT" sz="1400" b="1">
                  <a:solidFill>
                    <a:schemeClr val="tx1"/>
                  </a:solidFill>
                  <a:effectLst/>
                  <a:latin typeface="Calibri" pitchFamily="34" charset="0"/>
                </a:rPr>
                <a:t>1100</a:t>
              </a:r>
            </a:p>
          </p:txBody>
        </p:sp>
        <p:sp>
          <p:nvSpPr>
            <p:cNvPr id="8245" name="CasellaDiTesto 60"/>
            <p:cNvSpPr txBox="1">
              <a:spLocks noChangeArrowheads="1"/>
            </p:cNvSpPr>
            <p:nvPr/>
          </p:nvSpPr>
          <p:spPr bwMode="auto">
            <a:xfrm>
              <a:off x="5273848" y="661446"/>
              <a:ext cx="550109" cy="307784"/>
            </a:xfrm>
            <a:prstGeom prst="rect">
              <a:avLst/>
            </a:prstGeom>
            <a:noFill/>
            <a:ln w="9525">
              <a:noFill/>
              <a:miter lim="800000"/>
              <a:headEnd/>
              <a:tailEnd/>
            </a:ln>
          </p:spPr>
          <p:txBody>
            <a:bodyPr wrap="none">
              <a:spAutoFit/>
            </a:bodyPr>
            <a:lstStyle/>
            <a:p>
              <a:r>
                <a:rPr lang="it-IT" sz="1400" b="1">
                  <a:solidFill>
                    <a:schemeClr val="tx1"/>
                  </a:solidFill>
                  <a:effectLst/>
                  <a:latin typeface="Calibri" pitchFamily="34" charset="0"/>
                </a:rPr>
                <a:t>1200</a:t>
              </a:r>
            </a:p>
          </p:txBody>
        </p:sp>
        <p:sp>
          <p:nvSpPr>
            <p:cNvPr id="8246" name="CasellaDiTesto 61"/>
            <p:cNvSpPr txBox="1">
              <a:spLocks noChangeArrowheads="1"/>
            </p:cNvSpPr>
            <p:nvPr/>
          </p:nvSpPr>
          <p:spPr bwMode="auto">
            <a:xfrm>
              <a:off x="5932978" y="661446"/>
              <a:ext cx="550109" cy="307784"/>
            </a:xfrm>
            <a:prstGeom prst="rect">
              <a:avLst/>
            </a:prstGeom>
            <a:noFill/>
            <a:ln w="9525">
              <a:noFill/>
              <a:miter lim="800000"/>
              <a:headEnd/>
              <a:tailEnd/>
            </a:ln>
          </p:spPr>
          <p:txBody>
            <a:bodyPr wrap="none">
              <a:spAutoFit/>
            </a:bodyPr>
            <a:lstStyle/>
            <a:p>
              <a:r>
                <a:rPr lang="it-IT" sz="1400" b="1" dirty="0">
                  <a:solidFill>
                    <a:schemeClr val="tx1"/>
                  </a:solidFill>
                  <a:effectLst/>
                  <a:latin typeface="Calibri" pitchFamily="34" charset="0"/>
                </a:rPr>
                <a:t>1300</a:t>
              </a:r>
            </a:p>
          </p:txBody>
        </p:sp>
        <p:sp>
          <p:nvSpPr>
            <p:cNvPr id="8247" name="CasellaDiTesto 62"/>
            <p:cNvSpPr txBox="1">
              <a:spLocks noChangeArrowheads="1"/>
            </p:cNvSpPr>
            <p:nvPr/>
          </p:nvSpPr>
          <p:spPr bwMode="auto">
            <a:xfrm>
              <a:off x="6580678" y="661446"/>
              <a:ext cx="550109" cy="307784"/>
            </a:xfrm>
            <a:prstGeom prst="rect">
              <a:avLst/>
            </a:prstGeom>
            <a:noFill/>
            <a:ln w="9525">
              <a:noFill/>
              <a:miter lim="800000"/>
              <a:headEnd/>
              <a:tailEnd/>
            </a:ln>
          </p:spPr>
          <p:txBody>
            <a:bodyPr wrap="none">
              <a:spAutoFit/>
            </a:bodyPr>
            <a:lstStyle/>
            <a:p>
              <a:r>
                <a:rPr lang="it-IT" sz="1400" b="1">
                  <a:solidFill>
                    <a:schemeClr val="tx1"/>
                  </a:solidFill>
                  <a:effectLst/>
                  <a:latin typeface="Calibri" pitchFamily="34" charset="0"/>
                </a:rPr>
                <a:t>1400</a:t>
              </a:r>
            </a:p>
          </p:txBody>
        </p:sp>
        <p:sp>
          <p:nvSpPr>
            <p:cNvPr id="8248" name="CasellaDiTesto 63"/>
            <p:cNvSpPr txBox="1">
              <a:spLocks noChangeArrowheads="1"/>
            </p:cNvSpPr>
            <p:nvPr/>
          </p:nvSpPr>
          <p:spPr bwMode="auto">
            <a:xfrm>
              <a:off x="7235998" y="661446"/>
              <a:ext cx="550109" cy="307784"/>
            </a:xfrm>
            <a:prstGeom prst="rect">
              <a:avLst/>
            </a:prstGeom>
            <a:noFill/>
            <a:ln w="9525">
              <a:noFill/>
              <a:miter lim="800000"/>
              <a:headEnd/>
              <a:tailEnd/>
            </a:ln>
          </p:spPr>
          <p:txBody>
            <a:bodyPr wrap="none">
              <a:spAutoFit/>
            </a:bodyPr>
            <a:lstStyle/>
            <a:p>
              <a:r>
                <a:rPr lang="it-IT" sz="1400" b="1">
                  <a:solidFill>
                    <a:schemeClr val="tx1"/>
                  </a:solidFill>
                  <a:effectLst/>
                  <a:latin typeface="Calibri" pitchFamily="34" charset="0"/>
                </a:rPr>
                <a:t>1500</a:t>
              </a:r>
            </a:p>
          </p:txBody>
        </p:sp>
        <p:sp>
          <p:nvSpPr>
            <p:cNvPr id="8249" name="CasellaDiTesto 64"/>
            <p:cNvSpPr txBox="1">
              <a:spLocks noChangeArrowheads="1"/>
            </p:cNvSpPr>
            <p:nvPr/>
          </p:nvSpPr>
          <p:spPr bwMode="auto">
            <a:xfrm>
              <a:off x="7937038" y="661446"/>
              <a:ext cx="550109" cy="307784"/>
            </a:xfrm>
            <a:prstGeom prst="rect">
              <a:avLst/>
            </a:prstGeom>
            <a:noFill/>
            <a:ln w="9525">
              <a:noFill/>
              <a:miter lim="800000"/>
              <a:headEnd/>
              <a:tailEnd/>
            </a:ln>
          </p:spPr>
          <p:txBody>
            <a:bodyPr wrap="none">
              <a:spAutoFit/>
            </a:bodyPr>
            <a:lstStyle/>
            <a:p>
              <a:r>
                <a:rPr lang="it-IT" sz="1400" b="1">
                  <a:solidFill>
                    <a:schemeClr val="tx1"/>
                  </a:solidFill>
                  <a:effectLst/>
                  <a:latin typeface="Calibri" pitchFamily="34" charset="0"/>
                </a:rPr>
                <a:t>1600</a:t>
              </a:r>
            </a:p>
          </p:txBody>
        </p:sp>
        <p:sp>
          <p:nvSpPr>
            <p:cNvPr id="8250" name="CasellaDiTesto 65"/>
            <p:cNvSpPr txBox="1">
              <a:spLocks noChangeArrowheads="1"/>
            </p:cNvSpPr>
            <p:nvPr/>
          </p:nvSpPr>
          <p:spPr bwMode="auto">
            <a:xfrm>
              <a:off x="4346622" y="1667286"/>
              <a:ext cx="276016" cy="307784"/>
            </a:xfrm>
            <a:prstGeom prst="rect">
              <a:avLst/>
            </a:prstGeom>
            <a:noFill/>
            <a:ln w="9525">
              <a:noFill/>
              <a:miter lim="800000"/>
              <a:headEnd/>
              <a:tailEnd/>
            </a:ln>
          </p:spPr>
          <p:txBody>
            <a:bodyPr wrap="none">
              <a:spAutoFit/>
            </a:bodyPr>
            <a:lstStyle/>
            <a:p>
              <a:pPr algn="r"/>
              <a:r>
                <a:rPr lang="it-IT" sz="1400" b="1">
                  <a:solidFill>
                    <a:schemeClr val="tx1"/>
                  </a:solidFill>
                  <a:effectLst/>
                  <a:latin typeface="Calibri" pitchFamily="34" charset="0"/>
                </a:rPr>
                <a:t>5</a:t>
              </a:r>
            </a:p>
          </p:txBody>
        </p:sp>
        <p:sp>
          <p:nvSpPr>
            <p:cNvPr id="8251" name="CasellaDiTesto 66"/>
            <p:cNvSpPr txBox="1">
              <a:spLocks noChangeArrowheads="1"/>
            </p:cNvSpPr>
            <p:nvPr/>
          </p:nvSpPr>
          <p:spPr bwMode="auto">
            <a:xfrm>
              <a:off x="4255259" y="2581686"/>
              <a:ext cx="367380" cy="307784"/>
            </a:xfrm>
            <a:prstGeom prst="rect">
              <a:avLst/>
            </a:prstGeom>
            <a:noFill/>
            <a:ln w="9525">
              <a:noFill/>
              <a:miter lim="800000"/>
              <a:headEnd/>
              <a:tailEnd/>
            </a:ln>
          </p:spPr>
          <p:txBody>
            <a:bodyPr wrap="none">
              <a:spAutoFit/>
            </a:bodyPr>
            <a:lstStyle/>
            <a:p>
              <a:pPr algn="r"/>
              <a:r>
                <a:rPr lang="it-IT" sz="1400" b="1">
                  <a:solidFill>
                    <a:schemeClr val="tx1"/>
                  </a:solidFill>
                  <a:effectLst/>
                  <a:latin typeface="Calibri" pitchFamily="34" charset="0"/>
                </a:rPr>
                <a:t>10</a:t>
              </a:r>
            </a:p>
          </p:txBody>
        </p:sp>
        <p:sp>
          <p:nvSpPr>
            <p:cNvPr id="8252" name="CasellaDiTesto 67"/>
            <p:cNvSpPr txBox="1">
              <a:spLocks noChangeArrowheads="1"/>
            </p:cNvSpPr>
            <p:nvPr/>
          </p:nvSpPr>
          <p:spPr bwMode="auto">
            <a:xfrm>
              <a:off x="4255259" y="3485926"/>
              <a:ext cx="367380" cy="307784"/>
            </a:xfrm>
            <a:prstGeom prst="rect">
              <a:avLst/>
            </a:prstGeom>
            <a:noFill/>
            <a:ln w="9525">
              <a:noFill/>
              <a:miter lim="800000"/>
              <a:headEnd/>
              <a:tailEnd/>
            </a:ln>
          </p:spPr>
          <p:txBody>
            <a:bodyPr wrap="none">
              <a:spAutoFit/>
            </a:bodyPr>
            <a:lstStyle/>
            <a:p>
              <a:pPr algn="r"/>
              <a:r>
                <a:rPr lang="it-IT" sz="1400" b="1" dirty="0">
                  <a:solidFill>
                    <a:schemeClr val="tx1"/>
                  </a:solidFill>
                  <a:effectLst/>
                  <a:latin typeface="Calibri" pitchFamily="34" charset="0"/>
                </a:rPr>
                <a:t>15</a:t>
              </a:r>
            </a:p>
          </p:txBody>
        </p:sp>
        <p:sp>
          <p:nvSpPr>
            <p:cNvPr id="8253" name="CasellaDiTesto 68"/>
            <p:cNvSpPr txBox="1">
              <a:spLocks noChangeArrowheads="1"/>
            </p:cNvSpPr>
            <p:nvPr/>
          </p:nvSpPr>
          <p:spPr bwMode="auto">
            <a:xfrm>
              <a:off x="4255259" y="4420646"/>
              <a:ext cx="367380" cy="307784"/>
            </a:xfrm>
            <a:prstGeom prst="rect">
              <a:avLst/>
            </a:prstGeom>
            <a:noFill/>
            <a:ln w="9525">
              <a:noFill/>
              <a:miter lim="800000"/>
              <a:headEnd/>
              <a:tailEnd/>
            </a:ln>
          </p:spPr>
          <p:txBody>
            <a:bodyPr wrap="none">
              <a:spAutoFit/>
            </a:bodyPr>
            <a:lstStyle/>
            <a:p>
              <a:pPr algn="r"/>
              <a:r>
                <a:rPr lang="it-IT" sz="1400" b="1">
                  <a:solidFill>
                    <a:schemeClr val="tx1"/>
                  </a:solidFill>
                  <a:effectLst/>
                  <a:latin typeface="Calibri" pitchFamily="34" charset="0"/>
                </a:rPr>
                <a:t>20</a:t>
              </a:r>
            </a:p>
          </p:txBody>
        </p:sp>
        <p:sp>
          <p:nvSpPr>
            <p:cNvPr id="8254" name="CasellaDiTesto 69"/>
            <p:cNvSpPr txBox="1">
              <a:spLocks noChangeArrowheads="1"/>
            </p:cNvSpPr>
            <p:nvPr/>
          </p:nvSpPr>
          <p:spPr bwMode="auto">
            <a:xfrm>
              <a:off x="4255259" y="5329966"/>
              <a:ext cx="367380" cy="307784"/>
            </a:xfrm>
            <a:prstGeom prst="rect">
              <a:avLst/>
            </a:prstGeom>
            <a:noFill/>
            <a:ln w="9525">
              <a:noFill/>
              <a:miter lim="800000"/>
              <a:headEnd/>
              <a:tailEnd/>
            </a:ln>
          </p:spPr>
          <p:txBody>
            <a:bodyPr wrap="none">
              <a:spAutoFit/>
            </a:bodyPr>
            <a:lstStyle/>
            <a:p>
              <a:pPr algn="r"/>
              <a:r>
                <a:rPr lang="it-IT" sz="1400" b="1">
                  <a:solidFill>
                    <a:schemeClr val="tx1"/>
                  </a:solidFill>
                  <a:effectLst/>
                  <a:latin typeface="Calibri" pitchFamily="34" charset="0"/>
                </a:rPr>
                <a:t>25</a:t>
              </a:r>
            </a:p>
          </p:txBody>
        </p:sp>
        <p:sp>
          <p:nvSpPr>
            <p:cNvPr id="8255" name="CasellaDiTesto 70"/>
            <p:cNvSpPr txBox="1">
              <a:spLocks noChangeArrowheads="1"/>
            </p:cNvSpPr>
            <p:nvPr/>
          </p:nvSpPr>
          <p:spPr bwMode="auto">
            <a:xfrm>
              <a:off x="4255259" y="6208806"/>
              <a:ext cx="367380" cy="307784"/>
            </a:xfrm>
            <a:prstGeom prst="rect">
              <a:avLst/>
            </a:prstGeom>
            <a:noFill/>
            <a:ln w="9525">
              <a:noFill/>
              <a:miter lim="800000"/>
              <a:headEnd/>
              <a:tailEnd/>
            </a:ln>
          </p:spPr>
          <p:txBody>
            <a:bodyPr wrap="none">
              <a:spAutoFit/>
            </a:bodyPr>
            <a:lstStyle/>
            <a:p>
              <a:pPr algn="r"/>
              <a:r>
                <a:rPr lang="it-IT" sz="1400" b="1">
                  <a:solidFill>
                    <a:schemeClr val="tx1"/>
                  </a:solidFill>
                  <a:effectLst/>
                  <a:latin typeface="Calibri" pitchFamily="34" charset="0"/>
                </a:rPr>
                <a:t>30</a:t>
              </a:r>
            </a:p>
          </p:txBody>
        </p:sp>
        <p:sp>
          <p:nvSpPr>
            <p:cNvPr id="69" name="CasellaDiTesto 67"/>
            <p:cNvSpPr txBox="1">
              <a:spLocks noChangeArrowheads="1"/>
            </p:cNvSpPr>
            <p:nvPr/>
          </p:nvSpPr>
          <p:spPr bwMode="auto">
            <a:xfrm rot="16200000">
              <a:off x="3651014" y="3219856"/>
              <a:ext cx="1018250" cy="400080"/>
            </a:xfrm>
            <a:prstGeom prst="rect">
              <a:avLst/>
            </a:prstGeom>
            <a:noFill/>
            <a:ln w="9525">
              <a:noFill/>
              <a:miter lim="800000"/>
              <a:headEnd/>
              <a:tailEnd/>
            </a:ln>
          </p:spPr>
          <p:txBody>
            <a:bodyPr wrap="none">
              <a:spAutoFit/>
            </a:bodyPr>
            <a:lstStyle/>
            <a:p>
              <a:pPr algn="r"/>
              <a:r>
                <a:rPr lang="it-IT" sz="2000" b="1" dirty="0" smtClean="0">
                  <a:solidFill>
                    <a:schemeClr val="tx1"/>
                  </a:solidFill>
                  <a:effectLst/>
                  <a:latin typeface="Calibri" pitchFamily="34" charset="0"/>
                </a:rPr>
                <a:t>P (kbar)</a:t>
              </a:r>
              <a:endParaRPr lang="it-IT" sz="2000" b="1" dirty="0">
                <a:solidFill>
                  <a:schemeClr val="tx1"/>
                </a:solidFill>
                <a:effectLst/>
                <a:latin typeface="Calibri" pitchFamily="34" charset="0"/>
              </a:endParaRPr>
            </a:p>
          </p:txBody>
        </p:sp>
        <p:sp>
          <p:nvSpPr>
            <p:cNvPr id="70" name="CasellaDiTesto 61"/>
            <p:cNvSpPr txBox="1">
              <a:spLocks noChangeArrowheads="1"/>
            </p:cNvSpPr>
            <p:nvPr/>
          </p:nvSpPr>
          <p:spPr bwMode="auto">
            <a:xfrm>
              <a:off x="6106583" y="431174"/>
              <a:ext cx="695971" cy="369340"/>
            </a:xfrm>
            <a:prstGeom prst="rect">
              <a:avLst/>
            </a:prstGeom>
            <a:noFill/>
            <a:ln w="9525">
              <a:noFill/>
              <a:miter lim="800000"/>
              <a:headEnd/>
              <a:tailEnd/>
            </a:ln>
          </p:spPr>
          <p:txBody>
            <a:bodyPr wrap="none">
              <a:spAutoFit/>
            </a:bodyPr>
            <a:lstStyle/>
            <a:p>
              <a:r>
                <a:rPr lang="it-IT" b="1" dirty="0" smtClean="0">
                  <a:solidFill>
                    <a:schemeClr val="tx1"/>
                  </a:solidFill>
                  <a:effectLst/>
                  <a:latin typeface="Calibri" pitchFamily="34" charset="0"/>
                </a:rPr>
                <a:t>T (°C)</a:t>
              </a:r>
              <a:endParaRPr lang="it-IT" b="1" dirty="0">
                <a:solidFill>
                  <a:schemeClr val="tx1"/>
                </a:solidFill>
                <a:effectLst/>
                <a:latin typeface="Calibri" pitchFamily="34" charset="0"/>
              </a:endParaRPr>
            </a:p>
          </p:txBody>
        </p:sp>
      </p:grpSp>
      <p:sp>
        <p:nvSpPr>
          <p:cNvPr id="74" name="CasellaDiTesto 73"/>
          <p:cNvSpPr txBox="1">
            <a:spLocks noChangeArrowheads="1"/>
          </p:cNvSpPr>
          <p:nvPr/>
        </p:nvSpPr>
        <p:spPr bwMode="auto">
          <a:xfrm rot="3815787">
            <a:off x="6366158" y="5221808"/>
            <a:ext cx="1221809" cy="523220"/>
          </a:xfrm>
          <a:prstGeom prst="rect">
            <a:avLst/>
          </a:prstGeom>
          <a:noFill/>
          <a:ln w="9525">
            <a:noFill/>
            <a:miter lim="800000"/>
            <a:headEnd/>
            <a:tailEnd/>
          </a:ln>
        </p:spPr>
        <p:txBody>
          <a:bodyPr wrap="none">
            <a:spAutoFit/>
          </a:bodyPr>
          <a:lstStyle/>
          <a:p>
            <a:r>
              <a:rPr lang="it-IT" sz="2800">
                <a:solidFill>
                  <a:srgbClr val="FF0000"/>
                </a:solidFill>
                <a:effectLst/>
                <a:latin typeface="Calibri" pitchFamily="34" charset="0"/>
              </a:rPr>
              <a:t>Solidus</a:t>
            </a:r>
          </a:p>
        </p:txBody>
      </p:sp>
      <p:sp>
        <p:nvSpPr>
          <p:cNvPr id="75" name="Figura a mano libera 74"/>
          <p:cNvSpPr/>
          <p:nvPr/>
        </p:nvSpPr>
        <p:spPr bwMode="auto">
          <a:xfrm>
            <a:off x="5888038" y="1009050"/>
            <a:ext cx="2530475" cy="5445125"/>
          </a:xfrm>
          <a:custGeom>
            <a:avLst/>
            <a:gdLst>
              <a:gd name="connsiteX0" fmla="*/ 0 w 2529840"/>
              <a:gd name="connsiteY0" fmla="*/ 0 h 5445760"/>
              <a:gd name="connsiteX1" fmla="*/ 731520 w 2529840"/>
              <a:gd name="connsiteY1" fmla="*/ 1859280 h 5445760"/>
              <a:gd name="connsiteX2" fmla="*/ 2529840 w 2529840"/>
              <a:gd name="connsiteY2" fmla="*/ 5445760 h 5445760"/>
              <a:gd name="connsiteX0" fmla="*/ 0 w 2529840"/>
              <a:gd name="connsiteY0" fmla="*/ 0 h 5445760"/>
              <a:gd name="connsiteX1" fmla="*/ 731520 w 2529840"/>
              <a:gd name="connsiteY1" fmla="*/ 1859280 h 5445760"/>
              <a:gd name="connsiteX2" fmla="*/ 2529840 w 2529840"/>
              <a:gd name="connsiteY2" fmla="*/ 5445760 h 5445760"/>
              <a:gd name="connsiteX0" fmla="*/ 0 w 2529840"/>
              <a:gd name="connsiteY0" fmla="*/ 0 h 5445760"/>
              <a:gd name="connsiteX1" fmla="*/ 731520 w 2529840"/>
              <a:gd name="connsiteY1" fmla="*/ 1859280 h 5445760"/>
              <a:gd name="connsiteX2" fmla="*/ 2529840 w 2529840"/>
              <a:gd name="connsiteY2" fmla="*/ 5445760 h 5445760"/>
            </a:gdLst>
            <a:ahLst/>
            <a:cxnLst>
              <a:cxn ang="0">
                <a:pos x="connsiteX0" y="connsiteY0"/>
              </a:cxn>
              <a:cxn ang="0">
                <a:pos x="connsiteX1" y="connsiteY1"/>
              </a:cxn>
              <a:cxn ang="0">
                <a:pos x="connsiteX2" y="connsiteY2"/>
              </a:cxn>
            </a:cxnLst>
            <a:rect l="l" t="t" r="r" b="b"/>
            <a:pathLst>
              <a:path w="2529840" h="5445760">
                <a:moveTo>
                  <a:pt x="0" y="0"/>
                </a:moveTo>
                <a:cubicBezTo>
                  <a:pt x="124460" y="536786"/>
                  <a:pt x="198120" y="738293"/>
                  <a:pt x="731520" y="1859280"/>
                </a:cubicBezTo>
                <a:cubicBezTo>
                  <a:pt x="1153160" y="2766907"/>
                  <a:pt x="1841500" y="4106333"/>
                  <a:pt x="2529840" y="5445760"/>
                </a:cubicBezTo>
              </a:path>
            </a:pathLst>
          </a:custGeom>
          <a:noFill/>
          <a:ln w="28575" cap="flat" cmpd="sng" algn="ctr">
            <a:solidFill>
              <a:srgbClr val="0000FF"/>
            </a:solidFill>
            <a:prstDash val="dash"/>
            <a:round/>
            <a:headEnd type="none" w="med" len="med"/>
            <a:tailEnd type="none" w="med" len="med"/>
          </a:ln>
          <a:effectLst/>
        </p:spPr>
        <p:txBody>
          <a:bodyPr anchor="ctr"/>
          <a:lstStyle/>
          <a:p>
            <a:pPr>
              <a:defRPr/>
            </a:pPr>
            <a:endParaRPr lang="it-IT">
              <a:latin typeface="Calibri" pitchFamily="34" charset="0"/>
            </a:endParaRPr>
          </a:p>
        </p:txBody>
      </p:sp>
      <p:sp>
        <p:nvSpPr>
          <p:cNvPr id="77" name="Figura a mano libera 76"/>
          <p:cNvSpPr/>
          <p:nvPr/>
        </p:nvSpPr>
        <p:spPr bwMode="auto">
          <a:xfrm>
            <a:off x="6202363" y="1018575"/>
            <a:ext cx="2794000" cy="5029200"/>
          </a:xfrm>
          <a:custGeom>
            <a:avLst/>
            <a:gdLst>
              <a:gd name="connsiteX0" fmla="*/ 0 w 2794000"/>
              <a:gd name="connsiteY0" fmla="*/ 0 h 5029200"/>
              <a:gd name="connsiteX1" fmla="*/ 2794000 w 2794000"/>
              <a:gd name="connsiteY1" fmla="*/ 5029200 h 5029200"/>
            </a:gdLst>
            <a:ahLst/>
            <a:cxnLst>
              <a:cxn ang="0">
                <a:pos x="connsiteX0" y="connsiteY0"/>
              </a:cxn>
              <a:cxn ang="0">
                <a:pos x="connsiteX1" y="connsiteY1"/>
              </a:cxn>
            </a:cxnLst>
            <a:rect l="l" t="t" r="r" b="b"/>
            <a:pathLst>
              <a:path w="2794000" h="5029200">
                <a:moveTo>
                  <a:pt x="0" y="0"/>
                </a:moveTo>
                <a:lnTo>
                  <a:pt x="2794000" y="5029200"/>
                </a:lnTo>
              </a:path>
            </a:pathLst>
          </a:custGeom>
          <a:noFill/>
          <a:ln w="28575" cap="flat" cmpd="sng" algn="ctr">
            <a:solidFill>
              <a:srgbClr val="0000FF"/>
            </a:solidFill>
            <a:prstDash val="dash"/>
            <a:round/>
            <a:headEnd type="none" w="med" len="med"/>
            <a:tailEnd type="none" w="med" len="med"/>
          </a:ln>
          <a:effectLst/>
        </p:spPr>
        <p:txBody>
          <a:bodyPr anchor="ctr"/>
          <a:lstStyle/>
          <a:p>
            <a:pPr>
              <a:defRPr/>
            </a:pPr>
            <a:endParaRPr lang="it-IT">
              <a:latin typeface="Calibri" pitchFamily="34" charset="0"/>
            </a:endParaRPr>
          </a:p>
        </p:txBody>
      </p:sp>
      <p:sp>
        <p:nvSpPr>
          <p:cNvPr id="84" name="Figura a mano libera 83"/>
          <p:cNvSpPr/>
          <p:nvPr/>
        </p:nvSpPr>
        <p:spPr bwMode="auto">
          <a:xfrm>
            <a:off x="5546725" y="1147163"/>
            <a:ext cx="1227138" cy="1076325"/>
          </a:xfrm>
          <a:custGeom>
            <a:avLst/>
            <a:gdLst>
              <a:gd name="connsiteX0" fmla="*/ 0 w 963168"/>
              <a:gd name="connsiteY0" fmla="*/ 633984 h 633984"/>
              <a:gd name="connsiteX1" fmla="*/ 963168 w 963168"/>
              <a:gd name="connsiteY1" fmla="*/ 0 h 633984"/>
              <a:gd name="connsiteX0" fmla="*/ 0 w 1227328"/>
              <a:gd name="connsiteY0" fmla="*/ 633984 h 1076960"/>
              <a:gd name="connsiteX1" fmla="*/ 963168 w 1227328"/>
              <a:gd name="connsiteY1" fmla="*/ 0 h 1076960"/>
              <a:gd name="connsiteX0" fmla="*/ 0 w 1227328"/>
              <a:gd name="connsiteY0" fmla="*/ 633984 h 1076960"/>
              <a:gd name="connsiteX1" fmla="*/ 963168 w 1227328"/>
              <a:gd name="connsiteY1" fmla="*/ 0 h 1076960"/>
              <a:gd name="connsiteX0" fmla="*/ 0 w 1227328"/>
              <a:gd name="connsiteY0" fmla="*/ 633984 h 1076960"/>
              <a:gd name="connsiteX1" fmla="*/ 963168 w 1227328"/>
              <a:gd name="connsiteY1" fmla="*/ 0 h 1076960"/>
            </a:gdLst>
            <a:ahLst/>
            <a:cxnLst>
              <a:cxn ang="0">
                <a:pos x="connsiteX0" y="connsiteY0"/>
              </a:cxn>
              <a:cxn ang="0">
                <a:pos x="connsiteX1" y="connsiteY1"/>
              </a:cxn>
            </a:cxnLst>
            <a:rect l="l" t="t" r="r" b="b"/>
            <a:pathLst>
              <a:path w="1227328" h="1076960">
                <a:moveTo>
                  <a:pt x="0" y="633984"/>
                </a:moveTo>
                <a:cubicBezTo>
                  <a:pt x="717296" y="788416"/>
                  <a:pt x="1227328" y="1076960"/>
                  <a:pt x="963168" y="0"/>
                </a:cubicBezTo>
              </a:path>
            </a:pathLst>
          </a:custGeom>
          <a:noFill/>
          <a:ln w="28575" cap="flat" cmpd="sng" algn="ctr">
            <a:solidFill>
              <a:srgbClr val="00B050"/>
            </a:solidFill>
            <a:prstDash val="solid"/>
            <a:round/>
            <a:headEnd type="none" w="med" len="med"/>
            <a:tailEnd type="none" w="med" len="med"/>
          </a:ln>
          <a:effectLst/>
        </p:spPr>
        <p:txBody>
          <a:bodyPr anchor="ctr"/>
          <a:lstStyle/>
          <a:p>
            <a:pPr>
              <a:defRPr/>
            </a:pPr>
            <a:endParaRPr lang="it-IT">
              <a:latin typeface="Calibri" pitchFamily="34" charset="0"/>
            </a:endParaRPr>
          </a:p>
        </p:txBody>
      </p:sp>
      <p:sp>
        <p:nvSpPr>
          <p:cNvPr id="85" name="Figura a mano libera 84"/>
          <p:cNvSpPr/>
          <p:nvPr/>
        </p:nvSpPr>
        <p:spPr bwMode="auto">
          <a:xfrm>
            <a:off x="5907088" y="1920275"/>
            <a:ext cx="1403350" cy="1162050"/>
          </a:xfrm>
          <a:custGeom>
            <a:avLst/>
            <a:gdLst>
              <a:gd name="connsiteX0" fmla="*/ 0 w 963168"/>
              <a:gd name="connsiteY0" fmla="*/ 633984 h 633984"/>
              <a:gd name="connsiteX1" fmla="*/ 963168 w 963168"/>
              <a:gd name="connsiteY1" fmla="*/ 0 h 633984"/>
              <a:gd name="connsiteX0" fmla="*/ 0 w 1227328"/>
              <a:gd name="connsiteY0" fmla="*/ 633984 h 1076960"/>
              <a:gd name="connsiteX1" fmla="*/ 963168 w 1227328"/>
              <a:gd name="connsiteY1" fmla="*/ 0 h 1076960"/>
              <a:gd name="connsiteX0" fmla="*/ 0 w 1227328"/>
              <a:gd name="connsiteY0" fmla="*/ 633984 h 1076960"/>
              <a:gd name="connsiteX1" fmla="*/ 963168 w 1227328"/>
              <a:gd name="connsiteY1" fmla="*/ 0 h 1076960"/>
              <a:gd name="connsiteX0" fmla="*/ 0 w 1227328"/>
              <a:gd name="connsiteY0" fmla="*/ 633984 h 1076960"/>
              <a:gd name="connsiteX1" fmla="*/ 963168 w 1227328"/>
              <a:gd name="connsiteY1" fmla="*/ 0 h 1076960"/>
              <a:gd name="connsiteX0" fmla="*/ 0 w 1227328"/>
              <a:gd name="connsiteY0" fmla="*/ 530352 h 1076960"/>
              <a:gd name="connsiteX1" fmla="*/ 963168 w 1227328"/>
              <a:gd name="connsiteY1" fmla="*/ 0 h 1076960"/>
              <a:gd name="connsiteX0" fmla="*/ 0 w 1227328"/>
              <a:gd name="connsiteY0" fmla="*/ 530352 h 1076960"/>
              <a:gd name="connsiteX1" fmla="*/ 963168 w 1227328"/>
              <a:gd name="connsiteY1" fmla="*/ 0 h 1076960"/>
              <a:gd name="connsiteX0" fmla="*/ 0 w 1404112"/>
              <a:gd name="connsiteY0" fmla="*/ 530352 h 1162304"/>
              <a:gd name="connsiteX1" fmla="*/ 963168 w 1404112"/>
              <a:gd name="connsiteY1" fmla="*/ 0 h 1162304"/>
            </a:gdLst>
            <a:ahLst/>
            <a:cxnLst>
              <a:cxn ang="0">
                <a:pos x="connsiteX0" y="connsiteY0"/>
              </a:cxn>
              <a:cxn ang="0">
                <a:pos x="connsiteX1" y="connsiteY1"/>
              </a:cxn>
            </a:cxnLst>
            <a:rect l="l" t="t" r="r" b="b"/>
            <a:pathLst>
              <a:path w="1404112" h="1162304">
                <a:moveTo>
                  <a:pt x="0" y="530352"/>
                </a:moveTo>
                <a:cubicBezTo>
                  <a:pt x="638048" y="916432"/>
                  <a:pt x="1404112" y="1162304"/>
                  <a:pt x="963168" y="0"/>
                </a:cubicBezTo>
              </a:path>
            </a:pathLst>
          </a:custGeom>
          <a:noFill/>
          <a:ln w="28575" cap="flat" cmpd="sng" algn="ctr">
            <a:solidFill>
              <a:srgbClr val="00B050"/>
            </a:solidFill>
            <a:prstDash val="solid"/>
            <a:round/>
            <a:headEnd type="none" w="med" len="med"/>
            <a:tailEnd type="none" w="med" len="med"/>
          </a:ln>
          <a:effectLst/>
        </p:spPr>
        <p:txBody>
          <a:bodyPr anchor="ctr"/>
          <a:lstStyle/>
          <a:p>
            <a:pPr>
              <a:defRPr/>
            </a:pPr>
            <a:endParaRPr lang="it-IT">
              <a:latin typeface="Calibri" pitchFamily="34" charset="0"/>
            </a:endParaRPr>
          </a:p>
        </p:txBody>
      </p:sp>
      <p:sp>
        <p:nvSpPr>
          <p:cNvPr id="86" name="Figura a mano libera 85"/>
          <p:cNvSpPr/>
          <p:nvPr/>
        </p:nvSpPr>
        <p:spPr bwMode="auto">
          <a:xfrm>
            <a:off x="5967413" y="2609250"/>
            <a:ext cx="1703387" cy="1131888"/>
          </a:xfrm>
          <a:custGeom>
            <a:avLst/>
            <a:gdLst>
              <a:gd name="connsiteX0" fmla="*/ 0 w 963168"/>
              <a:gd name="connsiteY0" fmla="*/ 633984 h 633984"/>
              <a:gd name="connsiteX1" fmla="*/ 963168 w 963168"/>
              <a:gd name="connsiteY1" fmla="*/ 0 h 633984"/>
              <a:gd name="connsiteX0" fmla="*/ 0 w 1227328"/>
              <a:gd name="connsiteY0" fmla="*/ 633984 h 1076960"/>
              <a:gd name="connsiteX1" fmla="*/ 963168 w 1227328"/>
              <a:gd name="connsiteY1" fmla="*/ 0 h 1076960"/>
              <a:gd name="connsiteX0" fmla="*/ 0 w 1227328"/>
              <a:gd name="connsiteY0" fmla="*/ 633984 h 1076960"/>
              <a:gd name="connsiteX1" fmla="*/ 963168 w 1227328"/>
              <a:gd name="connsiteY1" fmla="*/ 0 h 1076960"/>
              <a:gd name="connsiteX0" fmla="*/ 0 w 1227328"/>
              <a:gd name="connsiteY0" fmla="*/ 633984 h 1076960"/>
              <a:gd name="connsiteX1" fmla="*/ 963168 w 1227328"/>
              <a:gd name="connsiteY1" fmla="*/ 0 h 1076960"/>
              <a:gd name="connsiteX0" fmla="*/ 0 w 1227328"/>
              <a:gd name="connsiteY0" fmla="*/ 530352 h 1076960"/>
              <a:gd name="connsiteX1" fmla="*/ 963168 w 1227328"/>
              <a:gd name="connsiteY1" fmla="*/ 0 h 1076960"/>
              <a:gd name="connsiteX0" fmla="*/ 0 w 1227328"/>
              <a:gd name="connsiteY0" fmla="*/ 530352 h 1076960"/>
              <a:gd name="connsiteX1" fmla="*/ 963168 w 1227328"/>
              <a:gd name="connsiteY1" fmla="*/ 0 h 1076960"/>
              <a:gd name="connsiteX0" fmla="*/ 0 w 1404112"/>
              <a:gd name="connsiteY0" fmla="*/ 530352 h 1162304"/>
              <a:gd name="connsiteX1" fmla="*/ 963168 w 1404112"/>
              <a:gd name="connsiteY1" fmla="*/ 0 h 1162304"/>
              <a:gd name="connsiteX0" fmla="*/ 0 w 1721104"/>
              <a:gd name="connsiteY0" fmla="*/ 54864 h 1162304"/>
              <a:gd name="connsiteX1" fmla="*/ 1280160 w 1721104"/>
              <a:gd name="connsiteY1" fmla="*/ 0 h 1162304"/>
              <a:gd name="connsiteX0" fmla="*/ 0 w 1721104"/>
              <a:gd name="connsiteY0" fmla="*/ 54864 h 1162304"/>
              <a:gd name="connsiteX1" fmla="*/ 1280160 w 1721104"/>
              <a:gd name="connsiteY1" fmla="*/ 0 h 1162304"/>
              <a:gd name="connsiteX0" fmla="*/ 0 w 2001520"/>
              <a:gd name="connsiteY0" fmla="*/ 54864 h 1162304"/>
              <a:gd name="connsiteX1" fmla="*/ 1560576 w 2001520"/>
              <a:gd name="connsiteY1" fmla="*/ 0 h 1162304"/>
              <a:gd name="connsiteX0" fmla="*/ 0 w 1769872"/>
              <a:gd name="connsiteY0" fmla="*/ 54864 h 1162304"/>
              <a:gd name="connsiteX1" fmla="*/ 1328928 w 1769872"/>
              <a:gd name="connsiteY1" fmla="*/ 0 h 1162304"/>
              <a:gd name="connsiteX0" fmla="*/ 0 w 1702816"/>
              <a:gd name="connsiteY0" fmla="*/ 54864 h 1131824"/>
              <a:gd name="connsiteX1" fmla="*/ 1328928 w 1702816"/>
              <a:gd name="connsiteY1" fmla="*/ 0 h 1131824"/>
              <a:gd name="connsiteX0" fmla="*/ 0 w 1702816"/>
              <a:gd name="connsiteY0" fmla="*/ 54864 h 1131824"/>
              <a:gd name="connsiteX1" fmla="*/ 1328928 w 1702816"/>
              <a:gd name="connsiteY1" fmla="*/ 0 h 1131824"/>
            </a:gdLst>
            <a:ahLst/>
            <a:cxnLst>
              <a:cxn ang="0">
                <a:pos x="connsiteX0" y="connsiteY0"/>
              </a:cxn>
              <a:cxn ang="0">
                <a:pos x="connsiteX1" y="connsiteY1"/>
              </a:cxn>
            </a:cxnLst>
            <a:rect l="l" t="t" r="r" b="b"/>
            <a:pathLst>
              <a:path w="1702816" h="1131824">
                <a:moveTo>
                  <a:pt x="0" y="54864"/>
                </a:moveTo>
                <a:cubicBezTo>
                  <a:pt x="577088" y="343408"/>
                  <a:pt x="1702816" y="1131824"/>
                  <a:pt x="1328928" y="0"/>
                </a:cubicBezTo>
              </a:path>
            </a:pathLst>
          </a:custGeom>
          <a:noFill/>
          <a:ln w="28575" cap="flat" cmpd="sng" algn="ctr">
            <a:solidFill>
              <a:srgbClr val="00B050"/>
            </a:solidFill>
            <a:prstDash val="solid"/>
            <a:round/>
            <a:headEnd type="none" w="med" len="med"/>
            <a:tailEnd type="none" w="med" len="med"/>
          </a:ln>
          <a:effectLst/>
        </p:spPr>
        <p:txBody>
          <a:bodyPr anchor="ctr"/>
          <a:lstStyle/>
          <a:p>
            <a:pPr>
              <a:defRPr/>
            </a:pPr>
            <a:endParaRPr lang="it-IT">
              <a:latin typeface="Calibri" pitchFamily="34" charset="0"/>
            </a:endParaRPr>
          </a:p>
        </p:txBody>
      </p:sp>
      <p:sp>
        <p:nvSpPr>
          <p:cNvPr id="87" name="Figura a mano libera 86"/>
          <p:cNvSpPr/>
          <p:nvPr/>
        </p:nvSpPr>
        <p:spPr bwMode="auto">
          <a:xfrm>
            <a:off x="6076950" y="2956913"/>
            <a:ext cx="1885950" cy="1376362"/>
          </a:xfrm>
          <a:custGeom>
            <a:avLst/>
            <a:gdLst>
              <a:gd name="connsiteX0" fmla="*/ 0 w 963168"/>
              <a:gd name="connsiteY0" fmla="*/ 633984 h 633984"/>
              <a:gd name="connsiteX1" fmla="*/ 963168 w 963168"/>
              <a:gd name="connsiteY1" fmla="*/ 0 h 633984"/>
              <a:gd name="connsiteX0" fmla="*/ 0 w 1227328"/>
              <a:gd name="connsiteY0" fmla="*/ 633984 h 1076960"/>
              <a:gd name="connsiteX1" fmla="*/ 963168 w 1227328"/>
              <a:gd name="connsiteY1" fmla="*/ 0 h 1076960"/>
              <a:gd name="connsiteX0" fmla="*/ 0 w 1227328"/>
              <a:gd name="connsiteY0" fmla="*/ 633984 h 1076960"/>
              <a:gd name="connsiteX1" fmla="*/ 963168 w 1227328"/>
              <a:gd name="connsiteY1" fmla="*/ 0 h 1076960"/>
              <a:gd name="connsiteX0" fmla="*/ 0 w 1227328"/>
              <a:gd name="connsiteY0" fmla="*/ 633984 h 1076960"/>
              <a:gd name="connsiteX1" fmla="*/ 963168 w 1227328"/>
              <a:gd name="connsiteY1" fmla="*/ 0 h 1076960"/>
              <a:gd name="connsiteX0" fmla="*/ 0 w 1227328"/>
              <a:gd name="connsiteY0" fmla="*/ 530352 h 1076960"/>
              <a:gd name="connsiteX1" fmla="*/ 963168 w 1227328"/>
              <a:gd name="connsiteY1" fmla="*/ 0 h 1076960"/>
              <a:gd name="connsiteX0" fmla="*/ 0 w 1227328"/>
              <a:gd name="connsiteY0" fmla="*/ 530352 h 1076960"/>
              <a:gd name="connsiteX1" fmla="*/ 963168 w 1227328"/>
              <a:gd name="connsiteY1" fmla="*/ 0 h 1076960"/>
              <a:gd name="connsiteX0" fmla="*/ 0 w 1404112"/>
              <a:gd name="connsiteY0" fmla="*/ 530352 h 1162304"/>
              <a:gd name="connsiteX1" fmla="*/ 963168 w 1404112"/>
              <a:gd name="connsiteY1" fmla="*/ 0 h 1162304"/>
              <a:gd name="connsiteX0" fmla="*/ 0 w 1721104"/>
              <a:gd name="connsiteY0" fmla="*/ 54864 h 1162304"/>
              <a:gd name="connsiteX1" fmla="*/ 1280160 w 1721104"/>
              <a:gd name="connsiteY1" fmla="*/ 0 h 1162304"/>
              <a:gd name="connsiteX0" fmla="*/ 0 w 1721104"/>
              <a:gd name="connsiteY0" fmla="*/ 54864 h 1162304"/>
              <a:gd name="connsiteX1" fmla="*/ 1280160 w 1721104"/>
              <a:gd name="connsiteY1" fmla="*/ 0 h 1162304"/>
              <a:gd name="connsiteX0" fmla="*/ 0 w 2001520"/>
              <a:gd name="connsiteY0" fmla="*/ 54864 h 1162304"/>
              <a:gd name="connsiteX1" fmla="*/ 1560576 w 2001520"/>
              <a:gd name="connsiteY1" fmla="*/ 0 h 1162304"/>
              <a:gd name="connsiteX0" fmla="*/ 0 w 1769872"/>
              <a:gd name="connsiteY0" fmla="*/ 54864 h 1162304"/>
              <a:gd name="connsiteX1" fmla="*/ 1328928 w 1769872"/>
              <a:gd name="connsiteY1" fmla="*/ 0 h 1162304"/>
              <a:gd name="connsiteX0" fmla="*/ 0 w 1702816"/>
              <a:gd name="connsiteY0" fmla="*/ 54864 h 1131824"/>
              <a:gd name="connsiteX1" fmla="*/ 1328928 w 1702816"/>
              <a:gd name="connsiteY1" fmla="*/ 0 h 1131824"/>
              <a:gd name="connsiteX0" fmla="*/ 0 w 1702816"/>
              <a:gd name="connsiteY0" fmla="*/ 54864 h 1131824"/>
              <a:gd name="connsiteX1" fmla="*/ 1328928 w 1702816"/>
              <a:gd name="connsiteY1" fmla="*/ 0 h 1131824"/>
              <a:gd name="connsiteX0" fmla="*/ 0 w 1916176"/>
              <a:gd name="connsiteY0" fmla="*/ 0 h 1418336"/>
              <a:gd name="connsiteX1" fmla="*/ 1542288 w 1916176"/>
              <a:gd name="connsiteY1" fmla="*/ 286512 h 1418336"/>
              <a:gd name="connsiteX0" fmla="*/ 0 w 1885696"/>
              <a:gd name="connsiteY0" fmla="*/ 0 h 1375664"/>
              <a:gd name="connsiteX1" fmla="*/ 1542288 w 1885696"/>
              <a:gd name="connsiteY1" fmla="*/ 286512 h 1375664"/>
            </a:gdLst>
            <a:ahLst/>
            <a:cxnLst>
              <a:cxn ang="0">
                <a:pos x="connsiteX0" y="connsiteY0"/>
              </a:cxn>
              <a:cxn ang="0">
                <a:pos x="connsiteX1" y="connsiteY1"/>
              </a:cxn>
            </a:cxnLst>
            <a:rect l="l" t="t" r="r" b="b"/>
            <a:pathLst>
              <a:path w="1885696" h="1375664">
                <a:moveTo>
                  <a:pt x="0" y="0"/>
                </a:moveTo>
                <a:cubicBezTo>
                  <a:pt x="577088" y="288544"/>
                  <a:pt x="1885696" y="1375664"/>
                  <a:pt x="1542288" y="286512"/>
                </a:cubicBezTo>
              </a:path>
            </a:pathLst>
          </a:custGeom>
          <a:noFill/>
          <a:ln w="28575" cap="flat" cmpd="sng" algn="ctr">
            <a:solidFill>
              <a:srgbClr val="00B050"/>
            </a:solidFill>
            <a:prstDash val="solid"/>
            <a:round/>
            <a:headEnd type="none" w="med" len="med"/>
            <a:tailEnd type="none" w="med" len="med"/>
          </a:ln>
          <a:effectLst/>
        </p:spPr>
        <p:txBody>
          <a:bodyPr anchor="ctr"/>
          <a:lstStyle/>
          <a:p>
            <a:pPr>
              <a:defRPr/>
            </a:pPr>
            <a:endParaRPr lang="it-IT">
              <a:latin typeface="Calibri" pitchFamily="34" charset="0"/>
            </a:endParaRPr>
          </a:p>
        </p:txBody>
      </p:sp>
      <p:sp>
        <p:nvSpPr>
          <p:cNvPr id="89" name="CasellaDiTesto 88"/>
          <p:cNvSpPr txBox="1">
            <a:spLocks noChangeArrowheads="1"/>
          </p:cNvSpPr>
          <p:nvPr/>
        </p:nvSpPr>
        <p:spPr bwMode="auto">
          <a:xfrm>
            <a:off x="5057775" y="1615475"/>
            <a:ext cx="473206" cy="338554"/>
          </a:xfrm>
          <a:prstGeom prst="rect">
            <a:avLst/>
          </a:prstGeom>
          <a:noFill/>
          <a:ln w="9525">
            <a:noFill/>
            <a:miter lim="800000"/>
            <a:headEnd/>
            <a:tailEnd/>
          </a:ln>
        </p:spPr>
        <p:txBody>
          <a:bodyPr wrap="none">
            <a:spAutoFit/>
          </a:bodyPr>
          <a:lstStyle/>
          <a:p>
            <a:r>
              <a:rPr lang="it-IT" sz="1600" b="1" dirty="0" err="1">
                <a:solidFill>
                  <a:srgbClr val="00B050"/>
                </a:solidFill>
                <a:effectLst/>
                <a:latin typeface="Calibri" pitchFamily="34" charset="0"/>
              </a:rPr>
              <a:t>O%</a:t>
            </a:r>
            <a:endParaRPr lang="it-IT" sz="1600" b="1" dirty="0">
              <a:solidFill>
                <a:srgbClr val="00B050"/>
              </a:solidFill>
              <a:effectLst/>
              <a:latin typeface="Calibri" pitchFamily="34" charset="0"/>
            </a:endParaRPr>
          </a:p>
        </p:txBody>
      </p:sp>
      <p:sp>
        <p:nvSpPr>
          <p:cNvPr id="90" name="CasellaDiTesto 89"/>
          <p:cNvSpPr txBox="1">
            <a:spLocks noChangeArrowheads="1"/>
          </p:cNvSpPr>
          <p:nvPr/>
        </p:nvSpPr>
        <p:spPr bwMode="auto">
          <a:xfrm>
            <a:off x="5230813" y="2225075"/>
            <a:ext cx="577402" cy="338554"/>
          </a:xfrm>
          <a:prstGeom prst="rect">
            <a:avLst/>
          </a:prstGeom>
          <a:noFill/>
          <a:ln w="9525">
            <a:noFill/>
            <a:miter lim="800000"/>
            <a:headEnd/>
            <a:tailEnd/>
          </a:ln>
        </p:spPr>
        <p:txBody>
          <a:bodyPr wrap="none">
            <a:spAutoFit/>
          </a:bodyPr>
          <a:lstStyle/>
          <a:p>
            <a:r>
              <a:rPr lang="it-IT" sz="1600" b="1">
                <a:solidFill>
                  <a:srgbClr val="00B050"/>
                </a:solidFill>
                <a:effectLst/>
                <a:latin typeface="Calibri" pitchFamily="34" charset="0"/>
              </a:rPr>
              <a:t>1O%</a:t>
            </a:r>
          </a:p>
        </p:txBody>
      </p:sp>
      <p:sp>
        <p:nvSpPr>
          <p:cNvPr id="91" name="CasellaDiTesto 90"/>
          <p:cNvSpPr txBox="1">
            <a:spLocks noChangeArrowheads="1"/>
          </p:cNvSpPr>
          <p:nvPr/>
        </p:nvSpPr>
        <p:spPr bwMode="auto">
          <a:xfrm>
            <a:off x="5403850" y="2539400"/>
            <a:ext cx="542136" cy="338554"/>
          </a:xfrm>
          <a:prstGeom prst="rect">
            <a:avLst/>
          </a:prstGeom>
          <a:noFill/>
          <a:ln w="9525">
            <a:noFill/>
            <a:miter lim="800000"/>
            <a:headEnd/>
            <a:tailEnd/>
          </a:ln>
        </p:spPr>
        <p:txBody>
          <a:bodyPr wrap="none">
            <a:spAutoFit/>
          </a:bodyPr>
          <a:lstStyle/>
          <a:p>
            <a:r>
              <a:rPr lang="it-IT" sz="1600" b="1">
                <a:solidFill>
                  <a:srgbClr val="00B050"/>
                </a:solidFill>
                <a:effectLst/>
                <a:latin typeface="Calibri" pitchFamily="34" charset="0"/>
              </a:rPr>
              <a:t>15%</a:t>
            </a:r>
          </a:p>
        </p:txBody>
      </p:sp>
      <p:sp>
        <p:nvSpPr>
          <p:cNvPr id="92" name="CasellaDiTesto 91"/>
          <p:cNvSpPr txBox="1">
            <a:spLocks noChangeArrowheads="1"/>
          </p:cNvSpPr>
          <p:nvPr/>
        </p:nvSpPr>
        <p:spPr bwMode="auto">
          <a:xfrm>
            <a:off x="5526088" y="2834675"/>
            <a:ext cx="542136" cy="338554"/>
          </a:xfrm>
          <a:prstGeom prst="rect">
            <a:avLst/>
          </a:prstGeom>
          <a:noFill/>
          <a:ln w="9525">
            <a:noFill/>
            <a:miter lim="800000"/>
            <a:headEnd/>
            <a:tailEnd/>
          </a:ln>
        </p:spPr>
        <p:txBody>
          <a:bodyPr wrap="none">
            <a:spAutoFit/>
          </a:bodyPr>
          <a:lstStyle/>
          <a:p>
            <a:r>
              <a:rPr lang="it-IT" sz="1600" b="1">
                <a:solidFill>
                  <a:srgbClr val="00B050"/>
                </a:solidFill>
                <a:effectLst/>
                <a:latin typeface="Calibri" pitchFamily="34" charset="0"/>
              </a:rPr>
              <a:t>20%</a:t>
            </a:r>
          </a:p>
        </p:txBody>
      </p:sp>
      <p:sp>
        <p:nvSpPr>
          <p:cNvPr id="93" name="CasellaDiTesto 92"/>
          <p:cNvSpPr txBox="1">
            <a:spLocks noChangeArrowheads="1"/>
          </p:cNvSpPr>
          <p:nvPr/>
        </p:nvSpPr>
        <p:spPr bwMode="auto">
          <a:xfrm>
            <a:off x="6731000" y="1045563"/>
            <a:ext cx="2351088" cy="1200329"/>
          </a:xfrm>
          <a:prstGeom prst="rect">
            <a:avLst/>
          </a:prstGeom>
          <a:noFill/>
          <a:ln w="9525">
            <a:noFill/>
            <a:miter lim="800000"/>
            <a:headEnd/>
            <a:tailEnd/>
          </a:ln>
        </p:spPr>
        <p:txBody>
          <a:bodyPr>
            <a:spAutoFit/>
          </a:bodyPr>
          <a:lstStyle/>
          <a:p>
            <a:pPr algn="ctr"/>
            <a:r>
              <a:rPr lang="it-IT" sz="2400" dirty="0">
                <a:solidFill>
                  <a:srgbClr val="00B050"/>
                </a:solidFill>
                <a:effectLst/>
                <a:latin typeface="Calibri" pitchFamily="34" charset="0"/>
              </a:rPr>
              <a:t>% </a:t>
            </a:r>
            <a:r>
              <a:rPr lang="it-IT" sz="2400" dirty="0" err="1">
                <a:solidFill>
                  <a:srgbClr val="00B050"/>
                </a:solidFill>
                <a:effectLst/>
                <a:latin typeface="Calibri" pitchFamily="34" charset="0"/>
              </a:rPr>
              <a:t>of</a:t>
            </a:r>
            <a:r>
              <a:rPr lang="it-IT" sz="2400" dirty="0">
                <a:solidFill>
                  <a:srgbClr val="00B050"/>
                </a:solidFill>
                <a:effectLst/>
                <a:latin typeface="Calibri" pitchFamily="34" charset="0"/>
              </a:rPr>
              <a:t> normative olivine in the </a:t>
            </a:r>
            <a:r>
              <a:rPr lang="it-IT" sz="2400" dirty="0" err="1">
                <a:solidFill>
                  <a:srgbClr val="00B050"/>
                </a:solidFill>
                <a:effectLst/>
                <a:latin typeface="Calibri" pitchFamily="34" charset="0"/>
              </a:rPr>
              <a:t>melt</a:t>
            </a:r>
            <a:endParaRPr lang="it-IT" sz="2400" dirty="0">
              <a:solidFill>
                <a:srgbClr val="00B050"/>
              </a:solidFill>
              <a:effectLst/>
              <a:latin typeface="Calibri" pitchFamily="34" charset="0"/>
            </a:endParaRPr>
          </a:p>
        </p:txBody>
      </p:sp>
      <p:sp>
        <p:nvSpPr>
          <p:cNvPr id="94" name="CasellaDiTesto 93"/>
          <p:cNvSpPr txBox="1">
            <a:spLocks noChangeArrowheads="1"/>
          </p:cNvSpPr>
          <p:nvPr/>
        </p:nvSpPr>
        <p:spPr bwMode="auto">
          <a:xfrm>
            <a:off x="5278438" y="1137638"/>
            <a:ext cx="1412875" cy="708025"/>
          </a:xfrm>
          <a:prstGeom prst="rect">
            <a:avLst/>
          </a:prstGeom>
          <a:noFill/>
          <a:ln w="9525">
            <a:noFill/>
            <a:miter lim="800000"/>
            <a:headEnd/>
            <a:tailEnd/>
          </a:ln>
        </p:spPr>
        <p:txBody>
          <a:bodyPr>
            <a:spAutoFit/>
          </a:bodyPr>
          <a:lstStyle/>
          <a:p>
            <a:pPr algn="ctr"/>
            <a:r>
              <a:rPr lang="it-IT" sz="2000" b="1">
                <a:solidFill>
                  <a:srgbClr val="FF0000"/>
                </a:solidFill>
                <a:effectLst/>
                <a:latin typeface="Calibri" pitchFamily="34" charset="0"/>
              </a:rPr>
              <a:t>Quartz Tholeiite</a:t>
            </a:r>
          </a:p>
        </p:txBody>
      </p:sp>
      <p:sp>
        <p:nvSpPr>
          <p:cNvPr id="95" name="CasellaDiTesto 94"/>
          <p:cNvSpPr txBox="1">
            <a:spLocks noChangeArrowheads="1"/>
          </p:cNvSpPr>
          <p:nvPr/>
        </p:nvSpPr>
        <p:spPr bwMode="auto">
          <a:xfrm>
            <a:off x="5756275" y="2052038"/>
            <a:ext cx="1290638" cy="400050"/>
          </a:xfrm>
          <a:prstGeom prst="rect">
            <a:avLst/>
          </a:prstGeom>
          <a:noFill/>
          <a:ln w="9525">
            <a:noFill/>
            <a:miter lim="800000"/>
            <a:headEnd/>
            <a:tailEnd/>
          </a:ln>
        </p:spPr>
        <p:txBody>
          <a:bodyPr>
            <a:spAutoFit/>
          </a:bodyPr>
          <a:lstStyle/>
          <a:p>
            <a:pPr algn="ctr"/>
            <a:r>
              <a:rPr lang="it-IT" sz="2000" b="1">
                <a:solidFill>
                  <a:srgbClr val="FF0000"/>
                </a:solidFill>
                <a:effectLst/>
                <a:latin typeface="Calibri" pitchFamily="34" charset="0"/>
              </a:rPr>
              <a:t>Tholeiite</a:t>
            </a:r>
          </a:p>
        </p:txBody>
      </p:sp>
      <p:sp>
        <p:nvSpPr>
          <p:cNvPr id="96" name="CasellaDiTesto 95"/>
          <p:cNvSpPr txBox="1">
            <a:spLocks noChangeArrowheads="1"/>
          </p:cNvSpPr>
          <p:nvPr/>
        </p:nvSpPr>
        <p:spPr bwMode="auto">
          <a:xfrm>
            <a:off x="6772275" y="3626838"/>
            <a:ext cx="1258888" cy="708025"/>
          </a:xfrm>
          <a:prstGeom prst="rect">
            <a:avLst/>
          </a:prstGeom>
          <a:noFill/>
          <a:ln w="9525">
            <a:noFill/>
            <a:miter lim="800000"/>
            <a:headEnd/>
            <a:tailEnd/>
          </a:ln>
        </p:spPr>
        <p:txBody>
          <a:bodyPr>
            <a:spAutoFit/>
          </a:bodyPr>
          <a:lstStyle/>
          <a:p>
            <a:pPr algn="ctr"/>
            <a:r>
              <a:rPr lang="it-IT" sz="2000" b="1">
                <a:solidFill>
                  <a:srgbClr val="FF0000"/>
                </a:solidFill>
                <a:effectLst/>
                <a:latin typeface="Calibri" pitchFamily="34" charset="0"/>
              </a:rPr>
              <a:t>Olivine Tholeiite</a:t>
            </a:r>
          </a:p>
        </p:txBody>
      </p:sp>
      <p:sp>
        <p:nvSpPr>
          <p:cNvPr id="97" name="CasellaDiTesto 96"/>
          <p:cNvSpPr txBox="1">
            <a:spLocks noChangeArrowheads="1"/>
          </p:cNvSpPr>
          <p:nvPr/>
        </p:nvSpPr>
        <p:spPr bwMode="auto">
          <a:xfrm>
            <a:off x="6954838" y="4469800"/>
            <a:ext cx="1341437" cy="708025"/>
          </a:xfrm>
          <a:prstGeom prst="rect">
            <a:avLst/>
          </a:prstGeom>
          <a:noFill/>
          <a:ln w="9525">
            <a:noFill/>
            <a:miter lim="800000"/>
            <a:headEnd/>
            <a:tailEnd/>
          </a:ln>
        </p:spPr>
        <p:txBody>
          <a:bodyPr>
            <a:spAutoFit/>
          </a:bodyPr>
          <a:lstStyle/>
          <a:p>
            <a:pPr algn="ctr"/>
            <a:r>
              <a:rPr lang="it-IT" sz="2000" b="1">
                <a:solidFill>
                  <a:srgbClr val="FF0000"/>
                </a:solidFill>
                <a:effectLst/>
                <a:latin typeface="Calibri" pitchFamily="34" charset="0"/>
              </a:rPr>
              <a:t>Tholeiitic Picrite</a:t>
            </a:r>
          </a:p>
        </p:txBody>
      </p:sp>
      <p:cxnSp>
        <p:nvCxnSpPr>
          <p:cNvPr id="88" name="Connettore 1 87"/>
          <p:cNvCxnSpPr>
            <a:cxnSpLocks noChangeShapeType="1"/>
          </p:cNvCxnSpPr>
          <p:nvPr/>
        </p:nvCxnSpPr>
        <p:spPr bwMode="auto">
          <a:xfrm rot="16200000" flipH="1">
            <a:off x="3744913" y="2440975"/>
            <a:ext cx="5445125" cy="2600325"/>
          </a:xfrm>
          <a:prstGeom prst="line">
            <a:avLst/>
          </a:prstGeom>
          <a:noFill/>
          <a:ln w="28575" algn="ctr">
            <a:solidFill>
              <a:srgbClr val="FF0000"/>
            </a:solidFill>
            <a:round/>
            <a:headEnd/>
            <a:tailEnd/>
          </a:ln>
        </p:spPr>
      </p:cxnSp>
      <p:grpSp>
        <p:nvGrpSpPr>
          <p:cNvPr id="4" name="Gruppo 107"/>
          <p:cNvGrpSpPr>
            <a:grpSpLocks/>
          </p:cNvGrpSpPr>
          <p:nvPr/>
        </p:nvGrpSpPr>
        <p:grpSpPr bwMode="auto">
          <a:xfrm>
            <a:off x="5370513" y="1018575"/>
            <a:ext cx="2387600" cy="4999038"/>
            <a:chOff x="5242560" y="914400"/>
            <a:chExt cx="2387600" cy="4998720"/>
          </a:xfrm>
        </p:grpSpPr>
        <p:sp>
          <p:nvSpPr>
            <p:cNvPr id="79" name="Figura a mano libera 78"/>
            <p:cNvSpPr/>
            <p:nvPr/>
          </p:nvSpPr>
          <p:spPr bwMode="auto">
            <a:xfrm>
              <a:off x="5242560" y="914400"/>
              <a:ext cx="2387600" cy="4998720"/>
            </a:xfrm>
            <a:custGeom>
              <a:avLst/>
              <a:gdLst>
                <a:gd name="connsiteX0" fmla="*/ 0 w 2387600"/>
                <a:gd name="connsiteY0" fmla="*/ 0 h 4998720"/>
                <a:gd name="connsiteX1" fmla="*/ 2387600 w 2387600"/>
                <a:gd name="connsiteY1" fmla="*/ 4998720 h 4998720"/>
                <a:gd name="connsiteX0" fmla="*/ 0 w 2387600"/>
                <a:gd name="connsiteY0" fmla="*/ 0 h 4998720"/>
                <a:gd name="connsiteX1" fmla="*/ 2387600 w 2387600"/>
                <a:gd name="connsiteY1" fmla="*/ 4998720 h 4998720"/>
                <a:gd name="connsiteX0" fmla="*/ 0 w 2387600"/>
                <a:gd name="connsiteY0" fmla="*/ 0 h 4998720"/>
                <a:gd name="connsiteX1" fmla="*/ 2387600 w 2387600"/>
                <a:gd name="connsiteY1" fmla="*/ 4998720 h 4998720"/>
              </a:gdLst>
              <a:ahLst/>
              <a:cxnLst>
                <a:cxn ang="0">
                  <a:pos x="connsiteX0" y="connsiteY0"/>
                </a:cxn>
                <a:cxn ang="0">
                  <a:pos x="connsiteX1" y="connsiteY1"/>
                </a:cxn>
              </a:cxnLst>
              <a:rect l="l" t="t" r="r" b="b"/>
              <a:pathLst>
                <a:path w="2387600" h="4998720">
                  <a:moveTo>
                    <a:pt x="0" y="0"/>
                  </a:moveTo>
                  <a:cubicBezTo>
                    <a:pt x="775547" y="1706880"/>
                    <a:pt x="1520613" y="3352800"/>
                    <a:pt x="2387600" y="4998720"/>
                  </a:cubicBezTo>
                </a:path>
              </a:pathLst>
            </a:custGeom>
            <a:noFill/>
            <a:ln w="19050" cap="flat" cmpd="sng" algn="ctr">
              <a:solidFill>
                <a:schemeClr val="tx1"/>
              </a:solidFill>
              <a:prstDash val="sysDash"/>
              <a:round/>
              <a:headEnd type="none" w="med" len="med"/>
              <a:tailEnd type="none" w="med" len="med"/>
            </a:ln>
            <a:effectLst/>
          </p:spPr>
          <p:txBody>
            <a:bodyPr anchor="ctr"/>
            <a:lstStyle/>
            <a:p>
              <a:pPr>
                <a:defRPr/>
              </a:pPr>
              <a:endParaRPr lang="it-IT">
                <a:latin typeface="Calibri" pitchFamily="34" charset="0"/>
              </a:endParaRPr>
            </a:p>
          </p:txBody>
        </p:sp>
        <p:sp>
          <p:nvSpPr>
            <p:cNvPr id="106" name="Ovale 105"/>
            <p:cNvSpPr/>
            <p:nvPr/>
          </p:nvSpPr>
          <p:spPr bwMode="auto">
            <a:xfrm>
              <a:off x="7242810" y="5230538"/>
              <a:ext cx="146050" cy="200012"/>
            </a:xfrm>
            <a:prstGeom prst="ellipse">
              <a:avLst/>
            </a:prstGeom>
            <a:solidFill>
              <a:schemeClr val="bg1"/>
            </a:solidFill>
            <a:ln w="9525" cap="flat" cmpd="sng" algn="ctr">
              <a:noFill/>
              <a:prstDash val="solid"/>
              <a:round/>
              <a:headEnd type="none" w="med" len="med"/>
              <a:tailEnd type="none" w="med" len="med"/>
            </a:ln>
            <a:effectLst/>
          </p:spPr>
          <p:txBody>
            <a:bodyPr anchor="ctr"/>
            <a:lstStyle/>
            <a:p>
              <a:pPr>
                <a:defRPr/>
              </a:pPr>
              <a:endParaRPr lang="it-IT">
                <a:latin typeface="Calibri" pitchFamily="34" charset="0"/>
              </a:endParaRPr>
            </a:p>
          </p:txBody>
        </p:sp>
        <p:sp>
          <p:nvSpPr>
            <p:cNvPr id="8239" name="CasellaDiTesto 97"/>
            <p:cNvSpPr txBox="1">
              <a:spLocks noChangeArrowheads="1"/>
            </p:cNvSpPr>
            <p:nvPr/>
          </p:nvSpPr>
          <p:spPr bwMode="auto">
            <a:xfrm>
              <a:off x="7137575" y="5176677"/>
              <a:ext cx="453970" cy="276981"/>
            </a:xfrm>
            <a:prstGeom prst="rect">
              <a:avLst/>
            </a:prstGeom>
            <a:noFill/>
            <a:ln w="9525">
              <a:noFill/>
              <a:miter lim="800000"/>
              <a:headEnd/>
              <a:tailEnd/>
            </a:ln>
          </p:spPr>
          <p:txBody>
            <a:bodyPr wrap="none">
              <a:spAutoFit/>
            </a:bodyPr>
            <a:lstStyle/>
            <a:p>
              <a:pPr algn="ctr"/>
              <a:r>
                <a:rPr lang="it-IT" sz="1200" b="1">
                  <a:solidFill>
                    <a:schemeClr val="tx1"/>
                  </a:solidFill>
                  <a:effectLst/>
                  <a:latin typeface="Calibri" pitchFamily="34" charset="0"/>
                </a:rPr>
                <a:t>10%</a:t>
              </a:r>
            </a:p>
          </p:txBody>
        </p:sp>
      </p:grpSp>
      <p:grpSp>
        <p:nvGrpSpPr>
          <p:cNvPr id="5" name="Gruppo 112"/>
          <p:cNvGrpSpPr>
            <a:grpSpLocks/>
          </p:cNvGrpSpPr>
          <p:nvPr/>
        </p:nvGrpSpPr>
        <p:grpSpPr bwMode="auto">
          <a:xfrm>
            <a:off x="5583238" y="1028100"/>
            <a:ext cx="2387600" cy="4913313"/>
            <a:chOff x="5455920" y="924560"/>
            <a:chExt cx="2387600" cy="4913376"/>
          </a:xfrm>
        </p:grpSpPr>
        <p:sp>
          <p:nvSpPr>
            <p:cNvPr id="80" name="Figura a mano libera 79"/>
            <p:cNvSpPr/>
            <p:nvPr/>
          </p:nvSpPr>
          <p:spPr bwMode="auto">
            <a:xfrm>
              <a:off x="5455920" y="924560"/>
              <a:ext cx="2387600" cy="4913376"/>
            </a:xfrm>
            <a:custGeom>
              <a:avLst/>
              <a:gdLst>
                <a:gd name="connsiteX0" fmla="*/ 0 w 2387600"/>
                <a:gd name="connsiteY0" fmla="*/ 0 h 4998720"/>
                <a:gd name="connsiteX1" fmla="*/ 2387600 w 2387600"/>
                <a:gd name="connsiteY1" fmla="*/ 4998720 h 4998720"/>
                <a:gd name="connsiteX0" fmla="*/ 0 w 2387600"/>
                <a:gd name="connsiteY0" fmla="*/ 0 h 4998720"/>
                <a:gd name="connsiteX1" fmla="*/ 2387600 w 2387600"/>
                <a:gd name="connsiteY1" fmla="*/ 4998720 h 4998720"/>
                <a:gd name="connsiteX0" fmla="*/ 0 w 2387600"/>
                <a:gd name="connsiteY0" fmla="*/ 0 h 4998720"/>
                <a:gd name="connsiteX1" fmla="*/ 2387600 w 2387600"/>
                <a:gd name="connsiteY1" fmla="*/ 4998720 h 4998720"/>
                <a:gd name="connsiteX0" fmla="*/ 0 w 2387600"/>
                <a:gd name="connsiteY0" fmla="*/ 0 h 4913376"/>
                <a:gd name="connsiteX1" fmla="*/ 2387600 w 2387600"/>
                <a:gd name="connsiteY1" fmla="*/ 4913376 h 4913376"/>
                <a:gd name="connsiteX0" fmla="*/ 0 w 2387600"/>
                <a:gd name="connsiteY0" fmla="*/ 0 h 4913376"/>
                <a:gd name="connsiteX1" fmla="*/ 2387600 w 2387600"/>
                <a:gd name="connsiteY1" fmla="*/ 4913376 h 4913376"/>
              </a:gdLst>
              <a:ahLst/>
              <a:cxnLst>
                <a:cxn ang="0">
                  <a:pos x="connsiteX0" y="connsiteY0"/>
                </a:cxn>
                <a:cxn ang="0">
                  <a:pos x="connsiteX1" y="connsiteY1"/>
                </a:cxn>
              </a:cxnLst>
              <a:rect l="l" t="t" r="r" b="b"/>
              <a:pathLst>
                <a:path w="2387600" h="4913376">
                  <a:moveTo>
                    <a:pt x="0" y="0"/>
                  </a:moveTo>
                  <a:cubicBezTo>
                    <a:pt x="751163" y="1725168"/>
                    <a:pt x="1520613" y="3267456"/>
                    <a:pt x="2387600" y="4913376"/>
                  </a:cubicBezTo>
                </a:path>
              </a:pathLst>
            </a:custGeom>
            <a:noFill/>
            <a:ln w="19050" cap="flat" cmpd="sng" algn="ctr">
              <a:solidFill>
                <a:schemeClr val="tx1"/>
              </a:solidFill>
              <a:prstDash val="sysDash"/>
              <a:round/>
              <a:headEnd type="none" w="med" len="med"/>
              <a:tailEnd type="none" w="med" len="med"/>
            </a:ln>
            <a:effectLst/>
          </p:spPr>
          <p:txBody>
            <a:bodyPr anchor="ctr"/>
            <a:lstStyle/>
            <a:p>
              <a:pPr>
                <a:defRPr/>
              </a:pPr>
              <a:endParaRPr lang="it-IT">
                <a:latin typeface="Calibri" pitchFamily="34" charset="0"/>
              </a:endParaRPr>
            </a:p>
          </p:txBody>
        </p:sp>
        <p:sp>
          <p:nvSpPr>
            <p:cNvPr id="105" name="Ovale 104"/>
            <p:cNvSpPr/>
            <p:nvPr/>
          </p:nvSpPr>
          <p:spPr bwMode="auto">
            <a:xfrm>
              <a:off x="7395845" y="4985437"/>
              <a:ext cx="146050" cy="250828"/>
            </a:xfrm>
            <a:prstGeom prst="ellipse">
              <a:avLst/>
            </a:prstGeom>
            <a:solidFill>
              <a:schemeClr val="bg1"/>
            </a:solidFill>
            <a:ln w="9525" cap="flat" cmpd="sng" algn="ctr">
              <a:noFill/>
              <a:prstDash val="solid"/>
              <a:round/>
              <a:headEnd type="none" w="med" len="med"/>
              <a:tailEnd type="none" w="med" len="med"/>
            </a:ln>
            <a:effectLst/>
          </p:spPr>
          <p:txBody>
            <a:bodyPr anchor="ctr"/>
            <a:lstStyle/>
            <a:p>
              <a:pPr>
                <a:defRPr/>
              </a:pPr>
              <a:endParaRPr lang="it-IT">
                <a:latin typeface="Calibri" pitchFamily="34" charset="0"/>
              </a:endParaRPr>
            </a:p>
          </p:txBody>
        </p:sp>
        <p:sp>
          <p:nvSpPr>
            <p:cNvPr id="8236" name="CasellaDiTesto 98"/>
            <p:cNvSpPr txBox="1">
              <a:spLocks noChangeArrowheads="1"/>
            </p:cNvSpPr>
            <p:nvPr/>
          </p:nvSpPr>
          <p:spPr bwMode="auto">
            <a:xfrm>
              <a:off x="7245777" y="4979320"/>
              <a:ext cx="500457" cy="276999"/>
            </a:xfrm>
            <a:prstGeom prst="rect">
              <a:avLst/>
            </a:prstGeom>
            <a:noFill/>
            <a:ln w="9525">
              <a:noFill/>
              <a:miter lim="800000"/>
              <a:headEnd/>
              <a:tailEnd/>
            </a:ln>
          </p:spPr>
          <p:txBody>
            <a:bodyPr>
              <a:spAutoFit/>
            </a:bodyPr>
            <a:lstStyle/>
            <a:p>
              <a:pPr algn="ctr"/>
              <a:r>
                <a:rPr lang="it-IT" sz="1200" b="1">
                  <a:solidFill>
                    <a:schemeClr val="tx1"/>
                  </a:solidFill>
                  <a:effectLst/>
                  <a:latin typeface="Calibri" pitchFamily="34" charset="0"/>
                </a:rPr>
                <a:t>15%</a:t>
              </a:r>
            </a:p>
          </p:txBody>
        </p:sp>
      </p:grpSp>
      <p:grpSp>
        <p:nvGrpSpPr>
          <p:cNvPr id="6" name="Gruppo 111"/>
          <p:cNvGrpSpPr>
            <a:grpSpLocks/>
          </p:cNvGrpSpPr>
          <p:nvPr/>
        </p:nvGrpSpPr>
        <p:grpSpPr bwMode="auto">
          <a:xfrm>
            <a:off x="5827713" y="1028100"/>
            <a:ext cx="2540611" cy="4829175"/>
            <a:chOff x="5699760" y="924560"/>
            <a:chExt cx="2541049" cy="4828032"/>
          </a:xfrm>
        </p:grpSpPr>
        <p:sp>
          <p:nvSpPr>
            <p:cNvPr id="81" name="Figura a mano libera 80"/>
            <p:cNvSpPr/>
            <p:nvPr/>
          </p:nvSpPr>
          <p:spPr bwMode="auto">
            <a:xfrm>
              <a:off x="5699760" y="924560"/>
              <a:ext cx="2388012" cy="4828032"/>
            </a:xfrm>
            <a:custGeom>
              <a:avLst/>
              <a:gdLst>
                <a:gd name="connsiteX0" fmla="*/ 0 w 2387600"/>
                <a:gd name="connsiteY0" fmla="*/ 0 h 4998720"/>
                <a:gd name="connsiteX1" fmla="*/ 2387600 w 2387600"/>
                <a:gd name="connsiteY1" fmla="*/ 4998720 h 4998720"/>
                <a:gd name="connsiteX0" fmla="*/ 0 w 2387600"/>
                <a:gd name="connsiteY0" fmla="*/ 0 h 4998720"/>
                <a:gd name="connsiteX1" fmla="*/ 2387600 w 2387600"/>
                <a:gd name="connsiteY1" fmla="*/ 4998720 h 4998720"/>
                <a:gd name="connsiteX0" fmla="*/ 0 w 2387600"/>
                <a:gd name="connsiteY0" fmla="*/ 0 h 4998720"/>
                <a:gd name="connsiteX1" fmla="*/ 2387600 w 2387600"/>
                <a:gd name="connsiteY1" fmla="*/ 4998720 h 4998720"/>
                <a:gd name="connsiteX0" fmla="*/ 0 w 2387600"/>
                <a:gd name="connsiteY0" fmla="*/ 0 h 4913376"/>
                <a:gd name="connsiteX1" fmla="*/ 2387600 w 2387600"/>
                <a:gd name="connsiteY1" fmla="*/ 4913376 h 4913376"/>
                <a:gd name="connsiteX0" fmla="*/ 0 w 2387600"/>
                <a:gd name="connsiteY0" fmla="*/ 0 h 4913376"/>
                <a:gd name="connsiteX1" fmla="*/ 2387600 w 2387600"/>
                <a:gd name="connsiteY1" fmla="*/ 4913376 h 4913376"/>
                <a:gd name="connsiteX0" fmla="*/ 0 w 2387600"/>
                <a:gd name="connsiteY0" fmla="*/ 0 h 4828032"/>
                <a:gd name="connsiteX1" fmla="*/ 2387600 w 2387600"/>
                <a:gd name="connsiteY1" fmla="*/ 4828032 h 4828032"/>
                <a:gd name="connsiteX0" fmla="*/ 0 w 2387600"/>
                <a:gd name="connsiteY0" fmla="*/ 0 h 4828032"/>
                <a:gd name="connsiteX1" fmla="*/ 2387600 w 2387600"/>
                <a:gd name="connsiteY1" fmla="*/ 4828032 h 4828032"/>
              </a:gdLst>
              <a:ahLst/>
              <a:cxnLst>
                <a:cxn ang="0">
                  <a:pos x="connsiteX0" y="connsiteY0"/>
                </a:cxn>
                <a:cxn ang="0">
                  <a:pos x="connsiteX1" y="connsiteY1"/>
                </a:cxn>
              </a:cxnLst>
              <a:rect l="l" t="t" r="r" b="b"/>
              <a:pathLst>
                <a:path w="2387600" h="4828032">
                  <a:moveTo>
                    <a:pt x="0" y="0"/>
                  </a:moveTo>
                  <a:cubicBezTo>
                    <a:pt x="726779" y="1773936"/>
                    <a:pt x="1520613" y="3182112"/>
                    <a:pt x="2387600" y="4828032"/>
                  </a:cubicBezTo>
                </a:path>
              </a:pathLst>
            </a:custGeom>
            <a:noFill/>
            <a:ln w="19050" cap="flat" cmpd="sng" algn="ctr">
              <a:solidFill>
                <a:schemeClr val="tx1"/>
              </a:solidFill>
              <a:prstDash val="sysDash"/>
              <a:round/>
              <a:headEnd type="none" w="med" len="med"/>
              <a:tailEnd type="none" w="med" len="med"/>
            </a:ln>
            <a:effectLst/>
          </p:spPr>
          <p:txBody>
            <a:bodyPr anchor="ctr"/>
            <a:lstStyle/>
            <a:p>
              <a:pPr>
                <a:defRPr/>
              </a:pPr>
              <a:endParaRPr lang="it-IT">
                <a:latin typeface="Calibri" pitchFamily="34" charset="0"/>
              </a:endParaRPr>
            </a:p>
          </p:txBody>
        </p:sp>
        <p:sp>
          <p:nvSpPr>
            <p:cNvPr id="107" name="Ovale 106"/>
            <p:cNvSpPr/>
            <p:nvPr/>
          </p:nvSpPr>
          <p:spPr bwMode="auto">
            <a:xfrm>
              <a:off x="7854368" y="5352637"/>
              <a:ext cx="146075" cy="199978"/>
            </a:xfrm>
            <a:prstGeom prst="ellipse">
              <a:avLst/>
            </a:prstGeom>
            <a:solidFill>
              <a:schemeClr val="bg1"/>
            </a:solidFill>
            <a:ln w="9525" cap="flat" cmpd="sng" algn="ctr">
              <a:noFill/>
              <a:prstDash val="solid"/>
              <a:round/>
              <a:headEnd type="none" w="med" len="med"/>
              <a:tailEnd type="none" w="med" len="med"/>
            </a:ln>
            <a:effectLst/>
          </p:spPr>
          <p:txBody>
            <a:bodyPr anchor="ctr"/>
            <a:lstStyle/>
            <a:p>
              <a:pPr>
                <a:defRPr/>
              </a:pPr>
              <a:endParaRPr lang="it-IT">
                <a:latin typeface="Calibri" pitchFamily="34" charset="0"/>
              </a:endParaRPr>
            </a:p>
          </p:txBody>
        </p:sp>
        <p:sp>
          <p:nvSpPr>
            <p:cNvPr id="8233" name="CasellaDiTesto 99"/>
            <p:cNvSpPr txBox="1">
              <a:spLocks noChangeArrowheads="1"/>
            </p:cNvSpPr>
            <p:nvPr/>
          </p:nvSpPr>
          <p:spPr bwMode="auto">
            <a:xfrm>
              <a:off x="7786761" y="5314980"/>
              <a:ext cx="454048" cy="276933"/>
            </a:xfrm>
            <a:prstGeom prst="rect">
              <a:avLst/>
            </a:prstGeom>
            <a:noFill/>
            <a:ln w="9525">
              <a:noFill/>
              <a:miter lim="800000"/>
              <a:headEnd/>
              <a:tailEnd/>
            </a:ln>
          </p:spPr>
          <p:txBody>
            <a:bodyPr wrap="none">
              <a:spAutoFit/>
            </a:bodyPr>
            <a:lstStyle/>
            <a:p>
              <a:pPr algn="ctr"/>
              <a:r>
                <a:rPr lang="it-IT" sz="1200" b="1">
                  <a:solidFill>
                    <a:schemeClr val="tx1"/>
                  </a:solidFill>
                  <a:effectLst/>
                  <a:latin typeface="Calibri" pitchFamily="34" charset="0"/>
                </a:rPr>
                <a:t>20%</a:t>
              </a:r>
            </a:p>
          </p:txBody>
        </p:sp>
      </p:grpSp>
      <p:grpSp>
        <p:nvGrpSpPr>
          <p:cNvPr id="7" name="Gruppo 110"/>
          <p:cNvGrpSpPr>
            <a:grpSpLocks/>
          </p:cNvGrpSpPr>
          <p:nvPr/>
        </p:nvGrpSpPr>
        <p:grpSpPr bwMode="auto">
          <a:xfrm>
            <a:off x="6302375" y="1004288"/>
            <a:ext cx="2228850" cy="4638675"/>
            <a:chOff x="6175248" y="900176"/>
            <a:chExt cx="2229104" cy="4639056"/>
          </a:xfrm>
        </p:grpSpPr>
        <p:sp>
          <p:nvSpPr>
            <p:cNvPr id="82" name="Figura a mano libera 81"/>
            <p:cNvSpPr/>
            <p:nvPr/>
          </p:nvSpPr>
          <p:spPr bwMode="auto">
            <a:xfrm>
              <a:off x="6175248" y="900176"/>
              <a:ext cx="2229104" cy="4639056"/>
            </a:xfrm>
            <a:custGeom>
              <a:avLst/>
              <a:gdLst>
                <a:gd name="connsiteX0" fmla="*/ 0 w 2387600"/>
                <a:gd name="connsiteY0" fmla="*/ 0 h 4998720"/>
                <a:gd name="connsiteX1" fmla="*/ 2387600 w 2387600"/>
                <a:gd name="connsiteY1" fmla="*/ 4998720 h 4998720"/>
                <a:gd name="connsiteX0" fmla="*/ 0 w 2387600"/>
                <a:gd name="connsiteY0" fmla="*/ 0 h 4998720"/>
                <a:gd name="connsiteX1" fmla="*/ 2387600 w 2387600"/>
                <a:gd name="connsiteY1" fmla="*/ 4998720 h 4998720"/>
                <a:gd name="connsiteX0" fmla="*/ 0 w 2387600"/>
                <a:gd name="connsiteY0" fmla="*/ 0 h 4998720"/>
                <a:gd name="connsiteX1" fmla="*/ 2387600 w 2387600"/>
                <a:gd name="connsiteY1" fmla="*/ 4998720 h 4998720"/>
                <a:gd name="connsiteX0" fmla="*/ 0 w 2387600"/>
                <a:gd name="connsiteY0" fmla="*/ 0 h 4913376"/>
                <a:gd name="connsiteX1" fmla="*/ 2387600 w 2387600"/>
                <a:gd name="connsiteY1" fmla="*/ 4913376 h 4913376"/>
                <a:gd name="connsiteX0" fmla="*/ 0 w 2387600"/>
                <a:gd name="connsiteY0" fmla="*/ 0 h 4913376"/>
                <a:gd name="connsiteX1" fmla="*/ 2387600 w 2387600"/>
                <a:gd name="connsiteY1" fmla="*/ 4913376 h 4913376"/>
                <a:gd name="connsiteX0" fmla="*/ 0 w 2387600"/>
                <a:gd name="connsiteY0" fmla="*/ 0 h 4828032"/>
                <a:gd name="connsiteX1" fmla="*/ 2387600 w 2387600"/>
                <a:gd name="connsiteY1" fmla="*/ 4828032 h 4828032"/>
                <a:gd name="connsiteX0" fmla="*/ 0 w 2387600"/>
                <a:gd name="connsiteY0" fmla="*/ 0 h 4828032"/>
                <a:gd name="connsiteX1" fmla="*/ 2387600 w 2387600"/>
                <a:gd name="connsiteY1" fmla="*/ 4828032 h 4828032"/>
                <a:gd name="connsiteX0" fmla="*/ 0 w 2229104"/>
                <a:gd name="connsiteY0" fmla="*/ 0 h 4639056"/>
                <a:gd name="connsiteX1" fmla="*/ 2229104 w 2229104"/>
                <a:gd name="connsiteY1" fmla="*/ 4639056 h 4639056"/>
              </a:gdLst>
              <a:ahLst/>
              <a:cxnLst>
                <a:cxn ang="0">
                  <a:pos x="connsiteX0" y="connsiteY0"/>
                </a:cxn>
                <a:cxn ang="0">
                  <a:pos x="connsiteX1" y="connsiteY1"/>
                </a:cxn>
              </a:cxnLst>
              <a:rect l="l" t="t" r="r" b="b"/>
              <a:pathLst>
                <a:path w="2229104" h="4639056">
                  <a:moveTo>
                    <a:pt x="0" y="0"/>
                  </a:moveTo>
                  <a:cubicBezTo>
                    <a:pt x="726779" y="1773936"/>
                    <a:pt x="1362117" y="2993136"/>
                    <a:pt x="2229104" y="4639056"/>
                  </a:cubicBezTo>
                </a:path>
              </a:pathLst>
            </a:custGeom>
            <a:noFill/>
            <a:ln w="19050" cap="flat" cmpd="sng" algn="ctr">
              <a:solidFill>
                <a:schemeClr val="tx1"/>
              </a:solidFill>
              <a:prstDash val="sysDash"/>
              <a:round/>
              <a:headEnd type="none" w="med" len="med"/>
              <a:tailEnd type="none" w="med" len="med"/>
            </a:ln>
            <a:effectLst/>
          </p:spPr>
          <p:txBody>
            <a:bodyPr anchor="ctr"/>
            <a:lstStyle/>
            <a:p>
              <a:pPr>
                <a:defRPr/>
              </a:pPr>
              <a:endParaRPr lang="it-IT">
                <a:latin typeface="Calibri" pitchFamily="34" charset="0"/>
              </a:endParaRPr>
            </a:p>
          </p:txBody>
        </p:sp>
        <p:sp>
          <p:nvSpPr>
            <p:cNvPr id="104" name="Ovale 103"/>
            <p:cNvSpPr/>
            <p:nvPr/>
          </p:nvSpPr>
          <p:spPr bwMode="auto">
            <a:xfrm>
              <a:off x="7983617" y="4802571"/>
              <a:ext cx="147654" cy="200041"/>
            </a:xfrm>
            <a:prstGeom prst="ellipse">
              <a:avLst/>
            </a:prstGeom>
            <a:solidFill>
              <a:schemeClr val="bg1"/>
            </a:solidFill>
            <a:ln w="9525" cap="flat" cmpd="sng" algn="ctr">
              <a:noFill/>
              <a:prstDash val="solid"/>
              <a:round/>
              <a:headEnd type="none" w="med" len="med"/>
              <a:tailEnd type="none" w="med" len="med"/>
            </a:ln>
            <a:effectLst/>
          </p:spPr>
          <p:txBody>
            <a:bodyPr anchor="ctr"/>
            <a:lstStyle/>
            <a:p>
              <a:pPr>
                <a:defRPr/>
              </a:pPr>
              <a:endParaRPr lang="it-IT">
                <a:latin typeface="Calibri" pitchFamily="34" charset="0"/>
              </a:endParaRPr>
            </a:p>
          </p:txBody>
        </p:sp>
        <p:sp>
          <p:nvSpPr>
            <p:cNvPr id="8230" name="CasellaDiTesto 100"/>
            <p:cNvSpPr txBox="1">
              <a:spLocks noChangeArrowheads="1"/>
            </p:cNvSpPr>
            <p:nvPr/>
          </p:nvSpPr>
          <p:spPr bwMode="auto">
            <a:xfrm>
              <a:off x="7853829" y="4772436"/>
              <a:ext cx="454022" cy="277022"/>
            </a:xfrm>
            <a:prstGeom prst="rect">
              <a:avLst/>
            </a:prstGeom>
            <a:noFill/>
            <a:ln w="9525">
              <a:noFill/>
              <a:miter lim="800000"/>
              <a:headEnd/>
              <a:tailEnd/>
            </a:ln>
          </p:spPr>
          <p:txBody>
            <a:bodyPr wrap="none">
              <a:spAutoFit/>
            </a:bodyPr>
            <a:lstStyle/>
            <a:p>
              <a:pPr algn="ctr"/>
              <a:r>
                <a:rPr lang="it-IT" sz="1200" b="1">
                  <a:solidFill>
                    <a:schemeClr val="tx1"/>
                  </a:solidFill>
                  <a:effectLst/>
                  <a:latin typeface="Calibri" pitchFamily="34" charset="0"/>
                </a:rPr>
                <a:t>30%</a:t>
              </a:r>
            </a:p>
          </p:txBody>
        </p:sp>
      </p:grpSp>
      <p:grpSp>
        <p:nvGrpSpPr>
          <p:cNvPr id="8" name="Gruppo 109"/>
          <p:cNvGrpSpPr>
            <a:grpSpLocks/>
          </p:cNvGrpSpPr>
          <p:nvPr/>
        </p:nvGrpSpPr>
        <p:grpSpPr bwMode="auto">
          <a:xfrm>
            <a:off x="6662737" y="1016988"/>
            <a:ext cx="2334314" cy="4351337"/>
            <a:chOff x="6534912" y="912368"/>
            <a:chExt cx="2335447" cy="4352544"/>
          </a:xfrm>
        </p:grpSpPr>
        <p:sp>
          <p:nvSpPr>
            <p:cNvPr id="83" name="Figura a mano libera 82"/>
            <p:cNvSpPr/>
            <p:nvPr/>
          </p:nvSpPr>
          <p:spPr bwMode="auto">
            <a:xfrm>
              <a:off x="6534912" y="912368"/>
              <a:ext cx="2228343" cy="4352544"/>
            </a:xfrm>
            <a:custGeom>
              <a:avLst/>
              <a:gdLst>
                <a:gd name="connsiteX0" fmla="*/ 0 w 2387600"/>
                <a:gd name="connsiteY0" fmla="*/ 0 h 4998720"/>
                <a:gd name="connsiteX1" fmla="*/ 2387600 w 2387600"/>
                <a:gd name="connsiteY1" fmla="*/ 4998720 h 4998720"/>
                <a:gd name="connsiteX0" fmla="*/ 0 w 2387600"/>
                <a:gd name="connsiteY0" fmla="*/ 0 h 4998720"/>
                <a:gd name="connsiteX1" fmla="*/ 2387600 w 2387600"/>
                <a:gd name="connsiteY1" fmla="*/ 4998720 h 4998720"/>
                <a:gd name="connsiteX0" fmla="*/ 0 w 2387600"/>
                <a:gd name="connsiteY0" fmla="*/ 0 h 4998720"/>
                <a:gd name="connsiteX1" fmla="*/ 2387600 w 2387600"/>
                <a:gd name="connsiteY1" fmla="*/ 4998720 h 4998720"/>
                <a:gd name="connsiteX0" fmla="*/ 0 w 2387600"/>
                <a:gd name="connsiteY0" fmla="*/ 0 h 4913376"/>
                <a:gd name="connsiteX1" fmla="*/ 2387600 w 2387600"/>
                <a:gd name="connsiteY1" fmla="*/ 4913376 h 4913376"/>
                <a:gd name="connsiteX0" fmla="*/ 0 w 2387600"/>
                <a:gd name="connsiteY0" fmla="*/ 0 h 4913376"/>
                <a:gd name="connsiteX1" fmla="*/ 2387600 w 2387600"/>
                <a:gd name="connsiteY1" fmla="*/ 4913376 h 4913376"/>
                <a:gd name="connsiteX0" fmla="*/ 0 w 2387600"/>
                <a:gd name="connsiteY0" fmla="*/ 0 h 4828032"/>
                <a:gd name="connsiteX1" fmla="*/ 2387600 w 2387600"/>
                <a:gd name="connsiteY1" fmla="*/ 4828032 h 4828032"/>
                <a:gd name="connsiteX0" fmla="*/ 0 w 2387600"/>
                <a:gd name="connsiteY0" fmla="*/ 0 h 4828032"/>
                <a:gd name="connsiteX1" fmla="*/ 2387600 w 2387600"/>
                <a:gd name="connsiteY1" fmla="*/ 4828032 h 4828032"/>
                <a:gd name="connsiteX0" fmla="*/ 0 w 2229104"/>
                <a:gd name="connsiteY0" fmla="*/ 0 h 4639056"/>
                <a:gd name="connsiteX1" fmla="*/ 2229104 w 2229104"/>
                <a:gd name="connsiteY1" fmla="*/ 4639056 h 4639056"/>
                <a:gd name="connsiteX0" fmla="*/ 0 w 2229104"/>
                <a:gd name="connsiteY0" fmla="*/ 0 h 4352544"/>
                <a:gd name="connsiteX1" fmla="*/ 2229104 w 2229104"/>
                <a:gd name="connsiteY1" fmla="*/ 4352544 h 4352544"/>
                <a:gd name="connsiteX0" fmla="*/ 0 w 2229104"/>
                <a:gd name="connsiteY0" fmla="*/ 0 h 4352544"/>
                <a:gd name="connsiteX1" fmla="*/ 2229104 w 2229104"/>
                <a:gd name="connsiteY1" fmla="*/ 4352544 h 4352544"/>
                <a:gd name="connsiteX0" fmla="*/ 0 w 2229104"/>
                <a:gd name="connsiteY0" fmla="*/ 0 h 4352544"/>
                <a:gd name="connsiteX1" fmla="*/ 2229104 w 2229104"/>
                <a:gd name="connsiteY1" fmla="*/ 4352544 h 4352544"/>
              </a:gdLst>
              <a:ahLst/>
              <a:cxnLst>
                <a:cxn ang="0">
                  <a:pos x="connsiteX0" y="connsiteY0"/>
                </a:cxn>
                <a:cxn ang="0">
                  <a:pos x="connsiteX1" y="connsiteY1"/>
                </a:cxn>
              </a:cxnLst>
              <a:rect l="l" t="t" r="r" b="b"/>
              <a:pathLst>
                <a:path w="2229104" h="4352544">
                  <a:moveTo>
                    <a:pt x="0" y="0"/>
                  </a:moveTo>
                  <a:cubicBezTo>
                    <a:pt x="708491" y="1840992"/>
                    <a:pt x="1343829" y="2785872"/>
                    <a:pt x="2229104" y="4352544"/>
                  </a:cubicBezTo>
                </a:path>
              </a:pathLst>
            </a:custGeom>
            <a:noFill/>
            <a:ln w="19050" cap="flat" cmpd="sng" algn="ctr">
              <a:solidFill>
                <a:schemeClr val="tx1"/>
              </a:solidFill>
              <a:prstDash val="sysDash"/>
              <a:round/>
              <a:headEnd type="none" w="med" len="med"/>
              <a:tailEnd type="none" w="med" len="med"/>
            </a:ln>
            <a:effectLst/>
          </p:spPr>
          <p:txBody>
            <a:bodyPr anchor="ctr"/>
            <a:lstStyle/>
            <a:p>
              <a:pPr>
                <a:defRPr/>
              </a:pPr>
              <a:endParaRPr lang="it-IT">
                <a:latin typeface="Calibri" pitchFamily="34" charset="0"/>
              </a:endParaRPr>
            </a:p>
          </p:txBody>
        </p:sp>
        <p:grpSp>
          <p:nvGrpSpPr>
            <p:cNvPr id="8225" name="Gruppo 108"/>
            <p:cNvGrpSpPr>
              <a:grpSpLocks/>
            </p:cNvGrpSpPr>
            <p:nvPr/>
          </p:nvGrpSpPr>
          <p:grpSpPr bwMode="auto">
            <a:xfrm>
              <a:off x="8416168" y="4851684"/>
              <a:ext cx="454191" cy="277076"/>
              <a:chOff x="8416168" y="4851684"/>
              <a:chExt cx="454191" cy="277076"/>
            </a:xfrm>
          </p:grpSpPr>
          <p:sp>
            <p:nvSpPr>
              <p:cNvPr id="103" name="Ovale 102"/>
              <p:cNvSpPr/>
              <p:nvPr/>
            </p:nvSpPr>
            <p:spPr bwMode="auto">
              <a:xfrm>
                <a:off x="8542486" y="4885394"/>
                <a:ext cx="146121" cy="198492"/>
              </a:xfrm>
              <a:prstGeom prst="ellipse">
                <a:avLst/>
              </a:prstGeom>
              <a:solidFill>
                <a:schemeClr val="bg1"/>
              </a:solidFill>
              <a:ln w="9525" cap="flat" cmpd="sng" algn="ctr">
                <a:noFill/>
                <a:prstDash val="solid"/>
                <a:round/>
                <a:headEnd type="none" w="med" len="med"/>
                <a:tailEnd type="none" w="med" len="med"/>
              </a:ln>
              <a:effectLst/>
            </p:spPr>
            <p:txBody>
              <a:bodyPr anchor="ctr"/>
              <a:lstStyle/>
              <a:p>
                <a:pPr>
                  <a:defRPr/>
                </a:pPr>
                <a:endParaRPr lang="it-IT">
                  <a:latin typeface="Calibri" pitchFamily="34" charset="0"/>
                </a:endParaRPr>
              </a:p>
            </p:txBody>
          </p:sp>
          <p:sp>
            <p:nvSpPr>
              <p:cNvPr id="8227" name="CasellaDiTesto 101"/>
              <p:cNvSpPr txBox="1">
                <a:spLocks noChangeArrowheads="1"/>
              </p:cNvSpPr>
              <p:nvPr/>
            </p:nvSpPr>
            <p:spPr bwMode="auto">
              <a:xfrm>
                <a:off x="8416168" y="4851684"/>
                <a:ext cx="454191" cy="277076"/>
              </a:xfrm>
              <a:prstGeom prst="rect">
                <a:avLst/>
              </a:prstGeom>
              <a:noFill/>
              <a:ln w="9525">
                <a:noFill/>
                <a:miter lim="800000"/>
                <a:headEnd/>
                <a:tailEnd/>
              </a:ln>
            </p:spPr>
            <p:txBody>
              <a:bodyPr wrap="none">
                <a:spAutoFit/>
              </a:bodyPr>
              <a:lstStyle/>
              <a:p>
                <a:pPr algn="ctr"/>
                <a:r>
                  <a:rPr lang="it-IT" sz="1200" b="1">
                    <a:solidFill>
                      <a:schemeClr val="tx1"/>
                    </a:solidFill>
                    <a:effectLst/>
                    <a:latin typeface="Calibri" pitchFamily="34" charset="0"/>
                  </a:rPr>
                  <a:t>40%</a:t>
                </a:r>
              </a:p>
            </p:txBody>
          </p:sp>
        </p:grpSp>
      </p:grpSp>
      <p:sp>
        <p:nvSpPr>
          <p:cNvPr id="76" name="CasellaDiTesto 75"/>
          <p:cNvSpPr txBox="1">
            <a:spLocks noChangeArrowheads="1"/>
          </p:cNvSpPr>
          <p:nvPr/>
        </p:nvSpPr>
        <p:spPr bwMode="auto">
          <a:xfrm rot="3815787">
            <a:off x="7902275" y="5831845"/>
            <a:ext cx="994375" cy="400110"/>
          </a:xfrm>
          <a:prstGeom prst="rect">
            <a:avLst/>
          </a:prstGeom>
          <a:noFill/>
          <a:ln w="9525">
            <a:noFill/>
            <a:miter lim="800000"/>
            <a:headEnd/>
            <a:tailEnd/>
          </a:ln>
        </p:spPr>
        <p:txBody>
          <a:bodyPr wrap="none">
            <a:spAutoFit/>
          </a:bodyPr>
          <a:lstStyle/>
          <a:p>
            <a:r>
              <a:rPr lang="it-IT" sz="2000" b="1">
                <a:solidFill>
                  <a:srgbClr val="0000FF"/>
                </a:solidFill>
                <a:effectLst/>
                <a:latin typeface="Calibri" pitchFamily="34" charset="0"/>
              </a:rPr>
              <a:t>Cpx out</a:t>
            </a:r>
          </a:p>
        </p:txBody>
      </p:sp>
      <p:sp>
        <p:nvSpPr>
          <p:cNvPr id="78" name="CasellaDiTesto 77"/>
          <p:cNvSpPr txBox="1">
            <a:spLocks noChangeArrowheads="1"/>
          </p:cNvSpPr>
          <p:nvPr/>
        </p:nvSpPr>
        <p:spPr bwMode="auto">
          <a:xfrm rot="3725721">
            <a:off x="8107678" y="5384964"/>
            <a:ext cx="1031244" cy="400110"/>
          </a:xfrm>
          <a:prstGeom prst="rect">
            <a:avLst/>
          </a:prstGeom>
          <a:noFill/>
          <a:ln w="9525">
            <a:noFill/>
            <a:miter lim="800000"/>
            <a:headEnd/>
            <a:tailEnd/>
          </a:ln>
        </p:spPr>
        <p:txBody>
          <a:bodyPr wrap="none">
            <a:spAutoFit/>
          </a:bodyPr>
          <a:lstStyle/>
          <a:p>
            <a:r>
              <a:rPr lang="it-IT" sz="2000" b="1">
                <a:solidFill>
                  <a:srgbClr val="0000FF"/>
                </a:solidFill>
                <a:effectLst/>
                <a:latin typeface="Calibri" pitchFamily="34" charset="0"/>
              </a:rPr>
              <a:t>Opx out</a:t>
            </a:r>
          </a:p>
        </p:txBody>
      </p:sp>
      <p:sp>
        <p:nvSpPr>
          <p:cNvPr id="73" name="CasellaDiTesto 72"/>
          <p:cNvSpPr txBox="1">
            <a:spLocks noChangeArrowheads="1"/>
          </p:cNvSpPr>
          <p:nvPr/>
        </p:nvSpPr>
        <p:spPr bwMode="auto">
          <a:xfrm>
            <a:off x="7844563" y="2804916"/>
            <a:ext cx="1299438" cy="923330"/>
          </a:xfrm>
          <a:prstGeom prst="rect">
            <a:avLst/>
          </a:prstGeom>
          <a:noFill/>
          <a:ln w="9525">
            <a:noFill/>
            <a:miter lim="800000"/>
            <a:headEnd/>
            <a:tailEnd/>
          </a:ln>
        </p:spPr>
        <p:txBody>
          <a:bodyPr wrap="square">
            <a:spAutoFit/>
          </a:bodyPr>
          <a:lstStyle/>
          <a:p>
            <a:r>
              <a:rPr lang="it-IT" dirty="0" smtClean="0">
                <a:solidFill>
                  <a:schemeClr val="tx1"/>
                </a:solidFill>
                <a:effectLst/>
                <a:latin typeface="Calibri" pitchFamily="34" charset="0"/>
              </a:rPr>
              <a:t>% </a:t>
            </a:r>
            <a:r>
              <a:rPr lang="it-IT" dirty="0" err="1" smtClean="0">
                <a:solidFill>
                  <a:schemeClr val="tx1"/>
                </a:solidFill>
                <a:effectLst/>
                <a:latin typeface="Calibri" pitchFamily="34" charset="0"/>
              </a:rPr>
              <a:t>of</a:t>
            </a:r>
            <a:r>
              <a:rPr lang="it-IT" dirty="0" smtClean="0">
                <a:solidFill>
                  <a:schemeClr val="tx1"/>
                </a:solidFill>
                <a:effectLst/>
                <a:latin typeface="Calibri" pitchFamily="34" charset="0"/>
              </a:rPr>
              <a:t> </a:t>
            </a:r>
            <a:r>
              <a:rPr lang="it-IT" dirty="0" err="1" smtClean="0">
                <a:solidFill>
                  <a:schemeClr val="tx1"/>
                </a:solidFill>
                <a:effectLst/>
                <a:latin typeface="Calibri" pitchFamily="34" charset="0"/>
              </a:rPr>
              <a:t>produced</a:t>
            </a:r>
            <a:r>
              <a:rPr lang="it-IT" dirty="0" smtClean="0">
                <a:solidFill>
                  <a:schemeClr val="tx1"/>
                </a:solidFill>
                <a:effectLst/>
                <a:latin typeface="Calibri" pitchFamily="34" charset="0"/>
              </a:rPr>
              <a:t> </a:t>
            </a:r>
            <a:r>
              <a:rPr lang="it-IT" dirty="0" err="1" smtClean="0">
                <a:solidFill>
                  <a:schemeClr val="tx1"/>
                </a:solidFill>
                <a:effectLst/>
                <a:latin typeface="Calibri" pitchFamily="34" charset="0"/>
              </a:rPr>
              <a:t>melt</a:t>
            </a:r>
            <a:endParaRPr lang="it-IT" dirty="0">
              <a:solidFill>
                <a:schemeClr val="tx1"/>
              </a:solidFill>
              <a:effectLst/>
              <a:latin typeface="Calibri" pitchFamily="34" charset="0"/>
            </a:endParaRPr>
          </a:p>
        </p:txBody>
      </p:sp>
      <p:sp>
        <p:nvSpPr>
          <p:cNvPr id="99" name="Figura a mano libera 98"/>
          <p:cNvSpPr/>
          <p:nvPr/>
        </p:nvSpPr>
        <p:spPr bwMode="auto">
          <a:xfrm>
            <a:off x="8412480" y="3515360"/>
            <a:ext cx="241300" cy="944880"/>
          </a:xfrm>
          <a:custGeom>
            <a:avLst/>
            <a:gdLst>
              <a:gd name="connsiteX0" fmla="*/ 106680 w 241300"/>
              <a:gd name="connsiteY0" fmla="*/ 0 h 944880"/>
              <a:gd name="connsiteX1" fmla="*/ 228600 w 241300"/>
              <a:gd name="connsiteY1" fmla="*/ 162560 h 944880"/>
              <a:gd name="connsiteX2" fmla="*/ 30480 w 241300"/>
              <a:gd name="connsiteY2" fmla="*/ 340360 h 944880"/>
              <a:gd name="connsiteX3" fmla="*/ 91440 w 241300"/>
              <a:gd name="connsiteY3" fmla="*/ 741680 h 944880"/>
              <a:gd name="connsiteX4" fmla="*/ 0 w 241300"/>
              <a:gd name="connsiteY4" fmla="*/ 944880 h 94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300" h="944880">
                <a:moveTo>
                  <a:pt x="106680" y="0"/>
                </a:moveTo>
                <a:cubicBezTo>
                  <a:pt x="173990" y="52916"/>
                  <a:pt x="241300" y="105833"/>
                  <a:pt x="228600" y="162560"/>
                </a:cubicBezTo>
                <a:cubicBezTo>
                  <a:pt x="215900" y="219287"/>
                  <a:pt x="53340" y="243840"/>
                  <a:pt x="30480" y="340360"/>
                </a:cubicBezTo>
                <a:cubicBezTo>
                  <a:pt x="7620" y="436880"/>
                  <a:pt x="96520" y="640927"/>
                  <a:pt x="91440" y="741680"/>
                </a:cubicBezTo>
                <a:cubicBezTo>
                  <a:pt x="86360" y="842433"/>
                  <a:pt x="43180" y="893656"/>
                  <a:pt x="0" y="944880"/>
                </a:cubicBezTo>
              </a:path>
            </a:pathLst>
          </a:cu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63237"/>
                                        </p:tgtEl>
                                        <p:attrNameLst>
                                          <p:attrName>style.visibility</p:attrName>
                                        </p:attrNameLst>
                                      </p:cBhvr>
                                      <p:to>
                                        <p:strVal val="visible"/>
                                      </p:to>
                                    </p:set>
                                    <p:animEffect transition="in" filter="fade">
                                      <p:cBhvr>
                                        <p:cTn id="7" dur="500"/>
                                        <p:tgtEl>
                                          <p:spTgt spid="86323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63238"/>
                                        </p:tgtEl>
                                        <p:attrNameLst>
                                          <p:attrName>style.visibility</p:attrName>
                                        </p:attrNameLst>
                                      </p:cBhvr>
                                      <p:to>
                                        <p:strVal val="visible"/>
                                      </p:to>
                                    </p:set>
                                    <p:animEffect transition="in" filter="fade">
                                      <p:cBhvr>
                                        <p:cTn id="11" dur="500"/>
                                        <p:tgtEl>
                                          <p:spTgt spid="86323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88"/>
                                        </p:tgtEl>
                                        <p:attrNameLst>
                                          <p:attrName>style.visibility</p:attrName>
                                        </p:attrNameLst>
                                      </p:cBhvr>
                                      <p:to>
                                        <p:strVal val="visible"/>
                                      </p:to>
                                    </p:set>
                                    <p:animEffect transition="in" filter="wipe(up)">
                                      <p:cBhvr>
                                        <p:cTn id="20" dur="1000"/>
                                        <p:tgtEl>
                                          <p:spTgt spid="88"/>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74"/>
                                        </p:tgtEl>
                                        <p:attrNameLst>
                                          <p:attrName>style.visibility</p:attrName>
                                        </p:attrNameLst>
                                      </p:cBhvr>
                                      <p:to>
                                        <p:strVal val="visible"/>
                                      </p:to>
                                    </p:set>
                                    <p:animEffect transition="in" filter="fade">
                                      <p:cBhvr>
                                        <p:cTn id="24" dur="500"/>
                                        <p:tgtEl>
                                          <p:spTgt spid="7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up)">
                                      <p:cBhvr>
                                        <p:cTn id="29" dur="10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up)">
                                      <p:cBhvr>
                                        <p:cTn id="34" dur="10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up)">
                                      <p:cBhvr>
                                        <p:cTn id="39" dur="1000"/>
                                        <p:tgtEl>
                                          <p:spTgt spid="6"/>
                                        </p:tgtEl>
                                      </p:cBhvr>
                                    </p:animEffect>
                                  </p:childTnLst>
                                </p:cTn>
                              </p:par>
                            </p:childTnLst>
                          </p:cTn>
                        </p:par>
                        <p:par>
                          <p:cTn id="40" fill="hold">
                            <p:stCondLst>
                              <p:cond delay="1000"/>
                            </p:stCondLst>
                            <p:childTnLst>
                              <p:par>
                                <p:cTn id="41" presetID="22" presetClass="entr" presetSubtype="1" fill="hold" nodeType="after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up)">
                                      <p:cBhvr>
                                        <p:cTn id="43" dur="1000"/>
                                        <p:tgtEl>
                                          <p:spTgt spid="7"/>
                                        </p:tgtEl>
                                      </p:cBhvr>
                                    </p:animEffect>
                                  </p:childTnLst>
                                </p:cTn>
                              </p:par>
                            </p:childTnLst>
                          </p:cTn>
                        </p:par>
                        <p:par>
                          <p:cTn id="44" fill="hold">
                            <p:stCondLst>
                              <p:cond delay="2000"/>
                            </p:stCondLst>
                            <p:childTnLst>
                              <p:par>
                                <p:cTn id="45" presetID="22" presetClass="entr" presetSubtype="1" fill="hold" nodeType="after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wipe(up)">
                                      <p:cBhvr>
                                        <p:cTn id="47" dur="1000"/>
                                        <p:tgtEl>
                                          <p:spTgt spid="8"/>
                                        </p:tgtEl>
                                      </p:cBhvr>
                                    </p:animEffect>
                                  </p:childTnLst>
                                </p:cTn>
                              </p:par>
                            </p:childTnLst>
                          </p:cTn>
                        </p:par>
                        <p:par>
                          <p:cTn id="48" fill="hold">
                            <p:stCondLst>
                              <p:cond delay="3000"/>
                            </p:stCondLst>
                            <p:childTnLst>
                              <p:par>
                                <p:cTn id="49" presetID="10" presetClass="entr" presetSubtype="0" fill="hold" grpId="0" nodeType="afterEffect">
                                  <p:stCondLst>
                                    <p:cond delay="0"/>
                                  </p:stCondLst>
                                  <p:childTnLst>
                                    <p:set>
                                      <p:cBhvr>
                                        <p:cTn id="50" dur="1" fill="hold">
                                          <p:stCondLst>
                                            <p:cond delay="0"/>
                                          </p:stCondLst>
                                        </p:cTn>
                                        <p:tgtEl>
                                          <p:spTgt spid="73"/>
                                        </p:tgtEl>
                                        <p:attrNameLst>
                                          <p:attrName>style.visibility</p:attrName>
                                        </p:attrNameLst>
                                      </p:cBhvr>
                                      <p:to>
                                        <p:strVal val="visible"/>
                                      </p:to>
                                    </p:set>
                                    <p:animEffect transition="in" filter="fade">
                                      <p:cBhvr>
                                        <p:cTn id="51" dur="500"/>
                                        <p:tgtEl>
                                          <p:spTgt spid="73"/>
                                        </p:tgtEl>
                                      </p:cBhvr>
                                    </p:animEffect>
                                  </p:childTnLst>
                                </p:cTn>
                              </p:par>
                            </p:childTnLst>
                          </p:cTn>
                        </p:par>
                        <p:par>
                          <p:cTn id="52" fill="hold">
                            <p:stCondLst>
                              <p:cond delay="3500"/>
                            </p:stCondLst>
                            <p:childTnLst>
                              <p:par>
                                <p:cTn id="53" presetID="22" presetClass="entr" presetSubtype="1" fill="hold" grpId="0" nodeType="afterEffect">
                                  <p:stCondLst>
                                    <p:cond delay="0"/>
                                  </p:stCondLst>
                                  <p:childTnLst>
                                    <p:set>
                                      <p:cBhvr>
                                        <p:cTn id="54" dur="1" fill="hold">
                                          <p:stCondLst>
                                            <p:cond delay="0"/>
                                          </p:stCondLst>
                                        </p:cTn>
                                        <p:tgtEl>
                                          <p:spTgt spid="99"/>
                                        </p:tgtEl>
                                        <p:attrNameLst>
                                          <p:attrName>style.visibility</p:attrName>
                                        </p:attrNameLst>
                                      </p:cBhvr>
                                      <p:to>
                                        <p:strVal val="visible"/>
                                      </p:to>
                                    </p:set>
                                    <p:animEffect transition="in" filter="wipe(up)">
                                      <p:cBhvr>
                                        <p:cTn id="55" dur="500"/>
                                        <p:tgtEl>
                                          <p:spTgt spid="99"/>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grpId="0" nodeType="clickEffect">
                                  <p:stCondLst>
                                    <p:cond delay="0"/>
                                  </p:stCondLst>
                                  <p:childTnLst>
                                    <p:set>
                                      <p:cBhvr>
                                        <p:cTn id="59" dur="1" fill="hold">
                                          <p:stCondLst>
                                            <p:cond delay="0"/>
                                          </p:stCondLst>
                                        </p:cTn>
                                        <p:tgtEl>
                                          <p:spTgt spid="75"/>
                                        </p:tgtEl>
                                        <p:attrNameLst>
                                          <p:attrName>style.visibility</p:attrName>
                                        </p:attrNameLst>
                                      </p:cBhvr>
                                      <p:to>
                                        <p:strVal val="visible"/>
                                      </p:to>
                                    </p:set>
                                    <p:animEffect transition="in" filter="wipe(up)">
                                      <p:cBhvr>
                                        <p:cTn id="60" dur="500"/>
                                        <p:tgtEl>
                                          <p:spTgt spid="75"/>
                                        </p:tgtEl>
                                      </p:cBhvr>
                                    </p:animEffect>
                                  </p:childTnLst>
                                </p:cTn>
                              </p:par>
                            </p:childTnLst>
                          </p:cTn>
                        </p:par>
                        <p:par>
                          <p:cTn id="61" fill="hold">
                            <p:stCondLst>
                              <p:cond delay="500"/>
                            </p:stCondLst>
                            <p:childTnLst>
                              <p:par>
                                <p:cTn id="62" presetID="10" presetClass="entr" presetSubtype="0" fill="hold" grpId="0" nodeType="afterEffect">
                                  <p:stCondLst>
                                    <p:cond delay="0"/>
                                  </p:stCondLst>
                                  <p:childTnLst>
                                    <p:set>
                                      <p:cBhvr>
                                        <p:cTn id="63" dur="1" fill="hold">
                                          <p:stCondLst>
                                            <p:cond delay="0"/>
                                          </p:stCondLst>
                                        </p:cTn>
                                        <p:tgtEl>
                                          <p:spTgt spid="76"/>
                                        </p:tgtEl>
                                        <p:attrNameLst>
                                          <p:attrName>style.visibility</p:attrName>
                                        </p:attrNameLst>
                                      </p:cBhvr>
                                      <p:to>
                                        <p:strVal val="visible"/>
                                      </p:to>
                                    </p:set>
                                    <p:animEffect transition="in" filter="fade">
                                      <p:cBhvr>
                                        <p:cTn id="64" dur="500"/>
                                        <p:tgtEl>
                                          <p:spTgt spid="76"/>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1" fill="hold" grpId="0" nodeType="clickEffect">
                                  <p:stCondLst>
                                    <p:cond delay="0"/>
                                  </p:stCondLst>
                                  <p:childTnLst>
                                    <p:set>
                                      <p:cBhvr>
                                        <p:cTn id="68" dur="1" fill="hold">
                                          <p:stCondLst>
                                            <p:cond delay="0"/>
                                          </p:stCondLst>
                                        </p:cTn>
                                        <p:tgtEl>
                                          <p:spTgt spid="77"/>
                                        </p:tgtEl>
                                        <p:attrNameLst>
                                          <p:attrName>style.visibility</p:attrName>
                                        </p:attrNameLst>
                                      </p:cBhvr>
                                      <p:to>
                                        <p:strVal val="visible"/>
                                      </p:to>
                                    </p:set>
                                    <p:animEffect transition="in" filter="wipe(up)">
                                      <p:cBhvr>
                                        <p:cTn id="69" dur="500"/>
                                        <p:tgtEl>
                                          <p:spTgt spid="77"/>
                                        </p:tgtEl>
                                      </p:cBhvr>
                                    </p:animEffect>
                                  </p:childTnLst>
                                </p:cTn>
                              </p:par>
                            </p:childTnLst>
                          </p:cTn>
                        </p:par>
                        <p:par>
                          <p:cTn id="70" fill="hold">
                            <p:stCondLst>
                              <p:cond delay="500"/>
                            </p:stCondLst>
                            <p:childTnLst>
                              <p:par>
                                <p:cTn id="71" presetID="10" presetClass="entr" presetSubtype="0" fill="hold" grpId="0" nodeType="afterEffect">
                                  <p:stCondLst>
                                    <p:cond delay="0"/>
                                  </p:stCondLst>
                                  <p:childTnLst>
                                    <p:set>
                                      <p:cBhvr>
                                        <p:cTn id="72" dur="1" fill="hold">
                                          <p:stCondLst>
                                            <p:cond delay="0"/>
                                          </p:stCondLst>
                                        </p:cTn>
                                        <p:tgtEl>
                                          <p:spTgt spid="78"/>
                                        </p:tgtEl>
                                        <p:attrNameLst>
                                          <p:attrName>style.visibility</p:attrName>
                                        </p:attrNameLst>
                                      </p:cBhvr>
                                      <p:to>
                                        <p:strVal val="visible"/>
                                      </p:to>
                                    </p:set>
                                    <p:animEffect transition="in" filter="fade">
                                      <p:cBhvr>
                                        <p:cTn id="73" dur="500"/>
                                        <p:tgtEl>
                                          <p:spTgt spid="78"/>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2" fill="hold" grpId="0" nodeType="clickEffect">
                                  <p:stCondLst>
                                    <p:cond delay="0"/>
                                  </p:stCondLst>
                                  <p:childTnLst>
                                    <p:set>
                                      <p:cBhvr>
                                        <p:cTn id="77" dur="1" fill="hold">
                                          <p:stCondLst>
                                            <p:cond delay="0"/>
                                          </p:stCondLst>
                                        </p:cTn>
                                        <p:tgtEl>
                                          <p:spTgt spid="84"/>
                                        </p:tgtEl>
                                        <p:attrNameLst>
                                          <p:attrName>style.visibility</p:attrName>
                                        </p:attrNameLst>
                                      </p:cBhvr>
                                      <p:to>
                                        <p:strVal val="visible"/>
                                      </p:to>
                                    </p:set>
                                    <p:animEffect transition="in" filter="wipe(right)">
                                      <p:cBhvr>
                                        <p:cTn id="78" dur="1000"/>
                                        <p:tgtEl>
                                          <p:spTgt spid="84"/>
                                        </p:tgtEl>
                                      </p:cBhvr>
                                    </p:animEffect>
                                  </p:childTnLst>
                                </p:cTn>
                              </p:par>
                            </p:childTnLst>
                          </p:cTn>
                        </p:par>
                        <p:par>
                          <p:cTn id="79" fill="hold">
                            <p:stCondLst>
                              <p:cond delay="1000"/>
                            </p:stCondLst>
                            <p:childTnLst>
                              <p:par>
                                <p:cTn id="80" presetID="10" presetClass="entr" presetSubtype="0" fill="hold" grpId="0" nodeType="afterEffect">
                                  <p:stCondLst>
                                    <p:cond delay="0"/>
                                  </p:stCondLst>
                                  <p:childTnLst>
                                    <p:set>
                                      <p:cBhvr>
                                        <p:cTn id="81" dur="1" fill="hold">
                                          <p:stCondLst>
                                            <p:cond delay="0"/>
                                          </p:stCondLst>
                                        </p:cTn>
                                        <p:tgtEl>
                                          <p:spTgt spid="89"/>
                                        </p:tgtEl>
                                        <p:attrNameLst>
                                          <p:attrName>style.visibility</p:attrName>
                                        </p:attrNameLst>
                                      </p:cBhvr>
                                      <p:to>
                                        <p:strVal val="visible"/>
                                      </p:to>
                                    </p:set>
                                    <p:animEffect transition="in" filter="fade">
                                      <p:cBhvr>
                                        <p:cTn id="82" dur="500"/>
                                        <p:tgtEl>
                                          <p:spTgt spid="89"/>
                                        </p:tgtEl>
                                      </p:cBhvr>
                                    </p:animEffect>
                                  </p:childTnLst>
                                </p:cTn>
                              </p:par>
                            </p:childTnLst>
                          </p:cTn>
                        </p:par>
                        <p:par>
                          <p:cTn id="83" fill="hold">
                            <p:stCondLst>
                              <p:cond delay="1500"/>
                            </p:stCondLst>
                            <p:childTnLst>
                              <p:par>
                                <p:cTn id="84" presetID="10" presetClass="entr" presetSubtype="0" fill="hold" grpId="0" nodeType="afterEffect">
                                  <p:stCondLst>
                                    <p:cond delay="0"/>
                                  </p:stCondLst>
                                  <p:childTnLst>
                                    <p:set>
                                      <p:cBhvr>
                                        <p:cTn id="85" dur="1" fill="hold">
                                          <p:stCondLst>
                                            <p:cond delay="0"/>
                                          </p:stCondLst>
                                        </p:cTn>
                                        <p:tgtEl>
                                          <p:spTgt spid="93"/>
                                        </p:tgtEl>
                                        <p:attrNameLst>
                                          <p:attrName>style.visibility</p:attrName>
                                        </p:attrNameLst>
                                      </p:cBhvr>
                                      <p:to>
                                        <p:strVal val="visible"/>
                                      </p:to>
                                    </p:set>
                                    <p:animEffect transition="in" filter="fade">
                                      <p:cBhvr>
                                        <p:cTn id="86" dur="500"/>
                                        <p:tgtEl>
                                          <p:spTgt spid="93"/>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2" fill="hold" grpId="0" nodeType="clickEffect">
                                  <p:stCondLst>
                                    <p:cond delay="0"/>
                                  </p:stCondLst>
                                  <p:childTnLst>
                                    <p:set>
                                      <p:cBhvr>
                                        <p:cTn id="90" dur="1" fill="hold">
                                          <p:stCondLst>
                                            <p:cond delay="0"/>
                                          </p:stCondLst>
                                        </p:cTn>
                                        <p:tgtEl>
                                          <p:spTgt spid="85"/>
                                        </p:tgtEl>
                                        <p:attrNameLst>
                                          <p:attrName>style.visibility</p:attrName>
                                        </p:attrNameLst>
                                      </p:cBhvr>
                                      <p:to>
                                        <p:strVal val="visible"/>
                                      </p:to>
                                    </p:set>
                                    <p:animEffect transition="in" filter="wipe(right)">
                                      <p:cBhvr>
                                        <p:cTn id="91" dur="1000"/>
                                        <p:tgtEl>
                                          <p:spTgt spid="85"/>
                                        </p:tgtEl>
                                      </p:cBhvr>
                                    </p:animEffect>
                                  </p:childTnLst>
                                </p:cTn>
                              </p:par>
                            </p:childTnLst>
                          </p:cTn>
                        </p:par>
                        <p:par>
                          <p:cTn id="92" fill="hold">
                            <p:stCondLst>
                              <p:cond delay="1000"/>
                            </p:stCondLst>
                            <p:childTnLst>
                              <p:par>
                                <p:cTn id="93" presetID="10" presetClass="entr" presetSubtype="0" fill="hold" grpId="0" nodeType="afterEffect">
                                  <p:stCondLst>
                                    <p:cond delay="0"/>
                                  </p:stCondLst>
                                  <p:childTnLst>
                                    <p:set>
                                      <p:cBhvr>
                                        <p:cTn id="94" dur="1" fill="hold">
                                          <p:stCondLst>
                                            <p:cond delay="0"/>
                                          </p:stCondLst>
                                        </p:cTn>
                                        <p:tgtEl>
                                          <p:spTgt spid="90"/>
                                        </p:tgtEl>
                                        <p:attrNameLst>
                                          <p:attrName>style.visibility</p:attrName>
                                        </p:attrNameLst>
                                      </p:cBhvr>
                                      <p:to>
                                        <p:strVal val="visible"/>
                                      </p:to>
                                    </p:set>
                                    <p:animEffect transition="in" filter="fade">
                                      <p:cBhvr>
                                        <p:cTn id="95" dur="500"/>
                                        <p:tgtEl>
                                          <p:spTgt spid="90"/>
                                        </p:tgtEl>
                                      </p:cBhvr>
                                    </p:animEffect>
                                  </p:childTnLst>
                                </p:cTn>
                              </p:par>
                            </p:childTnLst>
                          </p:cTn>
                        </p:par>
                        <p:par>
                          <p:cTn id="96" fill="hold">
                            <p:stCondLst>
                              <p:cond delay="1500"/>
                            </p:stCondLst>
                            <p:childTnLst>
                              <p:par>
                                <p:cTn id="97" presetID="22" presetClass="entr" presetSubtype="2" fill="hold" grpId="0" nodeType="afterEffect">
                                  <p:stCondLst>
                                    <p:cond delay="0"/>
                                  </p:stCondLst>
                                  <p:childTnLst>
                                    <p:set>
                                      <p:cBhvr>
                                        <p:cTn id="98" dur="1" fill="hold">
                                          <p:stCondLst>
                                            <p:cond delay="0"/>
                                          </p:stCondLst>
                                        </p:cTn>
                                        <p:tgtEl>
                                          <p:spTgt spid="86"/>
                                        </p:tgtEl>
                                        <p:attrNameLst>
                                          <p:attrName>style.visibility</p:attrName>
                                        </p:attrNameLst>
                                      </p:cBhvr>
                                      <p:to>
                                        <p:strVal val="visible"/>
                                      </p:to>
                                    </p:set>
                                    <p:animEffect transition="in" filter="wipe(right)">
                                      <p:cBhvr>
                                        <p:cTn id="99" dur="1000"/>
                                        <p:tgtEl>
                                          <p:spTgt spid="86"/>
                                        </p:tgtEl>
                                      </p:cBhvr>
                                    </p:animEffect>
                                  </p:childTnLst>
                                </p:cTn>
                              </p:par>
                            </p:childTnLst>
                          </p:cTn>
                        </p:par>
                        <p:par>
                          <p:cTn id="100" fill="hold">
                            <p:stCondLst>
                              <p:cond delay="2500"/>
                            </p:stCondLst>
                            <p:childTnLst>
                              <p:par>
                                <p:cTn id="101" presetID="10" presetClass="entr" presetSubtype="0" fill="hold" grpId="0" nodeType="afterEffect">
                                  <p:stCondLst>
                                    <p:cond delay="0"/>
                                  </p:stCondLst>
                                  <p:childTnLst>
                                    <p:set>
                                      <p:cBhvr>
                                        <p:cTn id="102" dur="1" fill="hold">
                                          <p:stCondLst>
                                            <p:cond delay="0"/>
                                          </p:stCondLst>
                                        </p:cTn>
                                        <p:tgtEl>
                                          <p:spTgt spid="91"/>
                                        </p:tgtEl>
                                        <p:attrNameLst>
                                          <p:attrName>style.visibility</p:attrName>
                                        </p:attrNameLst>
                                      </p:cBhvr>
                                      <p:to>
                                        <p:strVal val="visible"/>
                                      </p:to>
                                    </p:set>
                                    <p:animEffect transition="in" filter="fade">
                                      <p:cBhvr>
                                        <p:cTn id="103" dur="500"/>
                                        <p:tgtEl>
                                          <p:spTgt spid="91"/>
                                        </p:tgtEl>
                                      </p:cBhvr>
                                    </p:animEffect>
                                  </p:childTnLst>
                                </p:cTn>
                              </p:par>
                            </p:childTnLst>
                          </p:cTn>
                        </p:par>
                        <p:par>
                          <p:cTn id="104" fill="hold">
                            <p:stCondLst>
                              <p:cond delay="3000"/>
                            </p:stCondLst>
                            <p:childTnLst>
                              <p:par>
                                <p:cTn id="105" presetID="22" presetClass="entr" presetSubtype="2" fill="hold" grpId="0" nodeType="afterEffect">
                                  <p:stCondLst>
                                    <p:cond delay="0"/>
                                  </p:stCondLst>
                                  <p:childTnLst>
                                    <p:set>
                                      <p:cBhvr>
                                        <p:cTn id="106" dur="1" fill="hold">
                                          <p:stCondLst>
                                            <p:cond delay="0"/>
                                          </p:stCondLst>
                                        </p:cTn>
                                        <p:tgtEl>
                                          <p:spTgt spid="87"/>
                                        </p:tgtEl>
                                        <p:attrNameLst>
                                          <p:attrName>style.visibility</p:attrName>
                                        </p:attrNameLst>
                                      </p:cBhvr>
                                      <p:to>
                                        <p:strVal val="visible"/>
                                      </p:to>
                                    </p:set>
                                    <p:animEffect transition="in" filter="wipe(right)">
                                      <p:cBhvr>
                                        <p:cTn id="107" dur="1000"/>
                                        <p:tgtEl>
                                          <p:spTgt spid="87"/>
                                        </p:tgtEl>
                                      </p:cBhvr>
                                    </p:animEffect>
                                  </p:childTnLst>
                                </p:cTn>
                              </p:par>
                            </p:childTnLst>
                          </p:cTn>
                        </p:par>
                        <p:par>
                          <p:cTn id="108" fill="hold">
                            <p:stCondLst>
                              <p:cond delay="4000"/>
                            </p:stCondLst>
                            <p:childTnLst>
                              <p:par>
                                <p:cTn id="109" presetID="10" presetClass="entr" presetSubtype="0" fill="hold" grpId="0" nodeType="afterEffect">
                                  <p:stCondLst>
                                    <p:cond delay="0"/>
                                  </p:stCondLst>
                                  <p:childTnLst>
                                    <p:set>
                                      <p:cBhvr>
                                        <p:cTn id="110" dur="1" fill="hold">
                                          <p:stCondLst>
                                            <p:cond delay="0"/>
                                          </p:stCondLst>
                                        </p:cTn>
                                        <p:tgtEl>
                                          <p:spTgt spid="92"/>
                                        </p:tgtEl>
                                        <p:attrNameLst>
                                          <p:attrName>style.visibility</p:attrName>
                                        </p:attrNameLst>
                                      </p:cBhvr>
                                      <p:to>
                                        <p:strVal val="visible"/>
                                      </p:to>
                                    </p:set>
                                    <p:animEffect transition="in" filter="fade">
                                      <p:cBhvr>
                                        <p:cTn id="111" dur="500"/>
                                        <p:tgtEl>
                                          <p:spTgt spid="92"/>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grpId="0" nodeType="clickEffect">
                                  <p:stCondLst>
                                    <p:cond delay="0"/>
                                  </p:stCondLst>
                                  <p:childTnLst>
                                    <p:set>
                                      <p:cBhvr>
                                        <p:cTn id="115" dur="1" fill="hold">
                                          <p:stCondLst>
                                            <p:cond delay="0"/>
                                          </p:stCondLst>
                                        </p:cTn>
                                        <p:tgtEl>
                                          <p:spTgt spid="94"/>
                                        </p:tgtEl>
                                        <p:attrNameLst>
                                          <p:attrName>style.visibility</p:attrName>
                                        </p:attrNameLst>
                                      </p:cBhvr>
                                      <p:to>
                                        <p:strVal val="visible"/>
                                      </p:to>
                                    </p:set>
                                    <p:animEffect transition="in" filter="fade">
                                      <p:cBhvr>
                                        <p:cTn id="116" dur="500"/>
                                        <p:tgtEl>
                                          <p:spTgt spid="94"/>
                                        </p:tgtEl>
                                      </p:cBhvr>
                                    </p:animEffect>
                                  </p:childTnLst>
                                </p:cTn>
                              </p:par>
                            </p:childTnLst>
                          </p:cTn>
                        </p:par>
                      </p:childTnLst>
                    </p:cTn>
                  </p:par>
                  <p:par>
                    <p:cTn id="117" fill="hold">
                      <p:stCondLst>
                        <p:cond delay="indefinite"/>
                      </p:stCondLst>
                      <p:childTnLst>
                        <p:par>
                          <p:cTn id="118" fill="hold">
                            <p:stCondLst>
                              <p:cond delay="0"/>
                            </p:stCondLst>
                            <p:childTnLst>
                              <p:par>
                                <p:cTn id="119" presetID="10" presetClass="entr" presetSubtype="0" fill="hold" grpId="0" nodeType="clickEffect">
                                  <p:stCondLst>
                                    <p:cond delay="0"/>
                                  </p:stCondLst>
                                  <p:childTnLst>
                                    <p:set>
                                      <p:cBhvr>
                                        <p:cTn id="120" dur="1" fill="hold">
                                          <p:stCondLst>
                                            <p:cond delay="0"/>
                                          </p:stCondLst>
                                        </p:cTn>
                                        <p:tgtEl>
                                          <p:spTgt spid="95"/>
                                        </p:tgtEl>
                                        <p:attrNameLst>
                                          <p:attrName>style.visibility</p:attrName>
                                        </p:attrNameLst>
                                      </p:cBhvr>
                                      <p:to>
                                        <p:strVal val="visible"/>
                                      </p:to>
                                    </p:set>
                                    <p:animEffect transition="in" filter="fade">
                                      <p:cBhvr>
                                        <p:cTn id="121" dur="500"/>
                                        <p:tgtEl>
                                          <p:spTgt spid="95"/>
                                        </p:tgtEl>
                                      </p:cBhvr>
                                    </p:animEffect>
                                  </p:childTnLst>
                                </p:cTn>
                              </p:par>
                            </p:childTnLst>
                          </p:cTn>
                        </p:par>
                      </p:childTnLst>
                    </p:cTn>
                  </p:par>
                  <p:par>
                    <p:cTn id="122" fill="hold">
                      <p:stCondLst>
                        <p:cond delay="indefinite"/>
                      </p:stCondLst>
                      <p:childTnLst>
                        <p:par>
                          <p:cTn id="123" fill="hold">
                            <p:stCondLst>
                              <p:cond delay="0"/>
                            </p:stCondLst>
                            <p:childTnLst>
                              <p:par>
                                <p:cTn id="124" presetID="10" presetClass="entr" presetSubtype="0" fill="hold" grpId="0" nodeType="clickEffect">
                                  <p:stCondLst>
                                    <p:cond delay="0"/>
                                  </p:stCondLst>
                                  <p:childTnLst>
                                    <p:set>
                                      <p:cBhvr>
                                        <p:cTn id="125" dur="1" fill="hold">
                                          <p:stCondLst>
                                            <p:cond delay="0"/>
                                          </p:stCondLst>
                                        </p:cTn>
                                        <p:tgtEl>
                                          <p:spTgt spid="96"/>
                                        </p:tgtEl>
                                        <p:attrNameLst>
                                          <p:attrName>style.visibility</p:attrName>
                                        </p:attrNameLst>
                                      </p:cBhvr>
                                      <p:to>
                                        <p:strVal val="visible"/>
                                      </p:to>
                                    </p:set>
                                    <p:animEffect transition="in" filter="fade">
                                      <p:cBhvr>
                                        <p:cTn id="126" dur="500"/>
                                        <p:tgtEl>
                                          <p:spTgt spid="96"/>
                                        </p:tgtEl>
                                      </p:cBhvr>
                                    </p:animEffect>
                                  </p:childTnLst>
                                </p:cTn>
                              </p:par>
                            </p:childTnLst>
                          </p:cTn>
                        </p:par>
                      </p:childTnLst>
                    </p:cTn>
                  </p:par>
                  <p:par>
                    <p:cTn id="127" fill="hold">
                      <p:stCondLst>
                        <p:cond delay="indefinite"/>
                      </p:stCondLst>
                      <p:childTnLst>
                        <p:par>
                          <p:cTn id="128" fill="hold">
                            <p:stCondLst>
                              <p:cond delay="0"/>
                            </p:stCondLst>
                            <p:childTnLst>
                              <p:par>
                                <p:cTn id="129" presetID="10" presetClass="entr" presetSubtype="0" fill="hold" grpId="0" nodeType="clickEffect">
                                  <p:stCondLst>
                                    <p:cond delay="0"/>
                                  </p:stCondLst>
                                  <p:childTnLst>
                                    <p:set>
                                      <p:cBhvr>
                                        <p:cTn id="130" dur="1" fill="hold">
                                          <p:stCondLst>
                                            <p:cond delay="0"/>
                                          </p:stCondLst>
                                        </p:cTn>
                                        <p:tgtEl>
                                          <p:spTgt spid="97"/>
                                        </p:tgtEl>
                                        <p:attrNameLst>
                                          <p:attrName>style.visibility</p:attrName>
                                        </p:attrNameLst>
                                      </p:cBhvr>
                                      <p:to>
                                        <p:strVal val="visible"/>
                                      </p:to>
                                    </p:set>
                                    <p:animEffect transition="in" filter="fade">
                                      <p:cBhvr>
                                        <p:cTn id="131" dur="500"/>
                                        <p:tgtEl>
                                          <p:spTgt spid="97"/>
                                        </p:tgtEl>
                                      </p:cBhvr>
                                    </p:animEffect>
                                  </p:childTnLst>
                                </p:cTn>
                              </p:par>
                            </p:childTnLst>
                          </p:cTn>
                        </p:par>
                      </p:childTnLst>
                    </p:cTn>
                  </p:par>
                  <p:par>
                    <p:cTn id="132" fill="hold">
                      <p:stCondLst>
                        <p:cond delay="indefinite"/>
                      </p:stCondLst>
                      <p:childTnLst>
                        <p:par>
                          <p:cTn id="133" fill="hold">
                            <p:stCondLst>
                              <p:cond delay="0"/>
                            </p:stCondLst>
                            <p:childTnLst>
                              <p:par>
                                <p:cTn id="134" presetID="10" presetClass="entr" presetSubtype="0" fill="hold" grpId="0" nodeType="clickEffect">
                                  <p:stCondLst>
                                    <p:cond delay="0"/>
                                  </p:stCondLst>
                                  <p:childTnLst>
                                    <p:set>
                                      <p:cBhvr>
                                        <p:cTn id="135" dur="1" fill="hold">
                                          <p:stCondLst>
                                            <p:cond delay="0"/>
                                          </p:stCondLst>
                                        </p:cTn>
                                        <p:tgtEl>
                                          <p:spTgt spid="863236"/>
                                        </p:tgtEl>
                                        <p:attrNameLst>
                                          <p:attrName>style.visibility</p:attrName>
                                        </p:attrNameLst>
                                      </p:cBhvr>
                                      <p:to>
                                        <p:strVal val="visible"/>
                                      </p:to>
                                    </p:set>
                                    <p:animEffect transition="in" filter="fade">
                                      <p:cBhvr>
                                        <p:cTn id="136" dur="500"/>
                                        <p:tgtEl>
                                          <p:spTgt spid="863236"/>
                                        </p:tgtEl>
                                      </p:cBhvr>
                                    </p:animEffect>
                                  </p:childTnLst>
                                </p:cTn>
                              </p:par>
                            </p:childTnLst>
                          </p:cTn>
                        </p:par>
                      </p:childTnLst>
                    </p:cTn>
                  </p:par>
                  <p:par>
                    <p:cTn id="137" fill="hold">
                      <p:stCondLst>
                        <p:cond delay="indefinite"/>
                      </p:stCondLst>
                      <p:childTnLst>
                        <p:par>
                          <p:cTn id="138" fill="hold">
                            <p:stCondLst>
                              <p:cond delay="0"/>
                            </p:stCondLst>
                            <p:childTnLst>
                              <p:par>
                                <p:cTn id="139" presetID="10" presetClass="entr" presetSubtype="0" fill="hold" grpId="0" nodeType="clickEffect">
                                  <p:stCondLst>
                                    <p:cond delay="0"/>
                                  </p:stCondLst>
                                  <p:childTnLst>
                                    <p:set>
                                      <p:cBhvr>
                                        <p:cTn id="140" dur="1" fill="hold">
                                          <p:stCondLst>
                                            <p:cond delay="0"/>
                                          </p:stCondLst>
                                        </p:cTn>
                                        <p:tgtEl>
                                          <p:spTgt spid="10"/>
                                        </p:tgtEl>
                                        <p:attrNameLst>
                                          <p:attrName>style.visibility</p:attrName>
                                        </p:attrNameLst>
                                      </p:cBhvr>
                                      <p:to>
                                        <p:strVal val="visible"/>
                                      </p:to>
                                    </p:set>
                                    <p:animEffect transition="in" filter="fade">
                                      <p:cBhvr>
                                        <p:cTn id="141" dur="500"/>
                                        <p:tgtEl>
                                          <p:spTgt spid="10"/>
                                        </p:tgtEl>
                                      </p:cBhvr>
                                    </p:animEffect>
                                  </p:childTnLst>
                                </p:cTn>
                              </p:par>
                            </p:childTnLst>
                          </p:cTn>
                        </p:par>
                        <p:par>
                          <p:cTn id="142" fill="hold">
                            <p:stCondLst>
                              <p:cond delay="500"/>
                            </p:stCondLst>
                            <p:childTnLst>
                              <p:par>
                                <p:cTn id="143" presetID="10" presetClass="entr" presetSubtype="0" fill="hold" grpId="0" nodeType="afterEffect">
                                  <p:stCondLst>
                                    <p:cond delay="0"/>
                                  </p:stCondLst>
                                  <p:childTnLst>
                                    <p:set>
                                      <p:cBhvr>
                                        <p:cTn id="144" dur="1" fill="hold">
                                          <p:stCondLst>
                                            <p:cond delay="0"/>
                                          </p:stCondLst>
                                        </p:cTn>
                                        <p:tgtEl>
                                          <p:spTgt spid="71"/>
                                        </p:tgtEl>
                                        <p:attrNameLst>
                                          <p:attrName>style.visibility</p:attrName>
                                        </p:attrNameLst>
                                      </p:cBhvr>
                                      <p:to>
                                        <p:strVal val="visible"/>
                                      </p:to>
                                    </p:set>
                                    <p:animEffect transition="in" filter="fade">
                                      <p:cBhvr>
                                        <p:cTn id="145" dur="10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863236" grpId="0"/>
      <p:bldP spid="863237" grpId="0" autoUpdateAnimBg="0"/>
      <p:bldP spid="863238" grpId="0"/>
      <p:bldP spid="10" grpId="0"/>
      <p:bldP spid="74" grpId="0"/>
      <p:bldP spid="75" grpId="0" animBg="1"/>
      <p:bldP spid="77" grpId="0" animBg="1"/>
      <p:bldP spid="84" grpId="0" animBg="1"/>
      <p:bldP spid="85" grpId="0" animBg="1"/>
      <p:bldP spid="86" grpId="0" animBg="1"/>
      <p:bldP spid="87" grpId="0" animBg="1"/>
      <p:bldP spid="89" grpId="0"/>
      <p:bldP spid="90" grpId="0"/>
      <p:bldP spid="91" grpId="0"/>
      <p:bldP spid="92" grpId="0"/>
      <p:bldP spid="93" grpId="0"/>
      <p:bldP spid="94" grpId="0"/>
      <p:bldP spid="95" grpId="0"/>
      <p:bldP spid="96" grpId="0"/>
      <p:bldP spid="97" grpId="0"/>
      <p:bldP spid="76" grpId="0"/>
      <p:bldP spid="78" grpId="0"/>
      <p:bldP spid="73" grpId="0"/>
      <p:bldP spid="99" grpId="0" animBg="1"/>
    </p:bldLst>
  </p:timing>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9"/>
          <p:cNvGrpSpPr>
            <a:grpSpLocks/>
          </p:cNvGrpSpPr>
          <p:nvPr/>
        </p:nvGrpSpPr>
        <p:grpSpPr bwMode="auto">
          <a:xfrm>
            <a:off x="346074" y="2916238"/>
            <a:ext cx="4729163" cy="1670050"/>
            <a:chOff x="9" y="1837"/>
            <a:chExt cx="3188" cy="1052"/>
          </a:xfrm>
        </p:grpSpPr>
        <p:sp>
          <p:nvSpPr>
            <p:cNvPr id="670747" name="Text Box 27"/>
            <p:cNvSpPr txBox="1">
              <a:spLocks noChangeArrowheads="1"/>
            </p:cNvSpPr>
            <p:nvPr/>
          </p:nvSpPr>
          <p:spPr bwMode="auto">
            <a:xfrm>
              <a:off x="9" y="1837"/>
              <a:ext cx="3188" cy="872"/>
            </a:xfrm>
            <a:prstGeom prst="rect">
              <a:avLst/>
            </a:prstGeom>
            <a:noFill/>
            <a:ln w="9525">
              <a:noFill/>
              <a:miter lim="800000"/>
              <a:headEnd/>
              <a:tailEnd/>
            </a:ln>
            <a:effectLst/>
          </p:spPr>
          <p:txBody>
            <a:bodyPr>
              <a:spAutoFit/>
            </a:bodyPr>
            <a:lstStyle/>
            <a:p>
              <a:pPr>
                <a:defRPr/>
              </a:pP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Here is plotted also the mean composition of olivine in abyssal peridotites with 2</a:t>
              </a:r>
              <a:r>
                <a:rPr lang="en-GB" sz="2800" dirty="0" smtClean="0">
                  <a:solidFill>
                    <a:schemeClr val="bg1"/>
                  </a:solidFill>
                  <a:effectLst>
                    <a:outerShdw blurRad="38100" dist="38100" dir="2700000" algn="tl">
                      <a:srgbClr val="000000"/>
                    </a:outerShdw>
                  </a:effectLst>
                  <a:latin typeface="Symbol" pitchFamily="18" charset="2"/>
                  <a:sym typeface="Wingdings" pitchFamily="2" charset="2"/>
                </a:rPr>
                <a:t>s</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 variations (  ).</a:t>
              </a:r>
              <a:endParaRPr lang="en-GB" sz="2800" dirty="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670746" name="Oval 26"/>
            <p:cNvSpPr>
              <a:spLocks noChangeArrowheads="1"/>
            </p:cNvSpPr>
            <p:nvPr/>
          </p:nvSpPr>
          <p:spPr bwMode="auto">
            <a:xfrm>
              <a:off x="1119" y="2738"/>
              <a:ext cx="151" cy="151"/>
            </a:xfrm>
            <a:prstGeom prst="ellipse">
              <a:avLst/>
            </a:prstGeom>
            <a:solidFill>
              <a:srgbClr val="FF0000"/>
            </a:solidFill>
            <a:ln w="9525" algn="ctr">
              <a:solidFill>
                <a:schemeClr val="tx1"/>
              </a:solidFill>
              <a:round/>
              <a:headEnd/>
              <a:tailEnd/>
            </a:ln>
            <a:effectLst/>
          </p:spPr>
          <p:txBody>
            <a:bodyPr wrap="none" anchor="ctr"/>
            <a:lstStyle/>
            <a:p>
              <a:pPr>
                <a:defRPr/>
              </a:pPr>
              <a:endParaRPr lang="en-GB">
                <a:solidFill>
                  <a:schemeClr val="bg1"/>
                </a:solidFill>
                <a:latin typeface="Calibri" pitchFamily="34" charset="0"/>
              </a:endParaRPr>
            </a:p>
          </p:txBody>
        </p:sp>
      </p:grpSp>
      <p:sp>
        <p:nvSpPr>
          <p:cNvPr id="670745" name="Rectangle 25"/>
          <p:cNvSpPr>
            <a:spLocks noChangeArrowheads="1"/>
          </p:cNvSpPr>
          <p:nvPr/>
        </p:nvSpPr>
        <p:spPr bwMode="auto">
          <a:xfrm>
            <a:off x="1154113" y="6513513"/>
            <a:ext cx="7989887" cy="344487"/>
          </a:xfrm>
          <a:prstGeom prst="rect">
            <a:avLst/>
          </a:prstGeom>
          <a:solidFill>
            <a:schemeClr val="tx1"/>
          </a:solidFill>
          <a:ln w="9525" algn="ctr">
            <a:noFill/>
            <a:miter lim="800000"/>
            <a:headEnd/>
            <a:tailEnd/>
          </a:ln>
          <a:effectLst/>
        </p:spPr>
        <p:txBody>
          <a:bodyPr wrap="none" anchor="ctr"/>
          <a:lstStyle/>
          <a:p>
            <a:pPr>
              <a:defRPr/>
            </a:pPr>
            <a:endParaRPr lang="en-GB">
              <a:latin typeface="Calibri" pitchFamily="34" charset="0"/>
            </a:endParaRPr>
          </a:p>
        </p:txBody>
      </p:sp>
      <p:grpSp>
        <p:nvGrpSpPr>
          <p:cNvPr id="2" name="Group 24"/>
          <p:cNvGrpSpPr>
            <a:grpSpLocks/>
          </p:cNvGrpSpPr>
          <p:nvPr/>
        </p:nvGrpSpPr>
        <p:grpSpPr bwMode="auto">
          <a:xfrm>
            <a:off x="4956175" y="1119188"/>
            <a:ext cx="4213225" cy="5738812"/>
            <a:chOff x="3066" y="705"/>
            <a:chExt cx="2654" cy="3615"/>
          </a:xfrm>
        </p:grpSpPr>
        <p:pic>
          <p:nvPicPr>
            <p:cNvPr id="92175" name="Picture 6"/>
            <p:cNvPicPr>
              <a:picLocks noChangeAspect="1" noChangeArrowheads="1"/>
            </p:cNvPicPr>
            <p:nvPr/>
          </p:nvPicPr>
          <p:blipFill>
            <a:blip r:embed="rId3" cstate="print"/>
            <a:srcRect/>
            <a:stretch>
              <a:fillRect/>
            </a:stretch>
          </p:blipFill>
          <p:spPr bwMode="auto">
            <a:xfrm>
              <a:off x="3066" y="705"/>
              <a:ext cx="2654" cy="3615"/>
            </a:xfrm>
            <a:prstGeom prst="rect">
              <a:avLst/>
            </a:prstGeom>
            <a:noFill/>
            <a:ln w="9525" algn="ctr">
              <a:noFill/>
              <a:miter lim="800000"/>
              <a:headEnd/>
              <a:tailEnd/>
            </a:ln>
          </p:spPr>
        </p:pic>
        <p:sp>
          <p:nvSpPr>
            <p:cNvPr id="670728" name="Oval 8"/>
            <p:cNvSpPr>
              <a:spLocks noChangeArrowheads="1"/>
            </p:cNvSpPr>
            <p:nvPr/>
          </p:nvSpPr>
          <p:spPr bwMode="auto">
            <a:xfrm>
              <a:off x="5424" y="2688"/>
              <a:ext cx="93" cy="101"/>
            </a:xfrm>
            <a:prstGeom prst="ellipse">
              <a:avLst/>
            </a:prstGeom>
            <a:solidFill>
              <a:srgbClr val="FF0000"/>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670729" name="Rectangle 9"/>
            <p:cNvSpPr>
              <a:spLocks noChangeArrowheads="1"/>
            </p:cNvSpPr>
            <p:nvPr/>
          </p:nvSpPr>
          <p:spPr bwMode="auto">
            <a:xfrm>
              <a:off x="3696" y="912"/>
              <a:ext cx="114" cy="114"/>
            </a:xfrm>
            <a:prstGeom prst="rect">
              <a:avLst/>
            </a:prstGeom>
            <a:solidFill>
              <a:srgbClr val="0033CC"/>
            </a:solidFill>
            <a:ln w="9525" algn="ctr">
              <a:noFill/>
              <a:miter lim="800000"/>
              <a:headEnd/>
              <a:tailEnd/>
            </a:ln>
            <a:effectLst/>
          </p:spPr>
          <p:txBody>
            <a:bodyPr wrap="none" anchor="ctr"/>
            <a:lstStyle/>
            <a:p>
              <a:pPr>
                <a:defRPr/>
              </a:pPr>
              <a:endParaRPr lang="en-GB">
                <a:latin typeface="Calibri" pitchFamily="34" charset="0"/>
              </a:endParaRPr>
            </a:p>
          </p:txBody>
        </p:sp>
        <p:sp>
          <p:nvSpPr>
            <p:cNvPr id="670732" name="Freeform 12"/>
            <p:cNvSpPr>
              <a:spLocks/>
            </p:cNvSpPr>
            <p:nvPr/>
          </p:nvSpPr>
          <p:spPr bwMode="auto">
            <a:xfrm>
              <a:off x="4524" y="1560"/>
              <a:ext cx="888" cy="696"/>
            </a:xfrm>
            <a:custGeom>
              <a:avLst/>
              <a:gdLst/>
              <a:ahLst/>
              <a:cxnLst>
                <a:cxn ang="0">
                  <a:pos x="855" y="696"/>
                </a:cxn>
                <a:cxn ang="0">
                  <a:pos x="888" y="636"/>
                </a:cxn>
                <a:cxn ang="0">
                  <a:pos x="99" y="30"/>
                </a:cxn>
                <a:cxn ang="0">
                  <a:pos x="60" y="30"/>
                </a:cxn>
                <a:cxn ang="0">
                  <a:pos x="6" y="0"/>
                </a:cxn>
                <a:cxn ang="0">
                  <a:pos x="0" y="30"/>
                </a:cxn>
                <a:cxn ang="0">
                  <a:pos x="855" y="696"/>
                </a:cxn>
              </a:cxnLst>
              <a:rect l="0" t="0" r="r" b="b"/>
              <a:pathLst>
                <a:path w="888" h="696">
                  <a:moveTo>
                    <a:pt x="855" y="696"/>
                  </a:moveTo>
                  <a:lnTo>
                    <a:pt x="888" y="636"/>
                  </a:lnTo>
                  <a:lnTo>
                    <a:pt x="99" y="30"/>
                  </a:lnTo>
                  <a:lnTo>
                    <a:pt x="60" y="30"/>
                  </a:lnTo>
                  <a:lnTo>
                    <a:pt x="6" y="0"/>
                  </a:lnTo>
                  <a:lnTo>
                    <a:pt x="0" y="30"/>
                  </a:lnTo>
                  <a:lnTo>
                    <a:pt x="855" y="696"/>
                  </a:lnTo>
                  <a:close/>
                </a:path>
              </a:pathLst>
            </a:custGeom>
            <a:solidFill>
              <a:schemeClr val="bg1"/>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670733" name="Freeform 13"/>
            <p:cNvSpPr>
              <a:spLocks/>
            </p:cNvSpPr>
            <p:nvPr/>
          </p:nvSpPr>
          <p:spPr bwMode="auto">
            <a:xfrm>
              <a:off x="3789" y="1008"/>
              <a:ext cx="312" cy="261"/>
            </a:xfrm>
            <a:custGeom>
              <a:avLst/>
              <a:gdLst/>
              <a:ahLst/>
              <a:cxnLst>
                <a:cxn ang="0">
                  <a:pos x="0" y="36"/>
                </a:cxn>
                <a:cxn ang="0">
                  <a:pos x="309" y="261"/>
                </a:cxn>
                <a:cxn ang="0">
                  <a:pos x="312" y="204"/>
                </a:cxn>
                <a:cxn ang="0">
                  <a:pos x="42" y="0"/>
                </a:cxn>
                <a:cxn ang="0">
                  <a:pos x="0" y="36"/>
                </a:cxn>
              </a:cxnLst>
              <a:rect l="0" t="0" r="r" b="b"/>
              <a:pathLst>
                <a:path w="312" h="261">
                  <a:moveTo>
                    <a:pt x="0" y="36"/>
                  </a:moveTo>
                  <a:lnTo>
                    <a:pt x="309" y="261"/>
                  </a:lnTo>
                  <a:lnTo>
                    <a:pt x="312" y="204"/>
                  </a:lnTo>
                  <a:lnTo>
                    <a:pt x="42" y="0"/>
                  </a:lnTo>
                  <a:lnTo>
                    <a:pt x="0" y="36"/>
                  </a:lnTo>
                  <a:close/>
                </a:path>
              </a:pathLst>
            </a:custGeom>
            <a:solidFill>
              <a:schemeClr val="bg1"/>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670734" name="Freeform 14"/>
            <p:cNvSpPr>
              <a:spLocks/>
            </p:cNvSpPr>
            <p:nvPr/>
          </p:nvSpPr>
          <p:spPr bwMode="auto">
            <a:xfrm>
              <a:off x="4794" y="1152"/>
              <a:ext cx="678" cy="951"/>
            </a:xfrm>
            <a:custGeom>
              <a:avLst/>
              <a:gdLst/>
              <a:ahLst/>
              <a:cxnLst>
                <a:cxn ang="0">
                  <a:pos x="645" y="951"/>
                </a:cxn>
                <a:cxn ang="0">
                  <a:pos x="678" y="930"/>
                </a:cxn>
                <a:cxn ang="0">
                  <a:pos x="78" y="36"/>
                </a:cxn>
                <a:cxn ang="0">
                  <a:pos x="36" y="6"/>
                </a:cxn>
                <a:cxn ang="0">
                  <a:pos x="0" y="0"/>
                </a:cxn>
                <a:cxn ang="0">
                  <a:pos x="69" y="111"/>
                </a:cxn>
                <a:cxn ang="0">
                  <a:pos x="222" y="324"/>
                </a:cxn>
                <a:cxn ang="0">
                  <a:pos x="270" y="408"/>
                </a:cxn>
                <a:cxn ang="0">
                  <a:pos x="312" y="444"/>
                </a:cxn>
                <a:cxn ang="0">
                  <a:pos x="372" y="537"/>
                </a:cxn>
                <a:cxn ang="0">
                  <a:pos x="411" y="585"/>
                </a:cxn>
                <a:cxn ang="0">
                  <a:pos x="645" y="951"/>
                </a:cxn>
              </a:cxnLst>
              <a:rect l="0" t="0" r="r" b="b"/>
              <a:pathLst>
                <a:path w="678" h="951">
                  <a:moveTo>
                    <a:pt x="645" y="951"/>
                  </a:moveTo>
                  <a:lnTo>
                    <a:pt x="678" y="930"/>
                  </a:lnTo>
                  <a:lnTo>
                    <a:pt x="78" y="36"/>
                  </a:lnTo>
                  <a:lnTo>
                    <a:pt x="36" y="6"/>
                  </a:lnTo>
                  <a:lnTo>
                    <a:pt x="0" y="0"/>
                  </a:lnTo>
                  <a:lnTo>
                    <a:pt x="69" y="111"/>
                  </a:lnTo>
                  <a:lnTo>
                    <a:pt x="222" y="324"/>
                  </a:lnTo>
                  <a:lnTo>
                    <a:pt x="270" y="408"/>
                  </a:lnTo>
                  <a:lnTo>
                    <a:pt x="312" y="444"/>
                  </a:lnTo>
                  <a:lnTo>
                    <a:pt x="372" y="537"/>
                  </a:lnTo>
                  <a:lnTo>
                    <a:pt x="411" y="585"/>
                  </a:lnTo>
                  <a:lnTo>
                    <a:pt x="645" y="951"/>
                  </a:lnTo>
                  <a:close/>
                </a:path>
              </a:pathLst>
            </a:custGeom>
            <a:solidFill>
              <a:schemeClr val="bg1"/>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670727" name="Oval 7"/>
            <p:cNvSpPr>
              <a:spLocks noChangeArrowheads="1"/>
            </p:cNvSpPr>
            <p:nvPr/>
          </p:nvSpPr>
          <p:spPr bwMode="auto">
            <a:xfrm>
              <a:off x="5421" y="2139"/>
              <a:ext cx="93" cy="101"/>
            </a:xfrm>
            <a:prstGeom prst="ellipse">
              <a:avLst/>
            </a:prstGeom>
            <a:solidFill>
              <a:srgbClr val="FF0000"/>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670736" name="Freeform 16"/>
            <p:cNvSpPr>
              <a:spLocks/>
            </p:cNvSpPr>
            <p:nvPr/>
          </p:nvSpPr>
          <p:spPr bwMode="auto">
            <a:xfrm>
              <a:off x="4839" y="2949"/>
              <a:ext cx="642" cy="681"/>
            </a:xfrm>
            <a:custGeom>
              <a:avLst/>
              <a:gdLst/>
              <a:ahLst/>
              <a:cxnLst>
                <a:cxn ang="0">
                  <a:pos x="642" y="27"/>
                </a:cxn>
                <a:cxn ang="0">
                  <a:pos x="627" y="42"/>
                </a:cxn>
                <a:cxn ang="0">
                  <a:pos x="156" y="546"/>
                </a:cxn>
                <a:cxn ang="0">
                  <a:pos x="24" y="681"/>
                </a:cxn>
                <a:cxn ang="0">
                  <a:pos x="0" y="675"/>
                </a:cxn>
                <a:cxn ang="0">
                  <a:pos x="93" y="570"/>
                </a:cxn>
                <a:cxn ang="0">
                  <a:pos x="555" y="30"/>
                </a:cxn>
                <a:cxn ang="0">
                  <a:pos x="594" y="0"/>
                </a:cxn>
                <a:cxn ang="0">
                  <a:pos x="642" y="27"/>
                </a:cxn>
              </a:cxnLst>
              <a:rect l="0" t="0" r="r" b="b"/>
              <a:pathLst>
                <a:path w="642" h="681">
                  <a:moveTo>
                    <a:pt x="642" y="27"/>
                  </a:moveTo>
                  <a:cubicBezTo>
                    <a:pt x="637" y="32"/>
                    <a:pt x="627" y="42"/>
                    <a:pt x="627" y="42"/>
                  </a:cubicBezTo>
                  <a:lnTo>
                    <a:pt x="156" y="546"/>
                  </a:lnTo>
                  <a:lnTo>
                    <a:pt x="24" y="681"/>
                  </a:lnTo>
                  <a:lnTo>
                    <a:pt x="0" y="675"/>
                  </a:lnTo>
                  <a:lnTo>
                    <a:pt x="93" y="570"/>
                  </a:lnTo>
                  <a:lnTo>
                    <a:pt x="555" y="30"/>
                  </a:lnTo>
                  <a:lnTo>
                    <a:pt x="594" y="0"/>
                  </a:lnTo>
                  <a:lnTo>
                    <a:pt x="642" y="27"/>
                  </a:lnTo>
                  <a:close/>
                </a:path>
              </a:pathLst>
            </a:custGeom>
            <a:solidFill>
              <a:schemeClr val="bg1"/>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670737" name="Freeform 17"/>
            <p:cNvSpPr>
              <a:spLocks/>
            </p:cNvSpPr>
            <p:nvPr/>
          </p:nvSpPr>
          <p:spPr bwMode="auto">
            <a:xfrm>
              <a:off x="3807" y="3216"/>
              <a:ext cx="564" cy="360"/>
            </a:xfrm>
            <a:custGeom>
              <a:avLst/>
              <a:gdLst/>
              <a:ahLst/>
              <a:cxnLst>
                <a:cxn ang="0">
                  <a:pos x="24" y="360"/>
                </a:cxn>
                <a:cxn ang="0">
                  <a:pos x="564" y="24"/>
                </a:cxn>
                <a:cxn ang="0">
                  <a:pos x="540" y="0"/>
                </a:cxn>
                <a:cxn ang="0">
                  <a:pos x="0" y="309"/>
                </a:cxn>
                <a:cxn ang="0">
                  <a:pos x="24" y="360"/>
                </a:cxn>
              </a:cxnLst>
              <a:rect l="0" t="0" r="r" b="b"/>
              <a:pathLst>
                <a:path w="564" h="360">
                  <a:moveTo>
                    <a:pt x="24" y="360"/>
                  </a:moveTo>
                  <a:lnTo>
                    <a:pt x="564" y="24"/>
                  </a:lnTo>
                  <a:lnTo>
                    <a:pt x="540" y="0"/>
                  </a:lnTo>
                  <a:lnTo>
                    <a:pt x="0" y="309"/>
                  </a:lnTo>
                  <a:lnTo>
                    <a:pt x="24" y="360"/>
                  </a:lnTo>
                  <a:close/>
                </a:path>
              </a:pathLst>
            </a:custGeom>
            <a:solidFill>
              <a:schemeClr val="bg1"/>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670738" name="Freeform 18"/>
            <p:cNvSpPr>
              <a:spLocks/>
            </p:cNvSpPr>
            <p:nvPr/>
          </p:nvSpPr>
          <p:spPr bwMode="auto">
            <a:xfrm>
              <a:off x="5106" y="2550"/>
              <a:ext cx="342" cy="267"/>
            </a:xfrm>
            <a:custGeom>
              <a:avLst/>
              <a:gdLst/>
              <a:ahLst/>
              <a:cxnLst>
                <a:cxn ang="0">
                  <a:pos x="330" y="0"/>
                </a:cxn>
                <a:cxn ang="0">
                  <a:pos x="342" y="57"/>
                </a:cxn>
                <a:cxn ang="0">
                  <a:pos x="9" y="267"/>
                </a:cxn>
                <a:cxn ang="0">
                  <a:pos x="0" y="204"/>
                </a:cxn>
                <a:cxn ang="0">
                  <a:pos x="330" y="0"/>
                </a:cxn>
              </a:cxnLst>
              <a:rect l="0" t="0" r="r" b="b"/>
              <a:pathLst>
                <a:path w="342" h="267">
                  <a:moveTo>
                    <a:pt x="330" y="0"/>
                  </a:moveTo>
                  <a:lnTo>
                    <a:pt x="342" y="57"/>
                  </a:lnTo>
                  <a:lnTo>
                    <a:pt x="9" y="267"/>
                  </a:lnTo>
                  <a:lnTo>
                    <a:pt x="0" y="204"/>
                  </a:lnTo>
                  <a:lnTo>
                    <a:pt x="330" y="0"/>
                  </a:lnTo>
                  <a:close/>
                </a:path>
              </a:pathLst>
            </a:custGeom>
            <a:solidFill>
              <a:schemeClr val="bg1"/>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670739" name="Freeform 19"/>
            <p:cNvSpPr>
              <a:spLocks/>
            </p:cNvSpPr>
            <p:nvPr/>
          </p:nvSpPr>
          <p:spPr bwMode="auto">
            <a:xfrm>
              <a:off x="4455" y="2823"/>
              <a:ext cx="573" cy="345"/>
            </a:xfrm>
            <a:custGeom>
              <a:avLst/>
              <a:gdLst/>
              <a:ahLst/>
              <a:cxnLst>
                <a:cxn ang="0">
                  <a:pos x="549" y="0"/>
                </a:cxn>
                <a:cxn ang="0">
                  <a:pos x="513" y="21"/>
                </a:cxn>
                <a:cxn ang="0">
                  <a:pos x="81" y="297"/>
                </a:cxn>
                <a:cxn ang="0">
                  <a:pos x="0" y="333"/>
                </a:cxn>
                <a:cxn ang="0">
                  <a:pos x="33" y="345"/>
                </a:cxn>
                <a:cxn ang="0">
                  <a:pos x="60" y="318"/>
                </a:cxn>
                <a:cxn ang="0">
                  <a:pos x="111" y="303"/>
                </a:cxn>
                <a:cxn ang="0">
                  <a:pos x="267" y="213"/>
                </a:cxn>
                <a:cxn ang="0">
                  <a:pos x="417" y="123"/>
                </a:cxn>
                <a:cxn ang="0">
                  <a:pos x="456" y="90"/>
                </a:cxn>
                <a:cxn ang="0">
                  <a:pos x="573" y="45"/>
                </a:cxn>
                <a:cxn ang="0">
                  <a:pos x="549" y="0"/>
                </a:cxn>
              </a:cxnLst>
              <a:rect l="0" t="0" r="r" b="b"/>
              <a:pathLst>
                <a:path w="573" h="345">
                  <a:moveTo>
                    <a:pt x="549" y="0"/>
                  </a:moveTo>
                  <a:cubicBezTo>
                    <a:pt x="536" y="4"/>
                    <a:pt x="513" y="21"/>
                    <a:pt x="513" y="21"/>
                  </a:cubicBezTo>
                  <a:lnTo>
                    <a:pt x="81" y="297"/>
                  </a:lnTo>
                  <a:lnTo>
                    <a:pt x="0" y="333"/>
                  </a:lnTo>
                  <a:lnTo>
                    <a:pt x="33" y="345"/>
                  </a:lnTo>
                  <a:lnTo>
                    <a:pt x="60" y="318"/>
                  </a:lnTo>
                  <a:lnTo>
                    <a:pt x="111" y="303"/>
                  </a:lnTo>
                  <a:lnTo>
                    <a:pt x="267" y="213"/>
                  </a:lnTo>
                  <a:lnTo>
                    <a:pt x="417" y="123"/>
                  </a:lnTo>
                  <a:lnTo>
                    <a:pt x="456" y="90"/>
                  </a:lnTo>
                  <a:lnTo>
                    <a:pt x="573" y="45"/>
                  </a:lnTo>
                  <a:lnTo>
                    <a:pt x="549" y="0"/>
                  </a:lnTo>
                  <a:close/>
                </a:path>
              </a:pathLst>
            </a:custGeom>
            <a:solidFill>
              <a:schemeClr val="bg1"/>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670730" name="Rectangle 10"/>
            <p:cNvSpPr>
              <a:spLocks noChangeArrowheads="1"/>
            </p:cNvSpPr>
            <p:nvPr/>
          </p:nvSpPr>
          <p:spPr bwMode="auto">
            <a:xfrm>
              <a:off x="3696" y="3552"/>
              <a:ext cx="114" cy="114"/>
            </a:xfrm>
            <a:prstGeom prst="rect">
              <a:avLst/>
            </a:prstGeom>
            <a:solidFill>
              <a:srgbClr val="0033CC"/>
            </a:solidFill>
            <a:ln w="9525" algn="ctr">
              <a:noFill/>
              <a:miter lim="800000"/>
              <a:headEnd/>
              <a:tailEnd/>
            </a:ln>
            <a:effectLst/>
          </p:spPr>
          <p:txBody>
            <a:bodyPr wrap="none" anchor="ctr"/>
            <a:lstStyle/>
            <a:p>
              <a:pPr>
                <a:defRPr/>
              </a:pPr>
              <a:endParaRPr lang="en-GB">
                <a:latin typeface="Calibri" pitchFamily="34" charset="0"/>
              </a:endParaRPr>
            </a:p>
          </p:txBody>
        </p:sp>
      </p:grpSp>
      <p:sp>
        <p:nvSpPr>
          <p:cNvPr id="670722" name="Text Box 2"/>
          <p:cNvSpPr txBox="1">
            <a:spLocks noChangeArrowheads="1"/>
          </p:cNvSpPr>
          <p:nvPr/>
        </p:nvSpPr>
        <p:spPr bwMode="auto">
          <a:xfrm>
            <a:off x="0" y="88900"/>
            <a:ext cx="9144000" cy="1066800"/>
          </a:xfrm>
          <a:prstGeom prst="rect">
            <a:avLst/>
          </a:prstGeom>
          <a:noFill/>
          <a:ln w="9525" algn="ctr">
            <a:noFill/>
            <a:miter lim="800000"/>
            <a:headEnd/>
            <a:tailEnd/>
          </a:ln>
          <a:effectLst/>
        </p:spPr>
        <p:txBody>
          <a:bodyPr>
            <a:spAutoFit/>
          </a:bodyPr>
          <a:lstStyle/>
          <a:p>
            <a:pPr algn="ctr">
              <a:defRPr/>
            </a:pPr>
            <a:r>
              <a:rPr lang="en-GB" sz="3200" smtClean="0">
                <a:solidFill>
                  <a:srgbClr val="FFFF00"/>
                </a:solidFill>
                <a:effectLst>
                  <a:outerShdw blurRad="38100" dist="38100" dir="2700000" algn="tl">
                    <a:srgbClr val="000000"/>
                  </a:outerShdw>
                </a:effectLst>
                <a:latin typeface="Calibri" pitchFamily="34" charset="0"/>
              </a:rPr>
              <a:t>Mantle melting, melt extraction and post-melting processes beneath mid-ocean ridges</a:t>
            </a:r>
            <a:endParaRPr lang="en-GB" sz="3200">
              <a:solidFill>
                <a:srgbClr val="FFFF00"/>
              </a:solidFill>
              <a:effectLst>
                <a:outerShdw blurRad="38100" dist="38100" dir="2700000" algn="tl">
                  <a:srgbClr val="000000"/>
                </a:outerShdw>
              </a:effectLst>
              <a:latin typeface="Calibri" pitchFamily="34" charset="0"/>
            </a:endParaRPr>
          </a:p>
        </p:txBody>
      </p:sp>
      <p:sp>
        <p:nvSpPr>
          <p:cNvPr id="670723" name="Text Box 3"/>
          <p:cNvSpPr txBox="1">
            <a:spLocks noChangeArrowheads="1"/>
          </p:cNvSpPr>
          <p:nvPr/>
        </p:nvSpPr>
        <p:spPr bwMode="auto">
          <a:xfrm>
            <a:off x="331786" y="1200150"/>
            <a:ext cx="4729163" cy="1815882"/>
          </a:xfrm>
          <a:prstGeom prst="rect">
            <a:avLst/>
          </a:prstGeom>
          <a:noFill/>
          <a:ln w="9525">
            <a:noFill/>
            <a:miter lim="800000"/>
            <a:headEnd/>
            <a:tailEnd/>
          </a:ln>
          <a:effectLst/>
        </p:spPr>
        <p:txBody>
          <a:bodyPr wrap="square">
            <a:spAutoFit/>
          </a:bodyPr>
          <a:lstStyle/>
          <a:p>
            <a:pPr>
              <a:defRPr/>
            </a:pP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MgO variation diagrams of SiO</a:t>
            </a:r>
            <a:r>
              <a:rPr lang="en-GB" sz="2800" baseline="-25000" dirty="0" smtClean="0">
                <a:solidFill>
                  <a:schemeClr val="bg1"/>
                </a:solidFill>
                <a:effectLst>
                  <a:outerShdw blurRad="38100" dist="38100" dir="2700000" algn="tl">
                    <a:srgbClr val="000000"/>
                  </a:outerShdw>
                </a:effectLst>
                <a:latin typeface="Calibri" pitchFamily="34" charset="0"/>
                <a:sym typeface="Wingdings" pitchFamily="2" charset="2"/>
              </a:rPr>
              <a:t>2</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 and FeO for both data and model residues as in previous figure.</a:t>
            </a:r>
            <a:endParaRPr lang="en-GB" sz="2800" dirty="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670724" name="Text Box 4"/>
          <p:cNvSpPr txBox="1">
            <a:spLocks noChangeArrowheads="1"/>
          </p:cNvSpPr>
          <p:nvPr/>
        </p:nvSpPr>
        <p:spPr bwMode="auto">
          <a:xfrm>
            <a:off x="858838" y="6491288"/>
            <a:ext cx="4032250" cy="304800"/>
          </a:xfrm>
          <a:prstGeom prst="rect">
            <a:avLst/>
          </a:prstGeom>
          <a:noFill/>
          <a:ln w="9525" algn="ctr">
            <a:noFill/>
            <a:miter lim="800000"/>
            <a:headEnd/>
            <a:tailEnd/>
          </a:ln>
          <a:effectLst/>
        </p:spPr>
        <p:txBody>
          <a:bodyPr>
            <a:spAutoFit/>
          </a:bodyPr>
          <a:lstStyle/>
          <a:p>
            <a:pPr>
              <a:defRPr/>
            </a:pPr>
            <a:r>
              <a:rPr lang="en-GB" sz="1400" dirty="0" err="1" smtClean="0">
                <a:solidFill>
                  <a:schemeClr val="bg1"/>
                </a:solidFill>
                <a:effectLst>
                  <a:outerShdw blurRad="38100" dist="38100" dir="2700000" algn="tl">
                    <a:srgbClr val="000000"/>
                  </a:outerShdw>
                </a:effectLst>
                <a:latin typeface="Calibri" pitchFamily="34" charset="0"/>
              </a:rPr>
              <a:t>Niu</a:t>
            </a:r>
            <a:r>
              <a:rPr lang="en-GB" sz="1400" dirty="0" smtClean="0">
                <a:solidFill>
                  <a:schemeClr val="bg1"/>
                </a:solidFill>
                <a:effectLst>
                  <a:outerShdw blurRad="38100" dist="38100" dir="2700000" algn="tl">
                    <a:srgbClr val="000000"/>
                  </a:outerShdw>
                </a:effectLst>
                <a:latin typeface="Calibri" pitchFamily="34" charset="0"/>
              </a:rPr>
              <a:t>, </a:t>
            </a:r>
            <a:r>
              <a:rPr lang="en-GB" sz="1400" dirty="0" smtClean="0">
                <a:solidFill>
                  <a:schemeClr val="bg1"/>
                </a:solidFill>
                <a:effectLst>
                  <a:outerShdw blurRad="38100" dist="38100" dir="2700000" algn="tl">
                    <a:srgbClr val="000000"/>
                  </a:outerShdw>
                </a:effectLst>
                <a:latin typeface="Calibri" pitchFamily="34" charset="0"/>
              </a:rPr>
              <a:t>1997 (J</a:t>
            </a:r>
            <a:r>
              <a:rPr lang="en-GB" sz="1400" dirty="0" smtClean="0">
                <a:solidFill>
                  <a:schemeClr val="bg1"/>
                </a:solidFill>
                <a:effectLst>
                  <a:outerShdw blurRad="38100" dist="38100" dir="2700000" algn="tl">
                    <a:srgbClr val="000000"/>
                  </a:outerShdw>
                </a:effectLst>
                <a:latin typeface="Calibri" pitchFamily="34" charset="0"/>
              </a:rPr>
              <a:t>. Petrol., </a:t>
            </a:r>
            <a:r>
              <a:rPr lang="en-GB" sz="1400" dirty="0" smtClean="0">
                <a:solidFill>
                  <a:schemeClr val="bg1"/>
                </a:solidFill>
                <a:effectLst>
                  <a:outerShdw blurRad="38100" dist="38100" dir="2700000" algn="tl">
                    <a:srgbClr val="000000"/>
                  </a:outerShdw>
                </a:effectLst>
                <a:latin typeface="Calibri" pitchFamily="34" charset="0"/>
              </a:rPr>
              <a:t>38</a:t>
            </a:r>
            <a:r>
              <a:rPr lang="en-GB" sz="1400" dirty="0" smtClean="0">
                <a:solidFill>
                  <a:schemeClr val="bg1"/>
                </a:solidFill>
                <a:effectLst>
                  <a:outerShdw blurRad="38100" dist="38100" dir="2700000" algn="tl">
                    <a:srgbClr val="000000"/>
                  </a:outerShdw>
                </a:effectLst>
                <a:latin typeface="Calibri" pitchFamily="34" charset="0"/>
              </a:rPr>
              <a:t>, </a:t>
            </a:r>
            <a:r>
              <a:rPr lang="en-GB" sz="1400" dirty="0" smtClean="0">
                <a:solidFill>
                  <a:schemeClr val="bg1"/>
                </a:solidFill>
                <a:effectLst>
                  <a:outerShdw blurRad="38100" dist="38100" dir="2700000" algn="tl">
                    <a:srgbClr val="000000"/>
                  </a:outerShdw>
                </a:effectLst>
                <a:latin typeface="Calibri" pitchFamily="34" charset="0"/>
              </a:rPr>
              <a:t>1047-1074)</a:t>
            </a:r>
            <a:endParaRPr lang="en-GB" sz="1400" dirty="0">
              <a:solidFill>
                <a:schemeClr val="bg1"/>
              </a:solidFill>
              <a:effectLst>
                <a:outerShdw blurRad="38100" dist="38100" dir="2700000" algn="tl">
                  <a:srgbClr val="000000"/>
                </a:outerShdw>
              </a:effectLst>
              <a:latin typeface="Calibri" pitchFamily="34" charset="0"/>
            </a:endParaRPr>
          </a:p>
        </p:txBody>
      </p:sp>
      <p:sp>
        <p:nvSpPr>
          <p:cNvPr id="670731" name="Line 11"/>
          <p:cNvSpPr>
            <a:spLocks noChangeShapeType="1"/>
          </p:cNvSpPr>
          <p:nvPr/>
        </p:nvSpPr>
        <p:spPr bwMode="auto">
          <a:xfrm>
            <a:off x="6122988" y="1624013"/>
            <a:ext cx="2652712" cy="1971675"/>
          </a:xfrm>
          <a:prstGeom prst="line">
            <a:avLst/>
          </a:prstGeom>
          <a:noFill/>
          <a:ln w="38100">
            <a:solidFill>
              <a:srgbClr val="FF0000"/>
            </a:solidFill>
            <a:prstDash val="dash"/>
            <a:round/>
            <a:headEnd/>
            <a:tailEnd/>
          </a:ln>
          <a:effectLst/>
        </p:spPr>
        <p:txBody>
          <a:bodyPr anchor="ctr"/>
          <a:lstStyle/>
          <a:p>
            <a:pPr>
              <a:defRPr/>
            </a:pPr>
            <a:endParaRPr lang="en-GB">
              <a:latin typeface="Calibri" pitchFamily="34" charset="0"/>
            </a:endParaRPr>
          </a:p>
        </p:txBody>
      </p:sp>
      <p:sp>
        <p:nvSpPr>
          <p:cNvPr id="670735" name="Line 15"/>
          <p:cNvSpPr>
            <a:spLocks noChangeShapeType="1"/>
          </p:cNvSpPr>
          <p:nvPr/>
        </p:nvSpPr>
        <p:spPr bwMode="auto">
          <a:xfrm>
            <a:off x="7732713" y="1833563"/>
            <a:ext cx="1095375" cy="1590675"/>
          </a:xfrm>
          <a:prstGeom prst="line">
            <a:avLst/>
          </a:prstGeom>
          <a:noFill/>
          <a:ln w="38100">
            <a:solidFill>
              <a:srgbClr val="FF0000"/>
            </a:solidFill>
            <a:prstDash val="dash"/>
            <a:round/>
            <a:headEnd/>
            <a:tailEnd/>
          </a:ln>
          <a:effectLst/>
        </p:spPr>
        <p:txBody>
          <a:bodyPr anchor="ctr"/>
          <a:lstStyle/>
          <a:p>
            <a:pPr>
              <a:defRPr/>
            </a:pPr>
            <a:endParaRPr lang="en-GB">
              <a:latin typeface="Calibri" pitchFamily="34" charset="0"/>
            </a:endParaRPr>
          </a:p>
        </p:txBody>
      </p:sp>
      <p:sp>
        <p:nvSpPr>
          <p:cNvPr id="670740" name="Line 20"/>
          <p:cNvSpPr>
            <a:spLocks noChangeShapeType="1"/>
          </p:cNvSpPr>
          <p:nvPr/>
        </p:nvSpPr>
        <p:spPr bwMode="auto">
          <a:xfrm flipV="1">
            <a:off x="6070600" y="4081463"/>
            <a:ext cx="2690813" cy="1624012"/>
          </a:xfrm>
          <a:prstGeom prst="line">
            <a:avLst/>
          </a:prstGeom>
          <a:noFill/>
          <a:ln w="38100">
            <a:solidFill>
              <a:srgbClr val="FF0000"/>
            </a:solidFill>
            <a:prstDash val="dash"/>
            <a:round/>
            <a:headEnd/>
            <a:tailEnd/>
          </a:ln>
          <a:effectLst/>
        </p:spPr>
        <p:txBody>
          <a:bodyPr anchor="ctr"/>
          <a:lstStyle/>
          <a:p>
            <a:pPr>
              <a:defRPr/>
            </a:pPr>
            <a:endParaRPr lang="en-GB">
              <a:latin typeface="Calibri" pitchFamily="34" charset="0"/>
            </a:endParaRPr>
          </a:p>
        </p:txBody>
      </p:sp>
      <p:sp>
        <p:nvSpPr>
          <p:cNvPr id="670741" name="Line 21"/>
          <p:cNvSpPr>
            <a:spLocks noChangeShapeType="1"/>
          </p:cNvSpPr>
          <p:nvPr/>
        </p:nvSpPr>
        <p:spPr bwMode="auto">
          <a:xfrm flipV="1">
            <a:off x="7770813" y="4638675"/>
            <a:ext cx="1014412" cy="1166813"/>
          </a:xfrm>
          <a:prstGeom prst="line">
            <a:avLst/>
          </a:prstGeom>
          <a:noFill/>
          <a:ln w="38100">
            <a:solidFill>
              <a:srgbClr val="FF0000"/>
            </a:solidFill>
            <a:prstDash val="dash"/>
            <a:round/>
            <a:headEnd/>
            <a:tailEnd/>
          </a:ln>
          <a:effectLst/>
        </p:spPr>
        <p:txBody>
          <a:bodyPr anchor="ctr"/>
          <a:lstStyle/>
          <a:p>
            <a:pPr>
              <a:defRPr/>
            </a:pPr>
            <a:endParaRPr lang="en-GB">
              <a:latin typeface="Calibri" pitchFamily="34" charset="0"/>
            </a:endParaRPr>
          </a:p>
        </p:txBody>
      </p:sp>
      <p:sp>
        <p:nvSpPr>
          <p:cNvPr id="670748" name="Text Box 28"/>
          <p:cNvSpPr txBox="1">
            <a:spLocks noChangeArrowheads="1"/>
          </p:cNvSpPr>
          <p:nvPr/>
        </p:nvSpPr>
        <p:spPr bwMode="auto">
          <a:xfrm>
            <a:off x="346074" y="4660900"/>
            <a:ext cx="4729163" cy="1384995"/>
          </a:xfrm>
          <a:prstGeom prst="rect">
            <a:avLst/>
          </a:prstGeom>
          <a:noFill/>
          <a:ln w="9525">
            <a:noFill/>
            <a:miter lim="800000"/>
            <a:headEnd/>
            <a:tailEnd/>
          </a:ln>
          <a:effectLst/>
        </p:spPr>
        <p:txBody>
          <a:bodyPr wrap="square">
            <a:spAutoFit/>
          </a:bodyPr>
          <a:lstStyle/>
          <a:p>
            <a:pPr algn="ctr">
              <a:defRPr/>
            </a:pPr>
            <a:r>
              <a:rPr lang="en-GB" sz="2800" smtClean="0">
                <a:solidFill>
                  <a:schemeClr val="bg1"/>
                </a:solidFill>
                <a:effectLst>
                  <a:outerShdw blurRad="38100" dist="38100" dir="2700000" algn="tl">
                    <a:srgbClr val="000000"/>
                  </a:outerShdw>
                </a:effectLst>
                <a:latin typeface="Calibri" pitchFamily="34" charset="0"/>
                <a:sym typeface="Wingdings" pitchFamily="2" charset="2"/>
              </a:rPr>
              <a:t>Clearly, the trends defined by most data points are consistent with olivine addition.</a:t>
            </a:r>
            <a:endParaRPr lang="en-GB" sz="2800">
              <a:solidFill>
                <a:schemeClr val="bg1"/>
              </a:solidFill>
              <a:effectLst>
                <a:outerShdw blurRad="38100" dist="38100" dir="2700000" algn="tl">
                  <a:srgbClr val="000000"/>
                </a:outerShdw>
              </a:effectLst>
              <a:latin typeface="Calibri" pitchFamily="34" charset="0"/>
              <a:sym typeface="Wingdings" pitchFamily="2" charset="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70724"/>
                                        </p:tgtEl>
                                        <p:attrNameLst>
                                          <p:attrName>style.visibility</p:attrName>
                                        </p:attrNameLst>
                                      </p:cBhvr>
                                      <p:to>
                                        <p:strVal val="visible"/>
                                      </p:to>
                                    </p:set>
                                    <p:animEffect transition="in" filter="fade">
                                      <p:cBhvr>
                                        <p:cTn id="10" dur="500"/>
                                        <p:tgtEl>
                                          <p:spTgt spid="670724"/>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670723">
                                            <p:txEl>
                                              <p:pRg st="0" end="0"/>
                                            </p:txEl>
                                          </p:spTgt>
                                        </p:tgtEl>
                                        <p:attrNameLst>
                                          <p:attrName>style.visibility</p:attrName>
                                        </p:attrNameLst>
                                      </p:cBhvr>
                                      <p:to>
                                        <p:strVal val="visible"/>
                                      </p:to>
                                    </p:set>
                                    <p:animEffect transition="in" filter="fade">
                                      <p:cBhvr>
                                        <p:cTn id="14" dur="500"/>
                                        <p:tgtEl>
                                          <p:spTgt spid="67072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70748">
                                            <p:txEl>
                                              <p:pRg st="0" end="0"/>
                                            </p:txEl>
                                          </p:spTgt>
                                        </p:tgtEl>
                                        <p:attrNameLst>
                                          <p:attrName>style.visibility</p:attrName>
                                        </p:attrNameLst>
                                      </p:cBhvr>
                                      <p:to>
                                        <p:strVal val="visible"/>
                                      </p:to>
                                    </p:set>
                                    <p:animEffect transition="in" filter="fade">
                                      <p:cBhvr>
                                        <p:cTn id="24" dur="500"/>
                                        <p:tgtEl>
                                          <p:spTgt spid="670748">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670735"/>
                                        </p:tgtEl>
                                        <p:attrNameLst>
                                          <p:attrName>style.visibility</p:attrName>
                                        </p:attrNameLst>
                                      </p:cBhvr>
                                      <p:to>
                                        <p:strVal val="visible"/>
                                      </p:to>
                                    </p:set>
                                    <p:animEffect transition="in" filter="wipe(down)">
                                      <p:cBhvr>
                                        <p:cTn id="29" dur="2000"/>
                                        <p:tgtEl>
                                          <p:spTgt spid="670735"/>
                                        </p:tgtEl>
                                      </p:cBhvr>
                                    </p:animEffect>
                                  </p:childTnLst>
                                </p:cTn>
                              </p:par>
                              <p:par>
                                <p:cTn id="30" presetID="22" presetClass="entr" presetSubtype="4" fill="hold" nodeType="withEffect">
                                  <p:stCondLst>
                                    <p:cond delay="0"/>
                                  </p:stCondLst>
                                  <p:childTnLst>
                                    <p:set>
                                      <p:cBhvr>
                                        <p:cTn id="31" dur="1" fill="hold">
                                          <p:stCondLst>
                                            <p:cond delay="0"/>
                                          </p:stCondLst>
                                        </p:cTn>
                                        <p:tgtEl>
                                          <p:spTgt spid="670731"/>
                                        </p:tgtEl>
                                        <p:attrNameLst>
                                          <p:attrName>style.visibility</p:attrName>
                                        </p:attrNameLst>
                                      </p:cBhvr>
                                      <p:to>
                                        <p:strVal val="visible"/>
                                      </p:to>
                                    </p:set>
                                    <p:animEffect transition="in" filter="wipe(down)">
                                      <p:cBhvr>
                                        <p:cTn id="32" dur="1000"/>
                                        <p:tgtEl>
                                          <p:spTgt spid="670731"/>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nodeType="clickEffect">
                                  <p:stCondLst>
                                    <p:cond delay="0"/>
                                  </p:stCondLst>
                                  <p:childTnLst>
                                    <p:set>
                                      <p:cBhvr>
                                        <p:cTn id="36" dur="1" fill="hold">
                                          <p:stCondLst>
                                            <p:cond delay="0"/>
                                          </p:stCondLst>
                                        </p:cTn>
                                        <p:tgtEl>
                                          <p:spTgt spid="670740"/>
                                        </p:tgtEl>
                                        <p:attrNameLst>
                                          <p:attrName>style.visibility</p:attrName>
                                        </p:attrNameLst>
                                      </p:cBhvr>
                                      <p:to>
                                        <p:strVal val="visible"/>
                                      </p:to>
                                    </p:set>
                                    <p:animEffect transition="in" filter="strips(downLeft)">
                                      <p:cBhvr>
                                        <p:cTn id="37" dur="1000"/>
                                        <p:tgtEl>
                                          <p:spTgt spid="670740"/>
                                        </p:tgtEl>
                                      </p:cBhvr>
                                    </p:animEffect>
                                  </p:childTnLst>
                                </p:cTn>
                              </p:par>
                              <p:par>
                                <p:cTn id="38" presetID="18" presetClass="entr" presetSubtype="12" fill="hold" nodeType="withEffect">
                                  <p:stCondLst>
                                    <p:cond delay="0"/>
                                  </p:stCondLst>
                                  <p:childTnLst>
                                    <p:set>
                                      <p:cBhvr>
                                        <p:cTn id="39" dur="1" fill="hold">
                                          <p:stCondLst>
                                            <p:cond delay="0"/>
                                          </p:stCondLst>
                                        </p:cTn>
                                        <p:tgtEl>
                                          <p:spTgt spid="670741"/>
                                        </p:tgtEl>
                                        <p:attrNameLst>
                                          <p:attrName>style.visibility</p:attrName>
                                        </p:attrNameLst>
                                      </p:cBhvr>
                                      <p:to>
                                        <p:strVal val="visible"/>
                                      </p:to>
                                    </p:set>
                                    <p:animEffect transition="in" filter="strips(downLeft)">
                                      <p:cBhvr>
                                        <p:cTn id="40" dur="2000"/>
                                        <p:tgtEl>
                                          <p:spTgt spid="6707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0723" grpId="0" build="p" autoUpdateAnimBg="0"/>
      <p:bldP spid="670724" grpId="0"/>
      <p:bldP spid="670748" grpId="0" build="allAtOnce"/>
    </p:bldLst>
  </p:timing>
</p:sld>
</file>

<file path=ppt/slides/slide1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74818" name="Rectangle 2"/>
          <p:cNvSpPr>
            <a:spLocks noChangeArrowheads="1"/>
          </p:cNvSpPr>
          <p:nvPr/>
        </p:nvSpPr>
        <p:spPr bwMode="auto">
          <a:xfrm>
            <a:off x="1154113" y="6513513"/>
            <a:ext cx="7989887" cy="344487"/>
          </a:xfrm>
          <a:prstGeom prst="rect">
            <a:avLst/>
          </a:prstGeom>
          <a:solidFill>
            <a:schemeClr val="tx1"/>
          </a:solidFill>
          <a:ln w="9525" algn="ctr">
            <a:noFill/>
            <a:miter lim="800000"/>
            <a:headEnd/>
            <a:tailEnd/>
          </a:ln>
          <a:effectLst/>
        </p:spPr>
        <p:txBody>
          <a:bodyPr wrap="none" anchor="ctr"/>
          <a:lstStyle/>
          <a:p>
            <a:pPr>
              <a:defRPr/>
            </a:pPr>
            <a:endParaRPr lang="en-GB">
              <a:latin typeface="Calibri" pitchFamily="34" charset="0"/>
            </a:endParaRPr>
          </a:p>
        </p:txBody>
      </p:sp>
      <p:sp>
        <p:nvSpPr>
          <p:cNvPr id="674832" name="Text Box 16"/>
          <p:cNvSpPr txBox="1">
            <a:spLocks noChangeArrowheads="1"/>
          </p:cNvSpPr>
          <p:nvPr/>
        </p:nvSpPr>
        <p:spPr bwMode="auto">
          <a:xfrm>
            <a:off x="0" y="88900"/>
            <a:ext cx="9144000" cy="1066800"/>
          </a:xfrm>
          <a:prstGeom prst="rect">
            <a:avLst/>
          </a:prstGeom>
          <a:noFill/>
          <a:ln w="9525" algn="ctr">
            <a:noFill/>
            <a:miter lim="800000"/>
            <a:headEnd/>
            <a:tailEnd/>
          </a:ln>
          <a:effectLst/>
        </p:spPr>
        <p:txBody>
          <a:bodyPr>
            <a:spAutoFit/>
          </a:bodyPr>
          <a:lstStyle/>
          <a:p>
            <a:pPr algn="ctr">
              <a:defRPr/>
            </a:pPr>
            <a:r>
              <a:rPr lang="en-GB" sz="3200" smtClean="0">
                <a:solidFill>
                  <a:srgbClr val="FFFF00"/>
                </a:solidFill>
                <a:effectLst>
                  <a:outerShdw blurRad="38100" dist="38100" dir="2700000" algn="tl">
                    <a:srgbClr val="000000"/>
                  </a:outerShdw>
                </a:effectLst>
                <a:latin typeface="Calibri" pitchFamily="34" charset="0"/>
              </a:rPr>
              <a:t>Mantle melting, melt extraction and post-melting processes beneath mid-ocean ridges</a:t>
            </a:r>
            <a:endParaRPr lang="en-GB" sz="3200">
              <a:solidFill>
                <a:srgbClr val="FFFF00"/>
              </a:solidFill>
              <a:effectLst>
                <a:outerShdw blurRad="38100" dist="38100" dir="2700000" algn="tl">
                  <a:srgbClr val="000000"/>
                </a:outerShdw>
              </a:effectLst>
              <a:latin typeface="Calibri" pitchFamily="34" charset="0"/>
            </a:endParaRPr>
          </a:p>
        </p:txBody>
      </p:sp>
      <p:sp>
        <p:nvSpPr>
          <p:cNvPr id="674833" name="Text Box 17"/>
          <p:cNvSpPr txBox="1">
            <a:spLocks noChangeArrowheads="1"/>
          </p:cNvSpPr>
          <p:nvPr/>
        </p:nvSpPr>
        <p:spPr bwMode="auto">
          <a:xfrm>
            <a:off x="346074" y="1200150"/>
            <a:ext cx="4714875" cy="3970318"/>
          </a:xfrm>
          <a:prstGeom prst="rect">
            <a:avLst/>
          </a:prstGeom>
          <a:noFill/>
          <a:ln w="9525">
            <a:noFill/>
            <a:miter lim="800000"/>
            <a:headEnd/>
            <a:tailEnd/>
          </a:ln>
          <a:effectLst/>
        </p:spPr>
        <p:txBody>
          <a:bodyPr wrap="square">
            <a:spAutoFit/>
          </a:bodyPr>
          <a:lstStyle/>
          <a:p>
            <a:pPr>
              <a:defRPr/>
            </a:pPr>
            <a:r>
              <a:rPr lang="en-GB" sz="2800" smtClean="0">
                <a:solidFill>
                  <a:schemeClr val="bg1"/>
                </a:solidFill>
                <a:effectLst>
                  <a:outerShdw blurRad="38100" dist="38100" dir="2700000" algn="tl">
                    <a:srgbClr val="000000"/>
                  </a:outerShdw>
                </a:effectLst>
                <a:latin typeface="Calibri" pitchFamily="34" charset="0"/>
                <a:sym typeface="Wingdings" pitchFamily="2" charset="2"/>
              </a:rPr>
              <a:t>The fields enclosed by the dashed lines are where the mixtures of olivine and simple residues plot, with the simple residues being produced by varying degrees of melting from a single source composition (e.g., the preferred source, blue square).</a:t>
            </a:r>
            <a:endParaRPr lang="en-GB" sz="2800">
              <a:solidFill>
                <a:schemeClr val="bg1"/>
              </a:solidFill>
              <a:effectLst>
                <a:outerShdw blurRad="38100" dist="38100" dir="2700000" algn="tl">
                  <a:srgbClr val="000000"/>
                </a:outerShdw>
              </a:effectLst>
              <a:latin typeface="Calibri" pitchFamily="34" charset="0"/>
              <a:sym typeface="Wingdings" pitchFamily="2" charset="2"/>
            </a:endParaRPr>
          </a:p>
        </p:txBody>
      </p:sp>
      <p:grpSp>
        <p:nvGrpSpPr>
          <p:cNvPr id="93190" name="Group 24"/>
          <p:cNvGrpSpPr>
            <a:grpSpLocks/>
          </p:cNvGrpSpPr>
          <p:nvPr/>
        </p:nvGrpSpPr>
        <p:grpSpPr bwMode="auto">
          <a:xfrm>
            <a:off x="4956175" y="1119188"/>
            <a:ext cx="4213225" cy="5738812"/>
            <a:chOff x="3066" y="705"/>
            <a:chExt cx="2654" cy="3615"/>
          </a:xfrm>
        </p:grpSpPr>
        <p:pic>
          <p:nvPicPr>
            <p:cNvPr id="93195" name="Picture 6"/>
            <p:cNvPicPr>
              <a:picLocks noChangeAspect="1" noChangeArrowheads="1"/>
            </p:cNvPicPr>
            <p:nvPr/>
          </p:nvPicPr>
          <p:blipFill>
            <a:blip r:embed="rId3" cstate="print"/>
            <a:srcRect/>
            <a:stretch>
              <a:fillRect/>
            </a:stretch>
          </p:blipFill>
          <p:spPr bwMode="auto">
            <a:xfrm>
              <a:off x="3066" y="705"/>
              <a:ext cx="2654" cy="3615"/>
            </a:xfrm>
            <a:prstGeom prst="rect">
              <a:avLst/>
            </a:prstGeom>
            <a:noFill/>
            <a:ln w="9525" algn="ctr">
              <a:noFill/>
              <a:miter lim="800000"/>
              <a:headEnd/>
              <a:tailEnd/>
            </a:ln>
          </p:spPr>
        </p:pic>
        <p:sp>
          <p:nvSpPr>
            <p:cNvPr id="25" name="Oval 8"/>
            <p:cNvSpPr>
              <a:spLocks noChangeArrowheads="1"/>
            </p:cNvSpPr>
            <p:nvPr/>
          </p:nvSpPr>
          <p:spPr bwMode="auto">
            <a:xfrm>
              <a:off x="5424" y="2688"/>
              <a:ext cx="93" cy="101"/>
            </a:xfrm>
            <a:prstGeom prst="ellipse">
              <a:avLst/>
            </a:prstGeom>
            <a:solidFill>
              <a:srgbClr val="FF0000"/>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26" name="Rectangle 9"/>
            <p:cNvSpPr>
              <a:spLocks noChangeArrowheads="1"/>
            </p:cNvSpPr>
            <p:nvPr/>
          </p:nvSpPr>
          <p:spPr bwMode="auto">
            <a:xfrm>
              <a:off x="3696" y="912"/>
              <a:ext cx="114" cy="114"/>
            </a:xfrm>
            <a:prstGeom prst="rect">
              <a:avLst/>
            </a:prstGeom>
            <a:solidFill>
              <a:srgbClr val="0033CC"/>
            </a:solidFill>
            <a:ln w="9525" algn="ctr">
              <a:noFill/>
              <a:miter lim="800000"/>
              <a:headEnd/>
              <a:tailEnd/>
            </a:ln>
            <a:effectLst/>
          </p:spPr>
          <p:txBody>
            <a:bodyPr wrap="none" anchor="ctr"/>
            <a:lstStyle/>
            <a:p>
              <a:pPr>
                <a:defRPr/>
              </a:pPr>
              <a:endParaRPr lang="en-GB">
                <a:latin typeface="Calibri" pitchFamily="34" charset="0"/>
              </a:endParaRPr>
            </a:p>
          </p:txBody>
        </p:sp>
        <p:sp>
          <p:nvSpPr>
            <p:cNvPr id="27" name="Freeform 12"/>
            <p:cNvSpPr>
              <a:spLocks/>
            </p:cNvSpPr>
            <p:nvPr/>
          </p:nvSpPr>
          <p:spPr bwMode="auto">
            <a:xfrm>
              <a:off x="4524" y="1560"/>
              <a:ext cx="888" cy="696"/>
            </a:xfrm>
            <a:custGeom>
              <a:avLst/>
              <a:gdLst/>
              <a:ahLst/>
              <a:cxnLst>
                <a:cxn ang="0">
                  <a:pos x="855" y="696"/>
                </a:cxn>
                <a:cxn ang="0">
                  <a:pos x="888" y="636"/>
                </a:cxn>
                <a:cxn ang="0">
                  <a:pos x="99" y="30"/>
                </a:cxn>
                <a:cxn ang="0">
                  <a:pos x="60" y="30"/>
                </a:cxn>
                <a:cxn ang="0">
                  <a:pos x="6" y="0"/>
                </a:cxn>
                <a:cxn ang="0">
                  <a:pos x="0" y="30"/>
                </a:cxn>
                <a:cxn ang="0">
                  <a:pos x="855" y="696"/>
                </a:cxn>
              </a:cxnLst>
              <a:rect l="0" t="0" r="r" b="b"/>
              <a:pathLst>
                <a:path w="888" h="696">
                  <a:moveTo>
                    <a:pt x="855" y="696"/>
                  </a:moveTo>
                  <a:lnTo>
                    <a:pt x="888" y="636"/>
                  </a:lnTo>
                  <a:lnTo>
                    <a:pt x="99" y="30"/>
                  </a:lnTo>
                  <a:lnTo>
                    <a:pt x="60" y="30"/>
                  </a:lnTo>
                  <a:lnTo>
                    <a:pt x="6" y="0"/>
                  </a:lnTo>
                  <a:lnTo>
                    <a:pt x="0" y="30"/>
                  </a:lnTo>
                  <a:lnTo>
                    <a:pt x="855" y="696"/>
                  </a:lnTo>
                  <a:close/>
                </a:path>
              </a:pathLst>
            </a:custGeom>
            <a:solidFill>
              <a:schemeClr val="bg1"/>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28" name="Freeform 13"/>
            <p:cNvSpPr>
              <a:spLocks/>
            </p:cNvSpPr>
            <p:nvPr/>
          </p:nvSpPr>
          <p:spPr bwMode="auto">
            <a:xfrm>
              <a:off x="3789" y="1008"/>
              <a:ext cx="312" cy="261"/>
            </a:xfrm>
            <a:custGeom>
              <a:avLst/>
              <a:gdLst/>
              <a:ahLst/>
              <a:cxnLst>
                <a:cxn ang="0">
                  <a:pos x="0" y="36"/>
                </a:cxn>
                <a:cxn ang="0">
                  <a:pos x="309" y="261"/>
                </a:cxn>
                <a:cxn ang="0">
                  <a:pos x="312" y="204"/>
                </a:cxn>
                <a:cxn ang="0">
                  <a:pos x="42" y="0"/>
                </a:cxn>
                <a:cxn ang="0">
                  <a:pos x="0" y="36"/>
                </a:cxn>
              </a:cxnLst>
              <a:rect l="0" t="0" r="r" b="b"/>
              <a:pathLst>
                <a:path w="312" h="261">
                  <a:moveTo>
                    <a:pt x="0" y="36"/>
                  </a:moveTo>
                  <a:lnTo>
                    <a:pt x="309" y="261"/>
                  </a:lnTo>
                  <a:lnTo>
                    <a:pt x="312" y="204"/>
                  </a:lnTo>
                  <a:lnTo>
                    <a:pt x="42" y="0"/>
                  </a:lnTo>
                  <a:lnTo>
                    <a:pt x="0" y="36"/>
                  </a:lnTo>
                  <a:close/>
                </a:path>
              </a:pathLst>
            </a:custGeom>
            <a:solidFill>
              <a:schemeClr val="bg1"/>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29" name="Freeform 14"/>
            <p:cNvSpPr>
              <a:spLocks/>
            </p:cNvSpPr>
            <p:nvPr/>
          </p:nvSpPr>
          <p:spPr bwMode="auto">
            <a:xfrm>
              <a:off x="4794" y="1152"/>
              <a:ext cx="678" cy="951"/>
            </a:xfrm>
            <a:custGeom>
              <a:avLst/>
              <a:gdLst/>
              <a:ahLst/>
              <a:cxnLst>
                <a:cxn ang="0">
                  <a:pos x="645" y="951"/>
                </a:cxn>
                <a:cxn ang="0">
                  <a:pos x="678" y="930"/>
                </a:cxn>
                <a:cxn ang="0">
                  <a:pos x="78" y="36"/>
                </a:cxn>
                <a:cxn ang="0">
                  <a:pos x="36" y="6"/>
                </a:cxn>
                <a:cxn ang="0">
                  <a:pos x="0" y="0"/>
                </a:cxn>
                <a:cxn ang="0">
                  <a:pos x="69" y="111"/>
                </a:cxn>
                <a:cxn ang="0">
                  <a:pos x="222" y="324"/>
                </a:cxn>
                <a:cxn ang="0">
                  <a:pos x="270" y="408"/>
                </a:cxn>
                <a:cxn ang="0">
                  <a:pos x="312" y="444"/>
                </a:cxn>
                <a:cxn ang="0">
                  <a:pos x="372" y="537"/>
                </a:cxn>
                <a:cxn ang="0">
                  <a:pos x="411" y="585"/>
                </a:cxn>
                <a:cxn ang="0">
                  <a:pos x="645" y="951"/>
                </a:cxn>
              </a:cxnLst>
              <a:rect l="0" t="0" r="r" b="b"/>
              <a:pathLst>
                <a:path w="678" h="951">
                  <a:moveTo>
                    <a:pt x="645" y="951"/>
                  </a:moveTo>
                  <a:lnTo>
                    <a:pt x="678" y="930"/>
                  </a:lnTo>
                  <a:lnTo>
                    <a:pt x="78" y="36"/>
                  </a:lnTo>
                  <a:lnTo>
                    <a:pt x="36" y="6"/>
                  </a:lnTo>
                  <a:lnTo>
                    <a:pt x="0" y="0"/>
                  </a:lnTo>
                  <a:lnTo>
                    <a:pt x="69" y="111"/>
                  </a:lnTo>
                  <a:lnTo>
                    <a:pt x="222" y="324"/>
                  </a:lnTo>
                  <a:lnTo>
                    <a:pt x="270" y="408"/>
                  </a:lnTo>
                  <a:lnTo>
                    <a:pt x="312" y="444"/>
                  </a:lnTo>
                  <a:lnTo>
                    <a:pt x="372" y="537"/>
                  </a:lnTo>
                  <a:lnTo>
                    <a:pt x="411" y="585"/>
                  </a:lnTo>
                  <a:lnTo>
                    <a:pt x="645" y="951"/>
                  </a:lnTo>
                  <a:close/>
                </a:path>
              </a:pathLst>
            </a:custGeom>
            <a:solidFill>
              <a:schemeClr val="bg1"/>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30" name="Oval 7"/>
            <p:cNvSpPr>
              <a:spLocks noChangeArrowheads="1"/>
            </p:cNvSpPr>
            <p:nvPr/>
          </p:nvSpPr>
          <p:spPr bwMode="auto">
            <a:xfrm>
              <a:off x="5421" y="2139"/>
              <a:ext cx="93" cy="101"/>
            </a:xfrm>
            <a:prstGeom prst="ellipse">
              <a:avLst/>
            </a:prstGeom>
            <a:solidFill>
              <a:srgbClr val="FF0000"/>
            </a:solidFill>
            <a:ln w="9525" algn="ctr">
              <a:solidFill>
                <a:schemeClr val="tx1"/>
              </a:solidFill>
              <a:round/>
              <a:headEnd/>
              <a:tailEnd/>
            </a:ln>
            <a:effectLst/>
          </p:spPr>
          <p:txBody>
            <a:bodyPr wrap="none" anchor="ctr"/>
            <a:lstStyle/>
            <a:p>
              <a:pPr>
                <a:defRPr/>
              </a:pPr>
              <a:endParaRPr lang="en-GB">
                <a:latin typeface="Calibri" pitchFamily="34" charset="0"/>
              </a:endParaRPr>
            </a:p>
          </p:txBody>
        </p:sp>
        <p:sp>
          <p:nvSpPr>
            <p:cNvPr id="31" name="Freeform 16"/>
            <p:cNvSpPr>
              <a:spLocks/>
            </p:cNvSpPr>
            <p:nvPr/>
          </p:nvSpPr>
          <p:spPr bwMode="auto">
            <a:xfrm>
              <a:off x="4839" y="2949"/>
              <a:ext cx="642" cy="681"/>
            </a:xfrm>
            <a:custGeom>
              <a:avLst/>
              <a:gdLst/>
              <a:ahLst/>
              <a:cxnLst>
                <a:cxn ang="0">
                  <a:pos x="642" y="27"/>
                </a:cxn>
                <a:cxn ang="0">
                  <a:pos x="627" y="42"/>
                </a:cxn>
                <a:cxn ang="0">
                  <a:pos x="156" y="546"/>
                </a:cxn>
                <a:cxn ang="0">
                  <a:pos x="24" y="681"/>
                </a:cxn>
                <a:cxn ang="0">
                  <a:pos x="0" y="675"/>
                </a:cxn>
                <a:cxn ang="0">
                  <a:pos x="93" y="570"/>
                </a:cxn>
                <a:cxn ang="0">
                  <a:pos x="555" y="30"/>
                </a:cxn>
                <a:cxn ang="0">
                  <a:pos x="594" y="0"/>
                </a:cxn>
                <a:cxn ang="0">
                  <a:pos x="642" y="27"/>
                </a:cxn>
              </a:cxnLst>
              <a:rect l="0" t="0" r="r" b="b"/>
              <a:pathLst>
                <a:path w="642" h="681">
                  <a:moveTo>
                    <a:pt x="642" y="27"/>
                  </a:moveTo>
                  <a:cubicBezTo>
                    <a:pt x="637" y="32"/>
                    <a:pt x="627" y="42"/>
                    <a:pt x="627" y="42"/>
                  </a:cubicBezTo>
                  <a:lnTo>
                    <a:pt x="156" y="546"/>
                  </a:lnTo>
                  <a:lnTo>
                    <a:pt x="24" y="681"/>
                  </a:lnTo>
                  <a:lnTo>
                    <a:pt x="0" y="675"/>
                  </a:lnTo>
                  <a:lnTo>
                    <a:pt x="93" y="570"/>
                  </a:lnTo>
                  <a:lnTo>
                    <a:pt x="555" y="30"/>
                  </a:lnTo>
                  <a:lnTo>
                    <a:pt x="594" y="0"/>
                  </a:lnTo>
                  <a:lnTo>
                    <a:pt x="642" y="27"/>
                  </a:lnTo>
                  <a:close/>
                </a:path>
              </a:pathLst>
            </a:custGeom>
            <a:solidFill>
              <a:schemeClr val="bg1"/>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32" name="Freeform 17"/>
            <p:cNvSpPr>
              <a:spLocks/>
            </p:cNvSpPr>
            <p:nvPr/>
          </p:nvSpPr>
          <p:spPr bwMode="auto">
            <a:xfrm>
              <a:off x="3807" y="3216"/>
              <a:ext cx="564" cy="360"/>
            </a:xfrm>
            <a:custGeom>
              <a:avLst/>
              <a:gdLst/>
              <a:ahLst/>
              <a:cxnLst>
                <a:cxn ang="0">
                  <a:pos x="24" y="360"/>
                </a:cxn>
                <a:cxn ang="0">
                  <a:pos x="564" y="24"/>
                </a:cxn>
                <a:cxn ang="0">
                  <a:pos x="540" y="0"/>
                </a:cxn>
                <a:cxn ang="0">
                  <a:pos x="0" y="309"/>
                </a:cxn>
                <a:cxn ang="0">
                  <a:pos x="24" y="360"/>
                </a:cxn>
              </a:cxnLst>
              <a:rect l="0" t="0" r="r" b="b"/>
              <a:pathLst>
                <a:path w="564" h="360">
                  <a:moveTo>
                    <a:pt x="24" y="360"/>
                  </a:moveTo>
                  <a:lnTo>
                    <a:pt x="564" y="24"/>
                  </a:lnTo>
                  <a:lnTo>
                    <a:pt x="540" y="0"/>
                  </a:lnTo>
                  <a:lnTo>
                    <a:pt x="0" y="309"/>
                  </a:lnTo>
                  <a:lnTo>
                    <a:pt x="24" y="360"/>
                  </a:lnTo>
                  <a:close/>
                </a:path>
              </a:pathLst>
            </a:custGeom>
            <a:solidFill>
              <a:schemeClr val="bg1"/>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33" name="Freeform 18"/>
            <p:cNvSpPr>
              <a:spLocks/>
            </p:cNvSpPr>
            <p:nvPr/>
          </p:nvSpPr>
          <p:spPr bwMode="auto">
            <a:xfrm>
              <a:off x="5106" y="2550"/>
              <a:ext cx="342" cy="267"/>
            </a:xfrm>
            <a:custGeom>
              <a:avLst/>
              <a:gdLst/>
              <a:ahLst/>
              <a:cxnLst>
                <a:cxn ang="0">
                  <a:pos x="330" y="0"/>
                </a:cxn>
                <a:cxn ang="0">
                  <a:pos x="342" y="57"/>
                </a:cxn>
                <a:cxn ang="0">
                  <a:pos x="9" y="267"/>
                </a:cxn>
                <a:cxn ang="0">
                  <a:pos x="0" y="204"/>
                </a:cxn>
                <a:cxn ang="0">
                  <a:pos x="330" y="0"/>
                </a:cxn>
              </a:cxnLst>
              <a:rect l="0" t="0" r="r" b="b"/>
              <a:pathLst>
                <a:path w="342" h="267">
                  <a:moveTo>
                    <a:pt x="330" y="0"/>
                  </a:moveTo>
                  <a:lnTo>
                    <a:pt x="342" y="57"/>
                  </a:lnTo>
                  <a:lnTo>
                    <a:pt x="9" y="267"/>
                  </a:lnTo>
                  <a:lnTo>
                    <a:pt x="0" y="204"/>
                  </a:lnTo>
                  <a:lnTo>
                    <a:pt x="330" y="0"/>
                  </a:lnTo>
                  <a:close/>
                </a:path>
              </a:pathLst>
            </a:custGeom>
            <a:solidFill>
              <a:schemeClr val="bg1"/>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34" name="Freeform 19"/>
            <p:cNvSpPr>
              <a:spLocks/>
            </p:cNvSpPr>
            <p:nvPr/>
          </p:nvSpPr>
          <p:spPr bwMode="auto">
            <a:xfrm>
              <a:off x="4455" y="2823"/>
              <a:ext cx="573" cy="345"/>
            </a:xfrm>
            <a:custGeom>
              <a:avLst/>
              <a:gdLst/>
              <a:ahLst/>
              <a:cxnLst>
                <a:cxn ang="0">
                  <a:pos x="549" y="0"/>
                </a:cxn>
                <a:cxn ang="0">
                  <a:pos x="513" y="21"/>
                </a:cxn>
                <a:cxn ang="0">
                  <a:pos x="81" y="297"/>
                </a:cxn>
                <a:cxn ang="0">
                  <a:pos x="0" y="333"/>
                </a:cxn>
                <a:cxn ang="0">
                  <a:pos x="33" y="345"/>
                </a:cxn>
                <a:cxn ang="0">
                  <a:pos x="60" y="318"/>
                </a:cxn>
                <a:cxn ang="0">
                  <a:pos x="111" y="303"/>
                </a:cxn>
                <a:cxn ang="0">
                  <a:pos x="267" y="213"/>
                </a:cxn>
                <a:cxn ang="0">
                  <a:pos x="417" y="123"/>
                </a:cxn>
                <a:cxn ang="0">
                  <a:pos x="456" y="90"/>
                </a:cxn>
                <a:cxn ang="0">
                  <a:pos x="573" y="45"/>
                </a:cxn>
                <a:cxn ang="0">
                  <a:pos x="549" y="0"/>
                </a:cxn>
              </a:cxnLst>
              <a:rect l="0" t="0" r="r" b="b"/>
              <a:pathLst>
                <a:path w="573" h="345">
                  <a:moveTo>
                    <a:pt x="549" y="0"/>
                  </a:moveTo>
                  <a:cubicBezTo>
                    <a:pt x="536" y="4"/>
                    <a:pt x="513" y="21"/>
                    <a:pt x="513" y="21"/>
                  </a:cubicBezTo>
                  <a:lnTo>
                    <a:pt x="81" y="297"/>
                  </a:lnTo>
                  <a:lnTo>
                    <a:pt x="0" y="333"/>
                  </a:lnTo>
                  <a:lnTo>
                    <a:pt x="33" y="345"/>
                  </a:lnTo>
                  <a:lnTo>
                    <a:pt x="60" y="318"/>
                  </a:lnTo>
                  <a:lnTo>
                    <a:pt x="111" y="303"/>
                  </a:lnTo>
                  <a:lnTo>
                    <a:pt x="267" y="213"/>
                  </a:lnTo>
                  <a:lnTo>
                    <a:pt x="417" y="123"/>
                  </a:lnTo>
                  <a:lnTo>
                    <a:pt x="456" y="90"/>
                  </a:lnTo>
                  <a:lnTo>
                    <a:pt x="573" y="45"/>
                  </a:lnTo>
                  <a:lnTo>
                    <a:pt x="549" y="0"/>
                  </a:lnTo>
                  <a:close/>
                </a:path>
              </a:pathLst>
            </a:custGeom>
            <a:solidFill>
              <a:schemeClr val="bg1"/>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35" name="Rectangle 10"/>
            <p:cNvSpPr>
              <a:spLocks noChangeArrowheads="1"/>
            </p:cNvSpPr>
            <p:nvPr/>
          </p:nvSpPr>
          <p:spPr bwMode="auto">
            <a:xfrm>
              <a:off x="3696" y="3552"/>
              <a:ext cx="114" cy="114"/>
            </a:xfrm>
            <a:prstGeom prst="rect">
              <a:avLst/>
            </a:prstGeom>
            <a:solidFill>
              <a:srgbClr val="0033CC"/>
            </a:solidFill>
            <a:ln w="9525" algn="ctr">
              <a:noFill/>
              <a:miter lim="800000"/>
              <a:headEnd/>
              <a:tailEnd/>
            </a:ln>
            <a:effectLst/>
          </p:spPr>
          <p:txBody>
            <a:bodyPr wrap="none" anchor="ctr"/>
            <a:lstStyle/>
            <a:p>
              <a:pPr>
                <a:defRPr/>
              </a:pPr>
              <a:endParaRPr lang="en-GB">
                <a:latin typeface="Calibri" pitchFamily="34" charset="0"/>
              </a:endParaRPr>
            </a:p>
          </p:txBody>
        </p:sp>
      </p:grpSp>
      <p:sp>
        <p:nvSpPr>
          <p:cNvPr id="36" name="Line 11"/>
          <p:cNvSpPr>
            <a:spLocks noChangeShapeType="1"/>
          </p:cNvSpPr>
          <p:nvPr/>
        </p:nvSpPr>
        <p:spPr bwMode="auto">
          <a:xfrm>
            <a:off x="6122988" y="1624013"/>
            <a:ext cx="2652712" cy="1971675"/>
          </a:xfrm>
          <a:prstGeom prst="line">
            <a:avLst/>
          </a:prstGeom>
          <a:noFill/>
          <a:ln w="38100">
            <a:solidFill>
              <a:srgbClr val="FF0000"/>
            </a:solidFill>
            <a:prstDash val="dash"/>
            <a:round/>
            <a:headEnd/>
            <a:tailEnd/>
          </a:ln>
          <a:effectLst/>
        </p:spPr>
        <p:txBody>
          <a:bodyPr anchor="ctr"/>
          <a:lstStyle/>
          <a:p>
            <a:pPr>
              <a:defRPr/>
            </a:pPr>
            <a:endParaRPr lang="en-GB">
              <a:latin typeface="Calibri" pitchFamily="34" charset="0"/>
            </a:endParaRPr>
          </a:p>
        </p:txBody>
      </p:sp>
      <p:sp>
        <p:nvSpPr>
          <p:cNvPr id="37" name="Line 15"/>
          <p:cNvSpPr>
            <a:spLocks noChangeShapeType="1"/>
          </p:cNvSpPr>
          <p:nvPr/>
        </p:nvSpPr>
        <p:spPr bwMode="auto">
          <a:xfrm>
            <a:off x="7732713" y="1833563"/>
            <a:ext cx="1095375" cy="1590675"/>
          </a:xfrm>
          <a:prstGeom prst="line">
            <a:avLst/>
          </a:prstGeom>
          <a:noFill/>
          <a:ln w="38100">
            <a:solidFill>
              <a:srgbClr val="FF0000"/>
            </a:solidFill>
            <a:prstDash val="dash"/>
            <a:round/>
            <a:headEnd/>
            <a:tailEnd/>
          </a:ln>
          <a:effectLst/>
        </p:spPr>
        <p:txBody>
          <a:bodyPr anchor="ctr"/>
          <a:lstStyle/>
          <a:p>
            <a:pPr>
              <a:defRPr/>
            </a:pPr>
            <a:endParaRPr lang="en-GB">
              <a:latin typeface="Calibri" pitchFamily="34" charset="0"/>
            </a:endParaRPr>
          </a:p>
        </p:txBody>
      </p:sp>
      <p:sp>
        <p:nvSpPr>
          <p:cNvPr id="38" name="Line 20"/>
          <p:cNvSpPr>
            <a:spLocks noChangeShapeType="1"/>
          </p:cNvSpPr>
          <p:nvPr/>
        </p:nvSpPr>
        <p:spPr bwMode="auto">
          <a:xfrm flipV="1">
            <a:off x="6070600" y="4081463"/>
            <a:ext cx="2690813" cy="1624012"/>
          </a:xfrm>
          <a:prstGeom prst="line">
            <a:avLst/>
          </a:prstGeom>
          <a:noFill/>
          <a:ln w="38100">
            <a:solidFill>
              <a:srgbClr val="FF0000"/>
            </a:solidFill>
            <a:prstDash val="dash"/>
            <a:round/>
            <a:headEnd/>
            <a:tailEnd/>
          </a:ln>
          <a:effectLst/>
        </p:spPr>
        <p:txBody>
          <a:bodyPr anchor="ctr"/>
          <a:lstStyle/>
          <a:p>
            <a:pPr>
              <a:defRPr/>
            </a:pPr>
            <a:endParaRPr lang="en-GB">
              <a:latin typeface="Calibri" pitchFamily="34" charset="0"/>
            </a:endParaRPr>
          </a:p>
        </p:txBody>
      </p:sp>
      <p:sp>
        <p:nvSpPr>
          <p:cNvPr id="39" name="Line 21"/>
          <p:cNvSpPr>
            <a:spLocks noChangeShapeType="1"/>
          </p:cNvSpPr>
          <p:nvPr/>
        </p:nvSpPr>
        <p:spPr bwMode="auto">
          <a:xfrm flipV="1">
            <a:off x="7770813" y="4638675"/>
            <a:ext cx="1014412" cy="1166813"/>
          </a:xfrm>
          <a:prstGeom prst="line">
            <a:avLst/>
          </a:prstGeom>
          <a:noFill/>
          <a:ln w="38100">
            <a:solidFill>
              <a:srgbClr val="FF0000"/>
            </a:solidFill>
            <a:prstDash val="dash"/>
            <a:round/>
            <a:headEnd/>
            <a:tailEnd/>
          </a:ln>
          <a:effectLst/>
        </p:spPr>
        <p:txBody>
          <a:bodyPr anchor="ctr"/>
          <a:lstStyle/>
          <a:p>
            <a:pPr>
              <a:defRPr/>
            </a:pPr>
            <a:endParaRPr lang="en-GB">
              <a:latin typeface="Calibri" pitchFamily="34" charset="0"/>
            </a:endParaRPr>
          </a:p>
        </p:txBody>
      </p:sp>
      <p:sp>
        <p:nvSpPr>
          <p:cNvPr id="23" name="Text Box 4"/>
          <p:cNvSpPr txBox="1">
            <a:spLocks noChangeArrowheads="1"/>
          </p:cNvSpPr>
          <p:nvPr/>
        </p:nvSpPr>
        <p:spPr bwMode="auto">
          <a:xfrm>
            <a:off x="858838" y="6491288"/>
            <a:ext cx="4032250" cy="304800"/>
          </a:xfrm>
          <a:prstGeom prst="rect">
            <a:avLst/>
          </a:prstGeom>
          <a:noFill/>
          <a:ln w="9525" algn="ctr">
            <a:noFill/>
            <a:miter lim="800000"/>
            <a:headEnd/>
            <a:tailEnd/>
          </a:ln>
          <a:effectLst/>
        </p:spPr>
        <p:txBody>
          <a:bodyPr>
            <a:spAutoFit/>
          </a:bodyPr>
          <a:lstStyle/>
          <a:p>
            <a:pPr>
              <a:defRPr/>
            </a:pPr>
            <a:r>
              <a:rPr lang="en-GB" sz="1400" dirty="0" err="1" smtClean="0">
                <a:solidFill>
                  <a:schemeClr val="bg1"/>
                </a:solidFill>
                <a:effectLst>
                  <a:outerShdw blurRad="38100" dist="38100" dir="2700000" algn="tl">
                    <a:srgbClr val="000000"/>
                  </a:outerShdw>
                </a:effectLst>
                <a:latin typeface="Calibri" pitchFamily="34" charset="0"/>
              </a:rPr>
              <a:t>Niu</a:t>
            </a:r>
            <a:r>
              <a:rPr lang="en-GB" sz="1400" dirty="0" smtClean="0">
                <a:solidFill>
                  <a:schemeClr val="bg1"/>
                </a:solidFill>
                <a:effectLst>
                  <a:outerShdw blurRad="38100" dist="38100" dir="2700000" algn="tl">
                    <a:srgbClr val="000000"/>
                  </a:outerShdw>
                </a:effectLst>
                <a:latin typeface="Calibri" pitchFamily="34" charset="0"/>
              </a:rPr>
              <a:t>, </a:t>
            </a:r>
            <a:r>
              <a:rPr lang="en-GB" sz="1400" dirty="0" smtClean="0">
                <a:solidFill>
                  <a:schemeClr val="bg1"/>
                </a:solidFill>
                <a:effectLst>
                  <a:outerShdw blurRad="38100" dist="38100" dir="2700000" algn="tl">
                    <a:srgbClr val="000000"/>
                  </a:outerShdw>
                </a:effectLst>
                <a:latin typeface="Calibri" pitchFamily="34" charset="0"/>
              </a:rPr>
              <a:t>1997 (J</a:t>
            </a:r>
            <a:r>
              <a:rPr lang="en-GB" sz="1400" dirty="0" smtClean="0">
                <a:solidFill>
                  <a:schemeClr val="bg1"/>
                </a:solidFill>
                <a:effectLst>
                  <a:outerShdw blurRad="38100" dist="38100" dir="2700000" algn="tl">
                    <a:srgbClr val="000000"/>
                  </a:outerShdw>
                </a:effectLst>
                <a:latin typeface="Calibri" pitchFamily="34" charset="0"/>
              </a:rPr>
              <a:t>. Petrol., </a:t>
            </a:r>
            <a:r>
              <a:rPr lang="en-GB" sz="1400" dirty="0" smtClean="0">
                <a:solidFill>
                  <a:schemeClr val="bg1"/>
                </a:solidFill>
                <a:effectLst>
                  <a:outerShdw blurRad="38100" dist="38100" dir="2700000" algn="tl">
                    <a:srgbClr val="000000"/>
                  </a:outerShdw>
                </a:effectLst>
                <a:latin typeface="Calibri" pitchFamily="34" charset="0"/>
              </a:rPr>
              <a:t>38</a:t>
            </a:r>
            <a:r>
              <a:rPr lang="en-GB" sz="1400" dirty="0" smtClean="0">
                <a:solidFill>
                  <a:schemeClr val="bg1"/>
                </a:solidFill>
                <a:effectLst>
                  <a:outerShdw blurRad="38100" dist="38100" dir="2700000" algn="tl">
                    <a:srgbClr val="000000"/>
                  </a:outerShdw>
                </a:effectLst>
                <a:latin typeface="Calibri" pitchFamily="34" charset="0"/>
              </a:rPr>
              <a:t>, </a:t>
            </a:r>
            <a:r>
              <a:rPr lang="en-GB" sz="1400" dirty="0" smtClean="0">
                <a:solidFill>
                  <a:schemeClr val="bg1"/>
                </a:solidFill>
                <a:effectLst>
                  <a:outerShdw blurRad="38100" dist="38100" dir="2700000" algn="tl">
                    <a:srgbClr val="000000"/>
                  </a:outerShdw>
                </a:effectLst>
                <a:latin typeface="Calibri" pitchFamily="34" charset="0"/>
              </a:rPr>
              <a:t>1047-1074)</a:t>
            </a:r>
            <a:endParaRPr lang="en-GB" sz="1400" dirty="0">
              <a:solidFill>
                <a:schemeClr val="bg1"/>
              </a:solidFill>
              <a:effectLst>
                <a:outerShdw blurRad="38100" dist="38100" dir="2700000" algn="tl">
                  <a:srgbClr val="000000"/>
                </a:outerShdw>
              </a:effectLst>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74833"/>
                                        </p:tgtEl>
                                        <p:attrNameLst>
                                          <p:attrName>style.visibility</p:attrName>
                                        </p:attrNameLst>
                                      </p:cBhvr>
                                      <p:to>
                                        <p:strVal val="visible"/>
                                      </p:to>
                                    </p:set>
                                    <p:animEffect transition="in" filter="fade">
                                      <p:cBhvr>
                                        <p:cTn id="7" dur="500"/>
                                        <p:tgtEl>
                                          <p:spTgt spid="6748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4833" grpId="0" autoUpdateAnimBg="0"/>
    </p:bldLst>
  </p:timing>
</p:sld>
</file>

<file path=ppt/slides/slide1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77922" name="Rectangle 2"/>
          <p:cNvSpPr>
            <a:spLocks noChangeArrowheads="1"/>
          </p:cNvSpPr>
          <p:nvPr/>
        </p:nvSpPr>
        <p:spPr bwMode="auto">
          <a:xfrm>
            <a:off x="0" y="6348413"/>
            <a:ext cx="9144000" cy="509587"/>
          </a:xfrm>
          <a:prstGeom prst="rect">
            <a:avLst/>
          </a:prstGeom>
          <a:solidFill>
            <a:schemeClr val="tx1"/>
          </a:solidFill>
          <a:ln w="9525" algn="ctr">
            <a:noFill/>
            <a:miter lim="800000"/>
            <a:headEnd/>
            <a:tailEnd/>
          </a:ln>
          <a:effectLst/>
        </p:spPr>
        <p:txBody>
          <a:bodyPr wrap="none" anchor="ctr"/>
          <a:lstStyle/>
          <a:p>
            <a:pPr>
              <a:defRPr/>
            </a:pPr>
            <a:endParaRPr lang="it-IT">
              <a:latin typeface="Calibri" pitchFamily="34" charset="0"/>
            </a:endParaRPr>
          </a:p>
        </p:txBody>
      </p:sp>
      <p:grpSp>
        <p:nvGrpSpPr>
          <p:cNvPr id="94211" name="Group 24"/>
          <p:cNvGrpSpPr>
            <a:grpSpLocks/>
          </p:cNvGrpSpPr>
          <p:nvPr/>
        </p:nvGrpSpPr>
        <p:grpSpPr bwMode="auto">
          <a:xfrm>
            <a:off x="4956175" y="1119188"/>
            <a:ext cx="4213225" cy="5738812"/>
            <a:chOff x="3066" y="705"/>
            <a:chExt cx="2654" cy="3615"/>
          </a:xfrm>
        </p:grpSpPr>
        <p:pic>
          <p:nvPicPr>
            <p:cNvPr id="94252" name="Picture 6"/>
            <p:cNvPicPr>
              <a:picLocks noChangeAspect="1" noChangeArrowheads="1"/>
            </p:cNvPicPr>
            <p:nvPr/>
          </p:nvPicPr>
          <p:blipFill>
            <a:blip r:embed="rId3" cstate="print"/>
            <a:srcRect/>
            <a:stretch>
              <a:fillRect/>
            </a:stretch>
          </p:blipFill>
          <p:spPr bwMode="auto">
            <a:xfrm>
              <a:off x="3066" y="705"/>
              <a:ext cx="2654" cy="3615"/>
            </a:xfrm>
            <a:prstGeom prst="rect">
              <a:avLst/>
            </a:prstGeom>
            <a:noFill/>
            <a:ln w="9525" algn="ctr">
              <a:noFill/>
              <a:miter lim="800000"/>
              <a:headEnd/>
              <a:tailEnd/>
            </a:ln>
          </p:spPr>
        </p:pic>
        <p:sp>
          <p:nvSpPr>
            <p:cNvPr id="58" name="Oval 8"/>
            <p:cNvSpPr>
              <a:spLocks noChangeArrowheads="1"/>
            </p:cNvSpPr>
            <p:nvPr/>
          </p:nvSpPr>
          <p:spPr bwMode="auto">
            <a:xfrm>
              <a:off x="5424" y="2688"/>
              <a:ext cx="93" cy="101"/>
            </a:xfrm>
            <a:prstGeom prst="ellipse">
              <a:avLst/>
            </a:prstGeom>
            <a:solidFill>
              <a:srgbClr val="FF0000"/>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59" name="Rectangle 9"/>
            <p:cNvSpPr>
              <a:spLocks noChangeArrowheads="1"/>
            </p:cNvSpPr>
            <p:nvPr/>
          </p:nvSpPr>
          <p:spPr bwMode="auto">
            <a:xfrm>
              <a:off x="3696" y="912"/>
              <a:ext cx="114" cy="114"/>
            </a:xfrm>
            <a:prstGeom prst="rect">
              <a:avLst/>
            </a:prstGeom>
            <a:solidFill>
              <a:srgbClr val="0033CC"/>
            </a:solidFill>
            <a:ln w="9525" algn="ctr">
              <a:noFill/>
              <a:miter lim="800000"/>
              <a:headEnd/>
              <a:tailEnd/>
            </a:ln>
            <a:effectLst/>
          </p:spPr>
          <p:txBody>
            <a:bodyPr wrap="none" anchor="ctr"/>
            <a:lstStyle/>
            <a:p>
              <a:pPr>
                <a:defRPr/>
              </a:pPr>
              <a:endParaRPr lang="it-IT">
                <a:latin typeface="Calibri" pitchFamily="34" charset="0"/>
              </a:endParaRPr>
            </a:p>
          </p:txBody>
        </p:sp>
        <p:sp>
          <p:nvSpPr>
            <p:cNvPr id="60" name="Freeform 12"/>
            <p:cNvSpPr>
              <a:spLocks/>
            </p:cNvSpPr>
            <p:nvPr/>
          </p:nvSpPr>
          <p:spPr bwMode="auto">
            <a:xfrm>
              <a:off x="4524" y="1560"/>
              <a:ext cx="888" cy="696"/>
            </a:xfrm>
            <a:custGeom>
              <a:avLst/>
              <a:gdLst/>
              <a:ahLst/>
              <a:cxnLst>
                <a:cxn ang="0">
                  <a:pos x="855" y="696"/>
                </a:cxn>
                <a:cxn ang="0">
                  <a:pos x="888" y="636"/>
                </a:cxn>
                <a:cxn ang="0">
                  <a:pos x="99" y="30"/>
                </a:cxn>
                <a:cxn ang="0">
                  <a:pos x="60" y="30"/>
                </a:cxn>
                <a:cxn ang="0">
                  <a:pos x="6" y="0"/>
                </a:cxn>
                <a:cxn ang="0">
                  <a:pos x="0" y="30"/>
                </a:cxn>
                <a:cxn ang="0">
                  <a:pos x="855" y="696"/>
                </a:cxn>
              </a:cxnLst>
              <a:rect l="0" t="0" r="r" b="b"/>
              <a:pathLst>
                <a:path w="888" h="696">
                  <a:moveTo>
                    <a:pt x="855" y="696"/>
                  </a:moveTo>
                  <a:lnTo>
                    <a:pt x="888" y="636"/>
                  </a:lnTo>
                  <a:lnTo>
                    <a:pt x="99" y="30"/>
                  </a:lnTo>
                  <a:lnTo>
                    <a:pt x="60" y="30"/>
                  </a:lnTo>
                  <a:lnTo>
                    <a:pt x="6" y="0"/>
                  </a:lnTo>
                  <a:lnTo>
                    <a:pt x="0" y="30"/>
                  </a:lnTo>
                  <a:lnTo>
                    <a:pt x="855" y="696"/>
                  </a:lnTo>
                  <a:close/>
                </a:path>
              </a:pathLst>
            </a:custGeom>
            <a:solidFill>
              <a:schemeClr val="bg1"/>
            </a:solidFill>
            <a:ln w="9525" cap="flat" cmpd="sng">
              <a:noFill/>
              <a:prstDash val="solid"/>
              <a:round/>
              <a:headEnd/>
              <a:tailEnd/>
            </a:ln>
            <a:effectLst/>
          </p:spPr>
          <p:txBody>
            <a:bodyPr anchor="ctr"/>
            <a:lstStyle/>
            <a:p>
              <a:pPr>
                <a:defRPr/>
              </a:pPr>
              <a:endParaRPr lang="it-IT">
                <a:latin typeface="Calibri" pitchFamily="34" charset="0"/>
              </a:endParaRPr>
            </a:p>
          </p:txBody>
        </p:sp>
        <p:sp>
          <p:nvSpPr>
            <p:cNvPr id="61" name="Freeform 13"/>
            <p:cNvSpPr>
              <a:spLocks/>
            </p:cNvSpPr>
            <p:nvPr/>
          </p:nvSpPr>
          <p:spPr bwMode="auto">
            <a:xfrm>
              <a:off x="3789" y="1008"/>
              <a:ext cx="312" cy="261"/>
            </a:xfrm>
            <a:custGeom>
              <a:avLst/>
              <a:gdLst/>
              <a:ahLst/>
              <a:cxnLst>
                <a:cxn ang="0">
                  <a:pos x="0" y="36"/>
                </a:cxn>
                <a:cxn ang="0">
                  <a:pos x="309" y="261"/>
                </a:cxn>
                <a:cxn ang="0">
                  <a:pos x="312" y="204"/>
                </a:cxn>
                <a:cxn ang="0">
                  <a:pos x="42" y="0"/>
                </a:cxn>
                <a:cxn ang="0">
                  <a:pos x="0" y="36"/>
                </a:cxn>
              </a:cxnLst>
              <a:rect l="0" t="0" r="r" b="b"/>
              <a:pathLst>
                <a:path w="312" h="261">
                  <a:moveTo>
                    <a:pt x="0" y="36"/>
                  </a:moveTo>
                  <a:lnTo>
                    <a:pt x="309" y="261"/>
                  </a:lnTo>
                  <a:lnTo>
                    <a:pt x="312" y="204"/>
                  </a:lnTo>
                  <a:lnTo>
                    <a:pt x="42" y="0"/>
                  </a:lnTo>
                  <a:lnTo>
                    <a:pt x="0" y="36"/>
                  </a:lnTo>
                  <a:close/>
                </a:path>
              </a:pathLst>
            </a:custGeom>
            <a:solidFill>
              <a:schemeClr val="bg1"/>
            </a:solidFill>
            <a:ln w="9525" cap="flat" cmpd="sng">
              <a:noFill/>
              <a:prstDash val="solid"/>
              <a:round/>
              <a:headEnd/>
              <a:tailEnd/>
            </a:ln>
            <a:effectLst/>
          </p:spPr>
          <p:txBody>
            <a:bodyPr anchor="ctr"/>
            <a:lstStyle/>
            <a:p>
              <a:pPr>
                <a:defRPr/>
              </a:pPr>
              <a:endParaRPr lang="it-IT">
                <a:latin typeface="Calibri" pitchFamily="34" charset="0"/>
              </a:endParaRPr>
            </a:p>
          </p:txBody>
        </p:sp>
        <p:sp>
          <p:nvSpPr>
            <p:cNvPr id="62" name="Freeform 14"/>
            <p:cNvSpPr>
              <a:spLocks/>
            </p:cNvSpPr>
            <p:nvPr/>
          </p:nvSpPr>
          <p:spPr bwMode="auto">
            <a:xfrm>
              <a:off x="4794" y="1152"/>
              <a:ext cx="678" cy="951"/>
            </a:xfrm>
            <a:custGeom>
              <a:avLst/>
              <a:gdLst/>
              <a:ahLst/>
              <a:cxnLst>
                <a:cxn ang="0">
                  <a:pos x="645" y="951"/>
                </a:cxn>
                <a:cxn ang="0">
                  <a:pos x="678" y="930"/>
                </a:cxn>
                <a:cxn ang="0">
                  <a:pos x="78" y="36"/>
                </a:cxn>
                <a:cxn ang="0">
                  <a:pos x="36" y="6"/>
                </a:cxn>
                <a:cxn ang="0">
                  <a:pos x="0" y="0"/>
                </a:cxn>
                <a:cxn ang="0">
                  <a:pos x="69" y="111"/>
                </a:cxn>
                <a:cxn ang="0">
                  <a:pos x="222" y="324"/>
                </a:cxn>
                <a:cxn ang="0">
                  <a:pos x="270" y="408"/>
                </a:cxn>
                <a:cxn ang="0">
                  <a:pos x="312" y="444"/>
                </a:cxn>
                <a:cxn ang="0">
                  <a:pos x="372" y="537"/>
                </a:cxn>
                <a:cxn ang="0">
                  <a:pos x="411" y="585"/>
                </a:cxn>
                <a:cxn ang="0">
                  <a:pos x="645" y="951"/>
                </a:cxn>
              </a:cxnLst>
              <a:rect l="0" t="0" r="r" b="b"/>
              <a:pathLst>
                <a:path w="678" h="951">
                  <a:moveTo>
                    <a:pt x="645" y="951"/>
                  </a:moveTo>
                  <a:lnTo>
                    <a:pt x="678" y="930"/>
                  </a:lnTo>
                  <a:lnTo>
                    <a:pt x="78" y="36"/>
                  </a:lnTo>
                  <a:lnTo>
                    <a:pt x="36" y="6"/>
                  </a:lnTo>
                  <a:lnTo>
                    <a:pt x="0" y="0"/>
                  </a:lnTo>
                  <a:lnTo>
                    <a:pt x="69" y="111"/>
                  </a:lnTo>
                  <a:lnTo>
                    <a:pt x="222" y="324"/>
                  </a:lnTo>
                  <a:lnTo>
                    <a:pt x="270" y="408"/>
                  </a:lnTo>
                  <a:lnTo>
                    <a:pt x="312" y="444"/>
                  </a:lnTo>
                  <a:lnTo>
                    <a:pt x="372" y="537"/>
                  </a:lnTo>
                  <a:lnTo>
                    <a:pt x="411" y="585"/>
                  </a:lnTo>
                  <a:lnTo>
                    <a:pt x="645" y="951"/>
                  </a:lnTo>
                  <a:close/>
                </a:path>
              </a:pathLst>
            </a:custGeom>
            <a:solidFill>
              <a:schemeClr val="bg1"/>
            </a:solidFill>
            <a:ln w="9525" cap="flat" cmpd="sng">
              <a:noFill/>
              <a:prstDash val="solid"/>
              <a:round/>
              <a:headEnd/>
              <a:tailEnd/>
            </a:ln>
            <a:effectLst/>
          </p:spPr>
          <p:txBody>
            <a:bodyPr anchor="ctr"/>
            <a:lstStyle/>
            <a:p>
              <a:pPr>
                <a:defRPr/>
              </a:pPr>
              <a:endParaRPr lang="it-IT">
                <a:latin typeface="Calibri" pitchFamily="34" charset="0"/>
              </a:endParaRPr>
            </a:p>
          </p:txBody>
        </p:sp>
        <p:sp>
          <p:nvSpPr>
            <p:cNvPr id="63" name="Oval 7"/>
            <p:cNvSpPr>
              <a:spLocks noChangeArrowheads="1"/>
            </p:cNvSpPr>
            <p:nvPr/>
          </p:nvSpPr>
          <p:spPr bwMode="auto">
            <a:xfrm>
              <a:off x="5421" y="2139"/>
              <a:ext cx="93" cy="101"/>
            </a:xfrm>
            <a:prstGeom prst="ellipse">
              <a:avLst/>
            </a:prstGeom>
            <a:solidFill>
              <a:srgbClr val="FF0000"/>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64" name="Freeform 16"/>
            <p:cNvSpPr>
              <a:spLocks/>
            </p:cNvSpPr>
            <p:nvPr/>
          </p:nvSpPr>
          <p:spPr bwMode="auto">
            <a:xfrm>
              <a:off x="4839" y="2949"/>
              <a:ext cx="642" cy="681"/>
            </a:xfrm>
            <a:custGeom>
              <a:avLst/>
              <a:gdLst/>
              <a:ahLst/>
              <a:cxnLst>
                <a:cxn ang="0">
                  <a:pos x="642" y="27"/>
                </a:cxn>
                <a:cxn ang="0">
                  <a:pos x="627" y="42"/>
                </a:cxn>
                <a:cxn ang="0">
                  <a:pos x="156" y="546"/>
                </a:cxn>
                <a:cxn ang="0">
                  <a:pos x="24" y="681"/>
                </a:cxn>
                <a:cxn ang="0">
                  <a:pos x="0" y="675"/>
                </a:cxn>
                <a:cxn ang="0">
                  <a:pos x="93" y="570"/>
                </a:cxn>
                <a:cxn ang="0">
                  <a:pos x="555" y="30"/>
                </a:cxn>
                <a:cxn ang="0">
                  <a:pos x="594" y="0"/>
                </a:cxn>
                <a:cxn ang="0">
                  <a:pos x="642" y="27"/>
                </a:cxn>
              </a:cxnLst>
              <a:rect l="0" t="0" r="r" b="b"/>
              <a:pathLst>
                <a:path w="642" h="681">
                  <a:moveTo>
                    <a:pt x="642" y="27"/>
                  </a:moveTo>
                  <a:cubicBezTo>
                    <a:pt x="637" y="32"/>
                    <a:pt x="627" y="42"/>
                    <a:pt x="627" y="42"/>
                  </a:cubicBezTo>
                  <a:lnTo>
                    <a:pt x="156" y="546"/>
                  </a:lnTo>
                  <a:lnTo>
                    <a:pt x="24" y="681"/>
                  </a:lnTo>
                  <a:lnTo>
                    <a:pt x="0" y="675"/>
                  </a:lnTo>
                  <a:lnTo>
                    <a:pt x="93" y="570"/>
                  </a:lnTo>
                  <a:lnTo>
                    <a:pt x="555" y="30"/>
                  </a:lnTo>
                  <a:lnTo>
                    <a:pt x="594" y="0"/>
                  </a:lnTo>
                  <a:lnTo>
                    <a:pt x="642" y="27"/>
                  </a:lnTo>
                  <a:close/>
                </a:path>
              </a:pathLst>
            </a:custGeom>
            <a:solidFill>
              <a:schemeClr val="bg1"/>
            </a:solidFill>
            <a:ln w="9525" cap="flat" cmpd="sng">
              <a:noFill/>
              <a:prstDash val="solid"/>
              <a:round/>
              <a:headEnd/>
              <a:tailEnd/>
            </a:ln>
            <a:effectLst/>
          </p:spPr>
          <p:txBody>
            <a:bodyPr anchor="ctr"/>
            <a:lstStyle/>
            <a:p>
              <a:pPr>
                <a:defRPr/>
              </a:pPr>
              <a:endParaRPr lang="it-IT">
                <a:latin typeface="Calibri" pitchFamily="34" charset="0"/>
              </a:endParaRPr>
            </a:p>
          </p:txBody>
        </p:sp>
        <p:sp>
          <p:nvSpPr>
            <p:cNvPr id="65" name="Freeform 17"/>
            <p:cNvSpPr>
              <a:spLocks/>
            </p:cNvSpPr>
            <p:nvPr/>
          </p:nvSpPr>
          <p:spPr bwMode="auto">
            <a:xfrm>
              <a:off x="3807" y="3216"/>
              <a:ext cx="564" cy="360"/>
            </a:xfrm>
            <a:custGeom>
              <a:avLst/>
              <a:gdLst/>
              <a:ahLst/>
              <a:cxnLst>
                <a:cxn ang="0">
                  <a:pos x="24" y="360"/>
                </a:cxn>
                <a:cxn ang="0">
                  <a:pos x="564" y="24"/>
                </a:cxn>
                <a:cxn ang="0">
                  <a:pos x="540" y="0"/>
                </a:cxn>
                <a:cxn ang="0">
                  <a:pos x="0" y="309"/>
                </a:cxn>
                <a:cxn ang="0">
                  <a:pos x="24" y="360"/>
                </a:cxn>
              </a:cxnLst>
              <a:rect l="0" t="0" r="r" b="b"/>
              <a:pathLst>
                <a:path w="564" h="360">
                  <a:moveTo>
                    <a:pt x="24" y="360"/>
                  </a:moveTo>
                  <a:lnTo>
                    <a:pt x="564" y="24"/>
                  </a:lnTo>
                  <a:lnTo>
                    <a:pt x="540" y="0"/>
                  </a:lnTo>
                  <a:lnTo>
                    <a:pt x="0" y="309"/>
                  </a:lnTo>
                  <a:lnTo>
                    <a:pt x="24" y="360"/>
                  </a:lnTo>
                  <a:close/>
                </a:path>
              </a:pathLst>
            </a:custGeom>
            <a:solidFill>
              <a:schemeClr val="bg1"/>
            </a:solidFill>
            <a:ln w="9525" cap="flat" cmpd="sng">
              <a:noFill/>
              <a:prstDash val="solid"/>
              <a:round/>
              <a:headEnd/>
              <a:tailEnd/>
            </a:ln>
            <a:effectLst/>
          </p:spPr>
          <p:txBody>
            <a:bodyPr anchor="ctr"/>
            <a:lstStyle/>
            <a:p>
              <a:pPr>
                <a:defRPr/>
              </a:pPr>
              <a:endParaRPr lang="it-IT">
                <a:latin typeface="Calibri" pitchFamily="34" charset="0"/>
              </a:endParaRPr>
            </a:p>
          </p:txBody>
        </p:sp>
        <p:sp>
          <p:nvSpPr>
            <p:cNvPr id="66" name="Freeform 18"/>
            <p:cNvSpPr>
              <a:spLocks/>
            </p:cNvSpPr>
            <p:nvPr/>
          </p:nvSpPr>
          <p:spPr bwMode="auto">
            <a:xfrm>
              <a:off x="5106" y="2550"/>
              <a:ext cx="342" cy="267"/>
            </a:xfrm>
            <a:custGeom>
              <a:avLst/>
              <a:gdLst/>
              <a:ahLst/>
              <a:cxnLst>
                <a:cxn ang="0">
                  <a:pos x="330" y="0"/>
                </a:cxn>
                <a:cxn ang="0">
                  <a:pos x="342" y="57"/>
                </a:cxn>
                <a:cxn ang="0">
                  <a:pos x="9" y="267"/>
                </a:cxn>
                <a:cxn ang="0">
                  <a:pos x="0" y="204"/>
                </a:cxn>
                <a:cxn ang="0">
                  <a:pos x="330" y="0"/>
                </a:cxn>
              </a:cxnLst>
              <a:rect l="0" t="0" r="r" b="b"/>
              <a:pathLst>
                <a:path w="342" h="267">
                  <a:moveTo>
                    <a:pt x="330" y="0"/>
                  </a:moveTo>
                  <a:lnTo>
                    <a:pt x="342" y="57"/>
                  </a:lnTo>
                  <a:lnTo>
                    <a:pt x="9" y="267"/>
                  </a:lnTo>
                  <a:lnTo>
                    <a:pt x="0" y="204"/>
                  </a:lnTo>
                  <a:lnTo>
                    <a:pt x="330" y="0"/>
                  </a:lnTo>
                  <a:close/>
                </a:path>
              </a:pathLst>
            </a:custGeom>
            <a:solidFill>
              <a:schemeClr val="bg1"/>
            </a:solidFill>
            <a:ln w="9525" cap="flat" cmpd="sng">
              <a:noFill/>
              <a:prstDash val="solid"/>
              <a:round/>
              <a:headEnd/>
              <a:tailEnd/>
            </a:ln>
            <a:effectLst/>
          </p:spPr>
          <p:txBody>
            <a:bodyPr anchor="ctr"/>
            <a:lstStyle/>
            <a:p>
              <a:pPr>
                <a:defRPr/>
              </a:pPr>
              <a:endParaRPr lang="it-IT">
                <a:latin typeface="Calibri" pitchFamily="34" charset="0"/>
              </a:endParaRPr>
            </a:p>
          </p:txBody>
        </p:sp>
        <p:sp>
          <p:nvSpPr>
            <p:cNvPr id="67" name="Freeform 19"/>
            <p:cNvSpPr>
              <a:spLocks/>
            </p:cNvSpPr>
            <p:nvPr/>
          </p:nvSpPr>
          <p:spPr bwMode="auto">
            <a:xfrm>
              <a:off x="4455" y="2823"/>
              <a:ext cx="573" cy="345"/>
            </a:xfrm>
            <a:custGeom>
              <a:avLst/>
              <a:gdLst/>
              <a:ahLst/>
              <a:cxnLst>
                <a:cxn ang="0">
                  <a:pos x="549" y="0"/>
                </a:cxn>
                <a:cxn ang="0">
                  <a:pos x="513" y="21"/>
                </a:cxn>
                <a:cxn ang="0">
                  <a:pos x="81" y="297"/>
                </a:cxn>
                <a:cxn ang="0">
                  <a:pos x="0" y="333"/>
                </a:cxn>
                <a:cxn ang="0">
                  <a:pos x="33" y="345"/>
                </a:cxn>
                <a:cxn ang="0">
                  <a:pos x="60" y="318"/>
                </a:cxn>
                <a:cxn ang="0">
                  <a:pos x="111" y="303"/>
                </a:cxn>
                <a:cxn ang="0">
                  <a:pos x="267" y="213"/>
                </a:cxn>
                <a:cxn ang="0">
                  <a:pos x="417" y="123"/>
                </a:cxn>
                <a:cxn ang="0">
                  <a:pos x="456" y="90"/>
                </a:cxn>
                <a:cxn ang="0">
                  <a:pos x="573" y="45"/>
                </a:cxn>
                <a:cxn ang="0">
                  <a:pos x="549" y="0"/>
                </a:cxn>
              </a:cxnLst>
              <a:rect l="0" t="0" r="r" b="b"/>
              <a:pathLst>
                <a:path w="573" h="345">
                  <a:moveTo>
                    <a:pt x="549" y="0"/>
                  </a:moveTo>
                  <a:cubicBezTo>
                    <a:pt x="536" y="4"/>
                    <a:pt x="513" y="21"/>
                    <a:pt x="513" y="21"/>
                  </a:cubicBezTo>
                  <a:lnTo>
                    <a:pt x="81" y="297"/>
                  </a:lnTo>
                  <a:lnTo>
                    <a:pt x="0" y="333"/>
                  </a:lnTo>
                  <a:lnTo>
                    <a:pt x="33" y="345"/>
                  </a:lnTo>
                  <a:lnTo>
                    <a:pt x="60" y="318"/>
                  </a:lnTo>
                  <a:lnTo>
                    <a:pt x="111" y="303"/>
                  </a:lnTo>
                  <a:lnTo>
                    <a:pt x="267" y="213"/>
                  </a:lnTo>
                  <a:lnTo>
                    <a:pt x="417" y="123"/>
                  </a:lnTo>
                  <a:lnTo>
                    <a:pt x="456" y="90"/>
                  </a:lnTo>
                  <a:lnTo>
                    <a:pt x="573" y="45"/>
                  </a:lnTo>
                  <a:lnTo>
                    <a:pt x="549" y="0"/>
                  </a:lnTo>
                  <a:close/>
                </a:path>
              </a:pathLst>
            </a:custGeom>
            <a:solidFill>
              <a:schemeClr val="bg1"/>
            </a:solidFill>
            <a:ln w="9525" cap="flat" cmpd="sng">
              <a:noFill/>
              <a:prstDash val="solid"/>
              <a:round/>
              <a:headEnd/>
              <a:tailEnd/>
            </a:ln>
            <a:effectLst/>
          </p:spPr>
          <p:txBody>
            <a:bodyPr anchor="ctr"/>
            <a:lstStyle/>
            <a:p>
              <a:pPr>
                <a:defRPr/>
              </a:pPr>
              <a:endParaRPr lang="it-IT">
                <a:latin typeface="Calibri" pitchFamily="34" charset="0"/>
              </a:endParaRPr>
            </a:p>
          </p:txBody>
        </p:sp>
        <p:sp>
          <p:nvSpPr>
            <p:cNvPr id="68" name="Rectangle 10"/>
            <p:cNvSpPr>
              <a:spLocks noChangeArrowheads="1"/>
            </p:cNvSpPr>
            <p:nvPr/>
          </p:nvSpPr>
          <p:spPr bwMode="auto">
            <a:xfrm>
              <a:off x="3696" y="3552"/>
              <a:ext cx="114" cy="114"/>
            </a:xfrm>
            <a:prstGeom prst="rect">
              <a:avLst/>
            </a:prstGeom>
            <a:solidFill>
              <a:srgbClr val="0033CC"/>
            </a:solidFill>
            <a:ln w="9525" algn="ctr">
              <a:noFill/>
              <a:miter lim="800000"/>
              <a:headEnd/>
              <a:tailEnd/>
            </a:ln>
            <a:effectLst/>
          </p:spPr>
          <p:txBody>
            <a:bodyPr wrap="none" anchor="ctr"/>
            <a:lstStyle/>
            <a:p>
              <a:pPr>
                <a:defRPr/>
              </a:pPr>
              <a:endParaRPr lang="it-IT">
                <a:latin typeface="Calibri" pitchFamily="34" charset="0"/>
              </a:endParaRPr>
            </a:p>
          </p:txBody>
        </p:sp>
      </p:grpSp>
      <p:sp>
        <p:nvSpPr>
          <p:cNvPr id="69" name="Line 11"/>
          <p:cNvSpPr>
            <a:spLocks noChangeShapeType="1"/>
          </p:cNvSpPr>
          <p:nvPr/>
        </p:nvSpPr>
        <p:spPr bwMode="auto">
          <a:xfrm>
            <a:off x="6122988" y="1624013"/>
            <a:ext cx="2652712" cy="1971675"/>
          </a:xfrm>
          <a:prstGeom prst="line">
            <a:avLst/>
          </a:prstGeom>
          <a:noFill/>
          <a:ln w="38100">
            <a:solidFill>
              <a:srgbClr val="FF0000"/>
            </a:solidFill>
            <a:prstDash val="dash"/>
            <a:round/>
            <a:headEnd/>
            <a:tailEnd/>
          </a:ln>
          <a:effectLst/>
        </p:spPr>
        <p:txBody>
          <a:bodyPr anchor="ctr"/>
          <a:lstStyle/>
          <a:p>
            <a:pPr>
              <a:defRPr/>
            </a:pPr>
            <a:endParaRPr lang="it-IT">
              <a:latin typeface="Calibri" pitchFamily="34" charset="0"/>
            </a:endParaRPr>
          </a:p>
        </p:txBody>
      </p:sp>
      <p:sp>
        <p:nvSpPr>
          <p:cNvPr id="70" name="Line 15"/>
          <p:cNvSpPr>
            <a:spLocks noChangeShapeType="1"/>
          </p:cNvSpPr>
          <p:nvPr/>
        </p:nvSpPr>
        <p:spPr bwMode="auto">
          <a:xfrm>
            <a:off x="7732713" y="1833563"/>
            <a:ext cx="1095375" cy="1590675"/>
          </a:xfrm>
          <a:prstGeom prst="line">
            <a:avLst/>
          </a:prstGeom>
          <a:noFill/>
          <a:ln w="38100">
            <a:solidFill>
              <a:srgbClr val="FF0000"/>
            </a:solidFill>
            <a:prstDash val="dash"/>
            <a:round/>
            <a:headEnd/>
            <a:tailEnd/>
          </a:ln>
          <a:effectLst/>
        </p:spPr>
        <p:txBody>
          <a:bodyPr anchor="ctr"/>
          <a:lstStyle/>
          <a:p>
            <a:pPr>
              <a:defRPr/>
            </a:pPr>
            <a:endParaRPr lang="it-IT">
              <a:latin typeface="Calibri" pitchFamily="34" charset="0"/>
            </a:endParaRPr>
          </a:p>
        </p:txBody>
      </p:sp>
      <p:sp>
        <p:nvSpPr>
          <p:cNvPr id="71" name="Line 20"/>
          <p:cNvSpPr>
            <a:spLocks noChangeShapeType="1"/>
          </p:cNvSpPr>
          <p:nvPr/>
        </p:nvSpPr>
        <p:spPr bwMode="auto">
          <a:xfrm flipV="1">
            <a:off x="6070600" y="4081463"/>
            <a:ext cx="2690813" cy="1624012"/>
          </a:xfrm>
          <a:prstGeom prst="line">
            <a:avLst/>
          </a:prstGeom>
          <a:noFill/>
          <a:ln w="38100">
            <a:solidFill>
              <a:srgbClr val="FF0000"/>
            </a:solidFill>
            <a:prstDash val="dash"/>
            <a:round/>
            <a:headEnd/>
            <a:tailEnd/>
          </a:ln>
          <a:effectLst/>
        </p:spPr>
        <p:txBody>
          <a:bodyPr anchor="ctr"/>
          <a:lstStyle/>
          <a:p>
            <a:pPr>
              <a:defRPr/>
            </a:pPr>
            <a:endParaRPr lang="it-IT">
              <a:latin typeface="Calibri" pitchFamily="34" charset="0"/>
            </a:endParaRPr>
          </a:p>
        </p:txBody>
      </p:sp>
      <p:sp>
        <p:nvSpPr>
          <p:cNvPr id="72" name="Line 21"/>
          <p:cNvSpPr>
            <a:spLocks noChangeShapeType="1"/>
          </p:cNvSpPr>
          <p:nvPr/>
        </p:nvSpPr>
        <p:spPr bwMode="auto">
          <a:xfrm flipV="1">
            <a:off x="7770813" y="4638675"/>
            <a:ext cx="1014412" cy="1166813"/>
          </a:xfrm>
          <a:prstGeom prst="line">
            <a:avLst/>
          </a:prstGeom>
          <a:noFill/>
          <a:ln w="38100">
            <a:solidFill>
              <a:srgbClr val="FF0000"/>
            </a:solidFill>
            <a:prstDash val="dash"/>
            <a:round/>
            <a:headEnd/>
            <a:tailEnd/>
          </a:ln>
          <a:effectLst/>
        </p:spPr>
        <p:txBody>
          <a:bodyPr anchor="ctr"/>
          <a:lstStyle/>
          <a:p>
            <a:pPr>
              <a:defRPr/>
            </a:pPr>
            <a:endParaRPr lang="it-IT">
              <a:latin typeface="Calibri" pitchFamily="34" charset="0"/>
            </a:endParaRPr>
          </a:p>
        </p:txBody>
      </p:sp>
      <p:sp>
        <p:nvSpPr>
          <p:cNvPr id="977936" name="Text Box 16"/>
          <p:cNvSpPr txBox="1">
            <a:spLocks noChangeArrowheads="1"/>
          </p:cNvSpPr>
          <p:nvPr/>
        </p:nvSpPr>
        <p:spPr bwMode="auto">
          <a:xfrm>
            <a:off x="0" y="88900"/>
            <a:ext cx="9144000" cy="1066800"/>
          </a:xfrm>
          <a:prstGeom prst="rect">
            <a:avLst/>
          </a:prstGeom>
          <a:noFill/>
          <a:ln w="9525" algn="ctr">
            <a:noFill/>
            <a:miter lim="800000"/>
            <a:headEnd/>
            <a:tailEnd/>
          </a:ln>
          <a:effectLst/>
        </p:spPr>
        <p:txBody>
          <a:bodyPr>
            <a:spAutoFit/>
          </a:bodyPr>
          <a:lstStyle/>
          <a:p>
            <a:pPr algn="ctr">
              <a:defRPr/>
            </a:pPr>
            <a:r>
              <a:rPr lang="it-IT" sz="3200">
                <a:solidFill>
                  <a:srgbClr val="FFFF00"/>
                </a:solidFill>
                <a:effectLst>
                  <a:outerShdw blurRad="38100" dist="38100" dir="2700000" algn="tl">
                    <a:srgbClr val="000000"/>
                  </a:outerShdw>
                </a:effectLst>
                <a:latin typeface="Calibri" pitchFamily="34" charset="0"/>
              </a:rPr>
              <a:t>Mantle melting, melt extraction and post-melting processes beneath mid-ocean ridges</a:t>
            </a:r>
          </a:p>
        </p:txBody>
      </p:sp>
      <p:sp>
        <p:nvSpPr>
          <p:cNvPr id="977937" name="Text Box 17"/>
          <p:cNvSpPr txBox="1">
            <a:spLocks noChangeArrowheads="1"/>
          </p:cNvSpPr>
          <p:nvPr/>
        </p:nvSpPr>
        <p:spPr bwMode="auto">
          <a:xfrm>
            <a:off x="11113" y="1177925"/>
            <a:ext cx="4883150" cy="1569660"/>
          </a:xfrm>
          <a:prstGeom prst="rect">
            <a:avLst/>
          </a:prstGeom>
          <a:noFill/>
          <a:ln w="9525">
            <a:noFill/>
            <a:miter lim="800000"/>
            <a:headEnd/>
            <a:tailEnd/>
          </a:ln>
          <a:effectLst/>
        </p:spPr>
        <p:txBody>
          <a:bodyPr>
            <a:spAutoFit/>
          </a:bodyPr>
          <a:lstStyle/>
          <a:p>
            <a:pPr algn="ctr">
              <a:defRPr/>
            </a:pPr>
            <a:r>
              <a:rPr lang="it-IT" sz="3200">
                <a:solidFill>
                  <a:srgbClr val="FFFF00"/>
                </a:solidFill>
                <a:effectLst>
                  <a:outerShdw blurRad="38100" dist="38100" dir="2700000" algn="tl">
                    <a:srgbClr val="000000"/>
                  </a:outerShdw>
                </a:effectLst>
                <a:latin typeface="Calibri" pitchFamily="34" charset="0"/>
                <a:sym typeface="Wingdings" pitchFamily="2" charset="2"/>
              </a:rPr>
              <a:t>Did you </a:t>
            </a:r>
            <a:r>
              <a:rPr lang="it-IT" sz="3200">
                <a:solidFill>
                  <a:schemeClr val="bg1"/>
                </a:solidFill>
                <a:effectLst>
                  <a:outerShdw blurRad="38100" dist="38100" dir="2700000" algn="tl">
                    <a:srgbClr val="000000"/>
                  </a:outerShdw>
                </a:effectLst>
                <a:latin typeface="Calibri" pitchFamily="34" charset="0"/>
                <a:sym typeface="Wingdings" pitchFamily="2" charset="2"/>
              </a:rPr>
              <a:t>really</a:t>
            </a:r>
            <a:r>
              <a:rPr lang="it-IT" sz="3200">
                <a:solidFill>
                  <a:srgbClr val="FFFF00"/>
                </a:solidFill>
                <a:effectLst>
                  <a:outerShdw blurRad="38100" dist="38100" dir="2700000" algn="tl">
                    <a:srgbClr val="000000"/>
                  </a:outerShdw>
                </a:effectLst>
                <a:latin typeface="Calibri" pitchFamily="34" charset="0"/>
                <a:sym typeface="Wingdings" pitchFamily="2" charset="2"/>
              </a:rPr>
              <a:t> understand how is olivine addition possible?</a:t>
            </a:r>
          </a:p>
        </p:txBody>
      </p:sp>
      <p:grpSp>
        <p:nvGrpSpPr>
          <p:cNvPr id="3" name="Group 50"/>
          <p:cNvGrpSpPr>
            <a:grpSpLocks/>
          </p:cNvGrpSpPr>
          <p:nvPr/>
        </p:nvGrpSpPr>
        <p:grpSpPr bwMode="auto">
          <a:xfrm>
            <a:off x="0" y="2941638"/>
            <a:ext cx="2506663" cy="3927475"/>
            <a:chOff x="-42" y="1853"/>
            <a:chExt cx="1579" cy="2474"/>
          </a:xfrm>
        </p:grpSpPr>
        <p:grpSp>
          <p:nvGrpSpPr>
            <p:cNvPr id="94226" name="Group 23"/>
            <p:cNvGrpSpPr>
              <a:grpSpLocks/>
            </p:cNvGrpSpPr>
            <p:nvPr/>
          </p:nvGrpSpPr>
          <p:grpSpPr bwMode="auto">
            <a:xfrm>
              <a:off x="-42" y="2989"/>
              <a:ext cx="1579" cy="1338"/>
              <a:chOff x="3991" y="2970"/>
              <a:chExt cx="1579" cy="1338"/>
            </a:xfrm>
          </p:grpSpPr>
          <p:sp>
            <p:nvSpPr>
              <p:cNvPr id="977944" name="Rectangle 24"/>
              <p:cNvSpPr>
                <a:spLocks noChangeAspect="1" noChangeArrowheads="1"/>
              </p:cNvSpPr>
              <p:nvPr/>
            </p:nvSpPr>
            <p:spPr bwMode="auto">
              <a:xfrm>
                <a:off x="4152" y="2970"/>
                <a:ext cx="1286" cy="1113"/>
              </a:xfrm>
              <a:prstGeom prst="rect">
                <a:avLst/>
              </a:prstGeom>
              <a:solidFill>
                <a:schemeClr val="bg1"/>
              </a:solidFill>
              <a:ln w="38100"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977945" name="Rectangle 25"/>
              <p:cNvSpPr>
                <a:spLocks noChangeAspect="1" noChangeArrowheads="1"/>
              </p:cNvSpPr>
              <p:nvPr/>
            </p:nvSpPr>
            <p:spPr bwMode="auto">
              <a:xfrm>
                <a:off x="4164" y="3533"/>
                <a:ext cx="487" cy="536"/>
              </a:xfrm>
              <a:prstGeom prst="rect">
                <a:avLst/>
              </a:prstGeom>
              <a:solidFill>
                <a:srgbClr val="66FF33"/>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977946" name="Rectangle 26"/>
              <p:cNvSpPr>
                <a:spLocks noChangeAspect="1" noChangeArrowheads="1"/>
              </p:cNvSpPr>
              <p:nvPr/>
            </p:nvSpPr>
            <p:spPr bwMode="auto">
              <a:xfrm>
                <a:off x="4648" y="3698"/>
                <a:ext cx="785" cy="371"/>
              </a:xfrm>
              <a:prstGeom prst="rect">
                <a:avLst/>
              </a:prstGeom>
              <a:solidFill>
                <a:srgbClr val="FF66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977947" name="Freeform 27"/>
              <p:cNvSpPr>
                <a:spLocks noChangeAspect="1"/>
              </p:cNvSpPr>
              <p:nvPr/>
            </p:nvSpPr>
            <p:spPr bwMode="auto">
              <a:xfrm>
                <a:off x="4648" y="3543"/>
                <a:ext cx="465" cy="155"/>
              </a:xfrm>
              <a:custGeom>
                <a:avLst/>
                <a:gdLst/>
                <a:ahLst/>
                <a:cxnLst>
                  <a:cxn ang="0">
                    <a:pos x="0" y="141"/>
                  </a:cxn>
                  <a:cxn ang="0">
                    <a:pos x="0" y="0"/>
                  </a:cxn>
                  <a:cxn ang="0">
                    <a:pos x="102" y="0"/>
                  </a:cxn>
                  <a:cxn ang="0">
                    <a:pos x="189" y="21"/>
                  </a:cxn>
                  <a:cxn ang="0">
                    <a:pos x="291" y="60"/>
                  </a:cxn>
                  <a:cxn ang="0">
                    <a:pos x="375" y="102"/>
                  </a:cxn>
                  <a:cxn ang="0">
                    <a:pos x="423" y="138"/>
                  </a:cxn>
                  <a:cxn ang="0">
                    <a:pos x="0" y="141"/>
                  </a:cxn>
                </a:cxnLst>
                <a:rect l="0" t="0" r="r" b="b"/>
                <a:pathLst>
                  <a:path w="423" h="141">
                    <a:moveTo>
                      <a:pt x="0" y="141"/>
                    </a:moveTo>
                    <a:lnTo>
                      <a:pt x="0" y="0"/>
                    </a:lnTo>
                    <a:lnTo>
                      <a:pt x="102" y="0"/>
                    </a:lnTo>
                    <a:lnTo>
                      <a:pt x="189" y="21"/>
                    </a:lnTo>
                    <a:lnTo>
                      <a:pt x="291" y="60"/>
                    </a:lnTo>
                    <a:lnTo>
                      <a:pt x="375" y="102"/>
                    </a:lnTo>
                    <a:lnTo>
                      <a:pt x="423" y="138"/>
                    </a:lnTo>
                    <a:lnTo>
                      <a:pt x="0" y="141"/>
                    </a:lnTo>
                    <a:close/>
                  </a:path>
                </a:pathLst>
              </a:custGeom>
              <a:solidFill>
                <a:srgbClr val="FF66FF"/>
              </a:solidFill>
              <a:ln w="9525" cap="flat" cmpd="sng">
                <a:solidFill>
                  <a:schemeClr val="tx1"/>
                </a:solidFill>
                <a:prstDash val="solid"/>
                <a:round/>
                <a:headEnd/>
                <a:tailEnd/>
              </a:ln>
              <a:effectLst/>
            </p:spPr>
            <p:txBody>
              <a:bodyPr anchor="ctr"/>
              <a:lstStyle/>
              <a:p>
                <a:pPr>
                  <a:defRPr/>
                </a:pPr>
                <a:endParaRPr lang="it-IT">
                  <a:latin typeface="Calibri" pitchFamily="34" charset="0"/>
                </a:endParaRPr>
              </a:p>
            </p:txBody>
          </p:sp>
          <p:sp>
            <p:nvSpPr>
              <p:cNvPr id="977948" name="Freeform 28"/>
              <p:cNvSpPr>
                <a:spLocks noChangeAspect="1"/>
              </p:cNvSpPr>
              <p:nvPr/>
            </p:nvSpPr>
            <p:spPr bwMode="auto">
              <a:xfrm>
                <a:off x="4164" y="3265"/>
                <a:ext cx="879" cy="383"/>
              </a:xfrm>
              <a:custGeom>
                <a:avLst/>
                <a:gdLst/>
                <a:ahLst/>
                <a:cxnLst>
                  <a:cxn ang="0">
                    <a:pos x="0" y="405"/>
                  </a:cxn>
                  <a:cxn ang="0">
                    <a:pos x="0" y="0"/>
                  </a:cxn>
                  <a:cxn ang="0">
                    <a:pos x="102" y="27"/>
                  </a:cxn>
                  <a:cxn ang="0">
                    <a:pos x="192" y="78"/>
                  </a:cxn>
                  <a:cxn ang="0">
                    <a:pos x="276" y="132"/>
                  </a:cxn>
                  <a:cxn ang="0">
                    <a:pos x="333" y="183"/>
                  </a:cxn>
                  <a:cxn ang="0">
                    <a:pos x="390" y="234"/>
                  </a:cxn>
                  <a:cxn ang="0">
                    <a:pos x="456" y="306"/>
                  </a:cxn>
                  <a:cxn ang="0">
                    <a:pos x="516" y="375"/>
                  </a:cxn>
                  <a:cxn ang="0">
                    <a:pos x="546" y="411"/>
                  </a:cxn>
                  <a:cxn ang="0">
                    <a:pos x="0" y="405"/>
                  </a:cxn>
                </a:cxnLst>
                <a:rect l="0" t="0" r="r" b="b"/>
                <a:pathLst>
                  <a:path w="546" h="411">
                    <a:moveTo>
                      <a:pt x="0" y="405"/>
                    </a:moveTo>
                    <a:lnTo>
                      <a:pt x="0" y="0"/>
                    </a:lnTo>
                    <a:lnTo>
                      <a:pt x="102" y="27"/>
                    </a:lnTo>
                    <a:lnTo>
                      <a:pt x="192" y="78"/>
                    </a:lnTo>
                    <a:lnTo>
                      <a:pt x="276" y="132"/>
                    </a:lnTo>
                    <a:lnTo>
                      <a:pt x="333" y="183"/>
                    </a:lnTo>
                    <a:lnTo>
                      <a:pt x="390" y="234"/>
                    </a:lnTo>
                    <a:lnTo>
                      <a:pt x="456" y="306"/>
                    </a:lnTo>
                    <a:lnTo>
                      <a:pt x="516" y="375"/>
                    </a:lnTo>
                    <a:lnTo>
                      <a:pt x="546" y="411"/>
                    </a:lnTo>
                    <a:lnTo>
                      <a:pt x="0" y="405"/>
                    </a:lnTo>
                    <a:close/>
                  </a:path>
                </a:pathLst>
              </a:custGeom>
              <a:solidFill>
                <a:srgbClr val="00FFFF"/>
              </a:solidFill>
              <a:ln w="9525" cap="flat" cmpd="sng">
                <a:solidFill>
                  <a:schemeClr val="tx1"/>
                </a:solidFill>
                <a:prstDash val="solid"/>
                <a:round/>
                <a:headEnd/>
                <a:tailEnd/>
              </a:ln>
              <a:effectLst/>
            </p:spPr>
            <p:txBody>
              <a:bodyPr anchor="ctr"/>
              <a:lstStyle/>
              <a:p>
                <a:pPr>
                  <a:defRPr/>
                </a:pPr>
                <a:endParaRPr lang="it-IT">
                  <a:latin typeface="Calibri" pitchFamily="34" charset="0"/>
                </a:endParaRPr>
              </a:p>
            </p:txBody>
          </p:sp>
          <p:sp>
            <p:nvSpPr>
              <p:cNvPr id="977949" name="Freeform 29"/>
              <p:cNvSpPr>
                <a:spLocks noChangeAspect="1"/>
              </p:cNvSpPr>
              <p:nvPr/>
            </p:nvSpPr>
            <p:spPr bwMode="auto">
              <a:xfrm>
                <a:off x="5109" y="3265"/>
                <a:ext cx="321" cy="436"/>
              </a:xfrm>
              <a:custGeom>
                <a:avLst/>
                <a:gdLst/>
                <a:ahLst/>
                <a:cxnLst>
                  <a:cxn ang="0">
                    <a:pos x="297" y="390"/>
                  </a:cxn>
                  <a:cxn ang="0">
                    <a:pos x="297" y="0"/>
                  </a:cxn>
                  <a:cxn ang="0">
                    <a:pos x="246" y="30"/>
                  </a:cxn>
                  <a:cxn ang="0">
                    <a:pos x="195" y="93"/>
                  </a:cxn>
                  <a:cxn ang="0">
                    <a:pos x="138" y="159"/>
                  </a:cxn>
                  <a:cxn ang="0">
                    <a:pos x="96" y="228"/>
                  </a:cxn>
                  <a:cxn ang="0">
                    <a:pos x="54" y="297"/>
                  </a:cxn>
                  <a:cxn ang="0">
                    <a:pos x="21" y="354"/>
                  </a:cxn>
                  <a:cxn ang="0">
                    <a:pos x="0" y="396"/>
                  </a:cxn>
                  <a:cxn ang="0">
                    <a:pos x="297" y="390"/>
                  </a:cxn>
                </a:cxnLst>
                <a:rect l="0" t="0" r="r" b="b"/>
                <a:pathLst>
                  <a:path w="297" h="396">
                    <a:moveTo>
                      <a:pt x="297" y="390"/>
                    </a:moveTo>
                    <a:lnTo>
                      <a:pt x="297" y="0"/>
                    </a:lnTo>
                    <a:lnTo>
                      <a:pt x="246" y="30"/>
                    </a:lnTo>
                    <a:lnTo>
                      <a:pt x="195" y="93"/>
                    </a:lnTo>
                    <a:lnTo>
                      <a:pt x="138" y="159"/>
                    </a:lnTo>
                    <a:lnTo>
                      <a:pt x="96" y="228"/>
                    </a:lnTo>
                    <a:lnTo>
                      <a:pt x="54" y="297"/>
                    </a:lnTo>
                    <a:lnTo>
                      <a:pt x="21" y="354"/>
                    </a:lnTo>
                    <a:lnTo>
                      <a:pt x="0" y="396"/>
                    </a:lnTo>
                    <a:lnTo>
                      <a:pt x="297" y="390"/>
                    </a:lnTo>
                    <a:close/>
                  </a:path>
                </a:pathLst>
              </a:custGeom>
              <a:solidFill>
                <a:srgbClr val="CC0000"/>
              </a:solidFill>
              <a:ln w="9525" cap="flat" cmpd="sng">
                <a:solidFill>
                  <a:schemeClr val="tx1"/>
                </a:solidFill>
                <a:prstDash val="solid"/>
                <a:round/>
                <a:headEnd/>
                <a:tailEnd/>
              </a:ln>
              <a:effectLst/>
            </p:spPr>
            <p:txBody>
              <a:bodyPr anchor="ctr"/>
              <a:lstStyle/>
              <a:p>
                <a:pPr>
                  <a:defRPr/>
                </a:pPr>
                <a:endParaRPr lang="it-IT">
                  <a:latin typeface="Calibri" pitchFamily="34" charset="0"/>
                </a:endParaRPr>
              </a:p>
            </p:txBody>
          </p:sp>
          <p:sp>
            <p:nvSpPr>
              <p:cNvPr id="977950" name="Text Box 30"/>
              <p:cNvSpPr txBox="1">
                <a:spLocks noChangeAspect="1" noChangeArrowheads="1"/>
              </p:cNvSpPr>
              <p:nvPr/>
            </p:nvSpPr>
            <p:spPr bwMode="auto">
              <a:xfrm>
                <a:off x="4943" y="3341"/>
                <a:ext cx="259" cy="252"/>
              </a:xfrm>
              <a:prstGeom prst="rect">
                <a:avLst/>
              </a:prstGeom>
              <a:noFill/>
              <a:ln w="9525" algn="ctr">
                <a:noFill/>
                <a:miter lim="800000"/>
                <a:headEnd/>
                <a:tailEnd/>
              </a:ln>
              <a:effectLst/>
            </p:spPr>
            <p:txBody>
              <a:bodyPr wrap="none">
                <a:spAutoFit/>
              </a:bodyPr>
              <a:lstStyle/>
              <a:p>
                <a:pPr>
                  <a:defRPr/>
                </a:pPr>
                <a:r>
                  <a:rPr lang="it-IT" sz="2000">
                    <a:solidFill>
                      <a:srgbClr val="FFFF00"/>
                    </a:solidFill>
                    <a:effectLst>
                      <a:outerShdw blurRad="38100" dist="38100" dir="2700000" algn="tl">
                        <a:srgbClr val="000000"/>
                      </a:outerShdw>
                    </a:effectLst>
                    <a:latin typeface="Calibri" pitchFamily="34" charset="0"/>
                  </a:rPr>
                  <a:t>R</a:t>
                </a:r>
                <a:r>
                  <a:rPr lang="it-IT" sz="2000" baseline="-25000">
                    <a:solidFill>
                      <a:srgbClr val="FFFF00"/>
                    </a:solidFill>
                    <a:effectLst>
                      <a:outerShdw blurRad="38100" dist="38100" dir="2700000" algn="tl">
                        <a:srgbClr val="000000"/>
                      </a:outerShdw>
                    </a:effectLst>
                    <a:latin typeface="Calibri" pitchFamily="34" charset="0"/>
                  </a:rPr>
                  <a:t>2</a:t>
                </a:r>
              </a:p>
            </p:txBody>
          </p:sp>
          <p:sp>
            <p:nvSpPr>
              <p:cNvPr id="977951" name="Text Box 31"/>
              <p:cNvSpPr txBox="1">
                <a:spLocks noChangeAspect="1" noChangeArrowheads="1"/>
              </p:cNvSpPr>
              <p:nvPr/>
            </p:nvSpPr>
            <p:spPr bwMode="auto">
              <a:xfrm>
                <a:off x="4198" y="3855"/>
                <a:ext cx="116" cy="187"/>
              </a:xfrm>
              <a:prstGeom prst="rect">
                <a:avLst/>
              </a:prstGeom>
              <a:noFill/>
              <a:ln w="9525" algn="ctr">
                <a:noFill/>
                <a:miter lim="800000"/>
                <a:headEnd/>
                <a:tailEnd/>
              </a:ln>
              <a:effectLst/>
            </p:spPr>
            <p:txBody>
              <a:bodyPr wrap="none">
                <a:spAutoFit/>
              </a:bodyPr>
              <a:lstStyle/>
              <a:p>
                <a:pPr>
                  <a:defRPr/>
                </a:pPr>
                <a:endParaRPr lang="en-GB" sz="2000" baseline="-25000">
                  <a:solidFill>
                    <a:srgbClr val="FFFF00"/>
                  </a:solidFill>
                  <a:effectLst>
                    <a:outerShdw blurRad="38100" dist="38100" dir="2700000" algn="tl">
                      <a:srgbClr val="000000"/>
                    </a:outerShdw>
                  </a:effectLst>
                  <a:latin typeface="Calibri" pitchFamily="34" charset="0"/>
                </a:endParaRPr>
              </a:p>
            </p:txBody>
          </p:sp>
          <p:sp>
            <p:nvSpPr>
              <p:cNvPr id="977952" name="Text Box 32"/>
              <p:cNvSpPr txBox="1">
                <a:spLocks noChangeAspect="1" noChangeArrowheads="1"/>
              </p:cNvSpPr>
              <p:nvPr/>
            </p:nvSpPr>
            <p:spPr bwMode="auto">
              <a:xfrm>
                <a:off x="4884" y="2971"/>
                <a:ext cx="503" cy="252"/>
              </a:xfrm>
              <a:prstGeom prst="rect">
                <a:avLst/>
              </a:prstGeom>
              <a:noFill/>
              <a:ln w="9525" algn="ctr">
                <a:noFill/>
                <a:miter lim="800000"/>
                <a:headEnd/>
                <a:tailEnd/>
              </a:ln>
              <a:effectLst/>
            </p:spPr>
            <p:txBody>
              <a:bodyPr wrap="none">
                <a:spAutoFit/>
              </a:bodyPr>
              <a:lstStyle/>
              <a:p>
                <a:pPr>
                  <a:defRPr/>
                </a:pPr>
                <a:r>
                  <a:rPr lang="it-IT" sz="2000" dirty="0" smtClean="0">
                    <a:solidFill>
                      <a:srgbClr val="FF0000"/>
                    </a:solidFill>
                    <a:effectLst>
                      <a:outerShdw blurRad="38100" dist="38100" dir="2700000" algn="tl">
                        <a:srgbClr val="000000"/>
                      </a:outerShdw>
                    </a:effectLst>
                    <a:latin typeface="Calibri" pitchFamily="34" charset="0"/>
                  </a:rPr>
                  <a:t>Low P</a:t>
                </a:r>
                <a:endParaRPr lang="it-IT" sz="2000" baseline="-25000" dirty="0">
                  <a:solidFill>
                    <a:srgbClr val="FF0000"/>
                  </a:solidFill>
                  <a:effectLst>
                    <a:outerShdw blurRad="38100" dist="38100" dir="2700000" algn="tl">
                      <a:srgbClr val="000000"/>
                    </a:outerShdw>
                  </a:effectLst>
                  <a:latin typeface="Calibri" pitchFamily="34" charset="0"/>
                </a:endParaRPr>
              </a:p>
            </p:txBody>
          </p:sp>
          <p:sp>
            <p:nvSpPr>
              <p:cNvPr id="977953" name="Text Box 33"/>
              <p:cNvSpPr txBox="1">
                <a:spLocks noChangeAspect="1" noChangeArrowheads="1"/>
              </p:cNvSpPr>
              <p:nvPr/>
            </p:nvSpPr>
            <p:spPr bwMode="auto">
              <a:xfrm>
                <a:off x="3991" y="4056"/>
                <a:ext cx="261" cy="252"/>
              </a:xfrm>
              <a:prstGeom prst="rect">
                <a:avLst/>
              </a:prstGeom>
              <a:noFill/>
              <a:ln w="9525" algn="ctr">
                <a:noFill/>
                <a:miter lim="800000"/>
                <a:headEnd/>
                <a:tailEnd/>
              </a:ln>
              <a:effectLst/>
            </p:spPr>
            <p:txBody>
              <a:bodyPr wrap="none">
                <a:spAutoFit/>
              </a:bodyPr>
              <a:lstStyle/>
              <a:p>
                <a:pPr>
                  <a:defRPr/>
                </a:pPr>
                <a:r>
                  <a:rPr lang="it-IT" sz="2000">
                    <a:solidFill>
                      <a:srgbClr val="FFFF00"/>
                    </a:solidFill>
                    <a:effectLst>
                      <a:outerShdw blurRad="38100" dist="38100" dir="2700000" algn="tl">
                        <a:srgbClr val="000000"/>
                      </a:outerShdw>
                    </a:effectLst>
                    <a:latin typeface="Calibri" pitchFamily="34" charset="0"/>
                  </a:rPr>
                  <a:t>Ol</a:t>
                </a:r>
              </a:p>
            </p:txBody>
          </p:sp>
          <p:sp>
            <p:nvSpPr>
              <p:cNvPr id="977954" name="Text Box 34"/>
              <p:cNvSpPr txBox="1">
                <a:spLocks noChangeAspect="1" noChangeArrowheads="1"/>
              </p:cNvSpPr>
              <p:nvPr/>
            </p:nvSpPr>
            <p:spPr bwMode="auto">
              <a:xfrm>
                <a:off x="4390" y="4046"/>
                <a:ext cx="375" cy="252"/>
              </a:xfrm>
              <a:prstGeom prst="rect">
                <a:avLst/>
              </a:prstGeom>
              <a:noFill/>
              <a:ln w="9525" algn="ctr">
                <a:noFill/>
                <a:miter lim="800000"/>
                <a:headEnd/>
                <a:tailEnd/>
              </a:ln>
              <a:effectLst/>
            </p:spPr>
            <p:txBody>
              <a:bodyPr wrap="none">
                <a:spAutoFit/>
              </a:bodyPr>
              <a:lstStyle/>
              <a:p>
                <a:pPr>
                  <a:defRPr/>
                </a:pPr>
                <a:r>
                  <a:rPr lang="it-IT" sz="2000">
                    <a:solidFill>
                      <a:srgbClr val="FFFF00"/>
                    </a:solidFill>
                    <a:effectLst>
                      <a:outerShdw blurRad="38100" dist="38100" dir="2700000" algn="tl">
                        <a:srgbClr val="000000"/>
                      </a:outerShdw>
                    </a:effectLst>
                    <a:latin typeface="Calibri" pitchFamily="34" charset="0"/>
                  </a:rPr>
                  <a:t>Opx</a:t>
                </a:r>
              </a:p>
            </p:txBody>
          </p:sp>
          <p:sp>
            <p:nvSpPr>
              <p:cNvPr id="977955" name="Text Box 35"/>
              <p:cNvSpPr txBox="1">
                <a:spLocks noChangeAspect="1" noChangeArrowheads="1"/>
              </p:cNvSpPr>
              <p:nvPr/>
            </p:nvSpPr>
            <p:spPr bwMode="auto">
              <a:xfrm>
                <a:off x="5180" y="4045"/>
                <a:ext cx="390" cy="252"/>
              </a:xfrm>
              <a:prstGeom prst="rect">
                <a:avLst/>
              </a:prstGeom>
              <a:noFill/>
              <a:ln w="9525" algn="ctr">
                <a:noFill/>
                <a:miter lim="800000"/>
                <a:headEnd/>
                <a:tailEnd/>
              </a:ln>
              <a:effectLst/>
            </p:spPr>
            <p:txBody>
              <a:bodyPr wrap="none">
                <a:spAutoFit/>
              </a:bodyPr>
              <a:lstStyle/>
              <a:p>
                <a:pPr>
                  <a:defRPr/>
                </a:pPr>
                <a:r>
                  <a:rPr lang="it-IT" sz="2000">
                    <a:solidFill>
                      <a:srgbClr val="FFFF00"/>
                    </a:solidFill>
                    <a:effectLst>
                      <a:outerShdw blurRad="38100" dist="38100" dir="2700000" algn="tl">
                        <a:srgbClr val="000000"/>
                      </a:outerShdw>
                    </a:effectLst>
                    <a:latin typeface="Calibri" pitchFamily="34" charset="0"/>
                  </a:rPr>
                  <a:t>SiO</a:t>
                </a:r>
                <a:r>
                  <a:rPr lang="it-IT" sz="2000" baseline="-25000">
                    <a:solidFill>
                      <a:srgbClr val="FFFF00"/>
                    </a:solidFill>
                    <a:effectLst>
                      <a:outerShdw blurRad="38100" dist="38100" dir="2700000" algn="tl">
                        <a:srgbClr val="000000"/>
                      </a:outerShdw>
                    </a:effectLst>
                    <a:latin typeface="Calibri" pitchFamily="34" charset="0"/>
                  </a:rPr>
                  <a:t>2</a:t>
                </a:r>
              </a:p>
            </p:txBody>
          </p:sp>
        </p:grpSp>
        <p:grpSp>
          <p:nvGrpSpPr>
            <p:cNvPr id="94227" name="Group 49"/>
            <p:cNvGrpSpPr>
              <a:grpSpLocks/>
            </p:cNvGrpSpPr>
            <p:nvPr/>
          </p:nvGrpSpPr>
          <p:grpSpPr bwMode="auto">
            <a:xfrm>
              <a:off x="119" y="1853"/>
              <a:ext cx="1286" cy="1113"/>
              <a:chOff x="119" y="1853"/>
              <a:chExt cx="1286" cy="1113"/>
            </a:xfrm>
          </p:grpSpPr>
          <p:grpSp>
            <p:nvGrpSpPr>
              <p:cNvPr id="94229" name="Group 36"/>
              <p:cNvGrpSpPr>
                <a:grpSpLocks/>
              </p:cNvGrpSpPr>
              <p:nvPr/>
            </p:nvGrpSpPr>
            <p:grpSpPr bwMode="auto">
              <a:xfrm>
                <a:off x="119" y="1853"/>
                <a:ext cx="1286" cy="1113"/>
                <a:chOff x="4152" y="563"/>
                <a:chExt cx="1286" cy="1113"/>
              </a:xfrm>
            </p:grpSpPr>
            <p:sp>
              <p:nvSpPr>
                <p:cNvPr id="977957" name="Rectangle 37"/>
                <p:cNvSpPr>
                  <a:spLocks noChangeAspect="1" noChangeArrowheads="1"/>
                </p:cNvSpPr>
                <p:nvPr/>
              </p:nvSpPr>
              <p:spPr bwMode="auto">
                <a:xfrm>
                  <a:off x="4152" y="563"/>
                  <a:ext cx="1286" cy="1113"/>
                </a:xfrm>
                <a:prstGeom prst="rect">
                  <a:avLst/>
                </a:prstGeom>
                <a:solidFill>
                  <a:schemeClr val="bg1"/>
                </a:solidFill>
                <a:ln w="38100"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977958" name="Rectangle 38"/>
                <p:cNvSpPr>
                  <a:spLocks noChangeAspect="1" noChangeArrowheads="1"/>
                </p:cNvSpPr>
                <p:nvPr/>
              </p:nvSpPr>
              <p:spPr bwMode="auto">
                <a:xfrm>
                  <a:off x="4164" y="1126"/>
                  <a:ext cx="487" cy="542"/>
                </a:xfrm>
                <a:prstGeom prst="rect">
                  <a:avLst/>
                </a:prstGeom>
                <a:solidFill>
                  <a:srgbClr val="66FF33"/>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977959" name="Rectangle 39"/>
                <p:cNvSpPr>
                  <a:spLocks noChangeAspect="1" noChangeArrowheads="1"/>
                </p:cNvSpPr>
                <p:nvPr/>
              </p:nvSpPr>
              <p:spPr bwMode="auto">
                <a:xfrm>
                  <a:off x="4648" y="1291"/>
                  <a:ext cx="785" cy="374"/>
                </a:xfrm>
                <a:prstGeom prst="rect">
                  <a:avLst/>
                </a:prstGeom>
                <a:solidFill>
                  <a:srgbClr val="FF66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977960" name="Freeform 40"/>
                <p:cNvSpPr>
                  <a:spLocks noChangeAspect="1"/>
                </p:cNvSpPr>
                <p:nvPr/>
              </p:nvSpPr>
              <p:spPr bwMode="auto">
                <a:xfrm>
                  <a:off x="4164" y="677"/>
                  <a:ext cx="586" cy="452"/>
                </a:xfrm>
                <a:custGeom>
                  <a:avLst/>
                  <a:gdLst/>
                  <a:ahLst/>
                  <a:cxnLst>
                    <a:cxn ang="0">
                      <a:pos x="0" y="405"/>
                    </a:cxn>
                    <a:cxn ang="0">
                      <a:pos x="0" y="0"/>
                    </a:cxn>
                    <a:cxn ang="0">
                      <a:pos x="102" y="27"/>
                    </a:cxn>
                    <a:cxn ang="0">
                      <a:pos x="192" y="78"/>
                    </a:cxn>
                    <a:cxn ang="0">
                      <a:pos x="276" y="132"/>
                    </a:cxn>
                    <a:cxn ang="0">
                      <a:pos x="333" y="183"/>
                    </a:cxn>
                    <a:cxn ang="0">
                      <a:pos x="390" y="234"/>
                    </a:cxn>
                    <a:cxn ang="0">
                      <a:pos x="456" y="306"/>
                    </a:cxn>
                    <a:cxn ang="0">
                      <a:pos x="516" y="375"/>
                    </a:cxn>
                    <a:cxn ang="0">
                      <a:pos x="546" y="411"/>
                    </a:cxn>
                    <a:cxn ang="0">
                      <a:pos x="0" y="405"/>
                    </a:cxn>
                  </a:cxnLst>
                  <a:rect l="0" t="0" r="r" b="b"/>
                  <a:pathLst>
                    <a:path w="546" h="411">
                      <a:moveTo>
                        <a:pt x="0" y="405"/>
                      </a:moveTo>
                      <a:lnTo>
                        <a:pt x="0" y="0"/>
                      </a:lnTo>
                      <a:lnTo>
                        <a:pt x="102" y="27"/>
                      </a:lnTo>
                      <a:lnTo>
                        <a:pt x="192" y="78"/>
                      </a:lnTo>
                      <a:lnTo>
                        <a:pt x="276" y="132"/>
                      </a:lnTo>
                      <a:lnTo>
                        <a:pt x="333" y="183"/>
                      </a:lnTo>
                      <a:lnTo>
                        <a:pt x="390" y="234"/>
                      </a:lnTo>
                      <a:lnTo>
                        <a:pt x="456" y="306"/>
                      </a:lnTo>
                      <a:lnTo>
                        <a:pt x="516" y="375"/>
                      </a:lnTo>
                      <a:lnTo>
                        <a:pt x="546" y="411"/>
                      </a:lnTo>
                      <a:lnTo>
                        <a:pt x="0" y="405"/>
                      </a:lnTo>
                      <a:close/>
                    </a:path>
                  </a:pathLst>
                </a:custGeom>
                <a:solidFill>
                  <a:srgbClr val="00FFFF"/>
                </a:solidFill>
                <a:ln w="9525" cap="flat" cmpd="sng">
                  <a:solidFill>
                    <a:schemeClr val="tx1"/>
                  </a:solidFill>
                  <a:prstDash val="solid"/>
                  <a:round/>
                  <a:headEnd/>
                  <a:tailEnd/>
                </a:ln>
                <a:effectLst/>
              </p:spPr>
              <p:txBody>
                <a:bodyPr anchor="ctr"/>
                <a:lstStyle/>
                <a:p>
                  <a:pPr>
                    <a:defRPr/>
                  </a:pPr>
                  <a:endParaRPr lang="it-IT">
                    <a:latin typeface="Calibri" pitchFamily="34" charset="0"/>
                  </a:endParaRPr>
                </a:p>
              </p:txBody>
            </p:sp>
            <p:sp>
              <p:nvSpPr>
                <p:cNvPr id="977961" name="Freeform 41"/>
                <p:cNvSpPr>
                  <a:spLocks noChangeAspect="1"/>
                </p:cNvSpPr>
                <p:nvPr/>
              </p:nvSpPr>
              <p:spPr bwMode="auto">
                <a:xfrm>
                  <a:off x="4648" y="1127"/>
                  <a:ext cx="465" cy="164"/>
                </a:xfrm>
                <a:custGeom>
                  <a:avLst/>
                  <a:gdLst/>
                  <a:ahLst/>
                  <a:cxnLst>
                    <a:cxn ang="0">
                      <a:pos x="0" y="141"/>
                    </a:cxn>
                    <a:cxn ang="0">
                      <a:pos x="0" y="0"/>
                    </a:cxn>
                    <a:cxn ang="0">
                      <a:pos x="102" y="0"/>
                    </a:cxn>
                    <a:cxn ang="0">
                      <a:pos x="189" y="21"/>
                    </a:cxn>
                    <a:cxn ang="0">
                      <a:pos x="291" y="60"/>
                    </a:cxn>
                    <a:cxn ang="0">
                      <a:pos x="375" y="102"/>
                    </a:cxn>
                    <a:cxn ang="0">
                      <a:pos x="423" y="138"/>
                    </a:cxn>
                    <a:cxn ang="0">
                      <a:pos x="0" y="141"/>
                    </a:cxn>
                  </a:cxnLst>
                  <a:rect l="0" t="0" r="r" b="b"/>
                  <a:pathLst>
                    <a:path w="423" h="141">
                      <a:moveTo>
                        <a:pt x="0" y="141"/>
                      </a:moveTo>
                      <a:lnTo>
                        <a:pt x="0" y="0"/>
                      </a:lnTo>
                      <a:lnTo>
                        <a:pt x="102" y="0"/>
                      </a:lnTo>
                      <a:lnTo>
                        <a:pt x="189" y="21"/>
                      </a:lnTo>
                      <a:lnTo>
                        <a:pt x="291" y="60"/>
                      </a:lnTo>
                      <a:lnTo>
                        <a:pt x="375" y="102"/>
                      </a:lnTo>
                      <a:lnTo>
                        <a:pt x="423" y="138"/>
                      </a:lnTo>
                      <a:lnTo>
                        <a:pt x="0" y="141"/>
                      </a:lnTo>
                      <a:close/>
                    </a:path>
                  </a:pathLst>
                </a:custGeom>
                <a:solidFill>
                  <a:srgbClr val="FF66FF"/>
                </a:solidFill>
                <a:ln w="9525" cap="flat" cmpd="sng">
                  <a:solidFill>
                    <a:schemeClr val="tx1"/>
                  </a:solidFill>
                  <a:prstDash val="solid"/>
                  <a:round/>
                  <a:headEnd/>
                  <a:tailEnd/>
                </a:ln>
                <a:effectLst/>
              </p:spPr>
              <p:txBody>
                <a:bodyPr anchor="ctr"/>
                <a:lstStyle/>
                <a:p>
                  <a:pPr>
                    <a:defRPr/>
                  </a:pPr>
                  <a:endParaRPr lang="it-IT">
                    <a:latin typeface="Calibri" pitchFamily="34" charset="0"/>
                  </a:endParaRPr>
                </a:p>
              </p:txBody>
            </p:sp>
            <p:sp>
              <p:nvSpPr>
                <p:cNvPr id="977962" name="Freeform 42"/>
                <p:cNvSpPr>
                  <a:spLocks noChangeAspect="1"/>
                </p:cNvSpPr>
                <p:nvPr/>
              </p:nvSpPr>
              <p:spPr bwMode="auto">
                <a:xfrm>
                  <a:off x="5109" y="859"/>
                  <a:ext cx="327" cy="435"/>
                </a:xfrm>
                <a:custGeom>
                  <a:avLst/>
                  <a:gdLst/>
                  <a:ahLst/>
                  <a:cxnLst>
                    <a:cxn ang="0">
                      <a:pos x="327" y="428"/>
                    </a:cxn>
                    <a:cxn ang="0">
                      <a:pos x="327" y="0"/>
                    </a:cxn>
                    <a:cxn ang="0">
                      <a:pos x="271" y="33"/>
                    </a:cxn>
                    <a:cxn ang="0">
                      <a:pos x="207" y="101"/>
                    </a:cxn>
                    <a:cxn ang="0">
                      <a:pos x="152" y="175"/>
                    </a:cxn>
                    <a:cxn ang="0">
                      <a:pos x="106" y="250"/>
                    </a:cxn>
                    <a:cxn ang="0">
                      <a:pos x="59" y="326"/>
                    </a:cxn>
                    <a:cxn ang="0">
                      <a:pos x="23" y="389"/>
                    </a:cxn>
                    <a:cxn ang="0">
                      <a:pos x="0" y="435"/>
                    </a:cxn>
                    <a:cxn ang="0">
                      <a:pos x="327" y="428"/>
                    </a:cxn>
                  </a:cxnLst>
                  <a:rect l="0" t="0" r="r" b="b"/>
                  <a:pathLst>
                    <a:path w="327" h="435">
                      <a:moveTo>
                        <a:pt x="327" y="428"/>
                      </a:moveTo>
                      <a:lnTo>
                        <a:pt x="327" y="0"/>
                      </a:lnTo>
                      <a:lnTo>
                        <a:pt x="271" y="33"/>
                      </a:lnTo>
                      <a:lnTo>
                        <a:pt x="207" y="101"/>
                      </a:lnTo>
                      <a:lnTo>
                        <a:pt x="152" y="175"/>
                      </a:lnTo>
                      <a:lnTo>
                        <a:pt x="106" y="250"/>
                      </a:lnTo>
                      <a:lnTo>
                        <a:pt x="59" y="326"/>
                      </a:lnTo>
                      <a:lnTo>
                        <a:pt x="23" y="389"/>
                      </a:lnTo>
                      <a:lnTo>
                        <a:pt x="0" y="435"/>
                      </a:lnTo>
                      <a:lnTo>
                        <a:pt x="327" y="428"/>
                      </a:lnTo>
                      <a:close/>
                    </a:path>
                  </a:pathLst>
                </a:custGeom>
                <a:solidFill>
                  <a:srgbClr val="CC0000"/>
                </a:solidFill>
                <a:ln w="9525" cap="flat" cmpd="sng">
                  <a:solidFill>
                    <a:schemeClr val="tx1"/>
                  </a:solidFill>
                  <a:prstDash val="solid"/>
                  <a:round/>
                  <a:headEnd/>
                  <a:tailEnd/>
                </a:ln>
                <a:effectLst/>
              </p:spPr>
              <p:txBody>
                <a:bodyPr anchor="ctr"/>
                <a:lstStyle/>
                <a:p>
                  <a:pPr>
                    <a:defRPr/>
                  </a:pPr>
                  <a:endParaRPr lang="it-IT">
                    <a:latin typeface="Calibri" pitchFamily="34" charset="0"/>
                  </a:endParaRPr>
                </a:p>
              </p:txBody>
            </p:sp>
            <p:sp>
              <p:nvSpPr>
                <p:cNvPr id="977963" name="Text Box 43"/>
                <p:cNvSpPr txBox="1">
                  <a:spLocks noChangeAspect="1" noChangeArrowheads="1"/>
                </p:cNvSpPr>
                <p:nvPr/>
              </p:nvSpPr>
              <p:spPr bwMode="auto">
                <a:xfrm>
                  <a:off x="4683" y="874"/>
                  <a:ext cx="264" cy="250"/>
                </a:xfrm>
                <a:prstGeom prst="rect">
                  <a:avLst/>
                </a:prstGeom>
                <a:noFill/>
                <a:ln w="9525" algn="ctr">
                  <a:noFill/>
                  <a:miter lim="800000"/>
                  <a:headEnd/>
                  <a:tailEnd/>
                </a:ln>
                <a:effectLst/>
              </p:spPr>
              <p:txBody>
                <a:bodyPr wrap="none">
                  <a:spAutoFit/>
                </a:bodyPr>
                <a:lstStyle/>
                <a:p>
                  <a:pPr>
                    <a:defRPr/>
                  </a:pPr>
                  <a:r>
                    <a:rPr lang="it-IT" sz="2000">
                      <a:solidFill>
                        <a:srgbClr val="FFFF00"/>
                      </a:solidFill>
                      <a:effectLst>
                        <a:outerShdw blurRad="38100" dist="38100" dir="2700000" algn="tl">
                          <a:srgbClr val="000000"/>
                        </a:outerShdw>
                      </a:effectLst>
                      <a:latin typeface="Calibri" pitchFamily="34" charset="0"/>
                    </a:rPr>
                    <a:t>R</a:t>
                  </a:r>
                  <a:r>
                    <a:rPr lang="it-IT" sz="2000" baseline="-25000">
                      <a:solidFill>
                        <a:srgbClr val="FFFF00"/>
                      </a:solidFill>
                      <a:effectLst>
                        <a:outerShdw blurRad="38100" dist="38100" dir="2700000" algn="tl">
                          <a:srgbClr val="000000"/>
                        </a:outerShdw>
                      </a:effectLst>
                      <a:latin typeface="Calibri" pitchFamily="34" charset="0"/>
                    </a:rPr>
                    <a:t>1</a:t>
                  </a:r>
                </a:p>
              </p:txBody>
            </p:sp>
            <p:sp>
              <p:nvSpPr>
                <p:cNvPr id="977964" name="Text Box 44"/>
                <p:cNvSpPr txBox="1">
                  <a:spLocks noChangeAspect="1" noChangeArrowheads="1"/>
                </p:cNvSpPr>
                <p:nvPr/>
              </p:nvSpPr>
              <p:spPr bwMode="auto">
                <a:xfrm>
                  <a:off x="4167" y="1244"/>
                  <a:ext cx="116" cy="187"/>
                </a:xfrm>
                <a:prstGeom prst="rect">
                  <a:avLst/>
                </a:prstGeom>
                <a:noFill/>
                <a:ln w="9525" algn="ctr">
                  <a:noFill/>
                  <a:miter lim="800000"/>
                  <a:headEnd/>
                  <a:tailEnd/>
                </a:ln>
                <a:effectLst/>
              </p:spPr>
              <p:txBody>
                <a:bodyPr wrap="none">
                  <a:spAutoFit/>
                </a:bodyPr>
                <a:lstStyle/>
                <a:p>
                  <a:pPr>
                    <a:defRPr/>
                  </a:pPr>
                  <a:endParaRPr lang="en-GB" sz="2000" baseline="-25000">
                    <a:solidFill>
                      <a:srgbClr val="FFFF00"/>
                    </a:solidFill>
                    <a:effectLst>
                      <a:outerShdw blurRad="38100" dist="38100" dir="2700000" algn="tl">
                        <a:srgbClr val="000000"/>
                      </a:outerShdw>
                    </a:effectLst>
                    <a:latin typeface="Calibri" pitchFamily="34" charset="0"/>
                  </a:endParaRPr>
                </a:p>
              </p:txBody>
            </p:sp>
            <p:sp>
              <p:nvSpPr>
                <p:cNvPr id="977965" name="Text Box 45"/>
                <p:cNvSpPr txBox="1">
                  <a:spLocks noChangeAspect="1" noChangeArrowheads="1"/>
                </p:cNvSpPr>
                <p:nvPr/>
              </p:nvSpPr>
              <p:spPr bwMode="auto">
                <a:xfrm>
                  <a:off x="4832" y="579"/>
                  <a:ext cx="535" cy="252"/>
                </a:xfrm>
                <a:prstGeom prst="rect">
                  <a:avLst/>
                </a:prstGeom>
                <a:noFill/>
                <a:ln w="9525" algn="ctr">
                  <a:noFill/>
                  <a:miter lim="800000"/>
                  <a:headEnd/>
                  <a:tailEnd/>
                </a:ln>
                <a:effectLst/>
              </p:spPr>
              <p:txBody>
                <a:bodyPr wrap="none">
                  <a:spAutoFit/>
                </a:bodyPr>
                <a:lstStyle/>
                <a:p>
                  <a:pPr>
                    <a:defRPr/>
                  </a:pPr>
                  <a:r>
                    <a:rPr lang="it-IT" sz="2000" dirty="0" smtClean="0">
                      <a:solidFill>
                        <a:srgbClr val="FF0000"/>
                      </a:solidFill>
                      <a:effectLst>
                        <a:outerShdw blurRad="38100" dist="38100" dir="2700000" algn="tl">
                          <a:srgbClr val="000000"/>
                        </a:outerShdw>
                      </a:effectLst>
                      <a:latin typeface="Calibri" pitchFamily="34" charset="0"/>
                    </a:rPr>
                    <a:t>High P</a:t>
                  </a:r>
                  <a:endParaRPr lang="it-IT" sz="2000" baseline="-25000" dirty="0">
                    <a:solidFill>
                      <a:srgbClr val="FF0000"/>
                    </a:solidFill>
                    <a:effectLst>
                      <a:outerShdw blurRad="38100" dist="38100" dir="2700000" algn="tl">
                        <a:srgbClr val="000000"/>
                      </a:outerShdw>
                    </a:effectLst>
                    <a:latin typeface="Calibri" pitchFamily="34" charset="0"/>
                  </a:endParaRPr>
                </a:p>
              </p:txBody>
            </p:sp>
          </p:grpSp>
          <p:sp>
            <p:nvSpPr>
              <p:cNvPr id="977966" name="Text Box 46"/>
              <p:cNvSpPr txBox="1">
                <a:spLocks noChangeArrowheads="1"/>
              </p:cNvSpPr>
              <p:nvPr/>
            </p:nvSpPr>
            <p:spPr bwMode="auto">
              <a:xfrm>
                <a:off x="139" y="2557"/>
                <a:ext cx="421" cy="233"/>
              </a:xfrm>
              <a:prstGeom prst="rect">
                <a:avLst/>
              </a:prstGeom>
              <a:noFill/>
              <a:ln w="9525" algn="ctr">
                <a:noFill/>
                <a:miter lim="800000"/>
                <a:headEnd/>
                <a:tailEnd/>
              </a:ln>
              <a:effectLst/>
            </p:spPr>
            <p:txBody>
              <a:bodyPr wrap="none">
                <a:spAutoFit/>
              </a:bodyPr>
              <a:lstStyle/>
              <a:p>
                <a:pPr>
                  <a:defRPr/>
                </a:pPr>
                <a:r>
                  <a:rPr lang="en-GB">
                    <a:solidFill>
                      <a:schemeClr val="tx1"/>
                    </a:solidFill>
                    <a:effectLst>
                      <a:outerShdw blurRad="38100" dist="38100" dir="2700000" algn="tl">
                        <a:srgbClr val="FFFFFF"/>
                      </a:outerShdw>
                    </a:effectLst>
                    <a:latin typeface="Calibri" pitchFamily="34" charset="0"/>
                  </a:rPr>
                  <a:t>Harz.</a:t>
                </a:r>
              </a:p>
            </p:txBody>
          </p:sp>
        </p:grpSp>
        <p:sp>
          <p:nvSpPr>
            <p:cNvPr id="977967" name="Text Box 47"/>
            <p:cNvSpPr txBox="1">
              <a:spLocks noChangeArrowheads="1"/>
            </p:cNvSpPr>
            <p:nvPr/>
          </p:nvSpPr>
          <p:spPr bwMode="auto">
            <a:xfrm>
              <a:off x="139" y="3769"/>
              <a:ext cx="421" cy="233"/>
            </a:xfrm>
            <a:prstGeom prst="rect">
              <a:avLst/>
            </a:prstGeom>
            <a:noFill/>
            <a:ln w="9525" algn="ctr">
              <a:noFill/>
              <a:miter lim="800000"/>
              <a:headEnd/>
              <a:tailEnd/>
            </a:ln>
            <a:effectLst/>
          </p:spPr>
          <p:txBody>
            <a:bodyPr wrap="none">
              <a:spAutoFit/>
            </a:bodyPr>
            <a:lstStyle/>
            <a:p>
              <a:pPr>
                <a:defRPr/>
              </a:pPr>
              <a:r>
                <a:rPr lang="en-GB">
                  <a:solidFill>
                    <a:schemeClr val="tx1"/>
                  </a:solidFill>
                  <a:effectLst>
                    <a:outerShdw blurRad="38100" dist="38100" dir="2700000" algn="tl">
                      <a:srgbClr val="FFFFFF"/>
                    </a:outerShdw>
                  </a:effectLst>
                  <a:latin typeface="Calibri" pitchFamily="34" charset="0"/>
                </a:rPr>
                <a:t>Harz.</a:t>
              </a:r>
            </a:p>
          </p:txBody>
        </p:sp>
      </p:grpSp>
      <p:sp>
        <p:nvSpPr>
          <p:cNvPr id="977968" name="Text Box 48"/>
          <p:cNvSpPr txBox="1">
            <a:spLocks noChangeArrowheads="1"/>
          </p:cNvSpPr>
          <p:nvPr/>
        </p:nvSpPr>
        <p:spPr bwMode="auto">
          <a:xfrm>
            <a:off x="2327275" y="2700338"/>
            <a:ext cx="2649538" cy="3046988"/>
          </a:xfrm>
          <a:prstGeom prst="rect">
            <a:avLst/>
          </a:prstGeom>
          <a:noFill/>
          <a:ln w="9525">
            <a:noFill/>
            <a:miter lim="800000"/>
            <a:headEnd/>
            <a:tailEnd/>
          </a:ln>
          <a:effectLst/>
        </p:spPr>
        <p:txBody>
          <a:bodyPr>
            <a:spAutoFit/>
          </a:bodyPr>
          <a:lstStyle/>
          <a:p>
            <a:pPr>
              <a:defRPr/>
            </a:pPr>
            <a:r>
              <a:rPr lang="it-IT" sz="2400">
                <a:solidFill>
                  <a:schemeClr val="bg1"/>
                </a:solidFill>
                <a:effectLst>
                  <a:outerShdw blurRad="38100" dist="38100" dir="2700000" algn="tl">
                    <a:srgbClr val="000000"/>
                  </a:outerShdw>
                </a:effectLst>
                <a:latin typeface="Calibri" pitchFamily="34" charset="0"/>
                <a:sym typeface="Wingdings" pitchFamily="2" charset="2"/>
              </a:rPr>
              <a:t>A melt formed at P</a:t>
            </a:r>
            <a:r>
              <a:rPr lang="it-IT" sz="2400" baseline="-25000">
                <a:solidFill>
                  <a:schemeClr val="bg1"/>
                </a:solidFill>
                <a:effectLst>
                  <a:outerShdw blurRad="38100" dist="38100" dir="2700000" algn="tl">
                    <a:srgbClr val="000000"/>
                  </a:outerShdw>
                </a:effectLst>
                <a:latin typeface="Calibri" pitchFamily="34" charset="0"/>
                <a:sym typeface="Wingdings" pitchFamily="2" charset="2"/>
              </a:rPr>
              <a:t>1</a:t>
            </a:r>
            <a:r>
              <a:rPr lang="it-IT" sz="2400">
                <a:solidFill>
                  <a:schemeClr val="bg1"/>
                </a:solidFill>
                <a:effectLst>
                  <a:outerShdw blurRad="38100" dist="38100" dir="2700000" algn="tl">
                    <a:srgbClr val="000000"/>
                  </a:outerShdw>
                </a:effectLst>
                <a:latin typeface="Calibri" pitchFamily="34" charset="0"/>
                <a:sym typeface="Wingdings" pitchFamily="2" charset="2"/>
              </a:rPr>
              <a:t>, when brought to shallower depths (P</a:t>
            </a:r>
            <a:r>
              <a:rPr lang="it-IT" sz="2400" baseline="-25000">
                <a:solidFill>
                  <a:schemeClr val="bg1"/>
                </a:solidFill>
                <a:effectLst>
                  <a:outerShdw blurRad="38100" dist="38100" dir="2700000" algn="tl">
                    <a:srgbClr val="000000"/>
                  </a:outerShdw>
                </a:effectLst>
                <a:latin typeface="Calibri" pitchFamily="34" charset="0"/>
                <a:sym typeface="Wingdings" pitchFamily="2" charset="2"/>
              </a:rPr>
              <a:t>2</a:t>
            </a:r>
            <a:r>
              <a:rPr lang="it-IT" sz="2400">
                <a:solidFill>
                  <a:schemeClr val="bg1"/>
                </a:solidFill>
                <a:effectLst>
                  <a:outerShdw blurRad="38100" dist="38100" dir="2700000" algn="tl">
                    <a:srgbClr val="000000"/>
                  </a:outerShdw>
                </a:effectLst>
                <a:latin typeface="Calibri" pitchFamily="34" charset="0"/>
                <a:sym typeface="Wingdings" pitchFamily="2" charset="2"/>
              </a:rPr>
              <a:t>) encounters olivine as liquidus phase, therefore it starts to crystallize it during cooling.</a:t>
            </a:r>
          </a:p>
        </p:txBody>
      </p:sp>
      <p:sp>
        <p:nvSpPr>
          <p:cNvPr id="977972" name="AutoShape 52"/>
          <p:cNvSpPr>
            <a:spLocks noChangeArrowheads="1"/>
          </p:cNvSpPr>
          <p:nvPr/>
        </p:nvSpPr>
        <p:spPr bwMode="auto">
          <a:xfrm rot="18571783">
            <a:off x="124619" y="5874544"/>
            <a:ext cx="1258887" cy="225425"/>
          </a:xfrm>
          <a:prstGeom prst="leftArrow">
            <a:avLst>
              <a:gd name="adj1" fmla="val 50000"/>
              <a:gd name="adj2" fmla="val 139613"/>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977973" name="AutoShape 53"/>
          <p:cNvSpPr>
            <a:spLocks noChangeArrowheads="1"/>
          </p:cNvSpPr>
          <p:nvPr/>
        </p:nvSpPr>
        <p:spPr bwMode="auto">
          <a:xfrm>
            <a:off x="66675" y="6353175"/>
            <a:ext cx="355600" cy="355600"/>
          </a:xfrm>
          <a:prstGeom prst="smileyFace">
            <a:avLst>
              <a:gd name="adj" fmla="val 4653"/>
            </a:avLst>
          </a:prstGeom>
          <a:solidFill>
            <a:srgbClr val="FFFF00"/>
          </a:solidFill>
          <a:ln w="9525">
            <a:solidFill>
              <a:schemeClr val="tx1"/>
            </a:solidFill>
            <a:round/>
            <a:headEnd/>
            <a:tailEnd/>
          </a:ln>
          <a:effectLst/>
        </p:spPr>
        <p:txBody>
          <a:bodyPr wrap="none" anchor="ctr"/>
          <a:lstStyle/>
          <a:p>
            <a:pPr>
              <a:defRPr/>
            </a:pPr>
            <a:endParaRPr lang="it-IT">
              <a:latin typeface="Calibri" pitchFamily="34" charset="0"/>
            </a:endParaRPr>
          </a:p>
        </p:txBody>
      </p:sp>
      <p:sp>
        <p:nvSpPr>
          <p:cNvPr id="977971" name="AutoShape 51"/>
          <p:cNvSpPr>
            <a:spLocks noChangeArrowheads="1"/>
          </p:cNvSpPr>
          <p:nvPr/>
        </p:nvSpPr>
        <p:spPr bwMode="auto">
          <a:xfrm>
            <a:off x="1063625" y="3692525"/>
            <a:ext cx="214313" cy="203200"/>
          </a:xfrm>
          <a:prstGeom prst="star5">
            <a:avLst/>
          </a:prstGeom>
          <a:solidFill>
            <a:srgbClr val="FFFF00"/>
          </a:solidFill>
          <a:ln w="19050"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977974" name="AutoShape 54"/>
          <p:cNvSpPr>
            <a:spLocks noChangeArrowheads="1"/>
          </p:cNvSpPr>
          <p:nvPr/>
        </p:nvSpPr>
        <p:spPr bwMode="auto">
          <a:xfrm>
            <a:off x="506413" y="3827463"/>
            <a:ext cx="182562" cy="857250"/>
          </a:xfrm>
          <a:prstGeom prst="upArrow">
            <a:avLst>
              <a:gd name="adj1" fmla="val 50000"/>
              <a:gd name="adj2" fmla="val 117392"/>
            </a:avLst>
          </a:prstGeom>
          <a:gradFill rotWithShape="1">
            <a:gsLst>
              <a:gs pos="0">
                <a:srgbClr val="FF0000"/>
              </a:gs>
              <a:gs pos="100000">
                <a:srgbClr val="FFFF00"/>
              </a:gs>
            </a:gsLst>
            <a:lin ang="5400000" scaled="1"/>
          </a:gra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977976" name="AutoShape 56"/>
          <p:cNvSpPr>
            <a:spLocks noChangeArrowheads="1"/>
          </p:cNvSpPr>
          <p:nvPr/>
        </p:nvSpPr>
        <p:spPr bwMode="auto">
          <a:xfrm>
            <a:off x="8584066" y="4173538"/>
            <a:ext cx="355600" cy="355600"/>
          </a:xfrm>
          <a:prstGeom prst="smileyFace">
            <a:avLst>
              <a:gd name="adj" fmla="val 4653"/>
            </a:avLst>
          </a:prstGeom>
          <a:solidFill>
            <a:srgbClr val="FFFF00"/>
          </a:solidFill>
          <a:ln w="9525">
            <a:solidFill>
              <a:schemeClr val="tx1"/>
            </a:solidFill>
            <a:round/>
            <a:headEnd/>
            <a:tailEnd/>
          </a:ln>
          <a:effectLst/>
        </p:spPr>
        <p:txBody>
          <a:bodyPr wrap="none" anchor="ctr"/>
          <a:lstStyle/>
          <a:p>
            <a:pPr>
              <a:defRPr/>
            </a:pPr>
            <a:endParaRPr lang="it-IT">
              <a:latin typeface="Calibri" pitchFamily="34" charset="0"/>
            </a:endParaRPr>
          </a:p>
        </p:txBody>
      </p:sp>
      <p:sp>
        <p:nvSpPr>
          <p:cNvPr id="73" name="AutoShape 53"/>
          <p:cNvSpPr>
            <a:spLocks noChangeArrowheads="1"/>
          </p:cNvSpPr>
          <p:nvPr/>
        </p:nvSpPr>
        <p:spPr bwMode="auto">
          <a:xfrm>
            <a:off x="66675" y="6354763"/>
            <a:ext cx="355600" cy="355600"/>
          </a:xfrm>
          <a:prstGeom prst="smileyFace">
            <a:avLst>
              <a:gd name="adj" fmla="val 4653"/>
            </a:avLst>
          </a:prstGeom>
          <a:solidFill>
            <a:srgbClr val="FFFF00"/>
          </a:solidFill>
          <a:ln w="9525">
            <a:solidFill>
              <a:schemeClr val="tx1"/>
            </a:solidFill>
            <a:round/>
            <a:headEnd/>
            <a:tailEnd/>
          </a:ln>
          <a:effectLst/>
        </p:spPr>
        <p:txBody>
          <a:bodyPr wrap="none" anchor="ctr"/>
          <a:lstStyle/>
          <a:p>
            <a:pPr>
              <a:defRPr/>
            </a:pPr>
            <a:endParaRPr lang="it-IT">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7937"/>
                                        </p:tgtEl>
                                        <p:attrNameLst>
                                          <p:attrName>style.visibility</p:attrName>
                                        </p:attrNameLst>
                                      </p:cBhvr>
                                      <p:to>
                                        <p:strVal val="visible"/>
                                      </p:to>
                                    </p:set>
                                    <p:animEffect transition="in" filter="fade">
                                      <p:cBhvr>
                                        <p:cTn id="7" dur="500"/>
                                        <p:tgtEl>
                                          <p:spTgt spid="9779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977968"/>
                                        </p:tgtEl>
                                        <p:attrNameLst>
                                          <p:attrName>style.visibility</p:attrName>
                                        </p:attrNameLst>
                                      </p:cBhvr>
                                      <p:to>
                                        <p:strVal val="visible"/>
                                      </p:to>
                                    </p:set>
                                    <p:animEffect transition="in" filter="fade">
                                      <p:cBhvr>
                                        <p:cTn id="16" dur="500"/>
                                        <p:tgtEl>
                                          <p:spTgt spid="97796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977974"/>
                                        </p:tgtEl>
                                        <p:attrNameLst>
                                          <p:attrName>style.visibility</p:attrName>
                                        </p:attrNameLst>
                                      </p:cBhvr>
                                      <p:to>
                                        <p:strVal val="visible"/>
                                      </p:to>
                                    </p:set>
                                    <p:animEffect transition="in" filter="wipe(down)">
                                      <p:cBhvr>
                                        <p:cTn id="21" dur="1000"/>
                                        <p:tgtEl>
                                          <p:spTgt spid="97797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77971"/>
                                        </p:tgtEl>
                                        <p:attrNameLst>
                                          <p:attrName>style.visibility</p:attrName>
                                        </p:attrNameLst>
                                      </p:cBhvr>
                                      <p:to>
                                        <p:strVal val="visible"/>
                                      </p:to>
                                    </p:set>
                                    <p:animEffect transition="in" filter="fade">
                                      <p:cBhvr>
                                        <p:cTn id="26" dur="500"/>
                                        <p:tgtEl>
                                          <p:spTgt spid="977971"/>
                                        </p:tgtEl>
                                      </p:cBhvr>
                                    </p:animEffect>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grpId="1" nodeType="clickEffect">
                                  <p:stCondLst>
                                    <p:cond delay="0"/>
                                  </p:stCondLst>
                                  <p:childTnLst>
                                    <p:animMotion origin="layout" path="M -4.72222E-6 -5.06938E-6 L -4.72222E-6 0.25069 " pathEditMode="relative" ptsTypes="AA">
                                      <p:cBhvr>
                                        <p:cTn id="30" dur="2000" fill="hold"/>
                                        <p:tgtEl>
                                          <p:spTgt spid="977971"/>
                                        </p:tgtEl>
                                        <p:attrNameLst>
                                          <p:attrName>ppt_x</p:attrName>
                                          <p:attrName>ppt_y</p:attrName>
                                        </p:attrNameLst>
                                      </p:cBhvr>
                                    </p:animMotion>
                                  </p:childTnLst>
                                </p:cTn>
                              </p:par>
                            </p:childTnLst>
                          </p:cTn>
                        </p:par>
                        <p:par>
                          <p:cTn id="31" fill="hold">
                            <p:stCondLst>
                              <p:cond delay="2000"/>
                            </p:stCondLst>
                            <p:childTnLst>
                              <p:par>
                                <p:cTn id="32" presetID="18" presetClass="entr" presetSubtype="12" fill="hold" grpId="0" nodeType="afterEffect">
                                  <p:stCondLst>
                                    <p:cond delay="0"/>
                                  </p:stCondLst>
                                  <p:childTnLst>
                                    <p:set>
                                      <p:cBhvr>
                                        <p:cTn id="33" dur="1" fill="hold">
                                          <p:stCondLst>
                                            <p:cond delay="0"/>
                                          </p:stCondLst>
                                        </p:cTn>
                                        <p:tgtEl>
                                          <p:spTgt spid="977972"/>
                                        </p:tgtEl>
                                        <p:attrNameLst>
                                          <p:attrName>style.visibility</p:attrName>
                                        </p:attrNameLst>
                                      </p:cBhvr>
                                      <p:to>
                                        <p:strVal val="visible"/>
                                      </p:to>
                                    </p:set>
                                    <p:animEffect transition="in" filter="strips(downLeft)">
                                      <p:cBhvr>
                                        <p:cTn id="34" dur="2000"/>
                                        <p:tgtEl>
                                          <p:spTgt spid="977972"/>
                                        </p:tgtEl>
                                      </p:cBhvr>
                                    </p:animEffect>
                                  </p:childTnLst>
                                </p:cTn>
                              </p:par>
                            </p:childTnLst>
                          </p:cTn>
                        </p:par>
                        <p:par>
                          <p:cTn id="35" fill="hold">
                            <p:stCondLst>
                              <p:cond delay="4000"/>
                            </p:stCondLst>
                            <p:childTnLst>
                              <p:par>
                                <p:cTn id="36" presetID="10" presetClass="entr" presetSubtype="0" fill="hold" grpId="0" nodeType="afterEffect">
                                  <p:stCondLst>
                                    <p:cond delay="0"/>
                                  </p:stCondLst>
                                  <p:childTnLst>
                                    <p:set>
                                      <p:cBhvr>
                                        <p:cTn id="37" dur="1" fill="hold">
                                          <p:stCondLst>
                                            <p:cond delay="0"/>
                                          </p:stCondLst>
                                        </p:cTn>
                                        <p:tgtEl>
                                          <p:spTgt spid="977973"/>
                                        </p:tgtEl>
                                        <p:attrNameLst>
                                          <p:attrName>style.visibility</p:attrName>
                                        </p:attrNameLst>
                                      </p:cBhvr>
                                      <p:to>
                                        <p:strVal val="visible"/>
                                      </p:to>
                                    </p:set>
                                    <p:animEffect transition="in" filter="fade">
                                      <p:cBhvr>
                                        <p:cTn id="38" dur="500"/>
                                        <p:tgtEl>
                                          <p:spTgt spid="977973"/>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73"/>
                                        </p:tgtEl>
                                        <p:attrNameLst>
                                          <p:attrName>style.visibility</p:attrName>
                                        </p:attrNameLst>
                                      </p:cBhvr>
                                      <p:to>
                                        <p:strVal val="visible"/>
                                      </p:to>
                                    </p:set>
                                    <p:animEffect transition="in" filter="fade">
                                      <p:cBhvr>
                                        <p:cTn id="41" dur="500"/>
                                        <p:tgtEl>
                                          <p:spTgt spid="73"/>
                                        </p:tgtEl>
                                      </p:cBhvr>
                                    </p:animEffect>
                                  </p:childTnLst>
                                </p:cTn>
                              </p:par>
                            </p:childTnLst>
                          </p:cTn>
                        </p:par>
                      </p:childTnLst>
                    </p:cTn>
                  </p:par>
                  <p:par>
                    <p:cTn id="42" fill="hold">
                      <p:stCondLst>
                        <p:cond delay="indefinite"/>
                      </p:stCondLst>
                      <p:childTnLst>
                        <p:par>
                          <p:cTn id="43" fill="hold">
                            <p:stCondLst>
                              <p:cond delay="0"/>
                            </p:stCondLst>
                            <p:childTnLst>
                              <p:par>
                                <p:cTn id="44" presetID="56" presetClass="path" presetSubtype="0" accel="50000" decel="50000" fill="hold" grpId="1" nodeType="clickEffect">
                                  <p:stCondLst>
                                    <p:cond delay="0"/>
                                  </p:stCondLst>
                                  <p:childTnLst>
                                    <p:animMotion origin="layout" path="M 3.88889E-6 3.7037E-6 L 0.93368 -0.4426 " pathEditMode="relative" rAng="0" ptsTypes="AA">
                                      <p:cBhvr>
                                        <p:cTn id="45" dur="2000" fill="hold"/>
                                        <p:tgtEl>
                                          <p:spTgt spid="73"/>
                                        </p:tgtEl>
                                        <p:attrNameLst>
                                          <p:attrName>ppt_x</p:attrName>
                                          <p:attrName>ppt_y</p:attrName>
                                        </p:attrNameLst>
                                      </p:cBhvr>
                                      <p:rCtr x="46700" y="-22100"/>
                                    </p:animMotion>
                                  </p:childTnLst>
                                </p:cTn>
                              </p:par>
                            </p:childTnLst>
                          </p:cTn>
                        </p:par>
                        <p:par>
                          <p:cTn id="46" fill="hold">
                            <p:stCondLst>
                              <p:cond delay="2000"/>
                            </p:stCondLst>
                            <p:childTnLst>
                              <p:par>
                                <p:cTn id="47" presetID="10" presetClass="entr" presetSubtype="0" fill="hold" grpId="0" nodeType="afterEffect">
                                  <p:stCondLst>
                                    <p:cond delay="0"/>
                                  </p:stCondLst>
                                  <p:childTnLst>
                                    <p:set>
                                      <p:cBhvr>
                                        <p:cTn id="48" dur="1" fill="hold">
                                          <p:stCondLst>
                                            <p:cond delay="0"/>
                                          </p:stCondLst>
                                        </p:cTn>
                                        <p:tgtEl>
                                          <p:spTgt spid="977976"/>
                                        </p:tgtEl>
                                        <p:attrNameLst>
                                          <p:attrName>style.visibility</p:attrName>
                                        </p:attrNameLst>
                                      </p:cBhvr>
                                      <p:to>
                                        <p:strVal val="visible"/>
                                      </p:to>
                                    </p:set>
                                    <p:animEffect transition="in" filter="fade">
                                      <p:cBhvr>
                                        <p:cTn id="49" dur="500"/>
                                        <p:tgtEl>
                                          <p:spTgt spid="9779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7937" grpId="0" autoUpdateAnimBg="0"/>
      <p:bldP spid="977968" grpId="0" autoUpdateAnimBg="0"/>
      <p:bldP spid="977972" grpId="0" animBg="1"/>
      <p:bldP spid="977973" grpId="0" animBg="1"/>
      <p:bldP spid="977971" grpId="0" animBg="1"/>
      <p:bldP spid="977971" grpId="1" animBg="1"/>
      <p:bldP spid="977974" grpId="0" animBg="1"/>
      <p:bldP spid="977976" grpId="0" animBg="1"/>
      <p:bldP spid="73" grpId="0" animBg="1"/>
      <p:bldP spid="73" grpId="1" animBg="1"/>
    </p:bldLst>
  </p:timing>
</p:sld>
</file>

<file path=ppt/slides/slide1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99400" name="Rectangle 8"/>
          <p:cNvSpPr>
            <a:spLocks noChangeArrowheads="1"/>
          </p:cNvSpPr>
          <p:nvPr/>
        </p:nvSpPr>
        <p:spPr bwMode="auto">
          <a:xfrm>
            <a:off x="969963" y="6348413"/>
            <a:ext cx="8174037" cy="509587"/>
          </a:xfrm>
          <a:prstGeom prst="rect">
            <a:avLst/>
          </a:prstGeom>
          <a:solidFill>
            <a:schemeClr val="tx1"/>
          </a:solidFill>
          <a:ln w="9525" algn="ctr">
            <a:noFill/>
            <a:miter lim="800000"/>
            <a:headEnd/>
            <a:tailEnd/>
          </a:ln>
          <a:effectLst/>
        </p:spPr>
        <p:txBody>
          <a:bodyPr wrap="none" anchor="ctr"/>
          <a:lstStyle/>
          <a:p>
            <a:pPr>
              <a:defRPr/>
            </a:pPr>
            <a:endParaRPr lang="en-GB">
              <a:latin typeface="Calibri" pitchFamily="34" charset="0"/>
            </a:endParaRPr>
          </a:p>
        </p:txBody>
      </p:sp>
      <p:sp>
        <p:nvSpPr>
          <p:cNvPr id="699395" name="Text Box 3"/>
          <p:cNvSpPr txBox="1">
            <a:spLocks noChangeArrowheads="1"/>
          </p:cNvSpPr>
          <p:nvPr/>
        </p:nvSpPr>
        <p:spPr bwMode="auto">
          <a:xfrm>
            <a:off x="0" y="88900"/>
            <a:ext cx="9144000" cy="1066800"/>
          </a:xfrm>
          <a:prstGeom prst="rect">
            <a:avLst/>
          </a:prstGeom>
          <a:noFill/>
          <a:ln w="9525" algn="ctr">
            <a:noFill/>
            <a:miter lim="800000"/>
            <a:headEnd/>
            <a:tailEnd/>
          </a:ln>
          <a:effectLst/>
        </p:spPr>
        <p:txBody>
          <a:bodyPr>
            <a:spAutoFit/>
          </a:bodyPr>
          <a:lstStyle/>
          <a:p>
            <a:pPr algn="ctr">
              <a:defRPr/>
            </a:pPr>
            <a:r>
              <a:rPr lang="en-GB" sz="3200" smtClean="0">
                <a:solidFill>
                  <a:srgbClr val="FFFF00"/>
                </a:solidFill>
                <a:effectLst>
                  <a:outerShdw blurRad="38100" dist="38100" dir="2700000" algn="tl">
                    <a:srgbClr val="000000"/>
                  </a:outerShdw>
                </a:effectLst>
                <a:latin typeface="Calibri" pitchFamily="34" charset="0"/>
              </a:rPr>
              <a:t>Mantle melting, melt extraction and post-melting processes beneath mid-ocean ridges</a:t>
            </a:r>
            <a:endParaRPr lang="en-GB" sz="3200">
              <a:solidFill>
                <a:srgbClr val="FFFF00"/>
              </a:solidFill>
              <a:effectLst>
                <a:outerShdw blurRad="38100" dist="38100" dir="2700000" algn="tl">
                  <a:srgbClr val="000000"/>
                </a:outerShdw>
              </a:effectLst>
              <a:latin typeface="Calibri" pitchFamily="34" charset="0"/>
            </a:endParaRPr>
          </a:p>
        </p:txBody>
      </p:sp>
      <p:sp>
        <p:nvSpPr>
          <p:cNvPr id="699396" name="Text Box 4"/>
          <p:cNvSpPr txBox="1">
            <a:spLocks noChangeArrowheads="1"/>
          </p:cNvSpPr>
          <p:nvPr/>
        </p:nvSpPr>
        <p:spPr bwMode="auto">
          <a:xfrm>
            <a:off x="346074" y="1301750"/>
            <a:ext cx="8797925" cy="1906588"/>
          </a:xfrm>
          <a:prstGeom prst="rect">
            <a:avLst/>
          </a:prstGeom>
          <a:noFill/>
          <a:ln w="9525">
            <a:noFill/>
            <a:miter lim="800000"/>
            <a:headEnd/>
            <a:tailEnd/>
          </a:ln>
          <a:effectLst/>
        </p:spPr>
        <p:txBody>
          <a:bodyPr wrap="square">
            <a:spAutoFit/>
          </a:bodyPr>
          <a:lstStyle/>
          <a:p>
            <a:pPr>
              <a:lnSpc>
                <a:spcPct val="110000"/>
              </a:lnSpc>
              <a:defRPr/>
            </a:pPr>
            <a:r>
              <a:rPr lang="en-GB" sz="3600" smtClean="0">
                <a:solidFill>
                  <a:srgbClr val="FFFF00"/>
                </a:solidFill>
                <a:effectLst>
                  <a:outerShdw blurRad="38100" dist="38100" dir="2700000" algn="tl">
                    <a:srgbClr val="000000"/>
                  </a:outerShdw>
                </a:effectLst>
                <a:latin typeface="Calibri" pitchFamily="34" charset="0"/>
                <a:sym typeface="Wingdings" pitchFamily="2" charset="2"/>
              </a:rPr>
              <a:t>Let’s see now how the </a:t>
            </a:r>
            <a:r>
              <a:rPr lang="en-GB" sz="3600" smtClean="0">
                <a:solidFill>
                  <a:schemeClr val="bg1"/>
                </a:solidFill>
                <a:effectLst>
                  <a:outerShdw blurRad="38100" dist="38100" dir="2700000" algn="tl">
                    <a:srgbClr val="000000"/>
                  </a:outerShdw>
                </a:effectLst>
                <a:latin typeface="Calibri" pitchFamily="34" charset="0"/>
                <a:sym typeface="Wingdings" pitchFamily="2" charset="2"/>
              </a:rPr>
              <a:t>trace element composition </a:t>
            </a:r>
            <a:r>
              <a:rPr lang="en-GB" sz="3600" smtClean="0">
                <a:solidFill>
                  <a:srgbClr val="FFFF00"/>
                </a:solidFill>
                <a:effectLst>
                  <a:outerShdw blurRad="38100" dist="38100" dir="2700000" algn="tl">
                    <a:srgbClr val="000000"/>
                  </a:outerShdw>
                </a:effectLst>
                <a:latin typeface="Calibri" pitchFamily="34" charset="0"/>
                <a:sym typeface="Wingdings" pitchFamily="2" charset="2"/>
              </a:rPr>
              <a:t>of the mantle residuum varies with varying degrees of melting.</a:t>
            </a:r>
            <a:endParaRPr lang="en-GB" sz="4000">
              <a:solidFill>
                <a:srgbClr val="FFFF00"/>
              </a:solidFill>
              <a:effectLst>
                <a:outerShdw blurRad="38100" dist="38100" dir="2700000" algn="tl">
                  <a:srgbClr val="000000"/>
                </a:outerShdw>
              </a:effectLst>
              <a:latin typeface="Calibri" pitchFamily="34" charset="0"/>
              <a:sym typeface="Wingdings" pitchFamily="2" charset="2"/>
            </a:endParaRPr>
          </a:p>
        </p:txBody>
      </p:sp>
      <p:pic>
        <p:nvPicPr>
          <p:cNvPr id="699398" name="Picture 6"/>
          <p:cNvPicPr>
            <a:picLocks noChangeAspect="1" noChangeArrowheads="1"/>
          </p:cNvPicPr>
          <p:nvPr/>
        </p:nvPicPr>
        <p:blipFill>
          <a:blip r:embed="rId3" cstate="print"/>
          <a:srcRect/>
          <a:stretch>
            <a:fillRect/>
          </a:stretch>
        </p:blipFill>
        <p:spPr bwMode="auto">
          <a:xfrm>
            <a:off x="6461125" y="3228975"/>
            <a:ext cx="2544763" cy="3627438"/>
          </a:xfrm>
          <a:prstGeom prst="rect">
            <a:avLst/>
          </a:prstGeom>
          <a:noFill/>
          <a:ln w="9525" algn="ctr">
            <a:noFill/>
            <a:miter lim="800000"/>
            <a:headEnd/>
            <a:tailEnd/>
          </a:ln>
        </p:spPr>
      </p:pic>
      <p:sp>
        <p:nvSpPr>
          <p:cNvPr id="699399" name="Text Box 7"/>
          <p:cNvSpPr txBox="1">
            <a:spLocks noChangeArrowheads="1"/>
          </p:cNvSpPr>
          <p:nvPr/>
        </p:nvSpPr>
        <p:spPr bwMode="auto">
          <a:xfrm>
            <a:off x="239068" y="3721100"/>
            <a:ext cx="6077595" cy="1301750"/>
          </a:xfrm>
          <a:prstGeom prst="rect">
            <a:avLst/>
          </a:prstGeom>
          <a:noFill/>
          <a:ln w="9525">
            <a:noFill/>
            <a:miter lim="800000"/>
            <a:headEnd/>
            <a:tailEnd/>
          </a:ln>
          <a:effectLst/>
        </p:spPr>
        <p:txBody>
          <a:bodyPr wrap="square">
            <a:spAutoFit/>
          </a:bodyPr>
          <a:lstStyle/>
          <a:p>
            <a:pPr>
              <a:lnSpc>
                <a:spcPct val="110000"/>
              </a:lnSpc>
              <a:defRPr/>
            </a:pPr>
            <a:r>
              <a:rPr lang="en-GB" sz="3600" smtClean="0">
                <a:solidFill>
                  <a:schemeClr val="bg1"/>
                </a:solidFill>
                <a:effectLst>
                  <a:outerShdw blurRad="38100" dist="38100" dir="2700000" algn="tl">
                    <a:srgbClr val="000000"/>
                  </a:outerShdw>
                </a:effectLst>
                <a:latin typeface="Calibri" pitchFamily="34" charset="0"/>
                <a:sym typeface="Wingdings" pitchFamily="2" charset="2"/>
              </a:rPr>
              <a:t>Also in this case something of strange happens.</a:t>
            </a:r>
            <a:endParaRPr lang="en-GB" sz="3600">
              <a:solidFill>
                <a:schemeClr val="bg1"/>
              </a:solidFill>
              <a:effectLst>
                <a:outerShdw blurRad="38100" dist="38100" dir="2700000" algn="tl">
                  <a:srgbClr val="000000"/>
                </a:outerShdw>
              </a:effectLst>
              <a:latin typeface="Calibri" pitchFamily="34" charset="0"/>
              <a:sym typeface="Wingdings" pitchFamily="2" charset="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99396">
                                            <p:txEl>
                                              <p:pRg st="0" end="0"/>
                                            </p:txEl>
                                          </p:spTgt>
                                        </p:tgtEl>
                                        <p:attrNameLst>
                                          <p:attrName>style.visibility</p:attrName>
                                        </p:attrNameLst>
                                      </p:cBhvr>
                                      <p:to>
                                        <p:strVal val="visible"/>
                                      </p:to>
                                    </p:set>
                                    <p:animEffect transition="in" filter="fade">
                                      <p:cBhvr>
                                        <p:cTn id="7" dur="500"/>
                                        <p:tgtEl>
                                          <p:spTgt spid="69939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99399">
                                            <p:txEl>
                                              <p:pRg st="0" end="0"/>
                                            </p:txEl>
                                          </p:spTgt>
                                        </p:tgtEl>
                                        <p:attrNameLst>
                                          <p:attrName>style.visibility</p:attrName>
                                        </p:attrNameLst>
                                      </p:cBhvr>
                                      <p:to>
                                        <p:strVal val="visible"/>
                                      </p:to>
                                    </p:set>
                                    <p:animEffect transition="in" filter="fade">
                                      <p:cBhvr>
                                        <p:cTn id="12" dur="500"/>
                                        <p:tgtEl>
                                          <p:spTgt spid="699399">
                                            <p:txEl>
                                              <p:pRg st="0" end="0"/>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699398"/>
                                        </p:tgtEl>
                                        <p:attrNameLst>
                                          <p:attrName>style.visibility</p:attrName>
                                        </p:attrNameLst>
                                      </p:cBhvr>
                                      <p:to>
                                        <p:strVal val="visible"/>
                                      </p:to>
                                    </p:set>
                                    <p:animEffect transition="in" filter="fade">
                                      <p:cBhvr>
                                        <p:cTn id="16" dur="500"/>
                                        <p:tgtEl>
                                          <p:spTgt spid="6993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9396" grpId="0" build="p" autoUpdateAnimBg="0"/>
      <p:bldP spid="699399" grpId="0" build="p" autoUpdateAnimBg="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763" name="Text Box 3"/>
          <p:cNvSpPr txBox="1">
            <a:spLocks noChangeArrowheads="1"/>
          </p:cNvSpPr>
          <p:nvPr/>
        </p:nvSpPr>
        <p:spPr bwMode="auto">
          <a:xfrm>
            <a:off x="0" y="88900"/>
            <a:ext cx="9144000" cy="1066800"/>
          </a:xfrm>
          <a:prstGeom prst="rect">
            <a:avLst/>
          </a:prstGeom>
          <a:noFill/>
          <a:ln w="9525" algn="ctr">
            <a:noFill/>
            <a:miter lim="800000"/>
            <a:headEnd/>
            <a:tailEnd/>
          </a:ln>
          <a:effectLst/>
        </p:spPr>
        <p:txBody>
          <a:bodyPr>
            <a:spAutoFit/>
          </a:bodyPr>
          <a:lstStyle/>
          <a:p>
            <a:pPr algn="ctr">
              <a:defRPr/>
            </a:pPr>
            <a:r>
              <a:rPr lang="en-GB" sz="3200" smtClean="0">
                <a:solidFill>
                  <a:srgbClr val="FFFF00"/>
                </a:solidFill>
                <a:effectLst>
                  <a:outerShdw blurRad="38100" dist="38100" dir="2700000" algn="tl">
                    <a:srgbClr val="000000"/>
                  </a:outerShdw>
                </a:effectLst>
                <a:latin typeface="Calibri" pitchFamily="34" charset="0"/>
              </a:rPr>
              <a:t>Mantle melting, melt extraction and post-melting processes beneath mid-ocean ridges</a:t>
            </a:r>
            <a:endParaRPr lang="en-GB" sz="3200">
              <a:solidFill>
                <a:srgbClr val="FFFF00"/>
              </a:solidFill>
              <a:effectLst>
                <a:outerShdw blurRad="38100" dist="38100" dir="2700000" algn="tl">
                  <a:srgbClr val="000000"/>
                </a:outerShdw>
              </a:effectLst>
              <a:latin typeface="Calibri" pitchFamily="34" charset="0"/>
            </a:endParaRPr>
          </a:p>
        </p:txBody>
      </p:sp>
      <p:sp>
        <p:nvSpPr>
          <p:cNvPr id="629771" name="Text Box 11"/>
          <p:cNvSpPr txBox="1">
            <a:spLocks noChangeArrowheads="1"/>
          </p:cNvSpPr>
          <p:nvPr/>
        </p:nvSpPr>
        <p:spPr bwMode="auto">
          <a:xfrm>
            <a:off x="346075" y="1350963"/>
            <a:ext cx="8451850" cy="1569660"/>
          </a:xfrm>
          <a:prstGeom prst="rect">
            <a:avLst/>
          </a:prstGeom>
          <a:noFill/>
          <a:ln w="9525">
            <a:noFill/>
            <a:miter lim="800000"/>
            <a:headEnd/>
            <a:tailEnd/>
          </a:ln>
          <a:effectLst/>
        </p:spPr>
        <p:txBody>
          <a:bodyPr wrap="square">
            <a:spAutoFit/>
          </a:bodyPr>
          <a:lstStyle/>
          <a:p>
            <a:pPr>
              <a:defRPr/>
            </a:pPr>
            <a:r>
              <a:rPr lang="en-GB" sz="3200" smtClean="0">
                <a:solidFill>
                  <a:schemeClr val="bg1"/>
                </a:solidFill>
                <a:effectLst>
                  <a:outerShdw blurRad="38100" dist="38100" dir="2700000" algn="tl">
                    <a:srgbClr val="000000"/>
                  </a:outerShdw>
                </a:effectLst>
                <a:latin typeface="Calibri" pitchFamily="34" charset="0"/>
                <a:sym typeface="Wingdings" pitchFamily="2" charset="2"/>
              </a:rPr>
              <a:t>Among all the residual phases (ol, opx, cpx and sp), cpx has the highest incompatible element mineral/melt partition coefficients.</a:t>
            </a:r>
            <a:endParaRPr lang="en-GB" sz="3200">
              <a:solidFill>
                <a:schemeClr val="bg1"/>
              </a:solidFill>
              <a:effectLst>
                <a:outerShdw blurRad="38100" dist="38100" dir="2700000" algn="tl">
                  <a:srgbClr val="000000"/>
                </a:outerShdw>
              </a:effectLst>
              <a:latin typeface="Calibri" pitchFamily="34" charset="0"/>
              <a:sym typeface="Wingdings" pitchFamily="2" charset="2"/>
            </a:endParaRPr>
          </a:p>
        </p:txBody>
      </p:sp>
      <p:grpSp>
        <p:nvGrpSpPr>
          <p:cNvPr id="2" name="Group 32"/>
          <p:cNvGrpSpPr>
            <a:grpSpLocks/>
          </p:cNvGrpSpPr>
          <p:nvPr/>
        </p:nvGrpSpPr>
        <p:grpSpPr bwMode="auto">
          <a:xfrm>
            <a:off x="323850" y="2903538"/>
            <a:ext cx="8505825" cy="3543299"/>
            <a:chOff x="204" y="1949"/>
            <a:chExt cx="5358" cy="2232"/>
          </a:xfrm>
        </p:grpSpPr>
        <p:sp>
          <p:nvSpPr>
            <p:cNvPr id="629775" name="Rectangle 15"/>
            <p:cNvSpPr>
              <a:spLocks noChangeArrowheads="1"/>
            </p:cNvSpPr>
            <p:nvPr/>
          </p:nvSpPr>
          <p:spPr bwMode="auto">
            <a:xfrm>
              <a:off x="894" y="3148"/>
              <a:ext cx="4128" cy="1033"/>
            </a:xfrm>
            <a:prstGeom prst="rect">
              <a:avLst/>
            </a:prstGeom>
            <a:noFill/>
            <a:ln w="9525">
              <a:noFill/>
              <a:miter lim="800000"/>
              <a:headEnd/>
              <a:tailEnd/>
            </a:ln>
            <a:effectLst/>
          </p:spPr>
          <p:txBody>
            <a:bodyPr/>
            <a:lstStyle/>
            <a:p>
              <a:pPr marL="669925" indent="-669925">
                <a:spcBef>
                  <a:spcPct val="20000"/>
                </a:spcBef>
                <a:defRPr/>
              </a:pPr>
              <a:r>
                <a:rPr lang="en-GB" sz="2800" dirty="0" smtClean="0">
                  <a:solidFill>
                    <a:schemeClr val="bg1"/>
                  </a:solidFill>
                  <a:effectLst>
                    <a:outerShdw blurRad="38100" dist="38100" dir="2700000" algn="tl">
                      <a:srgbClr val="000000"/>
                    </a:outerShdw>
                  </a:effectLst>
                  <a:latin typeface="Calibri" pitchFamily="34" charset="0"/>
                </a:rPr>
                <a:t>= Concentration of element </a:t>
              </a:r>
              <a:r>
                <a:rPr lang="en-GB" sz="2800" i="1" dirty="0" err="1" smtClean="0">
                  <a:solidFill>
                    <a:schemeClr val="bg1"/>
                  </a:solidFill>
                  <a:effectLst>
                    <a:outerShdw blurRad="38100" dist="38100" dir="2700000" algn="tl">
                      <a:srgbClr val="000000"/>
                    </a:outerShdw>
                  </a:effectLst>
                  <a:latin typeface="Calibri" pitchFamily="34" charset="0"/>
                </a:rPr>
                <a:t>i</a:t>
              </a:r>
              <a:r>
                <a:rPr lang="en-GB" sz="2800" dirty="0" smtClean="0">
                  <a:solidFill>
                    <a:schemeClr val="bg1"/>
                  </a:solidFill>
                  <a:effectLst>
                    <a:outerShdw blurRad="38100" dist="38100" dir="2700000" algn="tl">
                      <a:srgbClr val="000000"/>
                    </a:outerShdw>
                  </a:effectLst>
                  <a:latin typeface="Calibri" pitchFamily="34" charset="0"/>
                </a:rPr>
                <a:t> in the mineral.</a:t>
              </a:r>
              <a:endParaRPr lang="en-GB" sz="1000" dirty="0" smtClean="0">
                <a:solidFill>
                  <a:schemeClr val="bg1"/>
                </a:solidFill>
                <a:effectLst>
                  <a:outerShdw blurRad="38100" dist="38100" dir="2700000" algn="tl">
                    <a:srgbClr val="000000"/>
                  </a:outerShdw>
                </a:effectLst>
                <a:latin typeface="Calibri" pitchFamily="34" charset="0"/>
              </a:endParaRPr>
            </a:p>
            <a:p>
              <a:pPr marL="669925" indent="-669925">
                <a:spcBef>
                  <a:spcPct val="20000"/>
                </a:spcBef>
                <a:defRPr/>
              </a:pPr>
              <a:endParaRPr lang="en-GB" sz="1000" dirty="0" smtClean="0">
                <a:solidFill>
                  <a:srgbClr val="FFFF00"/>
                </a:solidFill>
                <a:effectLst>
                  <a:outerShdw blurRad="38100" dist="38100" dir="2700000" algn="tl">
                    <a:srgbClr val="000000"/>
                  </a:outerShdw>
                </a:effectLst>
                <a:latin typeface="Calibri" pitchFamily="34" charset="0"/>
              </a:endParaRPr>
            </a:p>
            <a:p>
              <a:pPr marL="669925" indent="-669925">
                <a:spcBef>
                  <a:spcPct val="20000"/>
                </a:spcBef>
                <a:defRPr/>
              </a:pPr>
              <a:r>
                <a:rPr lang="en-GB" sz="2800" dirty="0" smtClean="0">
                  <a:solidFill>
                    <a:schemeClr val="bg1"/>
                  </a:solidFill>
                  <a:effectLst>
                    <a:outerShdw blurRad="38100" dist="38100" dir="2700000" algn="tl">
                      <a:srgbClr val="000000"/>
                    </a:outerShdw>
                  </a:effectLst>
                  <a:latin typeface="Calibri" pitchFamily="34" charset="0"/>
                </a:rPr>
                <a:t>= Concentration of element </a:t>
              </a:r>
              <a:r>
                <a:rPr lang="en-GB" sz="2800" i="1" dirty="0" err="1" smtClean="0">
                  <a:solidFill>
                    <a:schemeClr val="bg1"/>
                  </a:solidFill>
                  <a:effectLst>
                    <a:outerShdw blurRad="38100" dist="38100" dir="2700000" algn="tl">
                      <a:srgbClr val="000000"/>
                    </a:outerShdw>
                  </a:effectLst>
                  <a:latin typeface="Calibri" pitchFamily="34" charset="0"/>
                </a:rPr>
                <a:t>i</a:t>
              </a:r>
              <a:r>
                <a:rPr lang="en-GB" sz="2800" dirty="0" smtClean="0">
                  <a:solidFill>
                    <a:schemeClr val="bg1"/>
                  </a:solidFill>
                  <a:effectLst>
                    <a:outerShdw blurRad="38100" dist="38100" dir="2700000" algn="tl">
                      <a:srgbClr val="000000"/>
                    </a:outerShdw>
                  </a:effectLst>
                  <a:latin typeface="Calibri" pitchFamily="34" charset="0"/>
                </a:rPr>
                <a:t> in the melt    </a:t>
              </a:r>
              <a:r>
                <a:rPr lang="en-GB" sz="2800" u="sng" dirty="0" smtClean="0">
                  <a:solidFill>
                    <a:schemeClr val="bg1"/>
                  </a:solidFill>
                  <a:effectLst>
                    <a:outerShdw blurRad="38100" dist="38100" dir="2700000" algn="tl">
                      <a:srgbClr val="000000"/>
                    </a:outerShdw>
                  </a:effectLst>
                  <a:latin typeface="Calibri" pitchFamily="34" charset="0"/>
                </a:rPr>
                <a:t>in equilibrium</a:t>
              </a:r>
              <a:r>
                <a:rPr lang="en-GB" sz="2800" dirty="0" smtClean="0">
                  <a:solidFill>
                    <a:schemeClr val="bg1"/>
                  </a:solidFill>
                  <a:effectLst>
                    <a:outerShdw blurRad="38100" dist="38100" dir="2700000" algn="tl">
                      <a:srgbClr val="000000"/>
                    </a:outerShdw>
                  </a:effectLst>
                  <a:latin typeface="Calibri" pitchFamily="34" charset="0"/>
                </a:rPr>
                <a:t> with that mineral.</a:t>
              </a:r>
              <a:endParaRPr lang="en-GB" sz="2800" dirty="0">
                <a:solidFill>
                  <a:schemeClr val="bg1"/>
                </a:solidFill>
                <a:effectLst>
                  <a:outerShdw blurRad="38100" dist="38100" dir="2700000" algn="tl">
                    <a:srgbClr val="000000"/>
                  </a:outerShdw>
                </a:effectLst>
                <a:latin typeface="Calibri" pitchFamily="34" charset="0"/>
              </a:endParaRPr>
            </a:p>
          </p:txBody>
        </p:sp>
        <p:grpSp>
          <p:nvGrpSpPr>
            <p:cNvPr id="96263" name="Group 16"/>
            <p:cNvGrpSpPr>
              <a:grpSpLocks/>
            </p:cNvGrpSpPr>
            <p:nvPr/>
          </p:nvGrpSpPr>
          <p:grpSpPr bwMode="auto">
            <a:xfrm>
              <a:off x="534" y="2978"/>
              <a:ext cx="432" cy="464"/>
              <a:chOff x="4368" y="1632"/>
              <a:chExt cx="432" cy="464"/>
            </a:xfrm>
          </p:grpSpPr>
          <p:sp>
            <p:nvSpPr>
              <p:cNvPr id="629777" name="Text Box 17"/>
              <p:cNvSpPr txBox="1">
                <a:spLocks noChangeArrowheads="1"/>
              </p:cNvSpPr>
              <p:nvPr/>
            </p:nvSpPr>
            <p:spPr bwMode="auto">
              <a:xfrm>
                <a:off x="4368" y="1632"/>
                <a:ext cx="332" cy="464"/>
              </a:xfrm>
              <a:prstGeom prst="rect">
                <a:avLst/>
              </a:prstGeom>
              <a:noFill/>
              <a:ln w="9525">
                <a:noFill/>
                <a:miter lim="800000"/>
                <a:headEnd/>
                <a:tailEnd/>
              </a:ln>
              <a:effectLst/>
            </p:spPr>
            <p:txBody>
              <a:bodyPr wrap="none">
                <a:spAutoFit/>
              </a:bodyPr>
              <a:lstStyle/>
              <a:p>
                <a:pPr>
                  <a:lnSpc>
                    <a:spcPct val="145000"/>
                  </a:lnSpc>
                  <a:defRPr/>
                </a:pPr>
                <a:r>
                  <a:rPr lang="en-GB" sz="3200" dirty="0" smtClean="0">
                    <a:solidFill>
                      <a:srgbClr val="FFFF00"/>
                    </a:solidFill>
                    <a:effectLst>
                      <a:outerShdw blurRad="38100" dist="38100" dir="2700000" algn="tl">
                        <a:srgbClr val="000000"/>
                      </a:outerShdw>
                    </a:effectLst>
                    <a:latin typeface="Calibri" pitchFamily="34" charset="0"/>
                  </a:rPr>
                  <a:t>C</a:t>
                </a:r>
                <a:r>
                  <a:rPr lang="en-GB" sz="3200" i="1" baseline="-25000" dirty="0" smtClean="0">
                    <a:solidFill>
                      <a:srgbClr val="FFFF00"/>
                    </a:solidFill>
                    <a:effectLst>
                      <a:outerShdw blurRad="38100" dist="38100" dir="2700000" algn="tl">
                        <a:srgbClr val="000000"/>
                      </a:outerShdw>
                    </a:effectLst>
                    <a:latin typeface="Calibri" pitchFamily="34" charset="0"/>
                  </a:rPr>
                  <a:t>S</a:t>
                </a:r>
                <a:endParaRPr lang="en-GB" sz="3200" dirty="0">
                  <a:solidFill>
                    <a:srgbClr val="FFFF00"/>
                  </a:solidFill>
                  <a:effectLst>
                    <a:outerShdw blurRad="38100" dist="38100" dir="2700000" algn="tl">
                      <a:srgbClr val="000000"/>
                    </a:outerShdw>
                  </a:effectLst>
                  <a:latin typeface="Calibri" pitchFamily="34" charset="0"/>
                </a:endParaRPr>
              </a:p>
            </p:txBody>
          </p:sp>
          <p:sp>
            <p:nvSpPr>
              <p:cNvPr id="96277" name="Rectangle 18"/>
              <p:cNvSpPr>
                <a:spLocks noChangeArrowheads="1"/>
              </p:cNvSpPr>
              <p:nvPr/>
            </p:nvSpPr>
            <p:spPr bwMode="auto">
              <a:xfrm>
                <a:off x="4560" y="1698"/>
                <a:ext cx="240" cy="336"/>
              </a:xfrm>
              <a:prstGeom prst="rect">
                <a:avLst/>
              </a:prstGeom>
              <a:noFill/>
              <a:ln w="9525">
                <a:noFill/>
                <a:miter lim="800000"/>
                <a:headEnd/>
                <a:tailEnd/>
              </a:ln>
            </p:spPr>
            <p:txBody>
              <a:bodyPr/>
              <a:lstStyle/>
              <a:p>
                <a:pPr marL="342900" indent="-342900">
                  <a:spcBef>
                    <a:spcPct val="20000"/>
                  </a:spcBef>
                </a:pPr>
                <a:r>
                  <a:rPr lang="en-GB" sz="2400" i="1" dirty="0" err="1" smtClean="0">
                    <a:solidFill>
                      <a:srgbClr val="FFFF00"/>
                    </a:solidFill>
                    <a:effectLst/>
                    <a:latin typeface="Calibri" pitchFamily="34" charset="0"/>
                  </a:rPr>
                  <a:t>i</a:t>
                </a:r>
                <a:endParaRPr lang="en-GB" sz="3200" dirty="0">
                  <a:solidFill>
                    <a:srgbClr val="FFFF00"/>
                  </a:solidFill>
                  <a:effectLst/>
                  <a:latin typeface="Calibri" pitchFamily="34" charset="0"/>
                </a:endParaRPr>
              </a:p>
            </p:txBody>
          </p:sp>
        </p:grpSp>
        <p:grpSp>
          <p:nvGrpSpPr>
            <p:cNvPr id="96264" name="Group 19"/>
            <p:cNvGrpSpPr>
              <a:grpSpLocks/>
            </p:cNvGrpSpPr>
            <p:nvPr/>
          </p:nvGrpSpPr>
          <p:grpSpPr bwMode="auto">
            <a:xfrm>
              <a:off x="534" y="3526"/>
              <a:ext cx="432" cy="411"/>
              <a:chOff x="5109" y="2700"/>
              <a:chExt cx="432" cy="411"/>
            </a:xfrm>
          </p:grpSpPr>
          <p:sp>
            <p:nvSpPr>
              <p:cNvPr id="629780" name="Text Box 20"/>
              <p:cNvSpPr txBox="1">
                <a:spLocks noChangeArrowheads="1"/>
              </p:cNvSpPr>
              <p:nvPr/>
            </p:nvSpPr>
            <p:spPr bwMode="auto">
              <a:xfrm>
                <a:off x="5109" y="2743"/>
                <a:ext cx="327" cy="368"/>
              </a:xfrm>
              <a:prstGeom prst="rect">
                <a:avLst/>
              </a:prstGeom>
              <a:noFill/>
              <a:ln w="9525">
                <a:noFill/>
                <a:miter lim="800000"/>
                <a:headEnd/>
                <a:tailEnd/>
              </a:ln>
              <a:effectLst/>
            </p:spPr>
            <p:txBody>
              <a:bodyPr wrap="none">
                <a:spAutoFit/>
              </a:bodyPr>
              <a:lstStyle/>
              <a:p>
                <a:pPr>
                  <a:defRPr/>
                </a:pPr>
                <a:r>
                  <a:rPr lang="en-GB" sz="3200" smtClean="0">
                    <a:solidFill>
                      <a:srgbClr val="FFFF00"/>
                    </a:solidFill>
                    <a:effectLst>
                      <a:outerShdw blurRad="38100" dist="38100" dir="2700000" algn="tl">
                        <a:srgbClr val="000000"/>
                      </a:outerShdw>
                    </a:effectLst>
                    <a:latin typeface="Calibri" pitchFamily="34" charset="0"/>
                  </a:rPr>
                  <a:t>C</a:t>
                </a:r>
                <a:r>
                  <a:rPr lang="en-GB" sz="3200" i="1" baseline="-25000" smtClean="0">
                    <a:solidFill>
                      <a:srgbClr val="FFFF00"/>
                    </a:solidFill>
                    <a:effectLst>
                      <a:outerShdw blurRad="38100" dist="38100" dir="2700000" algn="tl">
                        <a:srgbClr val="000000"/>
                      </a:outerShdw>
                    </a:effectLst>
                    <a:latin typeface="Calibri" pitchFamily="34" charset="0"/>
                  </a:rPr>
                  <a:t>L</a:t>
                </a:r>
                <a:endParaRPr lang="en-GB" sz="3200">
                  <a:solidFill>
                    <a:srgbClr val="FFFF00"/>
                  </a:solidFill>
                  <a:effectLst>
                    <a:outerShdw blurRad="38100" dist="38100" dir="2700000" algn="tl">
                      <a:srgbClr val="000000"/>
                    </a:outerShdw>
                  </a:effectLst>
                  <a:latin typeface="Calibri" pitchFamily="34" charset="0"/>
                </a:endParaRPr>
              </a:p>
            </p:txBody>
          </p:sp>
          <p:sp>
            <p:nvSpPr>
              <p:cNvPr id="96275" name="Rectangle 21"/>
              <p:cNvSpPr>
                <a:spLocks noChangeArrowheads="1"/>
              </p:cNvSpPr>
              <p:nvPr/>
            </p:nvSpPr>
            <p:spPr bwMode="auto">
              <a:xfrm>
                <a:off x="5301" y="2700"/>
                <a:ext cx="240" cy="336"/>
              </a:xfrm>
              <a:prstGeom prst="rect">
                <a:avLst/>
              </a:prstGeom>
              <a:noFill/>
              <a:ln w="9525">
                <a:noFill/>
                <a:miter lim="800000"/>
                <a:headEnd/>
                <a:tailEnd/>
              </a:ln>
            </p:spPr>
            <p:txBody>
              <a:bodyPr/>
              <a:lstStyle/>
              <a:p>
                <a:pPr marL="342900" indent="-342900">
                  <a:spcBef>
                    <a:spcPct val="20000"/>
                  </a:spcBef>
                </a:pPr>
                <a:r>
                  <a:rPr lang="en-GB" sz="2400" i="1" smtClean="0">
                    <a:solidFill>
                      <a:srgbClr val="FFFF00"/>
                    </a:solidFill>
                    <a:effectLst/>
                    <a:latin typeface="Calibri" pitchFamily="34" charset="0"/>
                  </a:rPr>
                  <a:t>i</a:t>
                </a:r>
                <a:endParaRPr lang="en-GB" sz="3200">
                  <a:solidFill>
                    <a:srgbClr val="FFFF00"/>
                  </a:solidFill>
                  <a:effectLst/>
                  <a:latin typeface="Calibri" pitchFamily="34" charset="0"/>
                </a:endParaRPr>
              </a:p>
            </p:txBody>
          </p:sp>
        </p:grpSp>
        <p:sp>
          <p:nvSpPr>
            <p:cNvPr id="629783" name="Text Box 23"/>
            <p:cNvSpPr txBox="1">
              <a:spLocks noChangeArrowheads="1"/>
            </p:cNvSpPr>
            <p:nvPr/>
          </p:nvSpPr>
          <p:spPr bwMode="auto">
            <a:xfrm>
              <a:off x="3537" y="1949"/>
              <a:ext cx="360" cy="913"/>
            </a:xfrm>
            <a:prstGeom prst="rect">
              <a:avLst/>
            </a:prstGeom>
            <a:noFill/>
            <a:ln w="9525">
              <a:noFill/>
              <a:miter lim="800000"/>
              <a:headEnd/>
              <a:tailEnd/>
            </a:ln>
            <a:effectLst/>
          </p:spPr>
          <p:txBody>
            <a:bodyPr wrap="none">
              <a:spAutoFit/>
            </a:bodyPr>
            <a:lstStyle/>
            <a:p>
              <a:pPr>
                <a:lnSpc>
                  <a:spcPct val="145000"/>
                </a:lnSpc>
                <a:defRPr/>
              </a:pPr>
              <a:r>
                <a:rPr lang="en-GB" sz="3600" smtClean="0">
                  <a:solidFill>
                    <a:srgbClr val="FFFF00"/>
                  </a:solidFill>
                  <a:effectLst>
                    <a:outerShdw blurRad="38100" dist="38100" dir="2700000" algn="tl">
                      <a:srgbClr val="000000"/>
                    </a:outerShdw>
                  </a:effectLst>
                  <a:latin typeface="Calibri" pitchFamily="34" charset="0"/>
                </a:rPr>
                <a:t>C</a:t>
              </a:r>
              <a:r>
                <a:rPr lang="en-GB" sz="3600" i="1" baseline="-25000" smtClean="0">
                  <a:solidFill>
                    <a:srgbClr val="FFFF00"/>
                  </a:solidFill>
                  <a:effectLst>
                    <a:outerShdw blurRad="38100" dist="38100" dir="2700000" algn="tl">
                      <a:srgbClr val="000000"/>
                    </a:outerShdw>
                  </a:effectLst>
                  <a:latin typeface="Calibri" pitchFamily="34" charset="0"/>
                </a:rPr>
                <a:t>S</a:t>
              </a:r>
              <a:endParaRPr lang="en-GB" sz="3600" smtClean="0">
                <a:solidFill>
                  <a:srgbClr val="FFFF00"/>
                </a:solidFill>
                <a:effectLst>
                  <a:outerShdw blurRad="38100" dist="38100" dir="2700000" algn="tl">
                    <a:srgbClr val="000000"/>
                  </a:outerShdw>
                </a:effectLst>
                <a:latin typeface="Calibri" pitchFamily="34" charset="0"/>
              </a:endParaRPr>
            </a:p>
            <a:p>
              <a:pPr>
                <a:defRPr/>
              </a:pPr>
              <a:r>
                <a:rPr lang="en-GB" sz="3600" smtClean="0">
                  <a:solidFill>
                    <a:srgbClr val="FFFF00"/>
                  </a:solidFill>
                  <a:effectLst>
                    <a:outerShdw blurRad="38100" dist="38100" dir="2700000" algn="tl">
                      <a:srgbClr val="000000"/>
                    </a:outerShdw>
                  </a:effectLst>
                  <a:latin typeface="Calibri" pitchFamily="34" charset="0"/>
                </a:rPr>
                <a:t>C</a:t>
              </a:r>
              <a:r>
                <a:rPr lang="en-GB" sz="3600" i="1" baseline="-25000" smtClean="0">
                  <a:solidFill>
                    <a:srgbClr val="FFFF00"/>
                  </a:solidFill>
                  <a:effectLst>
                    <a:outerShdw blurRad="38100" dist="38100" dir="2700000" algn="tl">
                      <a:srgbClr val="000000"/>
                    </a:outerShdw>
                  </a:effectLst>
                  <a:latin typeface="Calibri" pitchFamily="34" charset="0"/>
                </a:rPr>
                <a:t>L</a:t>
              </a:r>
              <a:endParaRPr lang="en-GB" sz="3600">
                <a:solidFill>
                  <a:srgbClr val="FFFF00"/>
                </a:solidFill>
                <a:effectLst>
                  <a:outerShdw blurRad="38100" dist="38100" dir="2700000" algn="tl">
                    <a:srgbClr val="000000"/>
                  </a:outerShdw>
                </a:effectLst>
                <a:latin typeface="Calibri" pitchFamily="34" charset="0"/>
              </a:endParaRPr>
            </a:p>
          </p:txBody>
        </p:sp>
        <p:sp>
          <p:nvSpPr>
            <p:cNvPr id="629784" name="Line 24"/>
            <p:cNvSpPr>
              <a:spLocks noChangeShapeType="1"/>
            </p:cNvSpPr>
            <p:nvPr/>
          </p:nvSpPr>
          <p:spPr bwMode="auto">
            <a:xfrm flipV="1">
              <a:off x="3590" y="2491"/>
              <a:ext cx="291" cy="0"/>
            </a:xfrm>
            <a:prstGeom prst="line">
              <a:avLst/>
            </a:prstGeom>
            <a:noFill/>
            <a:ln w="28575">
              <a:solidFill>
                <a:schemeClr val="bg1"/>
              </a:solidFill>
              <a:round/>
              <a:headEnd/>
              <a:tailEnd/>
            </a:ln>
            <a:effectLst/>
          </p:spPr>
          <p:txBody>
            <a:bodyPr wrap="none" anchor="ctr"/>
            <a:lstStyle/>
            <a:p>
              <a:pPr>
                <a:defRPr/>
              </a:pPr>
              <a:endParaRPr lang="en-GB">
                <a:solidFill>
                  <a:srgbClr val="FFFF00"/>
                </a:solidFill>
                <a:latin typeface="Calibri" pitchFamily="34" charset="0"/>
              </a:endParaRPr>
            </a:p>
          </p:txBody>
        </p:sp>
        <p:sp>
          <p:nvSpPr>
            <p:cNvPr id="629785" name="Rectangle 25"/>
            <p:cNvSpPr>
              <a:spLocks noChangeArrowheads="1"/>
            </p:cNvSpPr>
            <p:nvPr/>
          </p:nvSpPr>
          <p:spPr bwMode="auto">
            <a:xfrm>
              <a:off x="2817" y="2234"/>
              <a:ext cx="816" cy="528"/>
            </a:xfrm>
            <a:prstGeom prst="rect">
              <a:avLst/>
            </a:prstGeom>
            <a:noFill/>
            <a:ln w="9525">
              <a:noFill/>
              <a:miter lim="800000"/>
              <a:headEnd/>
              <a:tailEnd/>
            </a:ln>
            <a:effectLst/>
          </p:spPr>
          <p:txBody>
            <a:bodyPr/>
            <a:lstStyle/>
            <a:p>
              <a:pPr marL="342900" indent="-342900">
                <a:spcBef>
                  <a:spcPct val="20000"/>
                </a:spcBef>
                <a:defRPr/>
              </a:pPr>
              <a:r>
                <a:rPr lang="en-GB" sz="4000" smtClean="0">
                  <a:solidFill>
                    <a:srgbClr val="FFFF00"/>
                  </a:solidFill>
                  <a:effectLst>
                    <a:outerShdw blurRad="38100" dist="38100" dir="2700000" algn="tl">
                      <a:srgbClr val="000000"/>
                    </a:outerShdw>
                  </a:effectLst>
                  <a:latin typeface="Calibri" pitchFamily="34" charset="0"/>
                </a:rPr>
                <a:t>K</a:t>
              </a:r>
              <a:r>
                <a:rPr lang="en-GB" sz="4000" baseline="-25000" smtClean="0">
                  <a:solidFill>
                    <a:srgbClr val="FFFF00"/>
                  </a:solidFill>
                  <a:effectLst>
                    <a:outerShdw blurRad="38100" dist="38100" dir="2700000" algn="tl">
                      <a:srgbClr val="000000"/>
                    </a:outerShdw>
                  </a:effectLst>
                  <a:latin typeface="Calibri" pitchFamily="34" charset="0"/>
                </a:rPr>
                <a:t>D</a:t>
              </a:r>
              <a:r>
                <a:rPr lang="en-GB" sz="4000" smtClean="0">
                  <a:solidFill>
                    <a:srgbClr val="FFFF00"/>
                  </a:solidFill>
                  <a:effectLst>
                    <a:outerShdw blurRad="38100" dist="38100" dir="2700000" algn="tl">
                      <a:srgbClr val="000000"/>
                    </a:outerShdw>
                  </a:effectLst>
                  <a:latin typeface="Calibri" pitchFamily="34" charset="0"/>
                </a:rPr>
                <a:t> =</a:t>
              </a:r>
              <a:endParaRPr lang="en-GB" sz="4000">
                <a:solidFill>
                  <a:srgbClr val="FFFF00"/>
                </a:solidFill>
                <a:effectLst>
                  <a:outerShdw blurRad="38100" dist="38100" dir="2700000" algn="tl">
                    <a:srgbClr val="000000"/>
                  </a:outerShdw>
                </a:effectLst>
                <a:latin typeface="Calibri" pitchFamily="34" charset="0"/>
              </a:endParaRPr>
            </a:p>
          </p:txBody>
        </p:sp>
        <p:sp>
          <p:nvSpPr>
            <p:cNvPr id="629786" name="Rectangle 26"/>
            <p:cNvSpPr>
              <a:spLocks noChangeArrowheads="1"/>
            </p:cNvSpPr>
            <p:nvPr/>
          </p:nvSpPr>
          <p:spPr bwMode="auto">
            <a:xfrm>
              <a:off x="3729" y="2060"/>
              <a:ext cx="240" cy="336"/>
            </a:xfrm>
            <a:prstGeom prst="rect">
              <a:avLst/>
            </a:prstGeom>
            <a:noFill/>
            <a:ln w="9525">
              <a:noFill/>
              <a:miter lim="800000"/>
              <a:headEnd/>
              <a:tailEnd/>
            </a:ln>
            <a:effectLst/>
          </p:spPr>
          <p:txBody>
            <a:bodyPr/>
            <a:lstStyle/>
            <a:p>
              <a:pPr marL="342900" indent="-342900">
                <a:spcBef>
                  <a:spcPct val="20000"/>
                </a:spcBef>
                <a:defRPr/>
              </a:pPr>
              <a:r>
                <a:rPr lang="en-GB" sz="2800" i="1" smtClean="0">
                  <a:solidFill>
                    <a:srgbClr val="FFFF00"/>
                  </a:solidFill>
                  <a:effectLst>
                    <a:outerShdw blurRad="38100" dist="38100" dir="2700000" algn="tl">
                      <a:srgbClr val="000000"/>
                    </a:outerShdw>
                  </a:effectLst>
                  <a:latin typeface="Calibri" pitchFamily="34" charset="0"/>
                </a:rPr>
                <a:t>i</a:t>
              </a:r>
              <a:endParaRPr lang="en-GB" sz="3600">
                <a:solidFill>
                  <a:srgbClr val="FFFF00"/>
                </a:solidFill>
                <a:effectLst>
                  <a:outerShdw blurRad="38100" dist="38100" dir="2700000" algn="tl">
                    <a:srgbClr val="000000"/>
                  </a:outerShdw>
                </a:effectLst>
                <a:latin typeface="Calibri" pitchFamily="34" charset="0"/>
              </a:endParaRPr>
            </a:p>
          </p:txBody>
        </p:sp>
        <p:sp>
          <p:nvSpPr>
            <p:cNvPr id="629787" name="Rectangle 27"/>
            <p:cNvSpPr>
              <a:spLocks noChangeArrowheads="1"/>
            </p:cNvSpPr>
            <p:nvPr/>
          </p:nvSpPr>
          <p:spPr bwMode="auto">
            <a:xfrm>
              <a:off x="3705" y="2426"/>
              <a:ext cx="240" cy="336"/>
            </a:xfrm>
            <a:prstGeom prst="rect">
              <a:avLst/>
            </a:prstGeom>
            <a:noFill/>
            <a:ln w="9525">
              <a:noFill/>
              <a:miter lim="800000"/>
              <a:headEnd/>
              <a:tailEnd/>
            </a:ln>
            <a:effectLst/>
          </p:spPr>
          <p:txBody>
            <a:bodyPr/>
            <a:lstStyle/>
            <a:p>
              <a:pPr marL="342900" indent="-342900">
                <a:spcBef>
                  <a:spcPct val="20000"/>
                </a:spcBef>
                <a:defRPr/>
              </a:pPr>
              <a:r>
                <a:rPr lang="en-GB" sz="2800" i="1" smtClean="0">
                  <a:solidFill>
                    <a:srgbClr val="FFFF00"/>
                  </a:solidFill>
                  <a:effectLst>
                    <a:outerShdw blurRad="38100" dist="38100" dir="2700000" algn="tl">
                      <a:srgbClr val="000000"/>
                    </a:outerShdw>
                  </a:effectLst>
                  <a:latin typeface="Calibri" pitchFamily="34" charset="0"/>
                </a:rPr>
                <a:t>i</a:t>
              </a:r>
              <a:endParaRPr lang="en-GB" sz="3600">
                <a:solidFill>
                  <a:srgbClr val="FFFF00"/>
                </a:solidFill>
                <a:effectLst>
                  <a:outerShdw blurRad="38100" dist="38100" dir="2700000" algn="tl">
                    <a:srgbClr val="000000"/>
                  </a:outerShdw>
                </a:effectLst>
                <a:latin typeface="Calibri" pitchFamily="34" charset="0"/>
              </a:endParaRPr>
            </a:p>
          </p:txBody>
        </p:sp>
        <p:sp>
          <p:nvSpPr>
            <p:cNvPr id="629788" name="Rectangle 28"/>
            <p:cNvSpPr>
              <a:spLocks noChangeArrowheads="1"/>
            </p:cNvSpPr>
            <p:nvPr/>
          </p:nvSpPr>
          <p:spPr bwMode="auto">
            <a:xfrm>
              <a:off x="3031" y="2167"/>
              <a:ext cx="240" cy="336"/>
            </a:xfrm>
            <a:prstGeom prst="rect">
              <a:avLst/>
            </a:prstGeom>
            <a:noFill/>
            <a:ln w="9525">
              <a:noFill/>
              <a:miter lim="800000"/>
              <a:headEnd/>
              <a:tailEnd/>
            </a:ln>
            <a:effectLst/>
          </p:spPr>
          <p:txBody>
            <a:bodyPr/>
            <a:lstStyle/>
            <a:p>
              <a:pPr marL="342900" indent="-342900">
                <a:spcBef>
                  <a:spcPct val="20000"/>
                </a:spcBef>
                <a:defRPr/>
              </a:pPr>
              <a:r>
                <a:rPr lang="en-GB" sz="2800" i="1" smtClean="0">
                  <a:solidFill>
                    <a:srgbClr val="FFFF00"/>
                  </a:solidFill>
                  <a:effectLst>
                    <a:outerShdw blurRad="38100" dist="38100" dir="2700000" algn="tl">
                      <a:srgbClr val="000000"/>
                    </a:outerShdw>
                  </a:effectLst>
                  <a:latin typeface="Calibri" pitchFamily="34" charset="0"/>
                </a:rPr>
                <a:t>i</a:t>
              </a:r>
              <a:endParaRPr lang="en-GB" sz="3600">
                <a:solidFill>
                  <a:srgbClr val="FFFF00"/>
                </a:solidFill>
                <a:effectLst>
                  <a:outerShdw blurRad="38100" dist="38100" dir="2700000" algn="tl">
                    <a:srgbClr val="000000"/>
                  </a:outerShdw>
                </a:effectLst>
                <a:latin typeface="Calibri" pitchFamily="34" charset="0"/>
              </a:endParaRPr>
            </a:p>
          </p:txBody>
        </p:sp>
        <p:sp>
          <p:nvSpPr>
            <p:cNvPr id="629789" name="Rectangle 29"/>
            <p:cNvSpPr>
              <a:spLocks noChangeArrowheads="1"/>
            </p:cNvSpPr>
            <p:nvPr/>
          </p:nvSpPr>
          <p:spPr bwMode="auto">
            <a:xfrm>
              <a:off x="3112" y="2426"/>
              <a:ext cx="324" cy="519"/>
            </a:xfrm>
            <a:prstGeom prst="rect">
              <a:avLst/>
            </a:prstGeom>
            <a:noFill/>
            <a:ln w="9525">
              <a:noFill/>
              <a:miter lim="800000"/>
              <a:headEnd/>
              <a:tailEnd/>
            </a:ln>
            <a:effectLst/>
          </p:spPr>
          <p:txBody>
            <a:bodyPr/>
            <a:lstStyle/>
            <a:p>
              <a:pPr marL="342900" indent="-342900">
                <a:spcBef>
                  <a:spcPct val="20000"/>
                </a:spcBef>
                <a:defRPr/>
              </a:pPr>
              <a:r>
                <a:rPr lang="en-GB" sz="3600" i="1" baseline="-25000" smtClean="0">
                  <a:solidFill>
                    <a:srgbClr val="FFFF00"/>
                  </a:solidFill>
                  <a:effectLst>
                    <a:outerShdw blurRad="38100" dist="38100" dir="2700000" algn="tl">
                      <a:srgbClr val="000000"/>
                    </a:outerShdw>
                  </a:effectLst>
                  <a:latin typeface="Calibri" pitchFamily="34" charset="0"/>
                </a:rPr>
                <a:t>S</a:t>
              </a:r>
              <a:endParaRPr lang="en-GB" sz="3600">
                <a:solidFill>
                  <a:srgbClr val="FFFF00"/>
                </a:solidFill>
                <a:effectLst>
                  <a:outerShdw blurRad="38100" dist="38100" dir="2700000" algn="tl">
                    <a:srgbClr val="000000"/>
                  </a:outerShdw>
                </a:effectLst>
                <a:latin typeface="Calibri" pitchFamily="34" charset="0"/>
              </a:endParaRPr>
            </a:p>
          </p:txBody>
        </p:sp>
        <p:sp>
          <p:nvSpPr>
            <p:cNvPr id="629790" name="Rectangle 30"/>
            <p:cNvSpPr>
              <a:spLocks noChangeArrowheads="1"/>
            </p:cNvSpPr>
            <p:nvPr/>
          </p:nvSpPr>
          <p:spPr bwMode="auto">
            <a:xfrm>
              <a:off x="204" y="2039"/>
              <a:ext cx="5358" cy="2087"/>
            </a:xfrm>
            <a:prstGeom prst="rect">
              <a:avLst/>
            </a:prstGeom>
            <a:noFill/>
            <a:ln w="57150" cmpd="thickThin" algn="ctr">
              <a:noFill/>
              <a:miter lim="800000"/>
              <a:headEnd/>
              <a:tailEnd/>
            </a:ln>
            <a:effectLst/>
          </p:spPr>
          <p:txBody>
            <a:bodyPr wrap="none" anchor="ctr"/>
            <a:lstStyle/>
            <a:p>
              <a:pPr>
                <a:defRPr/>
              </a:pPr>
              <a:endParaRPr lang="en-GB">
                <a:latin typeface="Calibri" pitchFamily="34" charset="0"/>
              </a:endParaRPr>
            </a:p>
          </p:txBody>
        </p:sp>
        <p:sp>
          <p:nvSpPr>
            <p:cNvPr id="629791" name="Rectangle 31"/>
            <p:cNvSpPr>
              <a:spLocks noChangeArrowheads="1"/>
            </p:cNvSpPr>
            <p:nvPr/>
          </p:nvSpPr>
          <p:spPr bwMode="auto">
            <a:xfrm>
              <a:off x="249" y="1998"/>
              <a:ext cx="2495" cy="1032"/>
            </a:xfrm>
            <a:prstGeom prst="rect">
              <a:avLst/>
            </a:prstGeom>
            <a:noFill/>
            <a:ln w="9525">
              <a:noFill/>
              <a:miter lim="800000"/>
              <a:headEnd/>
              <a:tailEnd/>
            </a:ln>
            <a:effectLst/>
          </p:spPr>
          <p:txBody>
            <a:bodyPr/>
            <a:lstStyle/>
            <a:p>
              <a:pPr algn="ctr">
                <a:spcBef>
                  <a:spcPct val="45000"/>
                </a:spcBef>
                <a:buClr>
                  <a:srgbClr val="00CC00"/>
                </a:buClr>
                <a:buSzPct val="50000"/>
                <a:buFont typeface="Monotype Sorts" pitchFamily="2" charset="2"/>
                <a:buNone/>
                <a:defRPr/>
              </a:pPr>
              <a:r>
                <a:rPr lang="en-GB" sz="4800" dirty="0" smtClean="0">
                  <a:solidFill>
                    <a:schemeClr val="bg1"/>
                  </a:solidFill>
                  <a:effectLst>
                    <a:outerShdw blurRad="38100" dist="38100" dir="2700000" algn="tl">
                      <a:srgbClr val="000000"/>
                    </a:outerShdw>
                  </a:effectLst>
                  <a:latin typeface="Calibri" pitchFamily="34" charset="0"/>
                </a:rPr>
                <a:t>Partition Coefficient</a:t>
              </a:r>
              <a:endParaRPr lang="en-GB" sz="4800" dirty="0">
                <a:solidFill>
                  <a:schemeClr val="bg1"/>
                </a:solidFill>
                <a:effectLst>
                  <a:outerShdw blurRad="38100" dist="38100" dir="2700000" algn="tl">
                    <a:srgbClr val="000000"/>
                  </a:outerShdw>
                </a:effectLst>
                <a:latin typeface="Calibri"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29771">
                                            <p:txEl>
                                              <p:pRg st="0" end="0"/>
                                            </p:txEl>
                                          </p:spTgt>
                                        </p:tgtEl>
                                        <p:attrNameLst>
                                          <p:attrName>style.visibility</p:attrName>
                                        </p:attrNameLst>
                                      </p:cBhvr>
                                      <p:to>
                                        <p:strVal val="visible"/>
                                      </p:to>
                                    </p:set>
                                    <p:animEffect transition="in" filter="fade">
                                      <p:cBhvr>
                                        <p:cTn id="7" dur="500"/>
                                        <p:tgtEl>
                                          <p:spTgt spid="6297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9771" grpId="0" build="p" autoUpdateAnimBg="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2146" name="Text Box 2"/>
          <p:cNvSpPr txBox="1">
            <a:spLocks noChangeArrowheads="1"/>
          </p:cNvSpPr>
          <p:nvPr/>
        </p:nvSpPr>
        <p:spPr bwMode="auto">
          <a:xfrm>
            <a:off x="0" y="88900"/>
            <a:ext cx="9144000" cy="1066800"/>
          </a:xfrm>
          <a:prstGeom prst="rect">
            <a:avLst/>
          </a:prstGeom>
          <a:noFill/>
          <a:ln w="9525" algn="ctr">
            <a:noFill/>
            <a:miter lim="800000"/>
            <a:headEnd/>
            <a:tailEnd/>
          </a:ln>
          <a:effectLst/>
        </p:spPr>
        <p:txBody>
          <a:bodyPr>
            <a:spAutoFit/>
          </a:bodyPr>
          <a:lstStyle/>
          <a:p>
            <a:pPr algn="ctr">
              <a:defRPr/>
            </a:pPr>
            <a:r>
              <a:rPr lang="en-GB" sz="3200" smtClean="0">
                <a:solidFill>
                  <a:srgbClr val="FFFF00"/>
                </a:solidFill>
                <a:effectLst>
                  <a:outerShdw blurRad="38100" dist="38100" dir="2700000" algn="tl">
                    <a:srgbClr val="000000"/>
                  </a:outerShdw>
                </a:effectLst>
                <a:latin typeface="Calibri" pitchFamily="34" charset="0"/>
              </a:rPr>
              <a:t>Mantle melting, melt extraction and post-melting processes beneath mid-ocean ridges</a:t>
            </a:r>
            <a:endParaRPr lang="en-GB" sz="3200">
              <a:solidFill>
                <a:srgbClr val="FFFF00"/>
              </a:solidFill>
              <a:effectLst>
                <a:outerShdw blurRad="38100" dist="38100" dir="2700000" algn="tl">
                  <a:srgbClr val="000000"/>
                </a:outerShdw>
              </a:effectLst>
              <a:latin typeface="Calibri" pitchFamily="34" charset="0"/>
            </a:endParaRPr>
          </a:p>
        </p:txBody>
      </p:sp>
      <p:sp>
        <p:nvSpPr>
          <p:cNvPr id="902147" name="Text Box 3"/>
          <p:cNvSpPr txBox="1">
            <a:spLocks noChangeArrowheads="1"/>
          </p:cNvSpPr>
          <p:nvPr/>
        </p:nvSpPr>
        <p:spPr bwMode="auto">
          <a:xfrm>
            <a:off x="346075" y="1350963"/>
            <a:ext cx="8451850" cy="1569660"/>
          </a:xfrm>
          <a:prstGeom prst="rect">
            <a:avLst/>
          </a:prstGeom>
          <a:noFill/>
          <a:ln w="9525">
            <a:noFill/>
            <a:miter lim="800000"/>
            <a:headEnd/>
            <a:tailEnd/>
          </a:ln>
          <a:effectLst/>
        </p:spPr>
        <p:txBody>
          <a:bodyPr wrap="square">
            <a:spAutoFit/>
          </a:bodyPr>
          <a:lstStyle/>
          <a:p>
            <a:pPr>
              <a:defRPr/>
            </a:pPr>
            <a:r>
              <a:rPr lang="en-GB" sz="3200" smtClean="0">
                <a:solidFill>
                  <a:schemeClr val="bg1"/>
                </a:solidFill>
                <a:effectLst>
                  <a:outerShdw blurRad="38100" dist="38100" dir="2700000" algn="tl">
                    <a:srgbClr val="000000"/>
                  </a:outerShdw>
                </a:effectLst>
                <a:latin typeface="Calibri" pitchFamily="34" charset="0"/>
                <a:sym typeface="Wingdings" pitchFamily="2" charset="2"/>
              </a:rPr>
              <a:t>Among all the residual phases (ol, opx, cpx and sp), cpx has the highest incompatible element mineral/melt partition coefficients.</a:t>
            </a:r>
            <a:endParaRPr lang="en-GB" sz="320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902164" name="Rectangle 20"/>
          <p:cNvSpPr>
            <a:spLocks noChangeArrowheads="1"/>
          </p:cNvSpPr>
          <p:nvPr/>
        </p:nvSpPr>
        <p:spPr bwMode="auto">
          <a:xfrm>
            <a:off x="323850" y="3236913"/>
            <a:ext cx="8505825" cy="3313112"/>
          </a:xfrm>
          <a:prstGeom prst="rect">
            <a:avLst/>
          </a:prstGeom>
          <a:noFill/>
          <a:ln w="57150" cmpd="thickThin" algn="ctr">
            <a:noFill/>
            <a:miter lim="800000"/>
            <a:headEnd/>
            <a:tailEnd/>
          </a:ln>
          <a:effectLst/>
        </p:spPr>
        <p:txBody>
          <a:bodyPr wrap="none" anchor="ctr"/>
          <a:lstStyle/>
          <a:p>
            <a:pPr>
              <a:defRPr/>
            </a:pPr>
            <a:endParaRPr lang="en-GB">
              <a:latin typeface="Calibri" pitchFamily="34" charset="0"/>
            </a:endParaRPr>
          </a:p>
        </p:txBody>
      </p:sp>
      <p:sp>
        <p:nvSpPr>
          <p:cNvPr id="902192" name="Text Box 48"/>
          <p:cNvSpPr txBox="1">
            <a:spLocks noChangeArrowheads="1"/>
          </p:cNvSpPr>
          <p:nvPr/>
        </p:nvSpPr>
        <p:spPr bwMode="auto">
          <a:xfrm>
            <a:off x="379413" y="3316288"/>
            <a:ext cx="8369300" cy="3000375"/>
          </a:xfrm>
          <a:prstGeom prst="rect">
            <a:avLst/>
          </a:prstGeom>
          <a:noFill/>
          <a:ln w="9525">
            <a:noFill/>
            <a:miter lim="800000"/>
            <a:headEnd/>
            <a:tailEnd/>
          </a:ln>
          <a:effectLst/>
        </p:spPr>
        <p:txBody>
          <a:bodyPr>
            <a:spAutoFit/>
          </a:bodyPr>
          <a:lstStyle/>
          <a:p>
            <a:pPr algn="ctr">
              <a:lnSpc>
                <a:spcPct val="90000"/>
              </a:lnSpc>
              <a:defRPr/>
            </a:pPr>
            <a:r>
              <a:rPr lang="en-GB" sz="3000" smtClean="0">
                <a:solidFill>
                  <a:schemeClr val="bg1"/>
                </a:solidFill>
                <a:effectLst>
                  <a:outerShdw blurRad="38100" dist="38100" dir="2700000" algn="tl">
                    <a:srgbClr val="000000"/>
                  </a:outerShdw>
                </a:effectLst>
                <a:latin typeface="Calibri" pitchFamily="34" charset="0"/>
                <a:sym typeface="Wingdings" pitchFamily="2" charset="2"/>
              </a:rPr>
              <a:t>A given element </a:t>
            </a:r>
            <a:r>
              <a:rPr lang="en-GB" sz="3000" u="sng" smtClean="0">
                <a:solidFill>
                  <a:schemeClr val="bg1"/>
                </a:solidFill>
                <a:effectLst>
                  <a:outerShdw blurRad="38100" dist="38100" dir="2700000" algn="tl">
                    <a:srgbClr val="000000"/>
                  </a:outerShdw>
                </a:effectLst>
                <a:latin typeface="Calibri" pitchFamily="34" charset="0"/>
                <a:sym typeface="Wingdings" pitchFamily="2" charset="2"/>
              </a:rPr>
              <a:t>may have</a:t>
            </a:r>
            <a:r>
              <a:rPr lang="en-GB" sz="3000" smtClean="0">
                <a:solidFill>
                  <a:schemeClr val="bg1"/>
                </a:solidFill>
                <a:effectLst>
                  <a:outerShdw blurRad="38100" dist="38100" dir="2700000" algn="tl">
                    <a:srgbClr val="000000"/>
                  </a:outerShdw>
                </a:effectLst>
                <a:latin typeface="Calibri" pitchFamily="34" charset="0"/>
                <a:sym typeface="Wingdings" pitchFamily="2" charset="2"/>
              </a:rPr>
              <a:t> different Kd depending the mineral where it enters.</a:t>
            </a:r>
          </a:p>
          <a:p>
            <a:pPr algn="ctr">
              <a:lnSpc>
                <a:spcPct val="90000"/>
              </a:lnSpc>
              <a:defRPr/>
            </a:pPr>
            <a:r>
              <a:rPr lang="en-GB" sz="3000" smtClean="0">
                <a:solidFill>
                  <a:schemeClr val="bg1"/>
                </a:solidFill>
                <a:effectLst>
                  <a:outerShdw blurRad="38100" dist="38100" dir="2700000" algn="tl">
                    <a:srgbClr val="000000"/>
                  </a:outerShdw>
                </a:effectLst>
                <a:latin typeface="Calibri" pitchFamily="34" charset="0"/>
                <a:sym typeface="Wingdings" pitchFamily="2" charset="2"/>
              </a:rPr>
              <a:t>(</a:t>
            </a:r>
            <a:r>
              <a:rPr lang="en-GB" sz="3000" smtClean="0">
                <a:solidFill>
                  <a:srgbClr val="FFFF00"/>
                </a:solidFill>
                <a:effectLst>
                  <a:outerShdw blurRad="38100" dist="38100" dir="2700000" algn="tl">
                    <a:srgbClr val="000000"/>
                  </a:outerShdw>
                </a:effectLst>
                <a:latin typeface="Calibri" pitchFamily="34" charset="0"/>
                <a:sym typeface="Wingdings" pitchFamily="2" charset="2"/>
              </a:rPr>
              <a:t>e.g., Kd</a:t>
            </a:r>
            <a:r>
              <a:rPr lang="en-GB" sz="3000" baseline="30000" smtClean="0">
                <a:solidFill>
                  <a:srgbClr val="FFFF00"/>
                </a:solidFill>
                <a:effectLst>
                  <a:outerShdw blurRad="38100" dist="38100" dir="2700000" algn="tl">
                    <a:srgbClr val="000000"/>
                  </a:outerShdw>
                </a:effectLst>
                <a:latin typeface="Calibri" pitchFamily="34" charset="0"/>
                <a:sym typeface="Wingdings" pitchFamily="2" charset="2"/>
              </a:rPr>
              <a:t>La</a:t>
            </a:r>
            <a:r>
              <a:rPr lang="en-GB" sz="3000" baseline="-25000" smtClean="0">
                <a:solidFill>
                  <a:srgbClr val="FFFF00"/>
                </a:solidFill>
                <a:effectLst>
                  <a:outerShdw blurRad="38100" dist="38100" dir="2700000" algn="tl">
                    <a:srgbClr val="000000"/>
                  </a:outerShdw>
                </a:effectLst>
                <a:latin typeface="Calibri" pitchFamily="34" charset="0"/>
                <a:sym typeface="Wingdings" pitchFamily="2" charset="2"/>
              </a:rPr>
              <a:t>Cpx</a:t>
            </a:r>
            <a:r>
              <a:rPr lang="en-GB" sz="3000" smtClean="0">
                <a:solidFill>
                  <a:srgbClr val="FFFF00"/>
                </a:solidFill>
                <a:effectLst>
                  <a:outerShdw blurRad="38100" dist="38100" dir="2700000" algn="tl">
                    <a:srgbClr val="000000"/>
                  </a:outerShdw>
                </a:effectLst>
                <a:latin typeface="Calibri" pitchFamily="34" charset="0"/>
                <a:sym typeface="Wingdings" pitchFamily="2" charset="2"/>
              </a:rPr>
              <a:t> ≠ Kd</a:t>
            </a:r>
            <a:r>
              <a:rPr lang="en-GB" sz="3000" baseline="30000" smtClean="0">
                <a:solidFill>
                  <a:srgbClr val="FFFF00"/>
                </a:solidFill>
                <a:effectLst>
                  <a:outerShdw blurRad="38100" dist="38100" dir="2700000" algn="tl">
                    <a:srgbClr val="000000"/>
                  </a:outerShdw>
                </a:effectLst>
                <a:latin typeface="Calibri" pitchFamily="34" charset="0"/>
                <a:sym typeface="Wingdings" pitchFamily="2" charset="2"/>
              </a:rPr>
              <a:t>La</a:t>
            </a:r>
            <a:r>
              <a:rPr lang="en-GB" sz="3000" baseline="-25000" smtClean="0">
                <a:solidFill>
                  <a:srgbClr val="FFFF00"/>
                </a:solidFill>
                <a:effectLst>
                  <a:outerShdw blurRad="38100" dist="38100" dir="2700000" algn="tl">
                    <a:srgbClr val="000000"/>
                  </a:outerShdw>
                </a:effectLst>
                <a:latin typeface="Calibri" pitchFamily="34" charset="0"/>
                <a:sym typeface="Wingdings" pitchFamily="2" charset="2"/>
              </a:rPr>
              <a:t>Ol</a:t>
            </a:r>
            <a:r>
              <a:rPr lang="en-GB" sz="3000" smtClean="0">
                <a:solidFill>
                  <a:srgbClr val="FFFF00"/>
                </a:solidFill>
                <a:effectLst>
                  <a:outerShdw blurRad="38100" dist="38100" dir="2700000" algn="tl">
                    <a:srgbClr val="000000"/>
                  </a:outerShdw>
                </a:effectLst>
                <a:latin typeface="Calibri" pitchFamily="34" charset="0"/>
                <a:sym typeface="Wingdings" pitchFamily="2" charset="2"/>
              </a:rPr>
              <a:t> ≠ Kd</a:t>
            </a:r>
            <a:r>
              <a:rPr lang="en-GB" sz="3000" baseline="30000" smtClean="0">
                <a:solidFill>
                  <a:srgbClr val="FFFF00"/>
                </a:solidFill>
                <a:effectLst>
                  <a:outerShdw blurRad="38100" dist="38100" dir="2700000" algn="tl">
                    <a:srgbClr val="000000"/>
                  </a:outerShdw>
                </a:effectLst>
                <a:latin typeface="Calibri" pitchFamily="34" charset="0"/>
                <a:sym typeface="Wingdings" pitchFamily="2" charset="2"/>
              </a:rPr>
              <a:t>La</a:t>
            </a:r>
            <a:r>
              <a:rPr lang="en-GB" sz="3000" baseline="-25000" smtClean="0">
                <a:solidFill>
                  <a:srgbClr val="FFFF00"/>
                </a:solidFill>
                <a:effectLst>
                  <a:outerShdw blurRad="38100" dist="38100" dir="2700000" algn="tl">
                    <a:srgbClr val="000000"/>
                  </a:outerShdw>
                </a:effectLst>
                <a:latin typeface="Calibri" pitchFamily="34" charset="0"/>
                <a:sym typeface="Wingdings" pitchFamily="2" charset="2"/>
              </a:rPr>
              <a:t>Gt</a:t>
            </a:r>
            <a:r>
              <a:rPr lang="en-GB" sz="3000" smtClean="0">
                <a:solidFill>
                  <a:schemeClr val="bg1"/>
                </a:solidFill>
                <a:effectLst>
                  <a:outerShdw blurRad="38100" dist="38100" dir="2700000" algn="tl">
                    <a:srgbClr val="000000"/>
                  </a:outerShdw>
                </a:effectLst>
                <a:latin typeface="Calibri" pitchFamily="34" charset="0"/>
                <a:sym typeface="Wingdings" pitchFamily="2" charset="2"/>
              </a:rPr>
              <a:t>)</a:t>
            </a:r>
          </a:p>
          <a:p>
            <a:pPr algn="ctr">
              <a:lnSpc>
                <a:spcPct val="90000"/>
              </a:lnSpc>
              <a:defRPr/>
            </a:pPr>
            <a:endParaRPr lang="en-GB" sz="3000" smtClean="0">
              <a:solidFill>
                <a:srgbClr val="FFFF00"/>
              </a:solidFill>
              <a:effectLst>
                <a:outerShdw blurRad="38100" dist="38100" dir="2700000" algn="tl">
                  <a:srgbClr val="000000"/>
                </a:outerShdw>
              </a:effectLst>
              <a:latin typeface="Calibri" pitchFamily="34" charset="0"/>
              <a:sym typeface="Wingdings" pitchFamily="2" charset="2"/>
            </a:endParaRPr>
          </a:p>
          <a:p>
            <a:pPr algn="ctr">
              <a:lnSpc>
                <a:spcPct val="90000"/>
              </a:lnSpc>
              <a:defRPr/>
            </a:pPr>
            <a:r>
              <a:rPr lang="en-GB" sz="3000" smtClean="0">
                <a:solidFill>
                  <a:schemeClr val="bg1"/>
                </a:solidFill>
                <a:effectLst>
                  <a:outerShdw blurRad="38100" dist="38100" dir="2700000" algn="tl">
                    <a:srgbClr val="000000"/>
                  </a:outerShdw>
                </a:effectLst>
                <a:latin typeface="Calibri" pitchFamily="34" charset="0"/>
                <a:sym typeface="Wingdings" pitchFamily="2" charset="2"/>
              </a:rPr>
              <a:t>A given mineral </a:t>
            </a:r>
            <a:r>
              <a:rPr lang="en-GB" sz="3000" u="sng" smtClean="0">
                <a:solidFill>
                  <a:schemeClr val="bg1"/>
                </a:solidFill>
                <a:effectLst>
                  <a:outerShdw blurRad="38100" dist="38100" dir="2700000" algn="tl">
                    <a:srgbClr val="000000"/>
                  </a:outerShdw>
                </a:effectLst>
                <a:latin typeface="Calibri" pitchFamily="34" charset="0"/>
                <a:sym typeface="Wingdings" pitchFamily="2" charset="2"/>
              </a:rPr>
              <a:t>may have</a:t>
            </a:r>
            <a:r>
              <a:rPr lang="en-GB" sz="3000" smtClean="0">
                <a:solidFill>
                  <a:schemeClr val="bg1"/>
                </a:solidFill>
                <a:effectLst>
                  <a:outerShdw blurRad="38100" dist="38100" dir="2700000" algn="tl">
                    <a:srgbClr val="000000"/>
                  </a:outerShdw>
                </a:effectLst>
                <a:latin typeface="Calibri" pitchFamily="34" charset="0"/>
                <a:sym typeface="Wingdings" pitchFamily="2" charset="2"/>
              </a:rPr>
              <a:t> different Kd depending on the elements considered.</a:t>
            </a:r>
          </a:p>
          <a:p>
            <a:pPr algn="ctr">
              <a:lnSpc>
                <a:spcPct val="90000"/>
              </a:lnSpc>
              <a:defRPr/>
            </a:pPr>
            <a:r>
              <a:rPr lang="en-GB" sz="3000" smtClean="0">
                <a:solidFill>
                  <a:schemeClr val="bg1"/>
                </a:solidFill>
                <a:effectLst>
                  <a:outerShdw blurRad="38100" dist="38100" dir="2700000" algn="tl">
                    <a:srgbClr val="000000"/>
                  </a:outerShdw>
                </a:effectLst>
                <a:latin typeface="Calibri" pitchFamily="34" charset="0"/>
                <a:sym typeface="Wingdings" pitchFamily="2" charset="2"/>
              </a:rPr>
              <a:t>(</a:t>
            </a:r>
            <a:r>
              <a:rPr lang="en-GB" sz="3000" smtClean="0">
                <a:solidFill>
                  <a:srgbClr val="FFFF00"/>
                </a:solidFill>
                <a:effectLst>
                  <a:outerShdw blurRad="38100" dist="38100" dir="2700000" algn="tl">
                    <a:srgbClr val="000000"/>
                  </a:outerShdw>
                </a:effectLst>
                <a:latin typeface="Calibri" pitchFamily="34" charset="0"/>
                <a:sym typeface="Wingdings" pitchFamily="2" charset="2"/>
              </a:rPr>
              <a:t>e.g., Kd</a:t>
            </a:r>
            <a:r>
              <a:rPr lang="en-GB" sz="3000" baseline="30000" smtClean="0">
                <a:solidFill>
                  <a:srgbClr val="FFFF00"/>
                </a:solidFill>
                <a:effectLst>
                  <a:outerShdw blurRad="38100" dist="38100" dir="2700000" algn="tl">
                    <a:srgbClr val="000000"/>
                  </a:outerShdw>
                </a:effectLst>
                <a:latin typeface="Calibri" pitchFamily="34" charset="0"/>
                <a:sym typeface="Wingdings" pitchFamily="2" charset="2"/>
              </a:rPr>
              <a:t>La</a:t>
            </a:r>
            <a:r>
              <a:rPr lang="en-GB" sz="3000" baseline="-25000" smtClean="0">
                <a:solidFill>
                  <a:srgbClr val="FFFF00"/>
                </a:solidFill>
                <a:effectLst>
                  <a:outerShdw blurRad="38100" dist="38100" dir="2700000" algn="tl">
                    <a:srgbClr val="000000"/>
                  </a:outerShdw>
                </a:effectLst>
                <a:latin typeface="Calibri" pitchFamily="34" charset="0"/>
                <a:sym typeface="Wingdings" pitchFamily="2" charset="2"/>
              </a:rPr>
              <a:t>Cpx</a:t>
            </a:r>
            <a:r>
              <a:rPr lang="en-GB" sz="3000" smtClean="0">
                <a:solidFill>
                  <a:srgbClr val="FFFF00"/>
                </a:solidFill>
                <a:effectLst>
                  <a:outerShdw blurRad="38100" dist="38100" dir="2700000" algn="tl">
                    <a:srgbClr val="000000"/>
                  </a:outerShdw>
                </a:effectLst>
                <a:latin typeface="Calibri" pitchFamily="34" charset="0"/>
                <a:sym typeface="Wingdings" pitchFamily="2" charset="2"/>
              </a:rPr>
              <a:t> ≠ Kd</a:t>
            </a:r>
            <a:r>
              <a:rPr lang="en-GB" sz="3000" baseline="30000" smtClean="0">
                <a:solidFill>
                  <a:srgbClr val="FFFF00"/>
                </a:solidFill>
                <a:effectLst>
                  <a:outerShdw blurRad="38100" dist="38100" dir="2700000" algn="tl">
                    <a:srgbClr val="000000"/>
                  </a:outerShdw>
                </a:effectLst>
                <a:latin typeface="Calibri" pitchFamily="34" charset="0"/>
                <a:sym typeface="Wingdings" pitchFamily="2" charset="2"/>
              </a:rPr>
              <a:t>Ni</a:t>
            </a:r>
            <a:r>
              <a:rPr lang="en-GB" sz="3000" baseline="-25000" smtClean="0">
                <a:solidFill>
                  <a:srgbClr val="FFFF00"/>
                </a:solidFill>
                <a:effectLst>
                  <a:outerShdw blurRad="38100" dist="38100" dir="2700000" algn="tl">
                    <a:srgbClr val="000000"/>
                  </a:outerShdw>
                </a:effectLst>
                <a:latin typeface="Calibri" pitchFamily="34" charset="0"/>
                <a:sym typeface="Wingdings" pitchFamily="2" charset="2"/>
              </a:rPr>
              <a:t>Cpx</a:t>
            </a:r>
            <a:r>
              <a:rPr lang="en-GB" sz="3000" smtClean="0">
                <a:solidFill>
                  <a:srgbClr val="FFFF00"/>
                </a:solidFill>
                <a:effectLst>
                  <a:outerShdw blurRad="38100" dist="38100" dir="2700000" algn="tl">
                    <a:srgbClr val="000000"/>
                  </a:outerShdw>
                </a:effectLst>
                <a:latin typeface="Calibri" pitchFamily="34" charset="0"/>
                <a:sym typeface="Wingdings" pitchFamily="2" charset="2"/>
              </a:rPr>
              <a:t> ≠ Kd</a:t>
            </a:r>
            <a:r>
              <a:rPr lang="en-GB" sz="3000" baseline="30000" smtClean="0">
                <a:solidFill>
                  <a:srgbClr val="FFFF00"/>
                </a:solidFill>
                <a:effectLst>
                  <a:outerShdw blurRad="38100" dist="38100" dir="2700000" algn="tl">
                    <a:srgbClr val="000000"/>
                  </a:outerShdw>
                </a:effectLst>
                <a:latin typeface="Calibri" pitchFamily="34" charset="0"/>
                <a:sym typeface="Wingdings" pitchFamily="2" charset="2"/>
              </a:rPr>
              <a:t>Sc</a:t>
            </a:r>
            <a:r>
              <a:rPr lang="en-GB" sz="3000" baseline="-25000" smtClean="0">
                <a:solidFill>
                  <a:srgbClr val="FFFF00"/>
                </a:solidFill>
                <a:effectLst>
                  <a:outerShdw blurRad="38100" dist="38100" dir="2700000" algn="tl">
                    <a:srgbClr val="000000"/>
                  </a:outerShdw>
                </a:effectLst>
                <a:latin typeface="Calibri" pitchFamily="34" charset="0"/>
                <a:sym typeface="Wingdings" pitchFamily="2" charset="2"/>
              </a:rPr>
              <a:t>Cpx</a:t>
            </a:r>
            <a:r>
              <a:rPr lang="en-GB" sz="3000" smtClean="0">
                <a:solidFill>
                  <a:schemeClr val="bg1"/>
                </a:solidFill>
                <a:effectLst>
                  <a:outerShdw blurRad="38100" dist="38100" dir="2700000" algn="tl">
                    <a:srgbClr val="000000"/>
                  </a:outerShdw>
                </a:effectLst>
                <a:latin typeface="Calibri" pitchFamily="34" charset="0"/>
                <a:sym typeface="Wingdings" pitchFamily="2" charset="2"/>
              </a:rPr>
              <a:t>)</a:t>
            </a:r>
            <a:endParaRPr lang="en-GB" sz="3000">
              <a:solidFill>
                <a:schemeClr val="bg1"/>
              </a:solidFill>
              <a:effectLst>
                <a:outerShdw blurRad="38100" dist="38100" dir="2700000" algn="tl">
                  <a:srgbClr val="000000"/>
                </a:outerShdw>
              </a:effectLst>
              <a:latin typeface="Calibri" pitchFamily="34" charset="0"/>
              <a:sym typeface="Wingdings" pitchFamily="2"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02192">
                                            <p:txEl>
                                              <p:pRg st="0" end="0"/>
                                            </p:txEl>
                                          </p:spTgt>
                                        </p:tgtEl>
                                        <p:attrNameLst>
                                          <p:attrName>style.visibility</p:attrName>
                                        </p:attrNameLst>
                                      </p:cBhvr>
                                      <p:to>
                                        <p:strVal val="visible"/>
                                      </p:to>
                                    </p:set>
                                    <p:animEffect transition="in" filter="fade">
                                      <p:cBhvr>
                                        <p:cTn id="7" dur="500"/>
                                        <p:tgtEl>
                                          <p:spTgt spid="90219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02192">
                                            <p:txEl>
                                              <p:pRg st="1" end="1"/>
                                            </p:txEl>
                                          </p:spTgt>
                                        </p:tgtEl>
                                        <p:attrNameLst>
                                          <p:attrName>style.visibility</p:attrName>
                                        </p:attrNameLst>
                                      </p:cBhvr>
                                      <p:to>
                                        <p:strVal val="visible"/>
                                      </p:to>
                                    </p:set>
                                    <p:animEffect transition="in" filter="fade">
                                      <p:cBhvr>
                                        <p:cTn id="12" dur="500"/>
                                        <p:tgtEl>
                                          <p:spTgt spid="90219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02192">
                                            <p:txEl>
                                              <p:pRg st="3" end="3"/>
                                            </p:txEl>
                                          </p:spTgt>
                                        </p:tgtEl>
                                        <p:attrNameLst>
                                          <p:attrName>style.visibility</p:attrName>
                                        </p:attrNameLst>
                                      </p:cBhvr>
                                      <p:to>
                                        <p:strVal val="visible"/>
                                      </p:to>
                                    </p:set>
                                    <p:animEffect transition="in" filter="fade">
                                      <p:cBhvr>
                                        <p:cTn id="17" dur="500"/>
                                        <p:tgtEl>
                                          <p:spTgt spid="90219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02192">
                                            <p:txEl>
                                              <p:pRg st="4" end="4"/>
                                            </p:txEl>
                                          </p:spTgt>
                                        </p:tgtEl>
                                        <p:attrNameLst>
                                          <p:attrName>style.visibility</p:attrName>
                                        </p:attrNameLst>
                                      </p:cBhvr>
                                      <p:to>
                                        <p:strVal val="visible"/>
                                      </p:to>
                                    </p:set>
                                    <p:animEffect transition="in" filter="fade">
                                      <p:cBhvr>
                                        <p:cTn id="22" dur="500"/>
                                        <p:tgtEl>
                                          <p:spTgt spid="90219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2192" grpId="0" build="p"/>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0210" name="Text Box 2"/>
          <p:cNvSpPr txBox="1">
            <a:spLocks noChangeArrowheads="1"/>
          </p:cNvSpPr>
          <p:nvPr/>
        </p:nvSpPr>
        <p:spPr bwMode="auto">
          <a:xfrm>
            <a:off x="0" y="88900"/>
            <a:ext cx="9144000" cy="1066800"/>
          </a:xfrm>
          <a:prstGeom prst="rect">
            <a:avLst/>
          </a:prstGeom>
          <a:noFill/>
          <a:ln w="9525" algn="ctr">
            <a:noFill/>
            <a:miter lim="800000"/>
            <a:headEnd/>
            <a:tailEnd/>
          </a:ln>
          <a:effectLst/>
        </p:spPr>
        <p:txBody>
          <a:bodyPr>
            <a:spAutoFit/>
          </a:bodyPr>
          <a:lstStyle/>
          <a:p>
            <a:pPr algn="ctr">
              <a:defRPr/>
            </a:pPr>
            <a:r>
              <a:rPr lang="it-IT" sz="3200">
                <a:solidFill>
                  <a:srgbClr val="FFFF00"/>
                </a:solidFill>
                <a:effectLst>
                  <a:outerShdw blurRad="38100" dist="38100" dir="2700000" algn="tl">
                    <a:srgbClr val="000000"/>
                  </a:outerShdw>
                </a:effectLst>
                <a:latin typeface="Calibri" pitchFamily="34" charset="0"/>
              </a:rPr>
              <a:t>Mantle melting, melt extraction and post-melting processes beneath mid-ocean ridges</a:t>
            </a:r>
          </a:p>
        </p:txBody>
      </p:sp>
      <p:sp>
        <p:nvSpPr>
          <p:cNvPr id="990211" name="Text Box 3"/>
          <p:cNvSpPr txBox="1">
            <a:spLocks noChangeArrowheads="1"/>
          </p:cNvSpPr>
          <p:nvPr/>
        </p:nvSpPr>
        <p:spPr bwMode="auto">
          <a:xfrm>
            <a:off x="346075" y="1350963"/>
            <a:ext cx="8451850" cy="1569660"/>
          </a:xfrm>
          <a:prstGeom prst="rect">
            <a:avLst/>
          </a:prstGeom>
          <a:noFill/>
          <a:ln w="9525">
            <a:noFill/>
            <a:miter lim="800000"/>
            <a:headEnd/>
            <a:tailEnd/>
          </a:ln>
          <a:effectLst/>
        </p:spPr>
        <p:txBody>
          <a:bodyPr wrap="square">
            <a:spAutoFit/>
          </a:bodyPr>
          <a:lstStyle/>
          <a:p>
            <a:pPr>
              <a:defRPr/>
            </a:pPr>
            <a:r>
              <a:rPr lang="it-IT" sz="3200">
                <a:solidFill>
                  <a:schemeClr val="bg1"/>
                </a:solidFill>
                <a:effectLst>
                  <a:outerShdw blurRad="38100" dist="38100" dir="2700000" algn="tl">
                    <a:srgbClr val="000000"/>
                  </a:outerShdw>
                </a:effectLst>
                <a:latin typeface="Calibri" pitchFamily="34" charset="0"/>
                <a:sym typeface="Wingdings" pitchFamily="2" charset="2"/>
              </a:rPr>
              <a:t>Among all the residual phases (ol, opx, cpx and sp), cpx has the highest incompatible element mineral/melt partition coefficients.</a:t>
            </a:r>
          </a:p>
        </p:txBody>
      </p:sp>
      <p:sp>
        <p:nvSpPr>
          <p:cNvPr id="990213" name="Rectangle 5"/>
          <p:cNvSpPr>
            <a:spLocks noChangeArrowheads="1"/>
          </p:cNvSpPr>
          <p:nvPr/>
        </p:nvSpPr>
        <p:spPr bwMode="auto">
          <a:xfrm>
            <a:off x="323850" y="3236913"/>
            <a:ext cx="8505825" cy="3313112"/>
          </a:xfrm>
          <a:prstGeom prst="rect">
            <a:avLst/>
          </a:prstGeom>
          <a:noFill/>
          <a:ln w="57150" cmpd="thickThin" algn="ctr">
            <a:noFill/>
            <a:miter lim="800000"/>
            <a:headEnd/>
            <a:tailEnd/>
          </a:ln>
          <a:effectLst/>
        </p:spPr>
        <p:txBody>
          <a:bodyPr wrap="none" anchor="ctr"/>
          <a:lstStyle/>
          <a:p>
            <a:pPr>
              <a:defRPr/>
            </a:pPr>
            <a:endParaRPr lang="it-IT">
              <a:latin typeface="Calibri" pitchFamily="34" charset="0"/>
            </a:endParaRPr>
          </a:p>
        </p:txBody>
      </p:sp>
      <p:sp>
        <p:nvSpPr>
          <p:cNvPr id="990214" name="Text Box 6"/>
          <p:cNvSpPr txBox="1">
            <a:spLocks noChangeArrowheads="1"/>
          </p:cNvSpPr>
          <p:nvPr/>
        </p:nvSpPr>
        <p:spPr bwMode="auto">
          <a:xfrm>
            <a:off x="379413" y="3316288"/>
            <a:ext cx="8369300" cy="1574800"/>
          </a:xfrm>
          <a:prstGeom prst="rect">
            <a:avLst/>
          </a:prstGeom>
          <a:noFill/>
          <a:ln w="9525">
            <a:noFill/>
            <a:miter lim="800000"/>
            <a:headEnd/>
            <a:tailEnd/>
          </a:ln>
          <a:effectLst/>
        </p:spPr>
        <p:txBody>
          <a:bodyPr>
            <a:spAutoFit/>
          </a:bodyPr>
          <a:lstStyle/>
          <a:p>
            <a:pPr algn="ctr">
              <a:lnSpc>
                <a:spcPct val="90000"/>
              </a:lnSpc>
              <a:defRPr/>
            </a:pPr>
            <a:r>
              <a:rPr lang="en-US" sz="2600">
                <a:solidFill>
                  <a:srgbClr val="FFFF00"/>
                </a:solidFill>
                <a:effectLst>
                  <a:outerShdw blurRad="38100" dist="38100" dir="2700000" algn="tl">
                    <a:srgbClr val="000000"/>
                  </a:outerShdw>
                </a:effectLst>
                <a:latin typeface="Calibri" pitchFamily="34" charset="0"/>
                <a:sym typeface="Wingdings" pitchFamily="2" charset="2"/>
              </a:rPr>
              <a:t>Let us deal for a moment with one of the most important groups of elements in igneous petrology:</a:t>
            </a:r>
            <a:endParaRPr lang="en-US" sz="1400">
              <a:solidFill>
                <a:srgbClr val="FFFF00"/>
              </a:solidFill>
              <a:effectLst>
                <a:outerShdw blurRad="38100" dist="38100" dir="2700000" algn="tl">
                  <a:srgbClr val="000000"/>
                </a:outerShdw>
              </a:effectLst>
              <a:latin typeface="Calibri" pitchFamily="34" charset="0"/>
              <a:sym typeface="Wingdings" pitchFamily="2" charset="2"/>
            </a:endParaRPr>
          </a:p>
          <a:p>
            <a:pPr algn="ctr">
              <a:lnSpc>
                <a:spcPct val="90000"/>
              </a:lnSpc>
              <a:defRPr/>
            </a:pPr>
            <a:endParaRPr lang="en-US" sz="1400">
              <a:solidFill>
                <a:srgbClr val="FFFF00"/>
              </a:solidFill>
              <a:effectLst>
                <a:outerShdw blurRad="38100" dist="38100" dir="2700000" algn="tl">
                  <a:srgbClr val="000000"/>
                </a:outerShdw>
              </a:effectLst>
              <a:latin typeface="Calibri" pitchFamily="34" charset="0"/>
              <a:sym typeface="Wingdings" pitchFamily="2" charset="2"/>
            </a:endParaRPr>
          </a:p>
          <a:p>
            <a:pPr algn="ctr">
              <a:lnSpc>
                <a:spcPct val="90000"/>
              </a:lnSpc>
              <a:defRPr/>
            </a:pPr>
            <a:r>
              <a:rPr lang="en-US" sz="4200">
                <a:solidFill>
                  <a:schemeClr val="bg1"/>
                </a:solidFill>
                <a:effectLst>
                  <a:outerShdw blurRad="38100" dist="38100" dir="2700000" algn="tl">
                    <a:srgbClr val="000000"/>
                  </a:outerShdw>
                </a:effectLst>
                <a:latin typeface="Calibri" pitchFamily="34" charset="0"/>
                <a:sym typeface="Wingdings" pitchFamily="2" charset="2"/>
              </a:rPr>
              <a:t>The Rare Earth Elements (REE)</a:t>
            </a:r>
            <a:endParaRPr lang="it-IT" sz="420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990215" name="Text Box 7"/>
          <p:cNvSpPr txBox="1">
            <a:spLocks noChangeArrowheads="1"/>
          </p:cNvSpPr>
          <p:nvPr/>
        </p:nvSpPr>
        <p:spPr bwMode="auto">
          <a:xfrm>
            <a:off x="252413" y="4989513"/>
            <a:ext cx="8623300" cy="434975"/>
          </a:xfrm>
          <a:prstGeom prst="rect">
            <a:avLst/>
          </a:prstGeom>
          <a:noFill/>
          <a:ln w="9525">
            <a:noFill/>
            <a:miter lim="800000"/>
            <a:headEnd/>
            <a:tailEnd/>
          </a:ln>
          <a:effectLst/>
        </p:spPr>
        <p:txBody>
          <a:bodyPr>
            <a:spAutoFit/>
          </a:bodyPr>
          <a:lstStyle/>
          <a:p>
            <a:pPr algn="ctr">
              <a:lnSpc>
                <a:spcPct val="90000"/>
              </a:lnSpc>
              <a:defRPr/>
            </a:pPr>
            <a:r>
              <a:rPr lang="en-US" sz="2500">
                <a:solidFill>
                  <a:srgbClr val="FFFF00"/>
                </a:solidFill>
                <a:effectLst>
                  <a:outerShdw blurRad="38100" dist="38100" dir="2700000" algn="tl">
                    <a:srgbClr val="000000"/>
                  </a:outerShdw>
                </a:effectLst>
                <a:latin typeface="Calibri" pitchFamily="34" charset="0"/>
                <a:sym typeface="Wingdings" pitchFamily="2" charset="2"/>
              </a:rPr>
              <a:t>La, Ce, Pr, Nd, Sm, Eu, Gd, Tb, Dy, Ho, Er, Tm, Yb, Lu</a:t>
            </a:r>
            <a:endParaRPr lang="it-IT" sz="2500">
              <a:solidFill>
                <a:srgbClr val="FFFF00"/>
              </a:solidFill>
              <a:effectLst>
                <a:outerShdw blurRad="38100" dist="38100" dir="2700000" algn="tl">
                  <a:srgbClr val="000000"/>
                </a:outerShdw>
              </a:effectLst>
              <a:latin typeface="Calibri" pitchFamily="34" charset="0"/>
              <a:sym typeface="Wingdings" pitchFamily="2" charset="2"/>
            </a:endParaRPr>
          </a:p>
        </p:txBody>
      </p:sp>
      <p:sp>
        <p:nvSpPr>
          <p:cNvPr id="990216" name="Text Box 8"/>
          <p:cNvSpPr txBox="1">
            <a:spLocks noChangeArrowheads="1"/>
          </p:cNvSpPr>
          <p:nvPr/>
        </p:nvSpPr>
        <p:spPr bwMode="auto">
          <a:xfrm>
            <a:off x="379413" y="5640388"/>
            <a:ext cx="8369300" cy="806450"/>
          </a:xfrm>
          <a:prstGeom prst="rect">
            <a:avLst/>
          </a:prstGeom>
          <a:noFill/>
          <a:ln w="9525">
            <a:noFill/>
            <a:miter lim="800000"/>
            <a:headEnd/>
            <a:tailEnd/>
          </a:ln>
          <a:effectLst/>
        </p:spPr>
        <p:txBody>
          <a:bodyPr>
            <a:spAutoFit/>
          </a:bodyPr>
          <a:lstStyle/>
          <a:p>
            <a:pPr algn="ctr">
              <a:lnSpc>
                <a:spcPct val="90000"/>
              </a:lnSpc>
              <a:defRPr/>
            </a:pPr>
            <a:r>
              <a:rPr lang="en-US" sz="2600" dirty="0">
                <a:solidFill>
                  <a:schemeClr val="bg1"/>
                </a:solidFill>
                <a:effectLst>
                  <a:outerShdw blurRad="38100" dist="38100" dir="2700000" algn="tl">
                    <a:srgbClr val="000000"/>
                  </a:outerShdw>
                </a:effectLst>
                <a:latin typeface="Calibri" pitchFamily="34" charset="0"/>
                <a:sym typeface="Wingdings" pitchFamily="2" charset="2"/>
              </a:rPr>
              <a:t>Typically, the Kd values of REE in classical mantle minerals increases from La (</a:t>
            </a:r>
            <a:r>
              <a:rPr lang="en-US" sz="2600" dirty="0">
                <a:solidFill>
                  <a:srgbClr val="FFFF00"/>
                </a:solidFill>
                <a:effectLst>
                  <a:outerShdw blurRad="38100" dist="38100" dir="2700000" algn="tl">
                    <a:srgbClr val="000000"/>
                  </a:outerShdw>
                </a:effectLst>
                <a:latin typeface="Calibri" pitchFamily="34" charset="0"/>
                <a:sym typeface="Wingdings" pitchFamily="2" charset="2"/>
              </a:rPr>
              <a:t>LREE</a:t>
            </a:r>
            <a:r>
              <a:rPr lang="en-US" sz="2600" dirty="0">
                <a:solidFill>
                  <a:schemeClr val="bg1"/>
                </a:solidFill>
                <a:effectLst>
                  <a:outerShdw blurRad="38100" dist="38100" dir="2700000" algn="tl">
                    <a:srgbClr val="000000"/>
                  </a:outerShdw>
                </a:effectLst>
                <a:latin typeface="Calibri" pitchFamily="34" charset="0"/>
                <a:sym typeface="Wingdings" pitchFamily="2" charset="2"/>
              </a:rPr>
              <a:t>) to Lu (</a:t>
            </a:r>
            <a:r>
              <a:rPr lang="en-US" sz="2600" dirty="0">
                <a:solidFill>
                  <a:srgbClr val="FFFF00"/>
                </a:solidFill>
                <a:effectLst>
                  <a:outerShdw blurRad="38100" dist="38100" dir="2700000" algn="tl">
                    <a:srgbClr val="000000"/>
                  </a:outerShdw>
                </a:effectLst>
                <a:latin typeface="Calibri" pitchFamily="34" charset="0"/>
                <a:sym typeface="Wingdings" pitchFamily="2" charset="2"/>
              </a:rPr>
              <a:t>HREE</a:t>
            </a:r>
            <a:r>
              <a:rPr lang="en-US" sz="2600" dirty="0">
                <a:solidFill>
                  <a:schemeClr val="bg1"/>
                </a:solidFill>
                <a:effectLst>
                  <a:outerShdw blurRad="38100" dist="38100" dir="2700000" algn="tl">
                    <a:srgbClr val="000000"/>
                  </a:outerShdw>
                </a:effectLst>
                <a:latin typeface="Calibri" pitchFamily="34" charset="0"/>
                <a:sym typeface="Wingdings" pitchFamily="2" charset="2"/>
              </a:rPr>
              <a:t>)</a:t>
            </a:r>
            <a:endParaRPr lang="it-IT" sz="4200" dirty="0">
              <a:solidFill>
                <a:schemeClr val="bg1"/>
              </a:solidFill>
              <a:effectLst>
                <a:outerShdw blurRad="38100" dist="38100" dir="2700000" algn="tl">
                  <a:srgbClr val="000000"/>
                </a:outerShdw>
              </a:effectLst>
              <a:latin typeface="Calibri" pitchFamily="34" charset="0"/>
              <a:sym typeface="Wingdings" pitchFamily="2"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90214">
                                            <p:txEl>
                                              <p:pRg st="0" end="0"/>
                                            </p:txEl>
                                          </p:spTgt>
                                        </p:tgtEl>
                                        <p:attrNameLst>
                                          <p:attrName>style.visibility</p:attrName>
                                        </p:attrNameLst>
                                      </p:cBhvr>
                                      <p:to>
                                        <p:strVal val="visible"/>
                                      </p:to>
                                    </p:set>
                                    <p:animEffect transition="in" filter="fade">
                                      <p:cBhvr>
                                        <p:cTn id="7" dur="500"/>
                                        <p:tgtEl>
                                          <p:spTgt spid="9902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90214">
                                            <p:txEl>
                                              <p:pRg st="2" end="2"/>
                                            </p:txEl>
                                          </p:spTgt>
                                        </p:tgtEl>
                                        <p:attrNameLst>
                                          <p:attrName>style.visibility</p:attrName>
                                        </p:attrNameLst>
                                      </p:cBhvr>
                                      <p:to>
                                        <p:strVal val="visible"/>
                                      </p:to>
                                    </p:set>
                                    <p:animEffect transition="in" filter="fade">
                                      <p:cBhvr>
                                        <p:cTn id="12" dur="500"/>
                                        <p:tgtEl>
                                          <p:spTgt spid="99021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90215">
                                            <p:txEl>
                                              <p:pRg st="0" end="0"/>
                                            </p:txEl>
                                          </p:spTgt>
                                        </p:tgtEl>
                                        <p:attrNameLst>
                                          <p:attrName>style.visibility</p:attrName>
                                        </p:attrNameLst>
                                      </p:cBhvr>
                                      <p:to>
                                        <p:strVal val="visible"/>
                                      </p:to>
                                    </p:set>
                                    <p:animEffect transition="in" filter="fade">
                                      <p:cBhvr>
                                        <p:cTn id="17" dur="500"/>
                                        <p:tgtEl>
                                          <p:spTgt spid="99021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90216">
                                            <p:txEl>
                                              <p:pRg st="0" end="0"/>
                                            </p:txEl>
                                          </p:spTgt>
                                        </p:tgtEl>
                                        <p:attrNameLst>
                                          <p:attrName>style.visibility</p:attrName>
                                        </p:attrNameLst>
                                      </p:cBhvr>
                                      <p:to>
                                        <p:strVal val="visible"/>
                                      </p:to>
                                    </p:set>
                                    <p:animEffect transition="in" filter="fade">
                                      <p:cBhvr>
                                        <p:cTn id="22" dur="500"/>
                                        <p:tgtEl>
                                          <p:spTgt spid="9902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0214" grpId="0" build="p"/>
      <p:bldP spid="990215" grpId="0" build="p"/>
      <p:bldP spid="990216" grpId="0" build="p"/>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2258" name="Text Box 2"/>
          <p:cNvSpPr txBox="1">
            <a:spLocks noChangeArrowheads="1"/>
          </p:cNvSpPr>
          <p:nvPr/>
        </p:nvSpPr>
        <p:spPr bwMode="auto">
          <a:xfrm>
            <a:off x="0" y="88900"/>
            <a:ext cx="9144000" cy="1066800"/>
          </a:xfrm>
          <a:prstGeom prst="rect">
            <a:avLst/>
          </a:prstGeom>
          <a:noFill/>
          <a:ln w="9525" algn="ctr">
            <a:noFill/>
            <a:miter lim="800000"/>
            <a:headEnd/>
            <a:tailEnd/>
          </a:ln>
          <a:effectLst/>
        </p:spPr>
        <p:txBody>
          <a:bodyPr>
            <a:spAutoFit/>
          </a:bodyPr>
          <a:lstStyle/>
          <a:p>
            <a:pPr algn="ctr">
              <a:defRPr/>
            </a:pPr>
            <a:r>
              <a:rPr lang="en-GB" sz="3200" smtClean="0">
                <a:solidFill>
                  <a:srgbClr val="FFFF00"/>
                </a:solidFill>
                <a:effectLst>
                  <a:outerShdw blurRad="38100" dist="38100" dir="2700000" algn="tl">
                    <a:srgbClr val="000000"/>
                  </a:outerShdw>
                </a:effectLst>
                <a:latin typeface="Calibri" pitchFamily="34" charset="0"/>
              </a:rPr>
              <a:t>Mantle melting, melt extraction and post-melting processes beneath mid-ocean ridges</a:t>
            </a:r>
            <a:endParaRPr lang="en-GB" sz="3200">
              <a:solidFill>
                <a:srgbClr val="FFFF00"/>
              </a:solidFill>
              <a:effectLst>
                <a:outerShdw blurRad="38100" dist="38100" dir="2700000" algn="tl">
                  <a:srgbClr val="000000"/>
                </a:outerShdw>
              </a:effectLst>
              <a:latin typeface="Calibri" pitchFamily="34" charset="0"/>
            </a:endParaRPr>
          </a:p>
        </p:txBody>
      </p:sp>
      <p:sp>
        <p:nvSpPr>
          <p:cNvPr id="992259" name="Text Box 3"/>
          <p:cNvSpPr txBox="1">
            <a:spLocks noChangeArrowheads="1"/>
          </p:cNvSpPr>
          <p:nvPr/>
        </p:nvSpPr>
        <p:spPr bwMode="auto">
          <a:xfrm>
            <a:off x="346075" y="1350963"/>
            <a:ext cx="8451850" cy="1569660"/>
          </a:xfrm>
          <a:prstGeom prst="rect">
            <a:avLst/>
          </a:prstGeom>
          <a:noFill/>
          <a:ln w="9525">
            <a:noFill/>
            <a:miter lim="800000"/>
            <a:headEnd/>
            <a:tailEnd/>
          </a:ln>
          <a:effectLst/>
        </p:spPr>
        <p:txBody>
          <a:bodyPr wrap="square">
            <a:spAutoFit/>
          </a:bodyPr>
          <a:lstStyle/>
          <a:p>
            <a:pPr>
              <a:defRPr/>
            </a:pPr>
            <a:r>
              <a:rPr lang="en-GB" sz="3200" smtClean="0">
                <a:solidFill>
                  <a:schemeClr val="bg1"/>
                </a:solidFill>
                <a:effectLst>
                  <a:outerShdw blurRad="38100" dist="38100" dir="2700000" algn="tl">
                    <a:srgbClr val="000000"/>
                  </a:outerShdw>
                </a:effectLst>
                <a:latin typeface="Calibri" pitchFamily="34" charset="0"/>
                <a:sym typeface="Wingdings" pitchFamily="2" charset="2"/>
              </a:rPr>
              <a:t>Among all the residual phases (ol, opx, cpx and sp), cpx has the highest incompatible element mineral/melt partition coefficients.</a:t>
            </a:r>
            <a:endParaRPr lang="en-GB" sz="320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992261" name="Rectangle 5"/>
          <p:cNvSpPr>
            <a:spLocks noChangeArrowheads="1"/>
          </p:cNvSpPr>
          <p:nvPr/>
        </p:nvSpPr>
        <p:spPr bwMode="auto">
          <a:xfrm>
            <a:off x="323850" y="3236913"/>
            <a:ext cx="8505825" cy="3313112"/>
          </a:xfrm>
          <a:prstGeom prst="rect">
            <a:avLst/>
          </a:prstGeom>
          <a:noFill/>
          <a:ln w="57150" cmpd="thickThin" algn="ctr">
            <a:noFill/>
            <a:miter lim="800000"/>
            <a:headEnd/>
            <a:tailEnd/>
          </a:ln>
          <a:effectLst/>
        </p:spPr>
        <p:txBody>
          <a:bodyPr wrap="none" anchor="ctr"/>
          <a:lstStyle/>
          <a:p>
            <a:pPr>
              <a:defRPr/>
            </a:pPr>
            <a:endParaRPr lang="en-GB">
              <a:latin typeface="Calibri" pitchFamily="34" charset="0"/>
            </a:endParaRPr>
          </a:p>
        </p:txBody>
      </p:sp>
      <p:sp>
        <p:nvSpPr>
          <p:cNvPr id="992262" name="Text Box 6"/>
          <p:cNvSpPr txBox="1">
            <a:spLocks noChangeArrowheads="1"/>
          </p:cNvSpPr>
          <p:nvPr/>
        </p:nvSpPr>
        <p:spPr bwMode="auto">
          <a:xfrm>
            <a:off x="379413" y="3373438"/>
            <a:ext cx="8369300" cy="2911475"/>
          </a:xfrm>
          <a:prstGeom prst="rect">
            <a:avLst/>
          </a:prstGeom>
          <a:noFill/>
          <a:ln w="9525">
            <a:noFill/>
            <a:miter lim="800000"/>
            <a:headEnd/>
            <a:tailEnd/>
          </a:ln>
          <a:effectLst/>
        </p:spPr>
        <p:txBody>
          <a:bodyPr>
            <a:spAutoFit/>
          </a:bodyPr>
          <a:lstStyle/>
          <a:p>
            <a:pPr algn="ctr">
              <a:lnSpc>
                <a:spcPct val="110000"/>
              </a:lnSpc>
              <a:defRPr/>
            </a:pPr>
            <a:r>
              <a:rPr lang="en-GB" sz="3800" smtClean="0">
                <a:solidFill>
                  <a:srgbClr val="FFFF00"/>
                </a:solidFill>
                <a:effectLst>
                  <a:outerShdw blurRad="38100" dist="38100" dir="2700000" algn="tl">
                    <a:srgbClr val="000000"/>
                  </a:outerShdw>
                </a:effectLst>
                <a:latin typeface="Calibri" pitchFamily="34" charset="0"/>
                <a:sym typeface="Wingdings" pitchFamily="2" charset="2"/>
              </a:rPr>
              <a:t>What does this mean?</a:t>
            </a:r>
          </a:p>
          <a:p>
            <a:pPr algn="ctr">
              <a:lnSpc>
                <a:spcPct val="110000"/>
              </a:lnSpc>
              <a:defRPr/>
            </a:pPr>
            <a:r>
              <a:rPr lang="en-GB" sz="3400" i="1" smtClean="0">
                <a:solidFill>
                  <a:srgbClr val="FFFF00"/>
                </a:solidFill>
                <a:effectLst>
                  <a:outerShdw blurRad="38100" dist="38100" dir="2700000" algn="tl">
                    <a:srgbClr val="000000"/>
                  </a:outerShdw>
                </a:effectLst>
                <a:latin typeface="Calibri" pitchFamily="34" charset="0"/>
                <a:sym typeface="Wingdings" pitchFamily="2" charset="2"/>
              </a:rPr>
              <a:t>(Kd</a:t>
            </a:r>
            <a:r>
              <a:rPr lang="en-GB" sz="3400" i="1" baseline="30000" smtClean="0">
                <a:solidFill>
                  <a:srgbClr val="FFFF00"/>
                </a:solidFill>
                <a:effectLst>
                  <a:outerShdw blurRad="38100" dist="38100" dir="2700000" algn="tl">
                    <a:srgbClr val="000000"/>
                  </a:outerShdw>
                </a:effectLst>
                <a:latin typeface="Calibri" pitchFamily="34" charset="0"/>
                <a:sym typeface="Wingdings" pitchFamily="2" charset="2"/>
              </a:rPr>
              <a:t>REE</a:t>
            </a:r>
            <a:r>
              <a:rPr lang="en-GB" sz="3400" i="1" smtClean="0">
                <a:solidFill>
                  <a:srgbClr val="FFFF00"/>
                </a:solidFill>
                <a:effectLst>
                  <a:outerShdw blurRad="38100" dist="38100" dir="2700000" algn="tl">
                    <a:srgbClr val="000000"/>
                  </a:outerShdw>
                </a:effectLst>
                <a:latin typeface="Calibri" pitchFamily="34" charset="0"/>
                <a:sym typeface="Wingdings" pitchFamily="2" charset="2"/>
              </a:rPr>
              <a:t> increasing from La to Lu?)</a:t>
            </a:r>
            <a:endParaRPr lang="en-GB" i="1" smtClean="0">
              <a:solidFill>
                <a:srgbClr val="FFFF00"/>
              </a:solidFill>
              <a:effectLst>
                <a:outerShdw blurRad="38100" dist="38100" dir="2700000" algn="tl">
                  <a:srgbClr val="000000"/>
                </a:outerShdw>
              </a:effectLst>
              <a:latin typeface="Calibri" pitchFamily="34" charset="0"/>
              <a:sym typeface="Wingdings" pitchFamily="2" charset="2"/>
            </a:endParaRPr>
          </a:p>
          <a:p>
            <a:pPr algn="ctr">
              <a:lnSpc>
                <a:spcPct val="110000"/>
              </a:lnSpc>
              <a:defRPr/>
            </a:pPr>
            <a:endParaRPr lang="en-GB" sz="2000" smtClean="0">
              <a:solidFill>
                <a:srgbClr val="FFFF00"/>
              </a:solidFill>
              <a:effectLst>
                <a:outerShdw blurRad="38100" dist="38100" dir="2700000" algn="tl">
                  <a:srgbClr val="000000"/>
                </a:outerShdw>
              </a:effectLst>
              <a:latin typeface="Calibri" pitchFamily="34" charset="0"/>
              <a:sym typeface="Wingdings" pitchFamily="2" charset="2"/>
            </a:endParaRPr>
          </a:p>
          <a:p>
            <a:pPr algn="ctr">
              <a:lnSpc>
                <a:spcPct val="110000"/>
              </a:lnSpc>
              <a:defRPr/>
            </a:pPr>
            <a:r>
              <a:rPr lang="en-GB" sz="3800" smtClean="0">
                <a:solidFill>
                  <a:schemeClr val="bg1"/>
                </a:solidFill>
                <a:effectLst>
                  <a:outerShdw blurRad="38100" dist="38100" dir="2700000" algn="tl">
                    <a:srgbClr val="000000"/>
                  </a:outerShdw>
                </a:effectLst>
                <a:latin typeface="Calibri" pitchFamily="34" charset="0"/>
                <a:sym typeface="Wingdings" pitchFamily="2" charset="2"/>
              </a:rPr>
              <a:t>LREE (e.g., La) are typically more incompatible than HREE (e.g., Lu).</a:t>
            </a:r>
            <a:endParaRPr lang="en-GB" sz="2000">
              <a:solidFill>
                <a:schemeClr val="bg1"/>
              </a:solidFill>
              <a:effectLst>
                <a:outerShdw blurRad="38100" dist="38100" dir="2700000" algn="tl">
                  <a:srgbClr val="000000"/>
                </a:outerShdw>
              </a:effectLst>
              <a:latin typeface="Calibri" pitchFamily="34" charset="0"/>
              <a:sym typeface="Wingdings" pitchFamily="2"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92262">
                                            <p:txEl>
                                              <p:pRg st="0" end="0"/>
                                            </p:txEl>
                                          </p:spTgt>
                                        </p:tgtEl>
                                        <p:attrNameLst>
                                          <p:attrName>style.visibility</p:attrName>
                                        </p:attrNameLst>
                                      </p:cBhvr>
                                      <p:to>
                                        <p:strVal val="visible"/>
                                      </p:to>
                                    </p:set>
                                    <p:animEffect transition="in" filter="fade">
                                      <p:cBhvr>
                                        <p:cTn id="7" dur="500"/>
                                        <p:tgtEl>
                                          <p:spTgt spid="992262">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92262">
                                            <p:txEl>
                                              <p:pRg st="1" end="1"/>
                                            </p:txEl>
                                          </p:spTgt>
                                        </p:tgtEl>
                                        <p:attrNameLst>
                                          <p:attrName>style.visibility</p:attrName>
                                        </p:attrNameLst>
                                      </p:cBhvr>
                                      <p:to>
                                        <p:strVal val="visible"/>
                                      </p:to>
                                    </p:set>
                                    <p:animEffect transition="in" filter="fade">
                                      <p:cBhvr>
                                        <p:cTn id="11" dur="500"/>
                                        <p:tgtEl>
                                          <p:spTgt spid="992262">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92262">
                                            <p:txEl>
                                              <p:pRg st="3" end="3"/>
                                            </p:txEl>
                                          </p:spTgt>
                                        </p:tgtEl>
                                        <p:attrNameLst>
                                          <p:attrName>style.visibility</p:attrName>
                                        </p:attrNameLst>
                                      </p:cBhvr>
                                      <p:to>
                                        <p:strVal val="visible"/>
                                      </p:to>
                                    </p:set>
                                    <p:animEffect transition="in" filter="fade">
                                      <p:cBhvr>
                                        <p:cTn id="16" dur="500"/>
                                        <p:tgtEl>
                                          <p:spTgt spid="99226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2262" grpId="0" build="p"/>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8642" name="Text Box 2"/>
          <p:cNvSpPr txBox="1">
            <a:spLocks noChangeArrowheads="1"/>
          </p:cNvSpPr>
          <p:nvPr/>
        </p:nvSpPr>
        <p:spPr bwMode="auto">
          <a:xfrm>
            <a:off x="0" y="88900"/>
            <a:ext cx="9144000" cy="1066800"/>
          </a:xfrm>
          <a:prstGeom prst="rect">
            <a:avLst/>
          </a:prstGeom>
          <a:noFill/>
          <a:ln w="9525" algn="ctr">
            <a:noFill/>
            <a:miter lim="800000"/>
            <a:headEnd/>
            <a:tailEnd/>
          </a:ln>
          <a:effectLst/>
        </p:spPr>
        <p:txBody>
          <a:bodyPr>
            <a:spAutoFit/>
          </a:bodyPr>
          <a:lstStyle/>
          <a:p>
            <a:pPr algn="ctr">
              <a:defRPr/>
            </a:pPr>
            <a:r>
              <a:rPr lang="it-IT" sz="3200">
                <a:solidFill>
                  <a:srgbClr val="FFFF00"/>
                </a:solidFill>
                <a:effectLst>
                  <a:outerShdw blurRad="38100" dist="38100" dir="2700000" algn="tl">
                    <a:srgbClr val="000000"/>
                  </a:outerShdw>
                </a:effectLst>
                <a:latin typeface="Calibri" pitchFamily="34" charset="0"/>
              </a:rPr>
              <a:t>Mantle melting, melt extraction and post-melting processes beneath mid-ocean ridges</a:t>
            </a:r>
          </a:p>
        </p:txBody>
      </p:sp>
      <p:sp>
        <p:nvSpPr>
          <p:cNvPr id="1008643" name="Text Box 3"/>
          <p:cNvSpPr txBox="1">
            <a:spLocks noChangeArrowheads="1"/>
          </p:cNvSpPr>
          <p:nvPr/>
        </p:nvSpPr>
        <p:spPr bwMode="auto">
          <a:xfrm>
            <a:off x="346075" y="1350963"/>
            <a:ext cx="8451850" cy="1569660"/>
          </a:xfrm>
          <a:prstGeom prst="rect">
            <a:avLst/>
          </a:prstGeom>
          <a:noFill/>
          <a:ln w="9525">
            <a:noFill/>
            <a:miter lim="800000"/>
            <a:headEnd/>
            <a:tailEnd/>
          </a:ln>
          <a:effectLst/>
        </p:spPr>
        <p:txBody>
          <a:bodyPr wrap="square">
            <a:spAutoFit/>
          </a:bodyPr>
          <a:lstStyle/>
          <a:p>
            <a:pPr>
              <a:defRPr/>
            </a:pPr>
            <a:r>
              <a:rPr lang="it-IT" sz="3200">
                <a:solidFill>
                  <a:schemeClr val="bg1"/>
                </a:solidFill>
                <a:effectLst>
                  <a:outerShdw blurRad="38100" dist="38100" dir="2700000" algn="tl">
                    <a:srgbClr val="000000"/>
                  </a:outerShdw>
                </a:effectLst>
                <a:latin typeface="Calibri" pitchFamily="34" charset="0"/>
                <a:sym typeface="Wingdings" pitchFamily="2" charset="2"/>
              </a:rPr>
              <a:t>Among all the residual phases (ol, opx, cpx and sp), cpx has the highest incompatible element mineral/melt partition coefficients.</a:t>
            </a:r>
          </a:p>
        </p:txBody>
      </p:sp>
      <p:sp>
        <p:nvSpPr>
          <p:cNvPr id="1008645" name="Rectangle 5"/>
          <p:cNvSpPr>
            <a:spLocks noChangeArrowheads="1"/>
          </p:cNvSpPr>
          <p:nvPr/>
        </p:nvSpPr>
        <p:spPr bwMode="auto">
          <a:xfrm>
            <a:off x="323850" y="3236913"/>
            <a:ext cx="8505825" cy="3313112"/>
          </a:xfrm>
          <a:prstGeom prst="rect">
            <a:avLst/>
          </a:prstGeom>
          <a:noFill/>
          <a:ln w="57150" cmpd="thickThin" algn="ctr">
            <a:noFill/>
            <a:miter lim="800000"/>
            <a:headEnd/>
            <a:tailEnd/>
          </a:ln>
          <a:effectLst/>
        </p:spPr>
        <p:txBody>
          <a:bodyPr wrap="none" anchor="ctr"/>
          <a:lstStyle/>
          <a:p>
            <a:pPr>
              <a:defRPr/>
            </a:pPr>
            <a:endParaRPr lang="it-IT">
              <a:latin typeface="Calibri" pitchFamily="34" charset="0"/>
            </a:endParaRPr>
          </a:p>
        </p:txBody>
      </p:sp>
      <p:sp>
        <p:nvSpPr>
          <p:cNvPr id="1008646" name="Text Box 6"/>
          <p:cNvSpPr txBox="1">
            <a:spLocks noChangeArrowheads="1"/>
          </p:cNvSpPr>
          <p:nvPr/>
        </p:nvSpPr>
        <p:spPr bwMode="auto">
          <a:xfrm>
            <a:off x="379413" y="3373438"/>
            <a:ext cx="8583612" cy="2631490"/>
          </a:xfrm>
          <a:prstGeom prst="rect">
            <a:avLst/>
          </a:prstGeom>
          <a:noFill/>
          <a:ln w="9525">
            <a:noFill/>
            <a:miter lim="800000"/>
            <a:headEnd/>
            <a:tailEnd/>
          </a:ln>
          <a:effectLst/>
        </p:spPr>
        <p:txBody>
          <a:bodyPr wrap="square">
            <a:spAutoFit/>
          </a:bodyPr>
          <a:lstStyle/>
          <a:p>
            <a:pPr>
              <a:lnSpc>
                <a:spcPct val="110000"/>
              </a:lnSpc>
              <a:defRPr/>
            </a:pPr>
            <a:r>
              <a:rPr lang="en-US" sz="3200" dirty="0">
                <a:solidFill>
                  <a:schemeClr val="bg1"/>
                </a:solidFill>
                <a:effectLst>
                  <a:outerShdw blurRad="38100" dist="38100" dir="2700000" algn="tl">
                    <a:srgbClr val="000000"/>
                  </a:outerShdw>
                </a:effectLst>
                <a:latin typeface="Calibri" pitchFamily="34" charset="0"/>
                <a:sym typeface="Wingdings" pitchFamily="2" charset="2"/>
              </a:rPr>
              <a:t>i.e., during partial melting La leaves the solid (mineral) more easier than other REE (e.g., HREE).</a:t>
            </a:r>
            <a:endParaRPr lang="en-US" sz="2000" dirty="0">
              <a:solidFill>
                <a:schemeClr val="bg1"/>
              </a:solidFill>
              <a:effectLst>
                <a:outerShdw blurRad="38100" dist="38100" dir="2700000" algn="tl">
                  <a:srgbClr val="000000"/>
                </a:outerShdw>
              </a:effectLst>
              <a:latin typeface="Calibri" pitchFamily="34" charset="0"/>
              <a:sym typeface="Wingdings" pitchFamily="2" charset="2"/>
            </a:endParaRPr>
          </a:p>
          <a:p>
            <a:pPr>
              <a:lnSpc>
                <a:spcPct val="110000"/>
              </a:lnSpc>
              <a:defRPr/>
            </a:pPr>
            <a:endParaRPr lang="en-US" sz="1400" dirty="0">
              <a:solidFill>
                <a:srgbClr val="FFFF00"/>
              </a:solidFill>
              <a:effectLst>
                <a:outerShdw blurRad="38100" dist="38100" dir="2700000" algn="tl">
                  <a:srgbClr val="000000"/>
                </a:outerShdw>
              </a:effectLst>
              <a:latin typeface="Calibri" pitchFamily="34" charset="0"/>
              <a:sym typeface="Wingdings" pitchFamily="2" charset="2"/>
            </a:endParaRPr>
          </a:p>
          <a:p>
            <a:pPr algn="ctr">
              <a:lnSpc>
                <a:spcPct val="110000"/>
              </a:lnSpc>
              <a:defRPr/>
            </a:pPr>
            <a:r>
              <a:rPr lang="en-US" sz="3600" dirty="0">
                <a:solidFill>
                  <a:schemeClr val="bg1"/>
                </a:solidFill>
                <a:effectLst>
                  <a:outerShdw blurRad="38100" dist="38100" dir="2700000" algn="tl">
                    <a:srgbClr val="000000"/>
                  </a:outerShdw>
                </a:effectLst>
                <a:latin typeface="Calibri" pitchFamily="34" charset="0"/>
                <a:sym typeface="Wingdings" pitchFamily="2" charset="2"/>
              </a:rPr>
              <a:t>This means that the residuum is more depleted in La than in other REE.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08646">
                                            <p:txEl>
                                              <p:pRg st="0" end="0"/>
                                            </p:txEl>
                                          </p:spTgt>
                                        </p:tgtEl>
                                        <p:attrNameLst>
                                          <p:attrName>style.visibility</p:attrName>
                                        </p:attrNameLst>
                                      </p:cBhvr>
                                      <p:to>
                                        <p:strVal val="visible"/>
                                      </p:to>
                                    </p:set>
                                    <p:animEffect transition="in" filter="fade">
                                      <p:cBhvr>
                                        <p:cTn id="7" dur="500"/>
                                        <p:tgtEl>
                                          <p:spTgt spid="100864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08646">
                                            <p:txEl>
                                              <p:pRg st="2" end="2"/>
                                            </p:txEl>
                                          </p:spTgt>
                                        </p:tgtEl>
                                        <p:attrNameLst>
                                          <p:attrName>style.visibility</p:attrName>
                                        </p:attrNameLst>
                                      </p:cBhvr>
                                      <p:to>
                                        <p:strVal val="visible"/>
                                      </p:to>
                                    </p:set>
                                    <p:animEffect transition="in" filter="fade">
                                      <p:cBhvr>
                                        <p:cTn id="12" dur="500"/>
                                        <p:tgtEl>
                                          <p:spTgt spid="100864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8646" grpId="0" build="p"/>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8162" name="Text Box 2"/>
          <p:cNvSpPr txBox="1">
            <a:spLocks noChangeArrowheads="1"/>
          </p:cNvSpPr>
          <p:nvPr/>
        </p:nvSpPr>
        <p:spPr bwMode="auto">
          <a:xfrm>
            <a:off x="0" y="88900"/>
            <a:ext cx="9144000" cy="1066800"/>
          </a:xfrm>
          <a:prstGeom prst="rect">
            <a:avLst/>
          </a:prstGeom>
          <a:noFill/>
          <a:ln w="9525" algn="ctr">
            <a:noFill/>
            <a:miter lim="800000"/>
            <a:headEnd/>
            <a:tailEnd/>
          </a:ln>
          <a:effectLst/>
        </p:spPr>
        <p:txBody>
          <a:bodyPr>
            <a:spAutoFit/>
          </a:bodyPr>
          <a:lstStyle/>
          <a:p>
            <a:pPr algn="ctr">
              <a:defRPr/>
            </a:pPr>
            <a:r>
              <a:rPr lang="it-IT" sz="3200">
                <a:solidFill>
                  <a:srgbClr val="FFFF00"/>
                </a:solidFill>
                <a:effectLst>
                  <a:outerShdw blurRad="38100" dist="38100" dir="2700000" algn="tl">
                    <a:srgbClr val="000000"/>
                  </a:outerShdw>
                </a:effectLst>
                <a:latin typeface="Calibri" pitchFamily="34" charset="0"/>
              </a:rPr>
              <a:t>Mantle melting, melt extraction and post-melting processes beneath mid-ocean ridges</a:t>
            </a:r>
          </a:p>
        </p:txBody>
      </p:sp>
      <p:sp>
        <p:nvSpPr>
          <p:cNvPr id="988163" name="Text Box 3"/>
          <p:cNvSpPr txBox="1">
            <a:spLocks noChangeArrowheads="1"/>
          </p:cNvSpPr>
          <p:nvPr/>
        </p:nvSpPr>
        <p:spPr bwMode="auto">
          <a:xfrm>
            <a:off x="346075" y="1350963"/>
            <a:ext cx="8451850" cy="1569660"/>
          </a:xfrm>
          <a:prstGeom prst="rect">
            <a:avLst/>
          </a:prstGeom>
          <a:noFill/>
          <a:ln w="9525">
            <a:noFill/>
            <a:miter lim="800000"/>
            <a:headEnd/>
            <a:tailEnd/>
          </a:ln>
          <a:effectLst/>
        </p:spPr>
        <p:txBody>
          <a:bodyPr wrap="square">
            <a:spAutoFit/>
          </a:bodyPr>
          <a:lstStyle/>
          <a:p>
            <a:pPr>
              <a:defRPr/>
            </a:pPr>
            <a:r>
              <a:rPr lang="it-IT" sz="3200">
                <a:solidFill>
                  <a:schemeClr val="bg1"/>
                </a:solidFill>
                <a:effectLst>
                  <a:outerShdw blurRad="38100" dist="38100" dir="2700000" algn="tl">
                    <a:srgbClr val="000000"/>
                  </a:outerShdw>
                </a:effectLst>
                <a:latin typeface="Calibri" pitchFamily="34" charset="0"/>
                <a:sym typeface="Wingdings" pitchFamily="2" charset="2"/>
              </a:rPr>
              <a:t>Among all the residual phases (ol, opx, cpx and sp), cpx has the highest incompatible element mineral/melt partition coefficients.</a:t>
            </a:r>
          </a:p>
        </p:txBody>
      </p:sp>
      <p:grpSp>
        <p:nvGrpSpPr>
          <p:cNvPr id="2" name="Group 5"/>
          <p:cNvGrpSpPr>
            <a:grpSpLocks/>
          </p:cNvGrpSpPr>
          <p:nvPr/>
        </p:nvGrpSpPr>
        <p:grpSpPr bwMode="auto">
          <a:xfrm>
            <a:off x="974725" y="3440113"/>
            <a:ext cx="1438275" cy="1235075"/>
            <a:chOff x="2817" y="2167"/>
            <a:chExt cx="906" cy="778"/>
          </a:xfrm>
        </p:grpSpPr>
        <p:sp>
          <p:nvSpPr>
            <p:cNvPr id="988166" name="Rectangle 6"/>
            <p:cNvSpPr>
              <a:spLocks noChangeArrowheads="1"/>
            </p:cNvSpPr>
            <p:nvPr/>
          </p:nvSpPr>
          <p:spPr bwMode="auto">
            <a:xfrm>
              <a:off x="2817" y="2234"/>
              <a:ext cx="816" cy="528"/>
            </a:xfrm>
            <a:prstGeom prst="rect">
              <a:avLst/>
            </a:prstGeom>
            <a:noFill/>
            <a:ln w="9525">
              <a:noFill/>
              <a:miter lim="800000"/>
              <a:headEnd/>
              <a:tailEnd/>
            </a:ln>
            <a:effectLst/>
          </p:spPr>
          <p:txBody>
            <a:bodyPr/>
            <a:lstStyle/>
            <a:p>
              <a:pPr marL="342900" indent="-342900">
                <a:spcBef>
                  <a:spcPct val="20000"/>
                </a:spcBef>
                <a:defRPr/>
              </a:pPr>
              <a:r>
                <a:rPr lang="en-US" sz="4000" dirty="0">
                  <a:solidFill>
                    <a:srgbClr val="FFFF00"/>
                  </a:solidFill>
                  <a:effectLst>
                    <a:outerShdw blurRad="38100" dist="38100" dir="2700000" algn="tl">
                      <a:srgbClr val="000000"/>
                    </a:outerShdw>
                  </a:effectLst>
                  <a:latin typeface="Calibri" pitchFamily="34" charset="0"/>
                </a:rPr>
                <a:t>K</a:t>
              </a:r>
              <a:r>
                <a:rPr lang="en-US" sz="4000" baseline="-25000" dirty="0">
                  <a:solidFill>
                    <a:srgbClr val="FFFF00"/>
                  </a:solidFill>
                  <a:effectLst>
                    <a:outerShdw blurRad="38100" dist="38100" dir="2700000" algn="tl">
                      <a:srgbClr val="000000"/>
                    </a:outerShdw>
                  </a:effectLst>
                  <a:latin typeface="Calibri" pitchFamily="34" charset="0"/>
                </a:rPr>
                <a:t>D</a:t>
              </a:r>
              <a:endParaRPr lang="en-US" sz="4000" dirty="0">
                <a:solidFill>
                  <a:srgbClr val="FFFF00"/>
                </a:solidFill>
                <a:effectLst>
                  <a:outerShdw blurRad="38100" dist="38100" dir="2700000" algn="tl">
                    <a:srgbClr val="000000"/>
                  </a:outerShdw>
                </a:effectLst>
                <a:latin typeface="Calibri" pitchFamily="34" charset="0"/>
              </a:endParaRPr>
            </a:p>
          </p:txBody>
        </p:sp>
        <p:sp>
          <p:nvSpPr>
            <p:cNvPr id="988167" name="Rectangle 7"/>
            <p:cNvSpPr>
              <a:spLocks noChangeArrowheads="1"/>
            </p:cNvSpPr>
            <p:nvPr/>
          </p:nvSpPr>
          <p:spPr bwMode="auto">
            <a:xfrm>
              <a:off x="3031" y="2167"/>
              <a:ext cx="692" cy="336"/>
            </a:xfrm>
            <a:prstGeom prst="rect">
              <a:avLst/>
            </a:prstGeom>
            <a:noFill/>
            <a:ln w="9525">
              <a:noFill/>
              <a:miter lim="800000"/>
              <a:headEnd/>
              <a:tailEnd/>
            </a:ln>
            <a:effectLst/>
          </p:spPr>
          <p:txBody>
            <a:bodyPr/>
            <a:lstStyle/>
            <a:p>
              <a:pPr marL="342900" indent="-342900">
                <a:spcBef>
                  <a:spcPct val="20000"/>
                </a:spcBef>
                <a:defRPr/>
              </a:pPr>
              <a:r>
                <a:rPr lang="en-US" sz="2400" i="1">
                  <a:solidFill>
                    <a:srgbClr val="FFFF00"/>
                  </a:solidFill>
                  <a:effectLst>
                    <a:outerShdw blurRad="38100" dist="38100" dir="2700000" algn="tl">
                      <a:srgbClr val="000000"/>
                    </a:outerShdw>
                  </a:effectLst>
                  <a:latin typeface="Calibri" pitchFamily="34" charset="0"/>
                </a:rPr>
                <a:t>LREE</a:t>
              </a:r>
              <a:endParaRPr lang="en-US" sz="2400">
                <a:solidFill>
                  <a:srgbClr val="FFFF00"/>
                </a:solidFill>
                <a:effectLst>
                  <a:outerShdw blurRad="38100" dist="38100" dir="2700000" algn="tl">
                    <a:srgbClr val="000000"/>
                  </a:outerShdw>
                </a:effectLst>
                <a:latin typeface="Calibri" pitchFamily="34" charset="0"/>
              </a:endParaRPr>
            </a:p>
          </p:txBody>
        </p:sp>
        <p:sp>
          <p:nvSpPr>
            <p:cNvPr id="988168" name="Rectangle 8"/>
            <p:cNvSpPr>
              <a:spLocks noChangeArrowheads="1"/>
            </p:cNvSpPr>
            <p:nvPr/>
          </p:nvSpPr>
          <p:spPr bwMode="auto">
            <a:xfrm>
              <a:off x="3112" y="2426"/>
              <a:ext cx="536" cy="519"/>
            </a:xfrm>
            <a:prstGeom prst="rect">
              <a:avLst/>
            </a:prstGeom>
            <a:noFill/>
            <a:ln w="9525">
              <a:noFill/>
              <a:miter lim="800000"/>
              <a:headEnd/>
              <a:tailEnd/>
            </a:ln>
            <a:effectLst/>
          </p:spPr>
          <p:txBody>
            <a:bodyPr/>
            <a:lstStyle/>
            <a:p>
              <a:pPr marL="342900" indent="-342900">
                <a:spcBef>
                  <a:spcPct val="20000"/>
                </a:spcBef>
                <a:defRPr/>
              </a:pPr>
              <a:r>
                <a:rPr lang="en-US" sz="3600" i="1" baseline="-25000">
                  <a:solidFill>
                    <a:srgbClr val="FFFF00"/>
                  </a:solidFill>
                  <a:effectLst>
                    <a:outerShdw blurRad="38100" dist="38100" dir="2700000" algn="tl">
                      <a:srgbClr val="000000"/>
                    </a:outerShdw>
                  </a:effectLst>
                  <a:latin typeface="Calibri" pitchFamily="34" charset="0"/>
                </a:rPr>
                <a:t>Cpx</a:t>
              </a:r>
              <a:endParaRPr lang="en-US" sz="3600">
                <a:solidFill>
                  <a:srgbClr val="FFFF00"/>
                </a:solidFill>
                <a:effectLst>
                  <a:outerShdw blurRad="38100" dist="38100" dir="2700000" algn="tl">
                    <a:srgbClr val="000000"/>
                  </a:outerShdw>
                </a:effectLst>
                <a:latin typeface="Calibri" pitchFamily="34" charset="0"/>
              </a:endParaRPr>
            </a:p>
          </p:txBody>
        </p:sp>
      </p:grpSp>
      <p:sp>
        <p:nvSpPr>
          <p:cNvPr id="988169" name="Rectangle 9"/>
          <p:cNvSpPr>
            <a:spLocks noChangeArrowheads="1"/>
          </p:cNvSpPr>
          <p:nvPr/>
        </p:nvSpPr>
        <p:spPr bwMode="auto">
          <a:xfrm>
            <a:off x="323850" y="3236913"/>
            <a:ext cx="8505825" cy="3313112"/>
          </a:xfrm>
          <a:prstGeom prst="rect">
            <a:avLst/>
          </a:prstGeom>
          <a:noFill/>
          <a:ln w="57150" cmpd="thickThin" algn="ctr">
            <a:noFill/>
            <a:miter lim="800000"/>
            <a:headEnd/>
            <a:tailEnd/>
          </a:ln>
          <a:effectLst/>
        </p:spPr>
        <p:txBody>
          <a:bodyPr wrap="none" anchor="ctr"/>
          <a:lstStyle/>
          <a:p>
            <a:pPr>
              <a:defRPr/>
            </a:pPr>
            <a:endParaRPr lang="it-IT">
              <a:latin typeface="Calibri" pitchFamily="34" charset="0"/>
            </a:endParaRPr>
          </a:p>
        </p:txBody>
      </p:sp>
      <p:grpSp>
        <p:nvGrpSpPr>
          <p:cNvPr id="3" name="Group 10"/>
          <p:cNvGrpSpPr>
            <a:grpSpLocks/>
          </p:cNvGrpSpPr>
          <p:nvPr/>
        </p:nvGrpSpPr>
        <p:grpSpPr bwMode="auto">
          <a:xfrm>
            <a:off x="2803525" y="3440113"/>
            <a:ext cx="1438275" cy="1235075"/>
            <a:chOff x="2817" y="2167"/>
            <a:chExt cx="906" cy="778"/>
          </a:xfrm>
        </p:grpSpPr>
        <p:sp>
          <p:nvSpPr>
            <p:cNvPr id="988171" name="Rectangle 11"/>
            <p:cNvSpPr>
              <a:spLocks noChangeArrowheads="1"/>
            </p:cNvSpPr>
            <p:nvPr/>
          </p:nvSpPr>
          <p:spPr bwMode="auto">
            <a:xfrm>
              <a:off x="2817" y="2234"/>
              <a:ext cx="816" cy="528"/>
            </a:xfrm>
            <a:prstGeom prst="rect">
              <a:avLst/>
            </a:prstGeom>
            <a:noFill/>
            <a:ln w="9525">
              <a:noFill/>
              <a:miter lim="800000"/>
              <a:headEnd/>
              <a:tailEnd/>
            </a:ln>
            <a:effectLst/>
          </p:spPr>
          <p:txBody>
            <a:bodyPr/>
            <a:lstStyle/>
            <a:p>
              <a:pPr marL="342900" indent="-342900">
                <a:spcBef>
                  <a:spcPct val="20000"/>
                </a:spcBef>
                <a:defRPr/>
              </a:pPr>
              <a:r>
                <a:rPr lang="en-US" sz="4000" dirty="0">
                  <a:solidFill>
                    <a:srgbClr val="FFFF00"/>
                  </a:solidFill>
                  <a:effectLst>
                    <a:outerShdw blurRad="38100" dist="38100" dir="2700000" algn="tl">
                      <a:srgbClr val="000000"/>
                    </a:outerShdw>
                  </a:effectLst>
                  <a:latin typeface="Calibri" pitchFamily="34" charset="0"/>
                </a:rPr>
                <a:t>K</a:t>
              </a:r>
              <a:r>
                <a:rPr lang="en-US" sz="4000" baseline="-25000" dirty="0">
                  <a:solidFill>
                    <a:srgbClr val="FFFF00"/>
                  </a:solidFill>
                  <a:effectLst>
                    <a:outerShdw blurRad="38100" dist="38100" dir="2700000" algn="tl">
                      <a:srgbClr val="000000"/>
                    </a:outerShdw>
                  </a:effectLst>
                  <a:latin typeface="Calibri" pitchFamily="34" charset="0"/>
                </a:rPr>
                <a:t>D</a:t>
              </a:r>
              <a:endParaRPr lang="en-US" sz="4000" dirty="0">
                <a:solidFill>
                  <a:srgbClr val="FFFF00"/>
                </a:solidFill>
                <a:effectLst>
                  <a:outerShdw blurRad="38100" dist="38100" dir="2700000" algn="tl">
                    <a:srgbClr val="000000"/>
                  </a:outerShdw>
                </a:effectLst>
                <a:latin typeface="Calibri" pitchFamily="34" charset="0"/>
              </a:endParaRPr>
            </a:p>
          </p:txBody>
        </p:sp>
        <p:sp>
          <p:nvSpPr>
            <p:cNvPr id="988172" name="Rectangle 12"/>
            <p:cNvSpPr>
              <a:spLocks noChangeArrowheads="1"/>
            </p:cNvSpPr>
            <p:nvPr/>
          </p:nvSpPr>
          <p:spPr bwMode="auto">
            <a:xfrm>
              <a:off x="3031" y="2167"/>
              <a:ext cx="692" cy="336"/>
            </a:xfrm>
            <a:prstGeom prst="rect">
              <a:avLst/>
            </a:prstGeom>
            <a:noFill/>
            <a:ln w="9525">
              <a:noFill/>
              <a:miter lim="800000"/>
              <a:headEnd/>
              <a:tailEnd/>
            </a:ln>
            <a:effectLst/>
          </p:spPr>
          <p:txBody>
            <a:bodyPr/>
            <a:lstStyle/>
            <a:p>
              <a:pPr marL="342900" indent="-342900">
                <a:spcBef>
                  <a:spcPct val="20000"/>
                </a:spcBef>
                <a:defRPr/>
              </a:pPr>
              <a:r>
                <a:rPr lang="en-US" sz="2400" i="1">
                  <a:solidFill>
                    <a:srgbClr val="FFFF00"/>
                  </a:solidFill>
                  <a:effectLst>
                    <a:outerShdw blurRad="38100" dist="38100" dir="2700000" algn="tl">
                      <a:srgbClr val="000000"/>
                    </a:outerShdw>
                  </a:effectLst>
                  <a:latin typeface="Calibri" pitchFamily="34" charset="0"/>
                </a:rPr>
                <a:t>LREE</a:t>
              </a:r>
              <a:endParaRPr lang="en-US" sz="2400">
                <a:solidFill>
                  <a:srgbClr val="FFFF00"/>
                </a:solidFill>
                <a:effectLst>
                  <a:outerShdw blurRad="38100" dist="38100" dir="2700000" algn="tl">
                    <a:srgbClr val="000000"/>
                  </a:outerShdw>
                </a:effectLst>
                <a:latin typeface="Calibri" pitchFamily="34" charset="0"/>
              </a:endParaRPr>
            </a:p>
          </p:txBody>
        </p:sp>
        <p:sp>
          <p:nvSpPr>
            <p:cNvPr id="988173" name="Rectangle 13"/>
            <p:cNvSpPr>
              <a:spLocks noChangeArrowheads="1"/>
            </p:cNvSpPr>
            <p:nvPr/>
          </p:nvSpPr>
          <p:spPr bwMode="auto">
            <a:xfrm>
              <a:off x="3112" y="2426"/>
              <a:ext cx="536" cy="519"/>
            </a:xfrm>
            <a:prstGeom prst="rect">
              <a:avLst/>
            </a:prstGeom>
            <a:noFill/>
            <a:ln w="9525">
              <a:noFill/>
              <a:miter lim="800000"/>
              <a:headEnd/>
              <a:tailEnd/>
            </a:ln>
            <a:effectLst/>
          </p:spPr>
          <p:txBody>
            <a:bodyPr/>
            <a:lstStyle/>
            <a:p>
              <a:pPr marL="342900" indent="-342900">
                <a:spcBef>
                  <a:spcPct val="20000"/>
                </a:spcBef>
                <a:defRPr/>
              </a:pPr>
              <a:r>
                <a:rPr lang="en-US" sz="3600" i="1" baseline="-25000">
                  <a:solidFill>
                    <a:srgbClr val="FFFF00"/>
                  </a:solidFill>
                  <a:effectLst>
                    <a:outerShdw blurRad="38100" dist="38100" dir="2700000" algn="tl">
                      <a:srgbClr val="000000"/>
                    </a:outerShdw>
                  </a:effectLst>
                  <a:latin typeface="Calibri" pitchFamily="34" charset="0"/>
                </a:rPr>
                <a:t>Opx</a:t>
              </a:r>
              <a:endParaRPr lang="en-US" sz="3600">
                <a:solidFill>
                  <a:srgbClr val="FFFF00"/>
                </a:solidFill>
                <a:effectLst>
                  <a:outerShdw blurRad="38100" dist="38100" dir="2700000" algn="tl">
                    <a:srgbClr val="000000"/>
                  </a:outerShdw>
                </a:effectLst>
                <a:latin typeface="Calibri" pitchFamily="34" charset="0"/>
              </a:endParaRPr>
            </a:p>
          </p:txBody>
        </p:sp>
      </p:grpSp>
      <p:grpSp>
        <p:nvGrpSpPr>
          <p:cNvPr id="4" name="Group 14"/>
          <p:cNvGrpSpPr>
            <a:grpSpLocks/>
          </p:cNvGrpSpPr>
          <p:nvPr/>
        </p:nvGrpSpPr>
        <p:grpSpPr bwMode="auto">
          <a:xfrm>
            <a:off x="4660900" y="3440113"/>
            <a:ext cx="1438275" cy="1235075"/>
            <a:chOff x="2817" y="2167"/>
            <a:chExt cx="906" cy="778"/>
          </a:xfrm>
        </p:grpSpPr>
        <p:sp>
          <p:nvSpPr>
            <p:cNvPr id="988175" name="Rectangle 15"/>
            <p:cNvSpPr>
              <a:spLocks noChangeArrowheads="1"/>
            </p:cNvSpPr>
            <p:nvPr/>
          </p:nvSpPr>
          <p:spPr bwMode="auto">
            <a:xfrm>
              <a:off x="2817" y="2234"/>
              <a:ext cx="816" cy="528"/>
            </a:xfrm>
            <a:prstGeom prst="rect">
              <a:avLst/>
            </a:prstGeom>
            <a:noFill/>
            <a:ln w="9525">
              <a:noFill/>
              <a:miter lim="800000"/>
              <a:headEnd/>
              <a:tailEnd/>
            </a:ln>
            <a:effectLst/>
          </p:spPr>
          <p:txBody>
            <a:bodyPr/>
            <a:lstStyle/>
            <a:p>
              <a:pPr marL="342900" indent="-342900">
                <a:spcBef>
                  <a:spcPct val="20000"/>
                </a:spcBef>
                <a:defRPr/>
              </a:pPr>
              <a:r>
                <a:rPr lang="en-US" sz="4000" dirty="0">
                  <a:solidFill>
                    <a:srgbClr val="FFFF00"/>
                  </a:solidFill>
                  <a:effectLst>
                    <a:outerShdw blurRad="38100" dist="38100" dir="2700000" algn="tl">
                      <a:srgbClr val="000000"/>
                    </a:outerShdw>
                  </a:effectLst>
                  <a:latin typeface="Calibri" pitchFamily="34" charset="0"/>
                </a:rPr>
                <a:t>K</a:t>
              </a:r>
              <a:r>
                <a:rPr lang="en-US" sz="4000" baseline="-25000" dirty="0">
                  <a:solidFill>
                    <a:srgbClr val="FFFF00"/>
                  </a:solidFill>
                  <a:effectLst>
                    <a:outerShdw blurRad="38100" dist="38100" dir="2700000" algn="tl">
                      <a:srgbClr val="000000"/>
                    </a:outerShdw>
                  </a:effectLst>
                  <a:latin typeface="Calibri" pitchFamily="34" charset="0"/>
                </a:rPr>
                <a:t>D</a:t>
              </a:r>
              <a:endParaRPr lang="en-US" sz="4000" dirty="0">
                <a:solidFill>
                  <a:srgbClr val="FFFF00"/>
                </a:solidFill>
                <a:effectLst>
                  <a:outerShdw blurRad="38100" dist="38100" dir="2700000" algn="tl">
                    <a:srgbClr val="000000"/>
                  </a:outerShdw>
                </a:effectLst>
                <a:latin typeface="Calibri" pitchFamily="34" charset="0"/>
              </a:endParaRPr>
            </a:p>
          </p:txBody>
        </p:sp>
        <p:sp>
          <p:nvSpPr>
            <p:cNvPr id="988176" name="Rectangle 16"/>
            <p:cNvSpPr>
              <a:spLocks noChangeArrowheads="1"/>
            </p:cNvSpPr>
            <p:nvPr/>
          </p:nvSpPr>
          <p:spPr bwMode="auto">
            <a:xfrm>
              <a:off x="3031" y="2167"/>
              <a:ext cx="692" cy="336"/>
            </a:xfrm>
            <a:prstGeom prst="rect">
              <a:avLst/>
            </a:prstGeom>
            <a:noFill/>
            <a:ln w="9525">
              <a:noFill/>
              <a:miter lim="800000"/>
              <a:headEnd/>
              <a:tailEnd/>
            </a:ln>
            <a:effectLst/>
          </p:spPr>
          <p:txBody>
            <a:bodyPr/>
            <a:lstStyle/>
            <a:p>
              <a:pPr marL="342900" indent="-342900">
                <a:spcBef>
                  <a:spcPct val="20000"/>
                </a:spcBef>
                <a:defRPr/>
              </a:pPr>
              <a:r>
                <a:rPr lang="en-US" sz="2400" i="1">
                  <a:solidFill>
                    <a:srgbClr val="FFFF00"/>
                  </a:solidFill>
                  <a:effectLst>
                    <a:outerShdw blurRad="38100" dist="38100" dir="2700000" algn="tl">
                      <a:srgbClr val="000000"/>
                    </a:outerShdw>
                  </a:effectLst>
                  <a:latin typeface="Calibri" pitchFamily="34" charset="0"/>
                </a:rPr>
                <a:t>LREE</a:t>
              </a:r>
              <a:endParaRPr lang="en-US" sz="2400">
                <a:solidFill>
                  <a:srgbClr val="FFFF00"/>
                </a:solidFill>
                <a:effectLst>
                  <a:outerShdw blurRad="38100" dist="38100" dir="2700000" algn="tl">
                    <a:srgbClr val="000000"/>
                  </a:outerShdw>
                </a:effectLst>
                <a:latin typeface="Calibri" pitchFamily="34" charset="0"/>
              </a:endParaRPr>
            </a:p>
          </p:txBody>
        </p:sp>
        <p:sp>
          <p:nvSpPr>
            <p:cNvPr id="988177" name="Rectangle 17"/>
            <p:cNvSpPr>
              <a:spLocks noChangeArrowheads="1"/>
            </p:cNvSpPr>
            <p:nvPr/>
          </p:nvSpPr>
          <p:spPr bwMode="auto">
            <a:xfrm>
              <a:off x="3112" y="2426"/>
              <a:ext cx="536" cy="519"/>
            </a:xfrm>
            <a:prstGeom prst="rect">
              <a:avLst/>
            </a:prstGeom>
            <a:noFill/>
            <a:ln w="9525">
              <a:noFill/>
              <a:miter lim="800000"/>
              <a:headEnd/>
              <a:tailEnd/>
            </a:ln>
            <a:effectLst/>
          </p:spPr>
          <p:txBody>
            <a:bodyPr/>
            <a:lstStyle/>
            <a:p>
              <a:pPr marL="342900" indent="-342900">
                <a:spcBef>
                  <a:spcPct val="20000"/>
                </a:spcBef>
                <a:defRPr/>
              </a:pPr>
              <a:r>
                <a:rPr lang="en-US" sz="3600" i="1" baseline="-25000">
                  <a:solidFill>
                    <a:srgbClr val="FFFF00"/>
                  </a:solidFill>
                  <a:effectLst>
                    <a:outerShdw blurRad="38100" dist="38100" dir="2700000" algn="tl">
                      <a:srgbClr val="000000"/>
                    </a:outerShdw>
                  </a:effectLst>
                  <a:latin typeface="Calibri" pitchFamily="34" charset="0"/>
                </a:rPr>
                <a:t>Ol</a:t>
              </a:r>
              <a:endParaRPr lang="en-US" sz="3600">
                <a:solidFill>
                  <a:srgbClr val="FFFF00"/>
                </a:solidFill>
                <a:effectLst>
                  <a:outerShdw blurRad="38100" dist="38100" dir="2700000" algn="tl">
                    <a:srgbClr val="000000"/>
                  </a:outerShdw>
                </a:effectLst>
                <a:latin typeface="Calibri" pitchFamily="34" charset="0"/>
              </a:endParaRPr>
            </a:p>
          </p:txBody>
        </p:sp>
      </p:grpSp>
      <p:grpSp>
        <p:nvGrpSpPr>
          <p:cNvPr id="5" name="Group 18"/>
          <p:cNvGrpSpPr>
            <a:grpSpLocks/>
          </p:cNvGrpSpPr>
          <p:nvPr/>
        </p:nvGrpSpPr>
        <p:grpSpPr bwMode="auto">
          <a:xfrm>
            <a:off x="6543675" y="3440113"/>
            <a:ext cx="1438275" cy="1235075"/>
            <a:chOff x="2817" y="2167"/>
            <a:chExt cx="906" cy="778"/>
          </a:xfrm>
        </p:grpSpPr>
        <p:sp>
          <p:nvSpPr>
            <p:cNvPr id="988179" name="Rectangle 19"/>
            <p:cNvSpPr>
              <a:spLocks noChangeArrowheads="1"/>
            </p:cNvSpPr>
            <p:nvPr/>
          </p:nvSpPr>
          <p:spPr bwMode="auto">
            <a:xfrm>
              <a:off x="2817" y="2234"/>
              <a:ext cx="816" cy="528"/>
            </a:xfrm>
            <a:prstGeom prst="rect">
              <a:avLst/>
            </a:prstGeom>
            <a:noFill/>
            <a:ln w="9525">
              <a:noFill/>
              <a:miter lim="800000"/>
              <a:headEnd/>
              <a:tailEnd/>
            </a:ln>
            <a:effectLst/>
          </p:spPr>
          <p:txBody>
            <a:bodyPr/>
            <a:lstStyle/>
            <a:p>
              <a:pPr marL="342900" indent="-342900">
                <a:spcBef>
                  <a:spcPct val="20000"/>
                </a:spcBef>
                <a:defRPr/>
              </a:pPr>
              <a:r>
                <a:rPr lang="en-US" sz="4000" dirty="0">
                  <a:solidFill>
                    <a:srgbClr val="FFFF00"/>
                  </a:solidFill>
                  <a:effectLst>
                    <a:outerShdw blurRad="38100" dist="38100" dir="2700000" algn="tl">
                      <a:srgbClr val="000000"/>
                    </a:outerShdw>
                  </a:effectLst>
                  <a:latin typeface="Calibri" pitchFamily="34" charset="0"/>
                </a:rPr>
                <a:t>K</a:t>
              </a:r>
              <a:r>
                <a:rPr lang="en-US" sz="4000" baseline="-25000" dirty="0">
                  <a:solidFill>
                    <a:srgbClr val="FFFF00"/>
                  </a:solidFill>
                  <a:effectLst>
                    <a:outerShdw blurRad="38100" dist="38100" dir="2700000" algn="tl">
                      <a:srgbClr val="000000"/>
                    </a:outerShdw>
                  </a:effectLst>
                  <a:latin typeface="Calibri" pitchFamily="34" charset="0"/>
                </a:rPr>
                <a:t>D</a:t>
              </a:r>
              <a:endParaRPr lang="en-US" sz="4000" dirty="0">
                <a:solidFill>
                  <a:srgbClr val="FFFF00"/>
                </a:solidFill>
                <a:effectLst>
                  <a:outerShdw blurRad="38100" dist="38100" dir="2700000" algn="tl">
                    <a:srgbClr val="000000"/>
                  </a:outerShdw>
                </a:effectLst>
                <a:latin typeface="Calibri" pitchFamily="34" charset="0"/>
              </a:endParaRPr>
            </a:p>
          </p:txBody>
        </p:sp>
        <p:sp>
          <p:nvSpPr>
            <p:cNvPr id="988180" name="Rectangle 20"/>
            <p:cNvSpPr>
              <a:spLocks noChangeArrowheads="1"/>
            </p:cNvSpPr>
            <p:nvPr/>
          </p:nvSpPr>
          <p:spPr bwMode="auto">
            <a:xfrm>
              <a:off x="3031" y="2167"/>
              <a:ext cx="692" cy="336"/>
            </a:xfrm>
            <a:prstGeom prst="rect">
              <a:avLst/>
            </a:prstGeom>
            <a:noFill/>
            <a:ln w="9525">
              <a:noFill/>
              <a:miter lim="800000"/>
              <a:headEnd/>
              <a:tailEnd/>
            </a:ln>
            <a:effectLst/>
          </p:spPr>
          <p:txBody>
            <a:bodyPr/>
            <a:lstStyle/>
            <a:p>
              <a:pPr marL="342900" indent="-342900">
                <a:spcBef>
                  <a:spcPct val="20000"/>
                </a:spcBef>
                <a:defRPr/>
              </a:pPr>
              <a:r>
                <a:rPr lang="en-US" sz="2400" i="1">
                  <a:solidFill>
                    <a:srgbClr val="FFFF00"/>
                  </a:solidFill>
                  <a:effectLst>
                    <a:outerShdw blurRad="38100" dist="38100" dir="2700000" algn="tl">
                      <a:srgbClr val="000000"/>
                    </a:outerShdw>
                  </a:effectLst>
                  <a:latin typeface="Calibri" pitchFamily="34" charset="0"/>
                </a:rPr>
                <a:t>LREE</a:t>
              </a:r>
              <a:endParaRPr lang="en-US" sz="2400">
                <a:solidFill>
                  <a:srgbClr val="FFFF00"/>
                </a:solidFill>
                <a:effectLst>
                  <a:outerShdw blurRad="38100" dist="38100" dir="2700000" algn="tl">
                    <a:srgbClr val="000000"/>
                  </a:outerShdw>
                </a:effectLst>
                <a:latin typeface="Calibri" pitchFamily="34" charset="0"/>
              </a:endParaRPr>
            </a:p>
          </p:txBody>
        </p:sp>
        <p:sp>
          <p:nvSpPr>
            <p:cNvPr id="988181" name="Rectangle 21"/>
            <p:cNvSpPr>
              <a:spLocks noChangeArrowheads="1"/>
            </p:cNvSpPr>
            <p:nvPr/>
          </p:nvSpPr>
          <p:spPr bwMode="auto">
            <a:xfrm>
              <a:off x="3112" y="2426"/>
              <a:ext cx="536" cy="519"/>
            </a:xfrm>
            <a:prstGeom prst="rect">
              <a:avLst/>
            </a:prstGeom>
            <a:noFill/>
            <a:ln w="9525">
              <a:noFill/>
              <a:miter lim="800000"/>
              <a:headEnd/>
              <a:tailEnd/>
            </a:ln>
            <a:effectLst/>
          </p:spPr>
          <p:txBody>
            <a:bodyPr/>
            <a:lstStyle/>
            <a:p>
              <a:pPr marL="342900" indent="-342900">
                <a:spcBef>
                  <a:spcPct val="20000"/>
                </a:spcBef>
                <a:defRPr/>
              </a:pPr>
              <a:r>
                <a:rPr lang="en-US" sz="3600" i="1" baseline="-25000">
                  <a:solidFill>
                    <a:srgbClr val="FFFF00"/>
                  </a:solidFill>
                  <a:effectLst>
                    <a:outerShdw blurRad="38100" dist="38100" dir="2700000" algn="tl">
                      <a:srgbClr val="000000"/>
                    </a:outerShdw>
                  </a:effectLst>
                  <a:latin typeface="Calibri" pitchFamily="34" charset="0"/>
                </a:rPr>
                <a:t>Sp</a:t>
              </a:r>
              <a:endParaRPr lang="en-US" sz="3600">
                <a:solidFill>
                  <a:srgbClr val="FFFF00"/>
                </a:solidFill>
                <a:effectLst>
                  <a:outerShdw blurRad="38100" dist="38100" dir="2700000" algn="tl">
                    <a:srgbClr val="000000"/>
                  </a:outerShdw>
                </a:effectLst>
                <a:latin typeface="Calibri" pitchFamily="34" charset="0"/>
              </a:endParaRPr>
            </a:p>
          </p:txBody>
        </p:sp>
      </p:grpSp>
      <p:sp>
        <p:nvSpPr>
          <p:cNvPr id="988182" name="Text Box 22"/>
          <p:cNvSpPr txBox="1">
            <a:spLocks noChangeArrowheads="1"/>
          </p:cNvSpPr>
          <p:nvPr/>
        </p:nvSpPr>
        <p:spPr bwMode="auto">
          <a:xfrm>
            <a:off x="2305050" y="3559175"/>
            <a:ext cx="465192" cy="769441"/>
          </a:xfrm>
          <a:prstGeom prst="rect">
            <a:avLst/>
          </a:prstGeom>
          <a:noFill/>
          <a:ln w="9525" algn="ctr">
            <a:noFill/>
            <a:miter lim="800000"/>
            <a:headEnd/>
            <a:tailEnd/>
          </a:ln>
          <a:effectLst/>
        </p:spPr>
        <p:txBody>
          <a:bodyPr wrap="none">
            <a:spAutoFit/>
          </a:bodyPr>
          <a:lstStyle/>
          <a:p>
            <a:pPr>
              <a:defRPr/>
            </a:pPr>
            <a:r>
              <a:rPr lang="it-IT" sz="4400">
                <a:solidFill>
                  <a:srgbClr val="FFFF00"/>
                </a:solidFill>
                <a:effectLst>
                  <a:outerShdw blurRad="38100" dist="38100" dir="2700000" algn="tl">
                    <a:srgbClr val="000000"/>
                  </a:outerShdw>
                </a:effectLst>
                <a:latin typeface="Calibri" pitchFamily="34" charset="0"/>
              </a:rPr>
              <a:t>&gt;</a:t>
            </a:r>
          </a:p>
        </p:txBody>
      </p:sp>
      <p:sp>
        <p:nvSpPr>
          <p:cNvPr id="988183" name="Text Box 23"/>
          <p:cNvSpPr txBox="1">
            <a:spLocks noChangeArrowheads="1"/>
          </p:cNvSpPr>
          <p:nvPr/>
        </p:nvSpPr>
        <p:spPr bwMode="auto">
          <a:xfrm>
            <a:off x="4189413" y="3559175"/>
            <a:ext cx="465192" cy="769441"/>
          </a:xfrm>
          <a:prstGeom prst="rect">
            <a:avLst/>
          </a:prstGeom>
          <a:noFill/>
          <a:ln w="9525" algn="ctr">
            <a:noFill/>
            <a:miter lim="800000"/>
            <a:headEnd/>
            <a:tailEnd/>
          </a:ln>
          <a:effectLst/>
        </p:spPr>
        <p:txBody>
          <a:bodyPr wrap="none">
            <a:spAutoFit/>
          </a:bodyPr>
          <a:lstStyle/>
          <a:p>
            <a:pPr>
              <a:defRPr/>
            </a:pPr>
            <a:r>
              <a:rPr lang="en-US" sz="4400">
                <a:solidFill>
                  <a:srgbClr val="FFFF00"/>
                </a:solidFill>
                <a:effectLst>
                  <a:outerShdw blurRad="38100" dist="38100" dir="2700000" algn="tl">
                    <a:srgbClr val="000000"/>
                  </a:outerShdw>
                </a:effectLst>
                <a:latin typeface="Calibri" pitchFamily="34" charset="0"/>
              </a:rPr>
              <a:t>~</a:t>
            </a:r>
          </a:p>
        </p:txBody>
      </p:sp>
      <p:sp>
        <p:nvSpPr>
          <p:cNvPr id="988184" name="Text Box 24"/>
          <p:cNvSpPr txBox="1">
            <a:spLocks noChangeArrowheads="1"/>
          </p:cNvSpPr>
          <p:nvPr/>
        </p:nvSpPr>
        <p:spPr bwMode="auto">
          <a:xfrm>
            <a:off x="5934075" y="3559175"/>
            <a:ext cx="465192" cy="769441"/>
          </a:xfrm>
          <a:prstGeom prst="rect">
            <a:avLst/>
          </a:prstGeom>
          <a:noFill/>
          <a:ln w="9525" algn="ctr">
            <a:noFill/>
            <a:miter lim="800000"/>
            <a:headEnd/>
            <a:tailEnd/>
          </a:ln>
          <a:effectLst/>
        </p:spPr>
        <p:txBody>
          <a:bodyPr wrap="none">
            <a:spAutoFit/>
          </a:bodyPr>
          <a:lstStyle/>
          <a:p>
            <a:pPr>
              <a:defRPr/>
            </a:pPr>
            <a:r>
              <a:rPr lang="en-US" sz="4400">
                <a:solidFill>
                  <a:srgbClr val="FFFF00"/>
                </a:solidFill>
                <a:effectLst>
                  <a:outerShdw blurRad="38100" dist="38100" dir="2700000" algn="tl">
                    <a:srgbClr val="000000"/>
                  </a:outerShdw>
                </a:effectLst>
                <a:latin typeface="Calibri" pitchFamily="34" charset="0"/>
              </a:rPr>
              <a:t>~</a:t>
            </a:r>
          </a:p>
        </p:txBody>
      </p:sp>
      <p:sp>
        <p:nvSpPr>
          <p:cNvPr id="988185" name="Oval 25"/>
          <p:cNvSpPr>
            <a:spLocks noChangeArrowheads="1"/>
          </p:cNvSpPr>
          <p:nvPr/>
        </p:nvSpPr>
        <p:spPr bwMode="auto">
          <a:xfrm>
            <a:off x="2601913" y="3151188"/>
            <a:ext cx="5627687" cy="1660525"/>
          </a:xfrm>
          <a:prstGeom prst="ellipse">
            <a:avLst/>
          </a:prstGeom>
          <a:noFill/>
          <a:ln w="38100" algn="ctr">
            <a:solidFill>
              <a:srgbClr val="0099FF"/>
            </a:solidFill>
            <a:round/>
            <a:headEnd/>
            <a:tailEnd/>
          </a:ln>
          <a:effectLst/>
        </p:spPr>
        <p:txBody>
          <a:bodyPr wrap="none" anchor="ctr"/>
          <a:lstStyle/>
          <a:p>
            <a:pPr>
              <a:defRPr/>
            </a:pPr>
            <a:endParaRPr lang="it-IT">
              <a:latin typeface="Calibri" pitchFamily="34" charset="0"/>
            </a:endParaRPr>
          </a:p>
        </p:txBody>
      </p:sp>
      <p:sp>
        <p:nvSpPr>
          <p:cNvPr id="988186" name="Text Box 26"/>
          <p:cNvSpPr txBox="1">
            <a:spLocks noChangeArrowheads="1"/>
          </p:cNvSpPr>
          <p:nvPr/>
        </p:nvSpPr>
        <p:spPr bwMode="auto">
          <a:xfrm>
            <a:off x="3779838" y="2768600"/>
            <a:ext cx="3460750" cy="517525"/>
          </a:xfrm>
          <a:prstGeom prst="rect">
            <a:avLst/>
          </a:prstGeom>
          <a:noFill/>
          <a:ln w="9525">
            <a:noFill/>
            <a:miter lim="800000"/>
            <a:headEnd/>
            <a:tailEnd/>
          </a:ln>
          <a:effectLst/>
        </p:spPr>
        <p:txBody>
          <a:bodyPr>
            <a:spAutoFit/>
          </a:bodyPr>
          <a:lstStyle/>
          <a:p>
            <a:pPr algn="ctr">
              <a:lnSpc>
                <a:spcPct val="90000"/>
              </a:lnSpc>
              <a:defRPr/>
            </a:pPr>
            <a:r>
              <a:rPr lang="it-IT" sz="3100">
                <a:solidFill>
                  <a:srgbClr val="0099FF"/>
                </a:solidFill>
                <a:effectLst>
                  <a:outerShdw blurRad="38100" dist="38100" dir="2700000" algn="tl">
                    <a:srgbClr val="000000"/>
                  </a:outerShdw>
                </a:effectLst>
                <a:latin typeface="Calibri" pitchFamily="34" charset="0"/>
                <a:sym typeface="Wingdings" pitchFamily="2" charset="2"/>
              </a:rPr>
              <a:t>Extremely Low</a:t>
            </a:r>
            <a:endParaRPr lang="it-IT" sz="3200">
              <a:solidFill>
                <a:srgbClr val="0099FF"/>
              </a:solidFill>
              <a:effectLst>
                <a:outerShdw blurRad="38100" dist="38100" dir="2700000" algn="tl">
                  <a:srgbClr val="000000"/>
                </a:outerShdw>
              </a:effectLst>
              <a:latin typeface="Calibri" pitchFamily="34" charset="0"/>
              <a:sym typeface="Wingdings" pitchFamily="2" charset="2"/>
            </a:endParaRPr>
          </a:p>
        </p:txBody>
      </p:sp>
      <p:sp>
        <p:nvSpPr>
          <p:cNvPr id="988187" name="Text Box 27"/>
          <p:cNvSpPr txBox="1">
            <a:spLocks noChangeArrowheads="1"/>
          </p:cNvSpPr>
          <p:nvPr/>
        </p:nvSpPr>
        <p:spPr bwMode="auto">
          <a:xfrm>
            <a:off x="1114425" y="2768600"/>
            <a:ext cx="987425" cy="517525"/>
          </a:xfrm>
          <a:prstGeom prst="rect">
            <a:avLst/>
          </a:prstGeom>
          <a:noFill/>
          <a:ln w="9525">
            <a:noFill/>
            <a:miter lim="800000"/>
            <a:headEnd/>
            <a:tailEnd/>
          </a:ln>
          <a:effectLst/>
        </p:spPr>
        <p:txBody>
          <a:bodyPr>
            <a:spAutoFit/>
          </a:bodyPr>
          <a:lstStyle/>
          <a:p>
            <a:pPr>
              <a:lnSpc>
                <a:spcPct val="90000"/>
              </a:lnSpc>
              <a:defRPr/>
            </a:pPr>
            <a:r>
              <a:rPr lang="it-IT" sz="3100">
                <a:solidFill>
                  <a:srgbClr val="CC0099"/>
                </a:solidFill>
                <a:effectLst>
                  <a:outerShdw blurRad="38100" dist="38100" dir="2700000" algn="tl">
                    <a:srgbClr val="000000"/>
                  </a:outerShdw>
                </a:effectLst>
                <a:latin typeface="Calibri" pitchFamily="34" charset="0"/>
                <a:sym typeface="Wingdings" pitchFamily="2" charset="2"/>
              </a:rPr>
              <a:t>Low</a:t>
            </a:r>
            <a:endParaRPr lang="it-IT" sz="3200">
              <a:solidFill>
                <a:srgbClr val="CC0099"/>
              </a:solidFill>
              <a:effectLst>
                <a:outerShdw blurRad="38100" dist="38100" dir="2700000" algn="tl">
                  <a:srgbClr val="000000"/>
                </a:outerShdw>
              </a:effectLst>
              <a:latin typeface="Calibri" pitchFamily="34" charset="0"/>
              <a:sym typeface="Wingdings" pitchFamily="2" charset="2"/>
            </a:endParaRPr>
          </a:p>
        </p:txBody>
      </p:sp>
      <p:sp>
        <p:nvSpPr>
          <p:cNvPr id="988188" name="Oval 28"/>
          <p:cNvSpPr>
            <a:spLocks noChangeArrowheads="1"/>
          </p:cNvSpPr>
          <p:nvPr/>
        </p:nvSpPr>
        <p:spPr bwMode="auto">
          <a:xfrm>
            <a:off x="898525" y="3263900"/>
            <a:ext cx="1492250" cy="1363663"/>
          </a:xfrm>
          <a:prstGeom prst="ellipse">
            <a:avLst/>
          </a:prstGeom>
          <a:noFill/>
          <a:ln w="57150" algn="ctr">
            <a:solidFill>
              <a:srgbClr val="CC0099"/>
            </a:solidFill>
            <a:round/>
            <a:headEnd/>
            <a:tailEnd/>
          </a:ln>
          <a:effectLst/>
        </p:spPr>
        <p:txBody>
          <a:bodyPr wrap="none" anchor="ctr"/>
          <a:lstStyle/>
          <a:p>
            <a:pPr algn="ctr">
              <a:defRPr/>
            </a:pPr>
            <a:endParaRPr lang="en-GB">
              <a:solidFill>
                <a:srgbClr val="00FF00"/>
              </a:solidFill>
              <a:effectLst>
                <a:outerShdw blurRad="38100" dist="38100" dir="2700000" algn="tl">
                  <a:srgbClr val="000000"/>
                </a:outerShdw>
              </a:effectLst>
              <a:latin typeface="Calibri" pitchFamily="34" charset="0"/>
            </a:endParaRPr>
          </a:p>
        </p:txBody>
      </p:sp>
      <p:sp>
        <p:nvSpPr>
          <p:cNvPr id="988189" name="Text Box 29"/>
          <p:cNvSpPr txBox="1">
            <a:spLocks noChangeArrowheads="1"/>
          </p:cNvSpPr>
          <p:nvPr/>
        </p:nvSpPr>
        <p:spPr bwMode="auto">
          <a:xfrm>
            <a:off x="627063" y="4991100"/>
            <a:ext cx="1828800" cy="461963"/>
          </a:xfrm>
          <a:prstGeom prst="rect">
            <a:avLst/>
          </a:prstGeom>
          <a:noFill/>
          <a:ln w="9525">
            <a:noFill/>
            <a:miter lim="800000"/>
            <a:headEnd/>
            <a:tailEnd/>
          </a:ln>
          <a:effectLst/>
        </p:spPr>
        <p:txBody>
          <a:bodyPr>
            <a:spAutoFit/>
          </a:bodyPr>
          <a:lstStyle/>
          <a:p>
            <a:pPr algn="ctr">
              <a:lnSpc>
                <a:spcPct val="90000"/>
              </a:lnSpc>
              <a:defRPr/>
            </a:pPr>
            <a:r>
              <a:rPr lang="en-US" sz="2700">
                <a:solidFill>
                  <a:srgbClr val="CC0066"/>
                </a:solidFill>
                <a:effectLst>
                  <a:outerShdw blurRad="38100" dist="38100" dir="2700000" algn="tl">
                    <a:srgbClr val="000000"/>
                  </a:outerShdw>
                </a:effectLst>
                <a:latin typeface="Calibri" pitchFamily="34" charset="0"/>
                <a:sym typeface="Wingdings" pitchFamily="2" charset="2"/>
              </a:rPr>
              <a:t>~</a:t>
            </a:r>
            <a:r>
              <a:rPr lang="it-IT" sz="2700">
                <a:solidFill>
                  <a:srgbClr val="CC0066"/>
                </a:solidFill>
                <a:effectLst>
                  <a:outerShdw blurRad="38100" dist="38100" dir="2700000" algn="tl">
                    <a:srgbClr val="000000"/>
                  </a:outerShdw>
                </a:effectLst>
                <a:latin typeface="Calibri" pitchFamily="34" charset="0"/>
                <a:sym typeface="Wingdings" pitchFamily="2" charset="2"/>
              </a:rPr>
              <a:t>0.01-0.2</a:t>
            </a:r>
            <a:endParaRPr lang="it-IT" sz="2800">
              <a:solidFill>
                <a:srgbClr val="CC0066"/>
              </a:solidFill>
              <a:effectLst>
                <a:outerShdw blurRad="38100" dist="38100" dir="2700000" algn="tl">
                  <a:srgbClr val="000000"/>
                </a:outerShdw>
              </a:effectLst>
              <a:latin typeface="Calibri" pitchFamily="34" charset="0"/>
              <a:sym typeface="Wingdings" pitchFamily="2" charset="2"/>
            </a:endParaRPr>
          </a:p>
        </p:txBody>
      </p:sp>
      <p:sp>
        <p:nvSpPr>
          <p:cNvPr id="988190" name="Text Box 30"/>
          <p:cNvSpPr txBox="1">
            <a:spLocks noChangeArrowheads="1"/>
          </p:cNvSpPr>
          <p:nvPr/>
        </p:nvSpPr>
        <p:spPr bwMode="auto">
          <a:xfrm>
            <a:off x="4108450" y="4991100"/>
            <a:ext cx="2405063" cy="461963"/>
          </a:xfrm>
          <a:prstGeom prst="rect">
            <a:avLst/>
          </a:prstGeom>
          <a:noFill/>
          <a:ln w="9525">
            <a:noFill/>
            <a:miter lim="800000"/>
            <a:headEnd/>
            <a:tailEnd/>
          </a:ln>
          <a:effectLst/>
        </p:spPr>
        <p:txBody>
          <a:bodyPr>
            <a:spAutoFit/>
          </a:bodyPr>
          <a:lstStyle/>
          <a:p>
            <a:pPr algn="ctr">
              <a:lnSpc>
                <a:spcPct val="90000"/>
              </a:lnSpc>
              <a:defRPr/>
            </a:pPr>
            <a:r>
              <a:rPr lang="en-US" sz="2700">
                <a:solidFill>
                  <a:srgbClr val="00CCFF"/>
                </a:solidFill>
                <a:effectLst>
                  <a:outerShdw blurRad="38100" dist="38100" dir="2700000" algn="tl">
                    <a:srgbClr val="000000"/>
                  </a:outerShdw>
                </a:effectLst>
                <a:latin typeface="Calibri" pitchFamily="34" charset="0"/>
                <a:sym typeface="Wingdings" pitchFamily="2" charset="2"/>
              </a:rPr>
              <a:t>~</a:t>
            </a:r>
            <a:r>
              <a:rPr lang="it-IT" sz="2700">
                <a:solidFill>
                  <a:srgbClr val="00CCFF"/>
                </a:solidFill>
                <a:effectLst>
                  <a:outerShdw blurRad="38100" dist="38100" dir="2700000" algn="tl">
                    <a:srgbClr val="000000"/>
                  </a:outerShdw>
                </a:effectLst>
                <a:latin typeface="Calibri" pitchFamily="34" charset="0"/>
                <a:sym typeface="Wingdings" pitchFamily="2" charset="2"/>
              </a:rPr>
              <a:t>0.0005-0.05</a:t>
            </a:r>
            <a:endParaRPr lang="it-IT" sz="2800">
              <a:solidFill>
                <a:srgbClr val="00CCFF"/>
              </a:solidFill>
              <a:effectLst>
                <a:outerShdw blurRad="38100" dist="38100" dir="2700000" algn="tl">
                  <a:srgbClr val="000000"/>
                </a:outerShdw>
              </a:effectLst>
              <a:latin typeface="Calibri" pitchFamily="34" charset="0"/>
              <a:sym typeface="Wingdings" pitchFamily="2" charset="2"/>
            </a:endParaRPr>
          </a:p>
        </p:txBody>
      </p:sp>
      <p:sp>
        <p:nvSpPr>
          <p:cNvPr id="988191" name="Text Box 31"/>
          <p:cNvSpPr txBox="1">
            <a:spLocks noChangeArrowheads="1"/>
          </p:cNvSpPr>
          <p:nvPr/>
        </p:nvSpPr>
        <p:spPr bwMode="auto">
          <a:xfrm>
            <a:off x="393700" y="5567363"/>
            <a:ext cx="8369300" cy="806450"/>
          </a:xfrm>
          <a:prstGeom prst="rect">
            <a:avLst/>
          </a:prstGeom>
          <a:noFill/>
          <a:ln w="9525">
            <a:noFill/>
            <a:miter lim="800000"/>
            <a:headEnd/>
            <a:tailEnd/>
          </a:ln>
          <a:effectLst/>
        </p:spPr>
        <p:txBody>
          <a:bodyPr>
            <a:spAutoFit/>
          </a:bodyPr>
          <a:lstStyle/>
          <a:p>
            <a:pPr algn="ctr">
              <a:lnSpc>
                <a:spcPct val="90000"/>
              </a:lnSpc>
              <a:defRPr/>
            </a:pPr>
            <a:r>
              <a:rPr lang="en-US" sz="2600">
                <a:solidFill>
                  <a:schemeClr val="bg1"/>
                </a:solidFill>
                <a:effectLst>
                  <a:outerShdw blurRad="38100" dist="38100" dir="2700000" algn="tl">
                    <a:srgbClr val="000000"/>
                  </a:outerShdw>
                </a:effectLst>
                <a:latin typeface="Calibri" pitchFamily="34" charset="0"/>
                <a:sym typeface="Wingdings" pitchFamily="2" charset="2"/>
              </a:rPr>
              <a:t>LREE (e.g., La) are all incompatible in typical mantle minerals. LREE are sligthly less incompatible in Cpx.</a:t>
            </a:r>
            <a:endParaRPr lang="it-IT" sz="2600">
              <a:solidFill>
                <a:schemeClr val="bg1"/>
              </a:solidFill>
              <a:effectLst>
                <a:outerShdw blurRad="38100" dist="38100" dir="2700000" algn="tl">
                  <a:srgbClr val="000000"/>
                </a:outerShdw>
              </a:effectLst>
              <a:latin typeface="Calibri" pitchFamily="34" charset="0"/>
              <a:sym typeface="Wingdings" pitchFamily="2"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88182"/>
                                        </p:tgtEl>
                                        <p:attrNameLst>
                                          <p:attrName>style.visibility</p:attrName>
                                        </p:attrNameLst>
                                      </p:cBhvr>
                                      <p:to>
                                        <p:strVal val="visible"/>
                                      </p:to>
                                    </p:set>
                                    <p:animEffect transition="in" filter="fade">
                                      <p:cBhvr>
                                        <p:cTn id="12" dur="500"/>
                                        <p:tgtEl>
                                          <p:spTgt spid="988182"/>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988183"/>
                                        </p:tgtEl>
                                        <p:attrNameLst>
                                          <p:attrName>style.visibility</p:attrName>
                                        </p:attrNameLst>
                                      </p:cBhvr>
                                      <p:to>
                                        <p:strVal val="visible"/>
                                      </p:to>
                                    </p:set>
                                    <p:animEffect transition="in" filter="fade">
                                      <p:cBhvr>
                                        <p:cTn id="20" dur="500"/>
                                        <p:tgtEl>
                                          <p:spTgt spid="988183"/>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988184"/>
                                        </p:tgtEl>
                                        <p:attrNameLst>
                                          <p:attrName>style.visibility</p:attrName>
                                        </p:attrNameLst>
                                      </p:cBhvr>
                                      <p:to>
                                        <p:strVal val="visible"/>
                                      </p:to>
                                    </p:set>
                                    <p:animEffect transition="in" filter="fade">
                                      <p:cBhvr>
                                        <p:cTn id="28" dur="500"/>
                                        <p:tgtEl>
                                          <p:spTgt spid="988184"/>
                                        </p:tgtEl>
                                      </p:cBhvr>
                                    </p:animEffect>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988188"/>
                                        </p:tgtEl>
                                        <p:attrNameLst>
                                          <p:attrName>style.visibility</p:attrName>
                                        </p:attrNameLst>
                                      </p:cBhvr>
                                      <p:to>
                                        <p:strVal val="visible"/>
                                      </p:to>
                                    </p:set>
                                    <p:animEffect transition="in" filter="wipe(left)">
                                      <p:cBhvr>
                                        <p:cTn id="37" dur="500"/>
                                        <p:tgtEl>
                                          <p:spTgt spid="988188"/>
                                        </p:tgtEl>
                                      </p:cBhvr>
                                    </p:animEffec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988187">
                                            <p:txEl>
                                              <p:pRg st="0" end="0"/>
                                            </p:txEl>
                                          </p:spTgt>
                                        </p:tgtEl>
                                        <p:attrNameLst>
                                          <p:attrName>style.visibility</p:attrName>
                                        </p:attrNameLst>
                                      </p:cBhvr>
                                      <p:to>
                                        <p:strVal val="visible"/>
                                      </p:to>
                                    </p:set>
                                    <p:animEffect transition="in" filter="fade">
                                      <p:cBhvr>
                                        <p:cTn id="41" dur="500"/>
                                        <p:tgtEl>
                                          <p:spTgt spid="988187">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988185"/>
                                        </p:tgtEl>
                                        <p:attrNameLst>
                                          <p:attrName>style.visibility</p:attrName>
                                        </p:attrNameLst>
                                      </p:cBhvr>
                                      <p:to>
                                        <p:strVal val="visible"/>
                                      </p:to>
                                    </p:set>
                                    <p:animEffect transition="in" filter="wipe(left)">
                                      <p:cBhvr>
                                        <p:cTn id="46" dur="1000"/>
                                        <p:tgtEl>
                                          <p:spTgt spid="988185"/>
                                        </p:tgtEl>
                                      </p:cBhvr>
                                    </p:animEffect>
                                  </p:childTnLst>
                                </p:cTn>
                              </p:par>
                            </p:childTnLst>
                          </p:cTn>
                        </p:par>
                        <p:par>
                          <p:cTn id="47" fill="hold">
                            <p:stCondLst>
                              <p:cond delay="1000"/>
                            </p:stCondLst>
                            <p:childTnLst>
                              <p:par>
                                <p:cTn id="48" presetID="10" presetClass="entr" presetSubtype="0" fill="hold" grpId="0" nodeType="afterEffect">
                                  <p:stCondLst>
                                    <p:cond delay="0"/>
                                  </p:stCondLst>
                                  <p:childTnLst>
                                    <p:set>
                                      <p:cBhvr>
                                        <p:cTn id="49" dur="1" fill="hold">
                                          <p:stCondLst>
                                            <p:cond delay="0"/>
                                          </p:stCondLst>
                                        </p:cTn>
                                        <p:tgtEl>
                                          <p:spTgt spid="988186">
                                            <p:txEl>
                                              <p:pRg st="0" end="0"/>
                                            </p:txEl>
                                          </p:spTgt>
                                        </p:tgtEl>
                                        <p:attrNameLst>
                                          <p:attrName>style.visibility</p:attrName>
                                        </p:attrNameLst>
                                      </p:cBhvr>
                                      <p:to>
                                        <p:strVal val="visible"/>
                                      </p:to>
                                    </p:set>
                                    <p:animEffect transition="in" filter="fade">
                                      <p:cBhvr>
                                        <p:cTn id="50" dur="500"/>
                                        <p:tgtEl>
                                          <p:spTgt spid="988186">
                                            <p:txEl>
                                              <p:pRg st="0" end="0"/>
                                            </p:txEl>
                                          </p:spTgt>
                                        </p:tgtEl>
                                      </p:cBhvr>
                                    </p:animEffect>
                                  </p:childTnLst>
                                </p:cTn>
                              </p:par>
                            </p:childTnLst>
                          </p:cTn>
                        </p:par>
                        <p:par>
                          <p:cTn id="51" fill="hold">
                            <p:stCondLst>
                              <p:cond delay="1500"/>
                            </p:stCondLst>
                            <p:childTnLst>
                              <p:par>
                                <p:cTn id="52" presetID="10" presetClass="entr" presetSubtype="0" fill="hold" grpId="0" nodeType="afterEffect">
                                  <p:stCondLst>
                                    <p:cond delay="0"/>
                                  </p:stCondLst>
                                  <p:childTnLst>
                                    <p:set>
                                      <p:cBhvr>
                                        <p:cTn id="53" dur="1" fill="hold">
                                          <p:stCondLst>
                                            <p:cond delay="0"/>
                                          </p:stCondLst>
                                        </p:cTn>
                                        <p:tgtEl>
                                          <p:spTgt spid="988189">
                                            <p:txEl>
                                              <p:pRg st="0" end="0"/>
                                            </p:txEl>
                                          </p:spTgt>
                                        </p:tgtEl>
                                        <p:attrNameLst>
                                          <p:attrName>style.visibility</p:attrName>
                                        </p:attrNameLst>
                                      </p:cBhvr>
                                      <p:to>
                                        <p:strVal val="visible"/>
                                      </p:to>
                                    </p:set>
                                    <p:animEffect transition="in" filter="fade">
                                      <p:cBhvr>
                                        <p:cTn id="54" dur="2000"/>
                                        <p:tgtEl>
                                          <p:spTgt spid="988189">
                                            <p:txEl>
                                              <p:pRg st="0" end="0"/>
                                            </p:txEl>
                                          </p:spTgt>
                                        </p:tgtEl>
                                      </p:cBhvr>
                                    </p:animEffect>
                                  </p:childTnLst>
                                </p:cTn>
                              </p:par>
                            </p:childTnLst>
                          </p:cTn>
                        </p:par>
                        <p:par>
                          <p:cTn id="55" fill="hold">
                            <p:stCondLst>
                              <p:cond delay="3500"/>
                            </p:stCondLst>
                            <p:childTnLst>
                              <p:par>
                                <p:cTn id="56" presetID="10" presetClass="entr" presetSubtype="0" fill="hold" grpId="0" nodeType="afterEffect">
                                  <p:stCondLst>
                                    <p:cond delay="0"/>
                                  </p:stCondLst>
                                  <p:childTnLst>
                                    <p:set>
                                      <p:cBhvr>
                                        <p:cTn id="57" dur="1" fill="hold">
                                          <p:stCondLst>
                                            <p:cond delay="0"/>
                                          </p:stCondLst>
                                        </p:cTn>
                                        <p:tgtEl>
                                          <p:spTgt spid="988190">
                                            <p:txEl>
                                              <p:pRg st="0" end="0"/>
                                            </p:txEl>
                                          </p:spTgt>
                                        </p:tgtEl>
                                        <p:attrNameLst>
                                          <p:attrName>style.visibility</p:attrName>
                                        </p:attrNameLst>
                                      </p:cBhvr>
                                      <p:to>
                                        <p:strVal val="visible"/>
                                      </p:to>
                                    </p:set>
                                    <p:animEffect transition="in" filter="fade">
                                      <p:cBhvr>
                                        <p:cTn id="58" dur="2000"/>
                                        <p:tgtEl>
                                          <p:spTgt spid="988190">
                                            <p:txEl>
                                              <p:pRg st="0" end="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988191">
                                            <p:txEl>
                                              <p:pRg st="0" end="0"/>
                                            </p:txEl>
                                          </p:spTgt>
                                        </p:tgtEl>
                                        <p:attrNameLst>
                                          <p:attrName>style.visibility</p:attrName>
                                        </p:attrNameLst>
                                      </p:cBhvr>
                                      <p:to>
                                        <p:strVal val="visible"/>
                                      </p:to>
                                    </p:set>
                                    <p:animEffect transition="in" filter="fade">
                                      <p:cBhvr>
                                        <p:cTn id="63" dur="500"/>
                                        <p:tgtEl>
                                          <p:spTgt spid="98819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8182" grpId="0"/>
      <p:bldP spid="988183" grpId="0"/>
      <p:bldP spid="988184" grpId="0"/>
      <p:bldP spid="988185" grpId="0" animBg="1"/>
      <p:bldP spid="988186" grpId="0" build="p"/>
      <p:bldP spid="988187" grpId="0" build="p"/>
      <p:bldP spid="988188" grpId="0" animBg="1"/>
      <p:bldP spid="988189" grpId="0" build="p"/>
      <p:bldP spid="988190" grpId="0" build="p"/>
      <p:bldP spid="988191" grpId="0" build="p"/>
    </p:bld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 name="Rettangolo arrotondato 70"/>
          <p:cNvSpPr/>
          <p:nvPr/>
        </p:nvSpPr>
        <p:spPr bwMode="auto">
          <a:xfrm>
            <a:off x="378372" y="3403600"/>
            <a:ext cx="3711027" cy="2224690"/>
          </a:xfrm>
          <a:prstGeom prst="round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863234" name="Text Box 2"/>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it-IT" sz="3200">
                <a:solidFill>
                  <a:schemeClr val="bg1"/>
                </a:solidFill>
                <a:effectLst>
                  <a:outerShdw blurRad="38100" dist="38100" dir="2700000" algn="tl">
                    <a:srgbClr val="000000"/>
                  </a:outerShdw>
                </a:effectLst>
                <a:latin typeface="Calibri" pitchFamily="34" charset="0"/>
              </a:rPr>
              <a:t>What</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we</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think</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we</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know</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about</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mantle</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processes</a:t>
            </a:r>
          </a:p>
        </p:txBody>
      </p:sp>
      <p:sp>
        <p:nvSpPr>
          <p:cNvPr id="863236" name="Rectangle 4"/>
          <p:cNvSpPr>
            <a:spLocks noChangeArrowheads="1"/>
          </p:cNvSpPr>
          <p:nvPr/>
        </p:nvSpPr>
        <p:spPr bwMode="auto">
          <a:xfrm>
            <a:off x="0" y="1635125"/>
            <a:ext cx="4136317" cy="1455738"/>
          </a:xfrm>
          <a:prstGeom prst="rect">
            <a:avLst/>
          </a:prstGeom>
          <a:noFill/>
          <a:ln w="9525">
            <a:noFill/>
            <a:miter lim="800000"/>
            <a:headEnd/>
            <a:tailEnd/>
          </a:ln>
          <a:effectLst/>
        </p:spPr>
        <p:txBody>
          <a:bodyPr lIns="92075" tIns="46038" rIns="92075" bIns="46038"/>
          <a:lstStyle/>
          <a:p>
            <a:pPr>
              <a:spcBef>
                <a:spcPct val="20000"/>
              </a:spcBef>
              <a:defRPr/>
            </a:pPr>
            <a:r>
              <a:rPr lang="en-US" sz="2800" dirty="0">
                <a:solidFill>
                  <a:schemeClr val="bg1"/>
                </a:solidFill>
                <a:effectLst>
                  <a:outerShdw blurRad="38100" dist="38100" dir="2700000" algn="tl">
                    <a:srgbClr val="000000"/>
                  </a:outerShdw>
                </a:effectLst>
                <a:latin typeface="Calibri" pitchFamily="34" charset="0"/>
              </a:rPr>
              <a:t>Tholeiitic magmas can be generated after 10-30% partial melting degrees.</a:t>
            </a:r>
            <a:endParaRPr lang="en-US" sz="3200" dirty="0">
              <a:solidFill>
                <a:schemeClr val="bg1"/>
              </a:solidFill>
              <a:effectLst>
                <a:outerShdw blurRad="38100" dist="38100" dir="2700000" algn="tl">
                  <a:srgbClr val="000000"/>
                </a:outerShdw>
              </a:effectLst>
              <a:latin typeface="Calibri" pitchFamily="34" charset="0"/>
            </a:endParaRPr>
          </a:p>
        </p:txBody>
      </p:sp>
      <p:sp>
        <p:nvSpPr>
          <p:cNvPr id="863237" name="Rectangle 5"/>
          <p:cNvSpPr>
            <a:spLocks noChangeArrowheads="1"/>
          </p:cNvSpPr>
          <p:nvPr/>
        </p:nvSpPr>
        <p:spPr bwMode="auto">
          <a:xfrm>
            <a:off x="168275" y="585788"/>
            <a:ext cx="4170363" cy="1077860"/>
          </a:xfrm>
          <a:prstGeom prst="rect">
            <a:avLst/>
          </a:prstGeom>
          <a:noFill/>
          <a:ln w="9525">
            <a:noFill/>
            <a:miter lim="800000"/>
            <a:headEnd/>
            <a:tailEnd/>
          </a:ln>
          <a:effectLst/>
        </p:spPr>
        <p:txBody>
          <a:bodyPr lIns="92075" tIns="46038" rIns="92075" bIns="46038">
            <a:spAutoFit/>
          </a:bodyPr>
          <a:lstStyle/>
          <a:p>
            <a:pPr eaLnBrk="0" hangingPunct="0">
              <a:defRPr/>
            </a:pPr>
            <a:r>
              <a:rPr lang="en-US" sz="3200" dirty="0">
                <a:solidFill>
                  <a:srgbClr val="FFFF00"/>
                </a:solidFill>
                <a:effectLst>
                  <a:outerShdw blurRad="38100" dist="38100" dir="2700000" algn="tl">
                    <a:srgbClr val="000000"/>
                  </a:outerShdw>
                </a:effectLst>
                <a:latin typeface="Calibri" pitchFamily="34" charset="0"/>
              </a:rPr>
              <a:t>Starting from a depleted mantle:</a:t>
            </a:r>
          </a:p>
        </p:txBody>
      </p:sp>
      <p:sp>
        <p:nvSpPr>
          <p:cNvPr id="10" name="Rectangle 4"/>
          <p:cNvSpPr>
            <a:spLocks noChangeArrowheads="1"/>
          </p:cNvSpPr>
          <p:nvPr/>
        </p:nvSpPr>
        <p:spPr bwMode="auto">
          <a:xfrm>
            <a:off x="378372" y="3455847"/>
            <a:ext cx="3698328" cy="1904432"/>
          </a:xfrm>
          <a:prstGeom prst="rect">
            <a:avLst/>
          </a:prstGeom>
          <a:noFill/>
          <a:ln w="9525">
            <a:noFill/>
            <a:miter lim="800000"/>
            <a:headEnd/>
            <a:tailEnd/>
          </a:ln>
          <a:effectLst/>
        </p:spPr>
        <p:txBody>
          <a:bodyPr lIns="92075" tIns="46038" rIns="92075" bIns="46038"/>
          <a:lstStyle/>
          <a:p>
            <a:pPr algn="ctr">
              <a:spcBef>
                <a:spcPct val="20000"/>
              </a:spcBef>
              <a:defRPr/>
            </a:pPr>
            <a:r>
              <a:rPr lang="en-US" sz="2800" dirty="0" smtClean="0">
                <a:solidFill>
                  <a:schemeClr val="bg1"/>
                </a:solidFill>
                <a:effectLst>
                  <a:outerShdw blurRad="38100" dist="38100" dir="2700000" algn="tl">
                    <a:srgbClr val="000000"/>
                  </a:outerShdw>
                </a:effectLst>
                <a:latin typeface="Calibri" pitchFamily="34" charset="0"/>
              </a:rPr>
              <a:t>Decreasing T at constant P reduces melt fraction and melts become </a:t>
            </a:r>
            <a:r>
              <a:rPr lang="en-US" sz="2800" dirty="0" err="1" smtClean="0">
                <a:solidFill>
                  <a:schemeClr val="bg1"/>
                </a:solidFill>
                <a:effectLst>
                  <a:outerShdw blurRad="38100" dist="38100" dir="2700000" algn="tl">
                    <a:srgbClr val="000000"/>
                  </a:outerShdw>
                </a:effectLst>
                <a:latin typeface="Calibri" pitchFamily="34" charset="0"/>
              </a:rPr>
              <a:t>Ol</a:t>
            </a:r>
            <a:r>
              <a:rPr lang="en-US" sz="2800" dirty="0" smtClean="0">
                <a:solidFill>
                  <a:schemeClr val="bg1"/>
                </a:solidFill>
                <a:effectLst>
                  <a:outerShdw blurRad="38100" dist="38100" dir="2700000" algn="tl">
                    <a:srgbClr val="000000"/>
                  </a:outerShdw>
                </a:effectLst>
                <a:latin typeface="Calibri" pitchFamily="34" charset="0"/>
              </a:rPr>
              <a:t>-richer and Alkali-rich</a:t>
            </a:r>
            <a:endParaRPr lang="en-US" sz="2800" dirty="0">
              <a:solidFill>
                <a:schemeClr val="bg1"/>
              </a:solidFill>
              <a:effectLst>
                <a:outerShdw blurRad="38100" dist="38100" dir="2700000" algn="tl">
                  <a:srgbClr val="000000"/>
                </a:outerShdw>
              </a:effectLst>
              <a:latin typeface="Calibri" pitchFamily="34" charset="0"/>
            </a:endParaRPr>
          </a:p>
        </p:txBody>
      </p:sp>
      <p:grpSp>
        <p:nvGrpSpPr>
          <p:cNvPr id="2" name="Gruppo 72"/>
          <p:cNvGrpSpPr>
            <a:grpSpLocks/>
          </p:cNvGrpSpPr>
          <p:nvPr/>
        </p:nvGrpSpPr>
        <p:grpSpPr bwMode="auto">
          <a:xfrm>
            <a:off x="4086691" y="535593"/>
            <a:ext cx="4969997" cy="6085277"/>
            <a:chOff x="3960099" y="431174"/>
            <a:chExt cx="4969619" cy="6085416"/>
          </a:xfrm>
        </p:grpSpPr>
        <p:sp>
          <p:nvSpPr>
            <p:cNvPr id="72" name="Rettangolo 71"/>
            <p:cNvSpPr/>
            <p:nvPr/>
          </p:nvSpPr>
          <p:spPr bwMode="auto">
            <a:xfrm>
              <a:off x="3982420" y="451166"/>
              <a:ext cx="4947298" cy="6065417"/>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nchor="ctr"/>
            <a:lstStyle/>
            <a:p>
              <a:pPr>
                <a:defRPr/>
              </a:pPr>
              <a:endParaRPr lang="it-IT">
                <a:latin typeface="Calibri" pitchFamily="34" charset="0"/>
              </a:endParaRPr>
            </a:p>
          </p:txBody>
        </p:sp>
        <p:sp>
          <p:nvSpPr>
            <p:cNvPr id="13" name="Rettangolo 12"/>
            <p:cNvSpPr/>
            <p:nvPr/>
          </p:nvSpPr>
          <p:spPr bwMode="auto">
            <a:xfrm>
              <a:off x="4643795" y="914166"/>
              <a:ext cx="4219253" cy="5435725"/>
            </a:xfrm>
            <a:prstGeom prst="rect">
              <a:avLst/>
            </a:prstGeom>
            <a:solidFill>
              <a:schemeClr val="bg1"/>
            </a:solidFill>
            <a:ln w="19050" cap="flat" cmpd="sng" algn="ctr">
              <a:solidFill>
                <a:schemeClr val="tx1"/>
              </a:solidFill>
              <a:prstDash val="solid"/>
              <a:round/>
              <a:headEnd type="none" w="med" len="med"/>
              <a:tailEnd type="none" w="med" len="med"/>
            </a:ln>
            <a:effectLst/>
          </p:spPr>
          <p:txBody>
            <a:bodyPr anchor="ctr"/>
            <a:lstStyle/>
            <a:p>
              <a:pPr>
                <a:defRPr/>
              </a:pPr>
              <a:endParaRPr lang="it-IT">
                <a:latin typeface="Calibri" pitchFamily="34" charset="0"/>
              </a:endParaRPr>
            </a:p>
          </p:txBody>
        </p:sp>
        <p:grpSp>
          <p:nvGrpSpPr>
            <p:cNvPr id="3" name="Gruppo 50"/>
            <p:cNvGrpSpPr>
              <a:grpSpLocks/>
            </p:cNvGrpSpPr>
            <p:nvPr/>
          </p:nvGrpSpPr>
          <p:grpSpPr bwMode="auto">
            <a:xfrm>
              <a:off x="4648200" y="1816100"/>
              <a:ext cx="116840" cy="3652520"/>
              <a:chOff x="4648200" y="1816100"/>
              <a:chExt cx="116840" cy="3652520"/>
            </a:xfrm>
          </p:grpSpPr>
          <p:cxnSp>
            <p:nvCxnSpPr>
              <p:cNvPr id="8256" name="Connettore 1 43"/>
              <p:cNvCxnSpPr>
                <a:cxnSpLocks noChangeShapeType="1"/>
              </p:cNvCxnSpPr>
              <p:nvPr/>
            </p:nvCxnSpPr>
            <p:spPr bwMode="auto">
              <a:xfrm>
                <a:off x="4648200" y="1816100"/>
                <a:ext cx="116840" cy="2540"/>
              </a:xfrm>
              <a:prstGeom prst="line">
                <a:avLst/>
              </a:prstGeom>
              <a:noFill/>
              <a:ln w="19050" algn="ctr">
                <a:solidFill>
                  <a:schemeClr val="tx1"/>
                </a:solidFill>
                <a:round/>
                <a:headEnd/>
                <a:tailEnd/>
              </a:ln>
            </p:spPr>
          </p:cxnSp>
          <p:cxnSp>
            <p:nvCxnSpPr>
              <p:cNvPr id="8257" name="Connettore 1 44"/>
              <p:cNvCxnSpPr>
                <a:cxnSpLocks noChangeShapeType="1"/>
              </p:cNvCxnSpPr>
              <p:nvPr/>
            </p:nvCxnSpPr>
            <p:spPr bwMode="auto">
              <a:xfrm>
                <a:off x="4648200" y="2727960"/>
                <a:ext cx="116840" cy="2540"/>
              </a:xfrm>
              <a:prstGeom prst="line">
                <a:avLst/>
              </a:prstGeom>
              <a:noFill/>
              <a:ln w="19050" algn="ctr">
                <a:solidFill>
                  <a:schemeClr val="tx1"/>
                </a:solidFill>
                <a:round/>
                <a:headEnd/>
                <a:tailEnd/>
              </a:ln>
            </p:spPr>
          </p:cxnSp>
          <p:cxnSp>
            <p:nvCxnSpPr>
              <p:cNvPr id="8258" name="Connettore 1 45"/>
              <p:cNvCxnSpPr>
                <a:cxnSpLocks noChangeShapeType="1"/>
              </p:cNvCxnSpPr>
              <p:nvPr/>
            </p:nvCxnSpPr>
            <p:spPr bwMode="auto">
              <a:xfrm>
                <a:off x="4648200" y="3639820"/>
                <a:ext cx="116840" cy="2540"/>
              </a:xfrm>
              <a:prstGeom prst="line">
                <a:avLst/>
              </a:prstGeom>
              <a:noFill/>
              <a:ln w="19050" algn="ctr">
                <a:solidFill>
                  <a:schemeClr val="tx1"/>
                </a:solidFill>
                <a:round/>
                <a:headEnd/>
                <a:tailEnd/>
              </a:ln>
            </p:spPr>
          </p:cxnSp>
          <p:cxnSp>
            <p:nvCxnSpPr>
              <p:cNvPr id="8259" name="Connettore 1 46"/>
              <p:cNvCxnSpPr>
                <a:cxnSpLocks noChangeShapeType="1"/>
              </p:cNvCxnSpPr>
              <p:nvPr/>
            </p:nvCxnSpPr>
            <p:spPr bwMode="auto">
              <a:xfrm>
                <a:off x="4648200" y="4551680"/>
                <a:ext cx="116840" cy="2540"/>
              </a:xfrm>
              <a:prstGeom prst="line">
                <a:avLst/>
              </a:prstGeom>
              <a:noFill/>
              <a:ln w="19050" algn="ctr">
                <a:solidFill>
                  <a:schemeClr val="tx1"/>
                </a:solidFill>
                <a:round/>
                <a:headEnd/>
                <a:tailEnd/>
              </a:ln>
            </p:spPr>
          </p:cxnSp>
          <p:cxnSp>
            <p:nvCxnSpPr>
              <p:cNvPr id="8260" name="Connettore 1 47"/>
              <p:cNvCxnSpPr>
                <a:cxnSpLocks noChangeShapeType="1"/>
              </p:cNvCxnSpPr>
              <p:nvPr/>
            </p:nvCxnSpPr>
            <p:spPr bwMode="auto">
              <a:xfrm>
                <a:off x="4648200" y="5466080"/>
                <a:ext cx="116840" cy="2540"/>
              </a:xfrm>
              <a:prstGeom prst="line">
                <a:avLst/>
              </a:prstGeom>
              <a:noFill/>
              <a:ln w="19050" algn="ctr">
                <a:solidFill>
                  <a:schemeClr val="tx1"/>
                </a:solidFill>
                <a:round/>
                <a:headEnd/>
                <a:tailEnd/>
              </a:ln>
            </p:spPr>
          </p:cxnSp>
        </p:grpSp>
        <p:cxnSp>
          <p:nvCxnSpPr>
            <p:cNvPr id="8243" name="Connettore 1 49"/>
            <p:cNvCxnSpPr>
              <a:cxnSpLocks noChangeShapeType="1"/>
            </p:cNvCxnSpPr>
            <p:nvPr/>
          </p:nvCxnSpPr>
          <p:spPr bwMode="auto">
            <a:xfrm rot="5400000">
              <a:off x="4873944" y="959166"/>
              <a:ext cx="81915" cy="2"/>
            </a:xfrm>
            <a:prstGeom prst="line">
              <a:avLst/>
            </a:prstGeom>
            <a:noFill/>
            <a:ln w="19050" algn="ctr">
              <a:solidFill>
                <a:schemeClr val="tx1"/>
              </a:solidFill>
              <a:round/>
              <a:headEnd/>
              <a:tailEnd/>
            </a:ln>
          </p:spPr>
        </p:cxnSp>
        <p:sp>
          <p:nvSpPr>
            <p:cNvPr id="8244" name="CasellaDiTesto 59"/>
            <p:cNvSpPr txBox="1">
              <a:spLocks noChangeArrowheads="1"/>
            </p:cNvSpPr>
            <p:nvPr/>
          </p:nvSpPr>
          <p:spPr bwMode="auto">
            <a:xfrm>
              <a:off x="4603288" y="661446"/>
              <a:ext cx="550109" cy="307784"/>
            </a:xfrm>
            <a:prstGeom prst="rect">
              <a:avLst/>
            </a:prstGeom>
            <a:noFill/>
            <a:ln w="9525">
              <a:noFill/>
              <a:miter lim="800000"/>
              <a:headEnd/>
              <a:tailEnd/>
            </a:ln>
          </p:spPr>
          <p:txBody>
            <a:bodyPr wrap="none">
              <a:spAutoFit/>
            </a:bodyPr>
            <a:lstStyle/>
            <a:p>
              <a:r>
                <a:rPr lang="it-IT" sz="1400" b="1">
                  <a:solidFill>
                    <a:schemeClr val="tx1"/>
                  </a:solidFill>
                  <a:effectLst/>
                  <a:latin typeface="Calibri" pitchFamily="34" charset="0"/>
                </a:rPr>
                <a:t>1100</a:t>
              </a:r>
            </a:p>
          </p:txBody>
        </p:sp>
        <p:sp>
          <p:nvSpPr>
            <p:cNvPr id="8245" name="CasellaDiTesto 60"/>
            <p:cNvSpPr txBox="1">
              <a:spLocks noChangeArrowheads="1"/>
            </p:cNvSpPr>
            <p:nvPr/>
          </p:nvSpPr>
          <p:spPr bwMode="auto">
            <a:xfrm>
              <a:off x="5273848" y="661446"/>
              <a:ext cx="550109" cy="307784"/>
            </a:xfrm>
            <a:prstGeom prst="rect">
              <a:avLst/>
            </a:prstGeom>
            <a:noFill/>
            <a:ln w="9525">
              <a:noFill/>
              <a:miter lim="800000"/>
              <a:headEnd/>
              <a:tailEnd/>
            </a:ln>
          </p:spPr>
          <p:txBody>
            <a:bodyPr wrap="none">
              <a:spAutoFit/>
            </a:bodyPr>
            <a:lstStyle/>
            <a:p>
              <a:r>
                <a:rPr lang="it-IT" sz="1400" b="1">
                  <a:solidFill>
                    <a:schemeClr val="tx1"/>
                  </a:solidFill>
                  <a:effectLst/>
                  <a:latin typeface="Calibri" pitchFamily="34" charset="0"/>
                </a:rPr>
                <a:t>1200</a:t>
              </a:r>
            </a:p>
          </p:txBody>
        </p:sp>
        <p:sp>
          <p:nvSpPr>
            <p:cNvPr id="8246" name="CasellaDiTesto 61"/>
            <p:cNvSpPr txBox="1">
              <a:spLocks noChangeArrowheads="1"/>
            </p:cNvSpPr>
            <p:nvPr/>
          </p:nvSpPr>
          <p:spPr bwMode="auto">
            <a:xfrm>
              <a:off x="5932978" y="661446"/>
              <a:ext cx="550109" cy="307784"/>
            </a:xfrm>
            <a:prstGeom prst="rect">
              <a:avLst/>
            </a:prstGeom>
            <a:noFill/>
            <a:ln w="9525">
              <a:noFill/>
              <a:miter lim="800000"/>
              <a:headEnd/>
              <a:tailEnd/>
            </a:ln>
          </p:spPr>
          <p:txBody>
            <a:bodyPr wrap="none">
              <a:spAutoFit/>
            </a:bodyPr>
            <a:lstStyle/>
            <a:p>
              <a:r>
                <a:rPr lang="it-IT" sz="1400" b="1" dirty="0">
                  <a:solidFill>
                    <a:schemeClr val="tx1"/>
                  </a:solidFill>
                  <a:effectLst/>
                  <a:latin typeface="Calibri" pitchFamily="34" charset="0"/>
                </a:rPr>
                <a:t>1300</a:t>
              </a:r>
            </a:p>
          </p:txBody>
        </p:sp>
        <p:sp>
          <p:nvSpPr>
            <p:cNvPr id="8247" name="CasellaDiTesto 62"/>
            <p:cNvSpPr txBox="1">
              <a:spLocks noChangeArrowheads="1"/>
            </p:cNvSpPr>
            <p:nvPr/>
          </p:nvSpPr>
          <p:spPr bwMode="auto">
            <a:xfrm>
              <a:off x="6580678" y="661446"/>
              <a:ext cx="550109" cy="307784"/>
            </a:xfrm>
            <a:prstGeom prst="rect">
              <a:avLst/>
            </a:prstGeom>
            <a:noFill/>
            <a:ln w="9525">
              <a:noFill/>
              <a:miter lim="800000"/>
              <a:headEnd/>
              <a:tailEnd/>
            </a:ln>
          </p:spPr>
          <p:txBody>
            <a:bodyPr wrap="none">
              <a:spAutoFit/>
            </a:bodyPr>
            <a:lstStyle/>
            <a:p>
              <a:r>
                <a:rPr lang="it-IT" sz="1400" b="1">
                  <a:solidFill>
                    <a:schemeClr val="tx1"/>
                  </a:solidFill>
                  <a:effectLst/>
                  <a:latin typeface="Calibri" pitchFamily="34" charset="0"/>
                </a:rPr>
                <a:t>1400</a:t>
              </a:r>
            </a:p>
          </p:txBody>
        </p:sp>
        <p:sp>
          <p:nvSpPr>
            <p:cNvPr id="8248" name="CasellaDiTesto 63"/>
            <p:cNvSpPr txBox="1">
              <a:spLocks noChangeArrowheads="1"/>
            </p:cNvSpPr>
            <p:nvPr/>
          </p:nvSpPr>
          <p:spPr bwMode="auto">
            <a:xfrm>
              <a:off x="7235998" y="661446"/>
              <a:ext cx="550109" cy="307784"/>
            </a:xfrm>
            <a:prstGeom prst="rect">
              <a:avLst/>
            </a:prstGeom>
            <a:noFill/>
            <a:ln w="9525">
              <a:noFill/>
              <a:miter lim="800000"/>
              <a:headEnd/>
              <a:tailEnd/>
            </a:ln>
          </p:spPr>
          <p:txBody>
            <a:bodyPr wrap="none">
              <a:spAutoFit/>
            </a:bodyPr>
            <a:lstStyle/>
            <a:p>
              <a:r>
                <a:rPr lang="it-IT" sz="1400" b="1">
                  <a:solidFill>
                    <a:schemeClr val="tx1"/>
                  </a:solidFill>
                  <a:effectLst/>
                  <a:latin typeface="Calibri" pitchFamily="34" charset="0"/>
                </a:rPr>
                <a:t>1500</a:t>
              </a:r>
            </a:p>
          </p:txBody>
        </p:sp>
        <p:sp>
          <p:nvSpPr>
            <p:cNvPr id="8249" name="CasellaDiTesto 64"/>
            <p:cNvSpPr txBox="1">
              <a:spLocks noChangeArrowheads="1"/>
            </p:cNvSpPr>
            <p:nvPr/>
          </p:nvSpPr>
          <p:spPr bwMode="auto">
            <a:xfrm>
              <a:off x="7937038" y="661446"/>
              <a:ext cx="550109" cy="307784"/>
            </a:xfrm>
            <a:prstGeom prst="rect">
              <a:avLst/>
            </a:prstGeom>
            <a:noFill/>
            <a:ln w="9525">
              <a:noFill/>
              <a:miter lim="800000"/>
              <a:headEnd/>
              <a:tailEnd/>
            </a:ln>
          </p:spPr>
          <p:txBody>
            <a:bodyPr wrap="none">
              <a:spAutoFit/>
            </a:bodyPr>
            <a:lstStyle/>
            <a:p>
              <a:r>
                <a:rPr lang="it-IT" sz="1400" b="1">
                  <a:solidFill>
                    <a:schemeClr val="tx1"/>
                  </a:solidFill>
                  <a:effectLst/>
                  <a:latin typeface="Calibri" pitchFamily="34" charset="0"/>
                </a:rPr>
                <a:t>1600</a:t>
              </a:r>
            </a:p>
          </p:txBody>
        </p:sp>
        <p:sp>
          <p:nvSpPr>
            <p:cNvPr id="8250" name="CasellaDiTesto 65"/>
            <p:cNvSpPr txBox="1">
              <a:spLocks noChangeArrowheads="1"/>
            </p:cNvSpPr>
            <p:nvPr/>
          </p:nvSpPr>
          <p:spPr bwMode="auto">
            <a:xfrm>
              <a:off x="4346622" y="1667286"/>
              <a:ext cx="276016" cy="307784"/>
            </a:xfrm>
            <a:prstGeom prst="rect">
              <a:avLst/>
            </a:prstGeom>
            <a:noFill/>
            <a:ln w="9525">
              <a:noFill/>
              <a:miter lim="800000"/>
              <a:headEnd/>
              <a:tailEnd/>
            </a:ln>
          </p:spPr>
          <p:txBody>
            <a:bodyPr wrap="none">
              <a:spAutoFit/>
            </a:bodyPr>
            <a:lstStyle/>
            <a:p>
              <a:pPr algn="r"/>
              <a:r>
                <a:rPr lang="it-IT" sz="1400" b="1">
                  <a:solidFill>
                    <a:schemeClr val="tx1"/>
                  </a:solidFill>
                  <a:effectLst/>
                  <a:latin typeface="Calibri" pitchFamily="34" charset="0"/>
                </a:rPr>
                <a:t>5</a:t>
              </a:r>
            </a:p>
          </p:txBody>
        </p:sp>
        <p:sp>
          <p:nvSpPr>
            <p:cNvPr id="8251" name="CasellaDiTesto 66"/>
            <p:cNvSpPr txBox="1">
              <a:spLocks noChangeArrowheads="1"/>
            </p:cNvSpPr>
            <p:nvPr/>
          </p:nvSpPr>
          <p:spPr bwMode="auto">
            <a:xfrm>
              <a:off x="4255259" y="2581686"/>
              <a:ext cx="367380" cy="307784"/>
            </a:xfrm>
            <a:prstGeom prst="rect">
              <a:avLst/>
            </a:prstGeom>
            <a:noFill/>
            <a:ln w="9525">
              <a:noFill/>
              <a:miter lim="800000"/>
              <a:headEnd/>
              <a:tailEnd/>
            </a:ln>
          </p:spPr>
          <p:txBody>
            <a:bodyPr wrap="none">
              <a:spAutoFit/>
            </a:bodyPr>
            <a:lstStyle/>
            <a:p>
              <a:pPr algn="r"/>
              <a:r>
                <a:rPr lang="it-IT" sz="1400" b="1">
                  <a:solidFill>
                    <a:schemeClr val="tx1"/>
                  </a:solidFill>
                  <a:effectLst/>
                  <a:latin typeface="Calibri" pitchFamily="34" charset="0"/>
                </a:rPr>
                <a:t>10</a:t>
              </a:r>
            </a:p>
          </p:txBody>
        </p:sp>
        <p:sp>
          <p:nvSpPr>
            <p:cNvPr id="8252" name="CasellaDiTesto 67"/>
            <p:cNvSpPr txBox="1">
              <a:spLocks noChangeArrowheads="1"/>
            </p:cNvSpPr>
            <p:nvPr/>
          </p:nvSpPr>
          <p:spPr bwMode="auto">
            <a:xfrm>
              <a:off x="4255259" y="3485926"/>
              <a:ext cx="367380" cy="307784"/>
            </a:xfrm>
            <a:prstGeom prst="rect">
              <a:avLst/>
            </a:prstGeom>
            <a:noFill/>
            <a:ln w="9525">
              <a:noFill/>
              <a:miter lim="800000"/>
              <a:headEnd/>
              <a:tailEnd/>
            </a:ln>
          </p:spPr>
          <p:txBody>
            <a:bodyPr wrap="none">
              <a:spAutoFit/>
            </a:bodyPr>
            <a:lstStyle/>
            <a:p>
              <a:pPr algn="r"/>
              <a:r>
                <a:rPr lang="it-IT" sz="1400" b="1" dirty="0">
                  <a:solidFill>
                    <a:schemeClr val="tx1"/>
                  </a:solidFill>
                  <a:effectLst/>
                  <a:latin typeface="Calibri" pitchFamily="34" charset="0"/>
                </a:rPr>
                <a:t>15</a:t>
              </a:r>
            </a:p>
          </p:txBody>
        </p:sp>
        <p:sp>
          <p:nvSpPr>
            <p:cNvPr id="8253" name="CasellaDiTesto 68"/>
            <p:cNvSpPr txBox="1">
              <a:spLocks noChangeArrowheads="1"/>
            </p:cNvSpPr>
            <p:nvPr/>
          </p:nvSpPr>
          <p:spPr bwMode="auto">
            <a:xfrm>
              <a:off x="4255259" y="4420646"/>
              <a:ext cx="367380" cy="307784"/>
            </a:xfrm>
            <a:prstGeom prst="rect">
              <a:avLst/>
            </a:prstGeom>
            <a:noFill/>
            <a:ln w="9525">
              <a:noFill/>
              <a:miter lim="800000"/>
              <a:headEnd/>
              <a:tailEnd/>
            </a:ln>
          </p:spPr>
          <p:txBody>
            <a:bodyPr wrap="none">
              <a:spAutoFit/>
            </a:bodyPr>
            <a:lstStyle/>
            <a:p>
              <a:pPr algn="r"/>
              <a:r>
                <a:rPr lang="it-IT" sz="1400" b="1">
                  <a:solidFill>
                    <a:schemeClr val="tx1"/>
                  </a:solidFill>
                  <a:effectLst/>
                  <a:latin typeface="Calibri" pitchFamily="34" charset="0"/>
                </a:rPr>
                <a:t>20</a:t>
              </a:r>
            </a:p>
          </p:txBody>
        </p:sp>
        <p:sp>
          <p:nvSpPr>
            <p:cNvPr id="8254" name="CasellaDiTesto 69"/>
            <p:cNvSpPr txBox="1">
              <a:spLocks noChangeArrowheads="1"/>
            </p:cNvSpPr>
            <p:nvPr/>
          </p:nvSpPr>
          <p:spPr bwMode="auto">
            <a:xfrm>
              <a:off x="4255259" y="5329966"/>
              <a:ext cx="367380" cy="307784"/>
            </a:xfrm>
            <a:prstGeom prst="rect">
              <a:avLst/>
            </a:prstGeom>
            <a:noFill/>
            <a:ln w="9525">
              <a:noFill/>
              <a:miter lim="800000"/>
              <a:headEnd/>
              <a:tailEnd/>
            </a:ln>
          </p:spPr>
          <p:txBody>
            <a:bodyPr wrap="none">
              <a:spAutoFit/>
            </a:bodyPr>
            <a:lstStyle/>
            <a:p>
              <a:pPr algn="r"/>
              <a:r>
                <a:rPr lang="it-IT" sz="1400" b="1">
                  <a:solidFill>
                    <a:schemeClr val="tx1"/>
                  </a:solidFill>
                  <a:effectLst/>
                  <a:latin typeface="Calibri" pitchFamily="34" charset="0"/>
                </a:rPr>
                <a:t>25</a:t>
              </a:r>
            </a:p>
          </p:txBody>
        </p:sp>
        <p:sp>
          <p:nvSpPr>
            <p:cNvPr id="8255" name="CasellaDiTesto 70"/>
            <p:cNvSpPr txBox="1">
              <a:spLocks noChangeArrowheads="1"/>
            </p:cNvSpPr>
            <p:nvPr/>
          </p:nvSpPr>
          <p:spPr bwMode="auto">
            <a:xfrm>
              <a:off x="4255259" y="6208806"/>
              <a:ext cx="367380" cy="307784"/>
            </a:xfrm>
            <a:prstGeom prst="rect">
              <a:avLst/>
            </a:prstGeom>
            <a:noFill/>
            <a:ln w="9525">
              <a:noFill/>
              <a:miter lim="800000"/>
              <a:headEnd/>
              <a:tailEnd/>
            </a:ln>
          </p:spPr>
          <p:txBody>
            <a:bodyPr wrap="none">
              <a:spAutoFit/>
            </a:bodyPr>
            <a:lstStyle/>
            <a:p>
              <a:pPr algn="r"/>
              <a:r>
                <a:rPr lang="it-IT" sz="1400" b="1">
                  <a:solidFill>
                    <a:schemeClr val="tx1"/>
                  </a:solidFill>
                  <a:effectLst/>
                  <a:latin typeface="Calibri" pitchFamily="34" charset="0"/>
                </a:rPr>
                <a:t>30</a:t>
              </a:r>
            </a:p>
          </p:txBody>
        </p:sp>
        <p:sp>
          <p:nvSpPr>
            <p:cNvPr id="69" name="CasellaDiTesto 67"/>
            <p:cNvSpPr txBox="1">
              <a:spLocks noChangeArrowheads="1"/>
            </p:cNvSpPr>
            <p:nvPr/>
          </p:nvSpPr>
          <p:spPr bwMode="auto">
            <a:xfrm rot="16200000">
              <a:off x="3651014" y="3219856"/>
              <a:ext cx="1018250" cy="400080"/>
            </a:xfrm>
            <a:prstGeom prst="rect">
              <a:avLst/>
            </a:prstGeom>
            <a:noFill/>
            <a:ln w="9525">
              <a:noFill/>
              <a:miter lim="800000"/>
              <a:headEnd/>
              <a:tailEnd/>
            </a:ln>
          </p:spPr>
          <p:txBody>
            <a:bodyPr wrap="none">
              <a:spAutoFit/>
            </a:bodyPr>
            <a:lstStyle/>
            <a:p>
              <a:pPr algn="r"/>
              <a:r>
                <a:rPr lang="it-IT" sz="2000" b="1" dirty="0" smtClean="0">
                  <a:solidFill>
                    <a:schemeClr val="tx1"/>
                  </a:solidFill>
                  <a:effectLst/>
                  <a:latin typeface="Calibri" pitchFamily="34" charset="0"/>
                </a:rPr>
                <a:t>P (kbar)</a:t>
              </a:r>
              <a:endParaRPr lang="it-IT" sz="2000" b="1" dirty="0">
                <a:solidFill>
                  <a:schemeClr val="tx1"/>
                </a:solidFill>
                <a:effectLst/>
                <a:latin typeface="Calibri" pitchFamily="34" charset="0"/>
              </a:endParaRPr>
            </a:p>
          </p:txBody>
        </p:sp>
        <p:sp>
          <p:nvSpPr>
            <p:cNvPr id="70" name="CasellaDiTesto 61"/>
            <p:cNvSpPr txBox="1">
              <a:spLocks noChangeArrowheads="1"/>
            </p:cNvSpPr>
            <p:nvPr/>
          </p:nvSpPr>
          <p:spPr bwMode="auto">
            <a:xfrm>
              <a:off x="6106583" y="431174"/>
              <a:ext cx="695971" cy="369340"/>
            </a:xfrm>
            <a:prstGeom prst="rect">
              <a:avLst/>
            </a:prstGeom>
            <a:noFill/>
            <a:ln w="9525">
              <a:noFill/>
              <a:miter lim="800000"/>
              <a:headEnd/>
              <a:tailEnd/>
            </a:ln>
          </p:spPr>
          <p:txBody>
            <a:bodyPr wrap="none">
              <a:spAutoFit/>
            </a:bodyPr>
            <a:lstStyle/>
            <a:p>
              <a:r>
                <a:rPr lang="it-IT" b="1" dirty="0" smtClean="0">
                  <a:solidFill>
                    <a:schemeClr val="tx1"/>
                  </a:solidFill>
                  <a:effectLst/>
                  <a:latin typeface="Calibri" pitchFamily="34" charset="0"/>
                </a:rPr>
                <a:t>T (°C)</a:t>
              </a:r>
              <a:endParaRPr lang="it-IT" b="1" dirty="0">
                <a:solidFill>
                  <a:schemeClr val="tx1"/>
                </a:solidFill>
                <a:effectLst/>
                <a:latin typeface="Calibri" pitchFamily="34" charset="0"/>
              </a:endParaRPr>
            </a:p>
          </p:txBody>
        </p:sp>
      </p:grpSp>
      <p:sp>
        <p:nvSpPr>
          <p:cNvPr id="74" name="CasellaDiTesto 73"/>
          <p:cNvSpPr txBox="1">
            <a:spLocks noChangeArrowheads="1"/>
          </p:cNvSpPr>
          <p:nvPr/>
        </p:nvSpPr>
        <p:spPr bwMode="auto">
          <a:xfrm rot="3815787">
            <a:off x="6366158" y="5221808"/>
            <a:ext cx="1221809" cy="523220"/>
          </a:xfrm>
          <a:prstGeom prst="rect">
            <a:avLst/>
          </a:prstGeom>
          <a:noFill/>
          <a:ln w="9525">
            <a:noFill/>
            <a:miter lim="800000"/>
            <a:headEnd/>
            <a:tailEnd/>
          </a:ln>
        </p:spPr>
        <p:txBody>
          <a:bodyPr wrap="none">
            <a:spAutoFit/>
          </a:bodyPr>
          <a:lstStyle/>
          <a:p>
            <a:r>
              <a:rPr lang="it-IT" sz="2800">
                <a:solidFill>
                  <a:srgbClr val="FF0000"/>
                </a:solidFill>
                <a:effectLst/>
                <a:latin typeface="Calibri" pitchFamily="34" charset="0"/>
              </a:rPr>
              <a:t>Solidus</a:t>
            </a:r>
          </a:p>
        </p:txBody>
      </p:sp>
      <p:sp>
        <p:nvSpPr>
          <p:cNvPr id="75" name="Figura a mano libera 74"/>
          <p:cNvSpPr/>
          <p:nvPr/>
        </p:nvSpPr>
        <p:spPr bwMode="auto">
          <a:xfrm>
            <a:off x="5888038" y="1009050"/>
            <a:ext cx="2530475" cy="5445125"/>
          </a:xfrm>
          <a:custGeom>
            <a:avLst/>
            <a:gdLst>
              <a:gd name="connsiteX0" fmla="*/ 0 w 2529840"/>
              <a:gd name="connsiteY0" fmla="*/ 0 h 5445760"/>
              <a:gd name="connsiteX1" fmla="*/ 731520 w 2529840"/>
              <a:gd name="connsiteY1" fmla="*/ 1859280 h 5445760"/>
              <a:gd name="connsiteX2" fmla="*/ 2529840 w 2529840"/>
              <a:gd name="connsiteY2" fmla="*/ 5445760 h 5445760"/>
              <a:gd name="connsiteX0" fmla="*/ 0 w 2529840"/>
              <a:gd name="connsiteY0" fmla="*/ 0 h 5445760"/>
              <a:gd name="connsiteX1" fmla="*/ 731520 w 2529840"/>
              <a:gd name="connsiteY1" fmla="*/ 1859280 h 5445760"/>
              <a:gd name="connsiteX2" fmla="*/ 2529840 w 2529840"/>
              <a:gd name="connsiteY2" fmla="*/ 5445760 h 5445760"/>
              <a:gd name="connsiteX0" fmla="*/ 0 w 2529840"/>
              <a:gd name="connsiteY0" fmla="*/ 0 h 5445760"/>
              <a:gd name="connsiteX1" fmla="*/ 731520 w 2529840"/>
              <a:gd name="connsiteY1" fmla="*/ 1859280 h 5445760"/>
              <a:gd name="connsiteX2" fmla="*/ 2529840 w 2529840"/>
              <a:gd name="connsiteY2" fmla="*/ 5445760 h 5445760"/>
            </a:gdLst>
            <a:ahLst/>
            <a:cxnLst>
              <a:cxn ang="0">
                <a:pos x="connsiteX0" y="connsiteY0"/>
              </a:cxn>
              <a:cxn ang="0">
                <a:pos x="connsiteX1" y="connsiteY1"/>
              </a:cxn>
              <a:cxn ang="0">
                <a:pos x="connsiteX2" y="connsiteY2"/>
              </a:cxn>
            </a:cxnLst>
            <a:rect l="l" t="t" r="r" b="b"/>
            <a:pathLst>
              <a:path w="2529840" h="5445760">
                <a:moveTo>
                  <a:pt x="0" y="0"/>
                </a:moveTo>
                <a:cubicBezTo>
                  <a:pt x="124460" y="536786"/>
                  <a:pt x="198120" y="738293"/>
                  <a:pt x="731520" y="1859280"/>
                </a:cubicBezTo>
                <a:cubicBezTo>
                  <a:pt x="1153160" y="2766907"/>
                  <a:pt x="1841500" y="4106333"/>
                  <a:pt x="2529840" y="5445760"/>
                </a:cubicBezTo>
              </a:path>
            </a:pathLst>
          </a:custGeom>
          <a:noFill/>
          <a:ln w="28575" cap="flat" cmpd="sng" algn="ctr">
            <a:solidFill>
              <a:srgbClr val="0000FF"/>
            </a:solidFill>
            <a:prstDash val="dash"/>
            <a:round/>
            <a:headEnd type="none" w="med" len="med"/>
            <a:tailEnd type="none" w="med" len="med"/>
          </a:ln>
          <a:effectLst/>
        </p:spPr>
        <p:txBody>
          <a:bodyPr anchor="ctr"/>
          <a:lstStyle/>
          <a:p>
            <a:pPr>
              <a:defRPr/>
            </a:pPr>
            <a:endParaRPr lang="it-IT">
              <a:latin typeface="Calibri" pitchFamily="34" charset="0"/>
            </a:endParaRPr>
          </a:p>
        </p:txBody>
      </p:sp>
      <p:sp>
        <p:nvSpPr>
          <p:cNvPr id="77" name="Figura a mano libera 76"/>
          <p:cNvSpPr/>
          <p:nvPr/>
        </p:nvSpPr>
        <p:spPr bwMode="auto">
          <a:xfrm>
            <a:off x="6202363" y="1018575"/>
            <a:ext cx="2794000" cy="5029200"/>
          </a:xfrm>
          <a:custGeom>
            <a:avLst/>
            <a:gdLst>
              <a:gd name="connsiteX0" fmla="*/ 0 w 2794000"/>
              <a:gd name="connsiteY0" fmla="*/ 0 h 5029200"/>
              <a:gd name="connsiteX1" fmla="*/ 2794000 w 2794000"/>
              <a:gd name="connsiteY1" fmla="*/ 5029200 h 5029200"/>
            </a:gdLst>
            <a:ahLst/>
            <a:cxnLst>
              <a:cxn ang="0">
                <a:pos x="connsiteX0" y="connsiteY0"/>
              </a:cxn>
              <a:cxn ang="0">
                <a:pos x="connsiteX1" y="connsiteY1"/>
              </a:cxn>
            </a:cxnLst>
            <a:rect l="l" t="t" r="r" b="b"/>
            <a:pathLst>
              <a:path w="2794000" h="5029200">
                <a:moveTo>
                  <a:pt x="0" y="0"/>
                </a:moveTo>
                <a:lnTo>
                  <a:pt x="2794000" y="5029200"/>
                </a:lnTo>
              </a:path>
            </a:pathLst>
          </a:custGeom>
          <a:noFill/>
          <a:ln w="28575" cap="flat" cmpd="sng" algn="ctr">
            <a:solidFill>
              <a:srgbClr val="0000FF"/>
            </a:solidFill>
            <a:prstDash val="dash"/>
            <a:round/>
            <a:headEnd type="none" w="med" len="med"/>
            <a:tailEnd type="none" w="med" len="med"/>
          </a:ln>
          <a:effectLst/>
        </p:spPr>
        <p:txBody>
          <a:bodyPr anchor="ctr"/>
          <a:lstStyle/>
          <a:p>
            <a:pPr>
              <a:defRPr/>
            </a:pPr>
            <a:endParaRPr lang="it-IT">
              <a:latin typeface="Calibri" pitchFamily="34" charset="0"/>
            </a:endParaRPr>
          </a:p>
        </p:txBody>
      </p:sp>
      <p:sp>
        <p:nvSpPr>
          <p:cNvPr id="84" name="Figura a mano libera 83"/>
          <p:cNvSpPr/>
          <p:nvPr/>
        </p:nvSpPr>
        <p:spPr bwMode="auto">
          <a:xfrm>
            <a:off x="5546725" y="1147163"/>
            <a:ext cx="1227138" cy="1076325"/>
          </a:xfrm>
          <a:custGeom>
            <a:avLst/>
            <a:gdLst>
              <a:gd name="connsiteX0" fmla="*/ 0 w 963168"/>
              <a:gd name="connsiteY0" fmla="*/ 633984 h 633984"/>
              <a:gd name="connsiteX1" fmla="*/ 963168 w 963168"/>
              <a:gd name="connsiteY1" fmla="*/ 0 h 633984"/>
              <a:gd name="connsiteX0" fmla="*/ 0 w 1227328"/>
              <a:gd name="connsiteY0" fmla="*/ 633984 h 1076960"/>
              <a:gd name="connsiteX1" fmla="*/ 963168 w 1227328"/>
              <a:gd name="connsiteY1" fmla="*/ 0 h 1076960"/>
              <a:gd name="connsiteX0" fmla="*/ 0 w 1227328"/>
              <a:gd name="connsiteY0" fmla="*/ 633984 h 1076960"/>
              <a:gd name="connsiteX1" fmla="*/ 963168 w 1227328"/>
              <a:gd name="connsiteY1" fmla="*/ 0 h 1076960"/>
              <a:gd name="connsiteX0" fmla="*/ 0 w 1227328"/>
              <a:gd name="connsiteY0" fmla="*/ 633984 h 1076960"/>
              <a:gd name="connsiteX1" fmla="*/ 963168 w 1227328"/>
              <a:gd name="connsiteY1" fmla="*/ 0 h 1076960"/>
            </a:gdLst>
            <a:ahLst/>
            <a:cxnLst>
              <a:cxn ang="0">
                <a:pos x="connsiteX0" y="connsiteY0"/>
              </a:cxn>
              <a:cxn ang="0">
                <a:pos x="connsiteX1" y="connsiteY1"/>
              </a:cxn>
            </a:cxnLst>
            <a:rect l="l" t="t" r="r" b="b"/>
            <a:pathLst>
              <a:path w="1227328" h="1076960">
                <a:moveTo>
                  <a:pt x="0" y="633984"/>
                </a:moveTo>
                <a:cubicBezTo>
                  <a:pt x="717296" y="788416"/>
                  <a:pt x="1227328" y="1076960"/>
                  <a:pt x="963168" y="0"/>
                </a:cubicBezTo>
              </a:path>
            </a:pathLst>
          </a:custGeom>
          <a:noFill/>
          <a:ln w="28575" cap="flat" cmpd="sng" algn="ctr">
            <a:solidFill>
              <a:srgbClr val="00B050"/>
            </a:solidFill>
            <a:prstDash val="solid"/>
            <a:round/>
            <a:headEnd type="none" w="med" len="med"/>
            <a:tailEnd type="none" w="med" len="med"/>
          </a:ln>
          <a:effectLst/>
        </p:spPr>
        <p:txBody>
          <a:bodyPr anchor="ctr"/>
          <a:lstStyle/>
          <a:p>
            <a:pPr>
              <a:defRPr/>
            </a:pPr>
            <a:endParaRPr lang="it-IT">
              <a:latin typeface="Calibri" pitchFamily="34" charset="0"/>
            </a:endParaRPr>
          </a:p>
        </p:txBody>
      </p:sp>
      <p:sp>
        <p:nvSpPr>
          <p:cNvPr id="85" name="Figura a mano libera 84"/>
          <p:cNvSpPr/>
          <p:nvPr/>
        </p:nvSpPr>
        <p:spPr bwMode="auto">
          <a:xfrm>
            <a:off x="5907088" y="1920275"/>
            <a:ext cx="1403350" cy="1162050"/>
          </a:xfrm>
          <a:custGeom>
            <a:avLst/>
            <a:gdLst>
              <a:gd name="connsiteX0" fmla="*/ 0 w 963168"/>
              <a:gd name="connsiteY0" fmla="*/ 633984 h 633984"/>
              <a:gd name="connsiteX1" fmla="*/ 963168 w 963168"/>
              <a:gd name="connsiteY1" fmla="*/ 0 h 633984"/>
              <a:gd name="connsiteX0" fmla="*/ 0 w 1227328"/>
              <a:gd name="connsiteY0" fmla="*/ 633984 h 1076960"/>
              <a:gd name="connsiteX1" fmla="*/ 963168 w 1227328"/>
              <a:gd name="connsiteY1" fmla="*/ 0 h 1076960"/>
              <a:gd name="connsiteX0" fmla="*/ 0 w 1227328"/>
              <a:gd name="connsiteY0" fmla="*/ 633984 h 1076960"/>
              <a:gd name="connsiteX1" fmla="*/ 963168 w 1227328"/>
              <a:gd name="connsiteY1" fmla="*/ 0 h 1076960"/>
              <a:gd name="connsiteX0" fmla="*/ 0 w 1227328"/>
              <a:gd name="connsiteY0" fmla="*/ 633984 h 1076960"/>
              <a:gd name="connsiteX1" fmla="*/ 963168 w 1227328"/>
              <a:gd name="connsiteY1" fmla="*/ 0 h 1076960"/>
              <a:gd name="connsiteX0" fmla="*/ 0 w 1227328"/>
              <a:gd name="connsiteY0" fmla="*/ 530352 h 1076960"/>
              <a:gd name="connsiteX1" fmla="*/ 963168 w 1227328"/>
              <a:gd name="connsiteY1" fmla="*/ 0 h 1076960"/>
              <a:gd name="connsiteX0" fmla="*/ 0 w 1227328"/>
              <a:gd name="connsiteY0" fmla="*/ 530352 h 1076960"/>
              <a:gd name="connsiteX1" fmla="*/ 963168 w 1227328"/>
              <a:gd name="connsiteY1" fmla="*/ 0 h 1076960"/>
              <a:gd name="connsiteX0" fmla="*/ 0 w 1404112"/>
              <a:gd name="connsiteY0" fmla="*/ 530352 h 1162304"/>
              <a:gd name="connsiteX1" fmla="*/ 963168 w 1404112"/>
              <a:gd name="connsiteY1" fmla="*/ 0 h 1162304"/>
            </a:gdLst>
            <a:ahLst/>
            <a:cxnLst>
              <a:cxn ang="0">
                <a:pos x="connsiteX0" y="connsiteY0"/>
              </a:cxn>
              <a:cxn ang="0">
                <a:pos x="connsiteX1" y="connsiteY1"/>
              </a:cxn>
            </a:cxnLst>
            <a:rect l="l" t="t" r="r" b="b"/>
            <a:pathLst>
              <a:path w="1404112" h="1162304">
                <a:moveTo>
                  <a:pt x="0" y="530352"/>
                </a:moveTo>
                <a:cubicBezTo>
                  <a:pt x="638048" y="916432"/>
                  <a:pt x="1404112" y="1162304"/>
                  <a:pt x="963168" y="0"/>
                </a:cubicBezTo>
              </a:path>
            </a:pathLst>
          </a:custGeom>
          <a:noFill/>
          <a:ln w="28575" cap="flat" cmpd="sng" algn="ctr">
            <a:solidFill>
              <a:srgbClr val="00B050"/>
            </a:solidFill>
            <a:prstDash val="solid"/>
            <a:round/>
            <a:headEnd type="none" w="med" len="med"/>
            <a:tailEnd type="none" w="med" len="med"/>
          </a:ln>
          <a:effectLst/>
        </p:spPr>
        <p:txBody>
          <a:bodyPr anchor="ctr"/>
          <a:lstStyle/>
          <a:p>
            <a:pPr>
              <a:defRPr/>
            </a:pPr>
            <a:endParaRPr lang="it-IT">
              <a:latin typeface="Calibri" pitchFamily="34" charset="0"/>
            </a:endParaRPr>
          </a:p>
        </p:txBody>
      </p:sp>
      <p:sp>
        <p:nvSpPr>
          <p:cNvPr id="86" name="Figura a mano libera 85"/>
          <p:cNvSpPr/>
          <p:nvPr/>
        </p:nvSpPr>
        <p:spPr bwMode="auto">
          <a:xfrm>
            <a:off x="5967413" y="2609250"/>
            <a:ext cx="1703387" cy="1131888"/>
          </a:xfrm>
          <a:custGeom>
            <a:avLst/>
            <a:gdLst>
              <a:gd name="connsiteX0" fmla="*/ 0 w 963168"/>
              <a:gd name="connsiteY0" fmla="*/ 633984 h 633984"/>
              <a:gd name="connsiteX1" fmla="*/ 963168 w 963168"/>
              <a:gd name="connsiteY1" fmla="*/ 0 h 633984"/>
              <a:gd name="connsiteX0" fmla="*/ 0 w 1227328"/>
              <a:gd name="connsiteY0" fmla="*/ 633984 h 1076960"/>
              <a:gd name="connsiteX1" fmla="*/ 963168 w 1227328"/>
              <a:gd name="connsiteY1" fmla="*/ 0 h 1076960"/>
              <a:gd name="connsiteX0" fmla="*/ 0 w 1227328"/>
              <a:gd name="connsiteY0" fmla="*/ 633984 h 1076960"/>
              <a:gd name="connsiteX1" fmla="*/ 963168 w 1227328"/>
              <a:gd name="connsiteY1" fmla="*/ 0 h 1076960"/>
              <a:gd name="connsiteX0" fmla="*/ 0 w 1227328"/>
              <a:gd name="connsiteY0" fmla="*/ 633984 h 1076960"/>
              <a:gd name="connsiteX1" fmla="*/ 963168 w 1227328"/>
              <a:gd name="connsiteY1" fmla="*/ 0 h 1076960"/>
              <a:gd name="connsiteX0" fmla="*/ 0 w 1227328"/>
              <a:gd name="connsiteY0" fmla="*/ 530352 h 1076960"/>
              <a:gd name="connsiteX1" fmla="*/ 963168 w 1227328"/>
              <a:gd name="connsiteY1" fmla="*/ 0 h 1076960"/>
              <a:gd name="connsiteX0" fmla="*/ 0 w 1227328"/>
              <a:gd name="connsiteY0" fmla="*/ 530352 h 1076960"/>
              <a:gd name="connsiteX1" fmla="*/ 963168 w 1227328"/>
              <a:gd name="connsiteY1" fmla="*/ 0 h 1076960"/>
              <a:gd name="connsiteX0" fmla="*/ 0 w 1404112"/>
              <a:gd name="connsiteY0" fmla="*/ 530352 h 1162304"/>
              <a:gd name="connsiteX1" fmla="*/ 963168 w 1404112"/>
              <a:gd name="connsiteY1" fmla="*/ 0 h 1162304"/>
              <a:gd name="connsiteX0" fmla="*/ 0 w 1721104"/>
              <a:gd name="connsiteY0" fmla="*/ 54864 h 1162304"/>
              <a:gd name="connsiteX1" fmla="*/ 1280160 w 1721104"/>
              <a:gd name="connsiteY1" fmla="*/ 0 h 1162304"/>
              <a:gd name="connsiteX0" fmla="*/ 0 w 1721104"/>
              <a:gd name="connsiteY0" fmla="*/ 54864 h 1162304"/>
              <a:gd name="connsiteX1" fmla="*/ 1280160 w 1721104"/>
              <a:gd name="connsiteY1" fmla="*/ 0 h 1162304"/>
              <a:gd name="connsiteX0" fmla="*/ 0 w 2001520"/>
              <a:gd name="connsiteY0" fmla="*/ 54864 h 1162304"/>
              <a:gd name="connsiteX1" fmla="*/ 1560576 w 2001520"/>
              <a:gd name="connsiteY1" fmla="*/ 0 h 1162304"/>
              <a:gd name="connsiteX0" fmla="*/ 0 w 1769872"/>
              <a:gd name="connsiteY0" fmla="*/ 54864 h 1162304"/>
              <a:gd name="connsiteX1" fmla="*/ 1328928 w 1769872"/>
              <a:gd name="connsiteY1" fmla="*/ 0 h 1162304"/>
              <a:gd name="connsiteX0" fmla="*/ 0 w 1702816"/>
              <a:gd name="connsiteY0" fmla="*/ 54864 h 1131824"/>
              <a:gd name="connsiteX1" fmla="*/ 1328928 w 1702816"/>
              <a:gd name="connsiteY1" fmla="*/ 0 h 1131824"/>
              <a:gd name="connsiteX0" fmla="*/ 0 w 1702816"/>
              <a:gd name="connsiteY0" fmla="*/ 54864 h 1131824"/>
              <a:gd name="connsiteX1" fmla="*/ 1328928 w 1702816"/>
              <a:gd name="connsiteY1" fmla="*/ 0 h 1131824"/>
            </a:gdLst>
            <a:ahLst/>
            <a:cxnLst>
              <a:cxn ang="0">
                <a:pos x="connsiteX0" y="connsiteY0"/>
              </a:cxn>
              <a:cxn ang="0">
                <a:pos x="connsiteX1" y="connsiteY1"/>
              </a:cxn>
            </a:cxnLst>
            <a:rect l="l" t="t" r="r" b="b"/>
            <a:pathLst>
              <a:path w="1702816" h="1131824">
                <a:moveTo>
                  <a:pt x="0" y="54864"/>
                </a:moveTo>
                <a:cubicBezTo>
                  <a:pt x="577088" y="343408"/>
                  <a:pt x="1702816" y="1131824"/>
                  <a:pt x="1328928" y="0"/>
                </a:cubicBezTo>
              </a:path>
            </a:pathLst>
          </a:custGeom>
          <a:noFill/>
          <a:ln w="28575" cap="flat" cmpd="sng" algn="ctr">
            <a:solidFill>
              <a:srgbClr val="00B050"/>
            </a:solidFill>
            <a:prstDash val="solid"/>
            <a:round/>
            <a:headEnd type="none" w="med" len="med"/>
            <a:tailEnd type="none" w="med" len="med"/>
          </a:ln>
          <a:effectLst/>
        </p:spPr>
        <p:txBody>
          <a:bodyPr anchor="ctr"/>
          <a:lstStyle/>
          <a:p>
            <a:pPr>
              <a:defRPr/>
            </a:pPr>
            <a:endParaRPr lang="it-IT">
              <a:latin typeface="Calibri" pitchFamily="34" charset="0"/>
            </a:endParaRPr>
          </a:p>
        </p:txBody>
      </p:sp>
      <p:sp>
        <p:nvSpPr>
          <p:cNvPr id="87" name="Figura a mano libera 86"/>
          <p:cNvSpPr/>
          <p:nvPr/>
        </p:nvSpPr>
        <p:spPr bwMode="auto">
          <a:xfrm>
            <a:off x="6076950" y="2956913"/>
            <a:ext cx="1885950" cy="1376362"/>
          </a:xfrm>
          <a:custGeom>
            <a:avLst/>
            <a:gdLst>
              <a:gd name="connsiteX0" fmla="*/ 0 w 963168"/>
              <a:gd name="connsiteY0" fmla="*/ 633984 h 633984"/>
              <a:gd name="connsiteX1" fmla="*/ 963168 w 963168"/>
              <a:gd name="connsiteY1" fmla="*/ 0 h 633984"/>
              <a:gd name="connsiteX0" fmla="*/ 0 w 1227328"/>
              <a:gd name="connsiteY0" fmla="*/ 633984 h 1076960"/>
              <a:gd name="connsiteX1" fmla="*/ 963168 w 1227328"/>
              <a:gd name="connsiteY1" fmla="*/ 0 h 1076960"/>
              <a:gd name="connsiteX0" fmla="*/ 0 w 1227328"/>
              <a:gd name="connsiteY0" fmla="*/ 633984 h 1076960"/>
              <a:gd name="connsiteX1" fmla="*/ 963168 w 1227328"/>
              <a:gd name="connsiteY1" fmla="*/ 0 h 1076960"/>
              <a:gd name="connsiteX0" fmla="*/ 0 w 1227328"/>
              <a:gd name="connsiteY0" fmla="*/ 633984 h 1076960"/>
              <a:gd name="connsiteX1" fmla="*/ 963168 w 1227328"/>
              <a:gd name="connsiteY1" fmla="*/ 0 h 1076960"/>
              <a:gd name="connsiteX0" fmla="*/ 0 w 1227328"/>
              <a:gd name="connsiteY0" fmla="*/ 530352 h 1076960"/>
              <a:gd name="connsiteX1" fmla="*/ 963168 w 1227328"/>
              <a:gd name="connsiteY1" fmla="*/ 0 h 1076960"/>
              <a:gd name="connsiteX0" fmla="*/ 0 w 1227328"/>
              <a:gd name="connsiteY0" fmla="*/ 530352 h 1076960"/>
              <a:gd name="connsiteX1" fmla="*/ 963168 w 1227328"/>
              <a:gd name="connsiteY1" fmla="*/ 0 h 1076960"/>
              <a:gd name="connsiteX0" fmla="*/ 0 w 1404112"/>
              <a:gd name="connsiteY0" fmla="*/ 530352 h 1162304"/>
              <a:gd name="connsiteX1" fmla="*/ 963168 w 1404112"/>
              <a:gd name="connsiteY1" fmla="*/ 0 h 1162304"/>
              <a:gd name="connsiteX0" fmla="*/ 0 w 1721104"/>
              <a:gd name="connsiteY0" fmla="*/ 54864 h 1162304"/>
              <a:gd name="connsiteX1" fmla="*/ 1280160 w 1721104"/>
              <a:gd name="connsiteY1" fmla="*/ 0 h 1162304"/>
              <a:gd name="connsiteX0" fmla="*/ 0 w 1721104"/>
              <a:gd name="connsiteY0" fmla="*/ 54864 h 1162304"/>
              <a:gd name="connsiteX1" fmla="*/ 1280160 w 1721104"/>
              <a:gd name="connsiteY1" fmla="*/ 0 h 1162304"/>
              <a:gd name="connsiteX0" fmla="*/ 0 w 2001520"/>
              <a:gd name="connsiteY0" fmla="*/ 54864 h 1162304"/>
              <a:gd name="connsiteX1" fmla="*/ 1560576 w 2001520"/>
              <a:gd name="connsiteY1" fmla="*/ 0 h 1162304"/>
              <a:gd name="connsiteX0" fmla="*/ 0 w 1769872"/>
              <a:gd name="connsiteY0" fmla="*/ 54864 h 1162304"/>
              <a:gd name="connsiteX1" fmla="*/ 1328928 w 1769872"/>
              <a:gd name="connsiteY1" fmla="*/ 0 h 1162304"/>
              <a:gd name="connsiteX0" fmla="*/ 0 w 1702816"/>
              <a:gd name="connsiteY0" fmla="*/ 54864 h 1131824"/>
              <a:gd name="connsiteX1" fmla="*/ 1328928 w 1702816"/>
              <a:gd name="connsiteY1" fmla="*/ 0 h 1131824"/>
              <a:gd name="connsiteX0" fmla="*/ 0 w 1702816"/>
              <a:gd name="connsiteY0" fmla="*/ 54864 h 1131824"/>
              <a:gd name="connsiteX1" fmla="*/ 1328928 w 1702816"/>
              <a:gd name="connsiteY1" fmla="*/ 0 h 1131824"/>
              <a:gd name="connsiteX0" fmla="*/ 0 w 1916176"/>
              <a:gd name="connsiteY0" fmla="*/ 0 h 1418336"/>
              <a:gd name="connsiteX1" fmla="*/ 1542288 w 1916176"/>
              <a:gd name="connsiteY1" fmla="*/ 286512 h 1418336"/>
              <a:gd name="connsiteX0" fmla="*/ 0 w 1885696"/>
              <a:gd name="connsiteY0" fmla="*/ 0 h 1375664"/>
              <a:gd name="connsiteX1" fmla="*/ 1542288 w 1885696"/>
              <a:gd name="connsiteY1" fmla="*/ 286512 h 1375664"/>
            </a:gdLst>
            <a:ahLst/>
            <a:cxnLst>
              <a:cxn ang="0">
                <a:pos x="connsiteX0" y="connsiteY0"/>
              </a:cxn>
              <a:cxn ang="0">
                <a:pos x="connsiteX1" y="connsiteY1"/>
              </a:cxn>
            </a:cxnLst>
            <a:rect l="l" t="t" r="r" b="b"/>
            <a:pathLst>
              <a:path w="1885696" h="1375664">
                <a:moveTo>
                  <a:pt x="0" y="0"/>
                </a:moveTo>
                <a:cubicBezTo>
                  <a:pt x="577088" y="288544"/>
                  <a:pt x="1885696" y="1375664"/>
                  <a:pt x="1542288" y="286512"/>
                </a:cubicBezTo>
              </a:path>
            </a:pathLst>
          </a:custGeom>
          <a:noFill/>
          <a:ln w="28575" cap="flat" cmpd="sng" algn="ctr">
            <a:solidFill>
              <a:srgbClr val="00B050"/>
            </a:solidFill>
            <a:prstDash val="solid"/>
            <a:round/>
            <a:headEnd type="none" w="med" len="med"/>
            <a:tailEnd type="none" w="med" len="med"/>
          </a:ln>
          <a:effectLst/>
        </p:spPr>
        <p:txBody>
          <a:bodyPr anchor="ctr"/>
          <a:lstStyle/>
          <a:p>
            <a:pPr>
              <a:defRPr/>
            </a:pPr>
            <a:endParaRPr lang="it-IT">
              <a:latin typeface="Calibri" pitchFamily="34" charset="0"/>
            </a:endParaRPr>
          </a:p>
        </p:txBody>
      </p:sp>
      <p:sp>
        <p:nvSpPr>
          <p:cNvPr id="89" name="CasellaDiTesto 88"/>
          <p:cNvSpPr txBox="1">
            <a:spLocks noChangeArrowheads="1"/>
          </p:cNvSpPr>
          <p:nvPr/>
        </p:nvSpPr>
        <p:spPr bwMode="auto">
          <a:xfrm>
            <a:off x="5057775" y="1615475"/>
            <a:ext cx="473206" cy="338554"/>
          </a:xfrm>
          <a:prstGeom prst="rect">
            <a:avLst/>
          </a:prstGeom>
          <a:noFill/>
          <a:ln w="9525">
            <a:noFill/>
            <a:miter lim="800000"/>
            <a:headEnd/>
            <a:tailEnd/>
          </a:ln>
        </p:spPr>
        <p:txBody>
          <a:bodyPr wrap="none">
            <a:spAutoFit/>
          </a:bodyPr>
          <a:lstStyle/>
          <a:p>
            <a:r>
              <a:rPr lang="it-IT" sz="1600" b="1" dirty="0" err="1">
                <a:solidFill>
                  <a:srgbClr val="00B050"/>
                </a:solidFill>
                <a:effectLst/>
                <a:latin typeface="Calibri" pitchFamily="34" charset="0"/>
              </a:rPr>
              <a:t>O%</a:t>
            </a:r>
            <a:endParaRPr lang="it-IT" sz="1600" b="1" dirty="0">
              <a:solidFill>
                <a:srgbClr val="00B050"/>
              </a:solidFill>
              <a:effectLst/>
              <a:latin typeface="Calibri" pitchFamily="34" charset="0"/>
            </a:endParaRPr>
          </a:p>
        </p:txBody>
      </p:sp>
      <p:sp>
        <p:nvSpPr>
          <p:cNvPr id="90" name="CasellaDiTesto 89"/>
          <p:cNvSpPr txBox="1">
            <a:spLocks noChangeArrowheads="1"/>
          </p:cNvSpPr>
          <p:nvPr/>
        </p:nvSpPr>
        <p:spPr bwMode="auto">
          <a:xfrm>
            <a:off x="5230813" y="2225075"/>
            <a:ext cx="577402" cy="338554"/>
          </a:xfrm>
          <a:prstGeom prst="rect">
            <a:avLst/>
          </a:prstGeom>
          <a:noFill/>
          <a:ln w="9525">
            <a:noFill/>
            <a:miter lim="800000"/>
            <a:headEnd/>
            <a:tailEnd/>
          </a:ln>
        </p:spPr>
        <p:txBody>
          <a:bodyPr wrap="none">
            <a:spAutoFit/>
          </a:bodyPr>
          <a:lstStyle/>
          <a:p>
            <a:r>
              <a:rPr lang="it-IT" sz="1600" b="1">
                <a:solidFill>
                  <a:srgbClr val="00B050"/>
                </a:solidFill>
                <a:effectLst/>
                <a:latin typeface="Calibri" pitchFamily="34" charset="0"/>
              </a:rPr>
              <a:t>1O%</a:t>
            </a:r>
          </a:p>
        </p:txBody>
      </p:sp>
      <p:sp>
        <p:nvSpPr>
          <p:cNvPr id="91" name="CasellaDiTesto 90"/>
          <p:cNvSpPr txBox="1">
            <a:spLocks noChangeArrowheads="1"/>
          </p:cNvSpPr>
          <p:nvPr/>
        </p:nvSpPr>
        <p:spPr bwMode="auto">
          <a:xfrm>
            <a:off x="5403850" y="2539400"/>
            <a:ext cx="542136" cy="338554"/>
          </a:xfrm>
          <a:prstGeom prst="rect">
            <a:avLst/>
          </a:prstGeom>
          <a:noFill/>
          <a:ln w="9525">
            <a:noFill/>
            <a:miter lim="800000"/>
            <a:headEnd/>
            <a:tailEnd/>
          </a:ln>
        </p:spPr>
        <p:txBody>
          <a:bodyPr wrap="none">
            <a:spAutoFit/>
          </a:bodyPr>
          <a:lstStyle/>
          <a:p>
            <a:r>
              <a:rPr lang="it-IT" sz="1600" b="1">
                <a:solidFill>
                  <a:srgbClr val="00B050"/>
                </a:solidFill>
                <a:effectLst/>
                <a:latin typeface="Calibri" pitchFamily="34" charset="0"/>
              </a:rPr>
              <a:t>15%</a:t>
            </a:r>
          </a:p>
        </p:txBody>
      </p:sp>
      <p:sp>
        <p:nvSpPr>
          <p:cNvPr id="92" name="CasellaDiTesto 91"/>
          <p:cNvSpPr txBox="1">
            <a:spLocks noChangeArrowheads="1"/>
          </p:cNvSpPr>
          <p:nvPr/>
        </p:nvSpPr>
        <p:spPr bwMode="auto">
          <a:xfrm>
            <a:off x="5526088" y="2834675"/>
            <a:ext cx="542136" cy="338554"/>
          </a:xfrm>
          <a:prstGeom prst="rect">
            <a:avLst/>
          </a:prstGeom>
          <a:noFill/>
          <a:ln w="9525">
            <a:noFill/>
            <a:miter lim="800000"/>
            <a:headEnd/>
            <a:tailEnd/>
          </a:ln>
        </p:spPr>
        <p:txBody>
          <a:bodyPr wrap="none">
            <a:spAutoFit/>
          </a:bodyPr>
          <a:lstStyle/>
          <a:p>
            <a:r>
              <a:rPr lang="it-IT" sz="1600" b="1">
                <a:solidFill>
                  <a:srgbClr val="00B050"/>
                </a:solidFill>
                <a:effectLst/>
                <a:latin typeface="Calibri" pitchFamily="34" charset="0"/>
              </a:rPr>
              <a:t>20%</a:t>
            </a:r>
          </a:p>
        </p:txBody>
      </p:sp>
      <p:sp>
        <p:nvSpPr>
          <p:cNvPr id="93" name="CasellaDiTesto 92"/>
          <p:cNvSpPr txBox="1">
            <a:spLocks noChangeArrowheads="1"/>
          </p:cNvSpPr>
          <p:nvPr/>
        </p:nvSpPr>
        <p:spPr bwMode="auto">
          <a:xfrm>
            <a:off x="6731000" y="1045563"/>
            <a:ext cx="2351088" cy="1201737"/>
          </a:xfrm>
          <a:prstGeom prst="rect">
            <a:avLst/>
          </a:prstGeom>
          <a:noFill/>
          <a:ln w="9525">
            <a:noFill/>
            <a:miter lim="800000"/>
            <a:headEnd/>
            <a:tailEnd/>
          </a:ln>
        </p:spPr>
        <p:txBody>
          <a:bodyPr>
            <a:spAutoFit/>
          </a:bodyPr>
          <a:lstStyle/>
          <a:p>
            <a:pPr algn="ctr"/>
            <a:r>
              <a:rPr lang="it-IT" sz="2400">
                <a:solidFill>
                  <a:srgbClr val="00B050"/>
                </a:solidFill>
                <a:effectLst/>
                <a:latin typeface="Calibri" pitchFamily="34" charset="0"/>
              </a:rPr>
              <a:t>% of normative olivine in the melt</a:t>
            </a:r>
          </a:p>
        </p:txBody>
      </p:sp>
      <p:sp>
        <p:nvSpPr>
          <p:cNvPr id="94" name="CasellaDiTesto 93"/>
          <p:cNvSpPr txBox="1">
            <a:spLocks noChangeArrowheads="1"/>
          </p:cNvSpPr>
          <p:nvPr/>
        </p:nvSpPr>
        <p:spPr bwMode="auto">
          <a:xfrm>
            <a:off x="5278438" y="1137638"/>
            <a:ext cx="1412875" cy="708025"/>
          </a:xfrm>
          <a:prstGeom prst="rect">
            <a:avLst/>
          </a:prstGeom>
          <a:noFill/>
          <a:ln w="9525">
            <a:noFill/>
            <a:miter lim="800000"/>
            <a:headEnd/>
            <a:tailEnd/>
          </a:ln>
        </p:spPr>
        <p:txBody>
          <a:bodyPr>
            <a:spAutoFit/>
          </a:bodyPr>
          <a:lstStyle/>
          <a:p>
            <a:pPr algn="ctr"/>
            <a:r>
              <a:rPr lang="it-IT" sz="2000" b="1">
                <a:solidFill>
                  <a:srgbClr val="FF0000"/>
                </a:solidFill>
                <a:effectLst/>
                <a:latin typeface="Calibri" pitchFamily="34" charset="0"/>
              </a:rPr>
              <a:t>Quartz Tholeiite</a:t>
            </a:r>
          </a:p>
        </p:txBody>
      </p:sp>
      <p:sp>
        <p:nvSpPr>
          <p:cNvPr id="95" name="CasellaDiTesto 94"/>
          <p:cNvSpPr txBox="1">
            <a:spLocks noChangeArrowheads="1"/>
          </p:cNvSpPr>
          <p:nvPr/>
        </p:nvSpPr>
        <p:spPr bwMode="auto">
          <a:xfrm>
            <a:off x="5756275" y="2052038"/>
            <a:ext cx="1290638" cy="400050"/>
          </a:xfrm>
          <a:prstGeom prst="rect">
            <a:avLst/>
          </a:prstGeom>
          <a:noFill/>
          <a:ln w="9525">
            <a:noFill/>
            <a:miter lim="800000"/>
            <a:headEnd/>
            <a:tailEnd/>
          </a:ln>
        </p:spPr>
        <p:txBody>
          <a:bodyPr>
            <a:spAutoFit/>
          </a:bodyPr>
          <a:lstStyle/>
          <a:p>
            <a:pPr algn="ctr"/>
            <a:r>
              <a:rPr lang="it-IT" sz="2000" b="1">
                <a:solidFill>
                  <a:srgbClr val="FF0000"/>
                </a:solidFill>
                <a:effectLst/>
                <a:latin typeface="Calibri" pitchFamily="34" charset="0"/>
              </a:rPr>
              <a:t>Tholeiite</a:t>
            </a:r>
          </a:p>
        </p:txBody>
      </p:sp>
      <p:sp>
        <p:nvSpPr>
          <p:cNvPr id="96" name="CasellaDiTesto 95"/>
          <p:cNvSpPr txBox="1">
            <a:spLocks noChangeArrowheads="1"/>
          </p:cNvSpPr>
          <p:nvPr/>
        </p:nvSpPr>
        <p:spPr bwMode="auto">
          <a:xfrm>
            <a:off x="6772275" y="3626838"/>
            <a:ext cx="1258888" cy="708025"/>
          </a:xfrm>
          <a:prstGeom prst="rect">
            <a:avLst/>
          </a:prstGeom>
          <a:noFill/>
          <a:ln w="9525">
            <a:noFill/>
            <a:miter lim="800000"/>
            <a:headEnd/>
            <a:tailEnd/>
          </a:ln>
        </p:spPr>
        <p:txBody>
          <a:bodyPr>
            <a:spAutoFit/>
          </a:bodyPr>
          <a:lstStyle/>
          <a:p>
            <a:pPr algn="ctr"/>
            <a:r>
              <a:rPr lang="it-IT" sz="2000" b="1">
                <a:solidFill>
                  <a:srgbClr val="FF0000"/>
                </a:solidFill>
                <a:effectLst/>
                <a:latin typeface="Calibri" pitchFamily="34" charset="0"/>
              </a:rPr>
              <a:t>Olivine Tholeiite</a:t>
            </a:r>
          </a:p>
        </p:txBody>
      </p:sp>
      <p:sp>
        <p:nvSpPr>
          <p:cNvPr id="97" name="CasellaDiTesto 96"/>
          <p:cNvSpPr txBox="1">
            <a:spLocks noChangeArrowheads="1"/>
          </p:cNvSpPr>
          <p:nvPr/>
        </p:nvSpPr>
        <p:spPr bwMode="auto">
          <a:xfrm>
            <a:off x="6954838" y="4469800"/>
            <a:ext cx="1341437" cy="708025"/>
          </a:xfrm>
          <a:prstGeom prst="rect">
            <a:avLst/>
          </a:prstGeom>
          <a:noFill/>
          <a:ln w="9525">
            <a:noFill/>
            <a:miter lim="800000"/>
            <a:headEnd/>
            <a:tailEnd/>
          </a:ln>
        </p:spPr>
        <p:txBody>
          <a:bodyPr>
            <a:spAutoFit/>
          </a:bodyPr>
          <a:lstStyle/>
          <a:p>
            <a:pPr algn="ctr"/>
            <a:r>
              <a:rPr lang="it-IT" sz="2000" b="1">
                <a:solidFill>
                  <a:srgbClr val="FF0000"/>
                </a:solidFill>
                <a:effectLst/>
                <a:latin typeface="Calibri" pitchFamily="34" charset="0"/>
              </a:rPr>
              <a:t>Tholeiitic Picrite</a:t>
            </a:r>
          </a:p>
        </p:txBody>
      </p:sp>
      <p:cxnSp>
        <p:nvCxnSpPr>
          <p:cNvPr id="88" name="Connettore 1 87"/>
          <p:cNvCxnSpPr>
            <a:cxnSpLocks noChangeShapeType="1"/>
          </p:cNvCxnSpPr>
          <p:nvPr/>
        </p:nvCxnSpPr>
        <p:spPr bwMode="auto">
          <a:xfrm rot="16200000" flipH="1">
            <a:off x="3744913" y="2440975"/>
            <a:ext cx="5445125" cy="2600325"/>
          </a:xfrm>
          <a:prstGeom prst="line">
            <a:avLst/>
          </a:prstGeom>
          <a:noFill/>
          <a:ln w="28575" algn="ctr">
            <a:solidFill>
              <a:srgbClr val="FF0000"/>
            </a:solidFill>
            <a:round/>
            <a:headEnd/>
            <a:tailEnd/>
          </a:ln>
        </p:spPr>
      </p:cxnSp>
      <p:grpSp>
        <p:nvGrpSpPr>
          <p:cNvPr id="4" name="Gruppo 107"/>
          <p:cNvGrpSpPr>
            <a:grpSpLocks/>
          </p:cNvGrpSpPr>
          <p:nvPr/>
        </p:nvGrpSpPr>
        <p:grpSpPr bwMode="auto">
          <a:xfrm>
            <a:off x="5370513" y="1018575"/>
            <a:ext cx="2387600" cy="4999038"/>
            <a:chOff x="5242560" y="914400"/>
            <a:chExt cx="2387600" cy="4998720"/>
          </a:xfrm>
        </p:grpSpPr>
        <p:sp>
          <p:nvSpPr>
            <p:cNvPr id="79" name="Figura a mano libera 78"/>
            <p:cNvSpPr/>
            <p:nvPr/>
          </p:nvSpPr>
          <p:spPr bwMode="auto">
            <a:xfrm>
              <a:off x="5242560" y="914400"/>
              <a:ext cx="2387600" cy="4998720"/>
            </a:xfrm>
            <a:custGeom>
              <a:avLst/>
              <a:gdLst>
                <a:gd name="connsiteX0" fmla="*/ 0 w 2387600"/>
                <a:gd name="connsiteY0" fmla="*/ 0 h 4998720"/>
                <a:gd name="connsiteX1" fmla="*/ 2387600 w 2387600"/>
                <a:gd name="connsiteY1" fmla="*/ 4998720 h 4998720"/>
                <a:gd name="connsiteX0" fmla="*/ 0 w 2387600"/>
                <a:gd name="connsiteY0" fmla="*/ 0 h 4998720"/>
                <a:gd name="connsiteX1" fmla="*/ 2387600 w 2387600"/>
                <a:gd name="connsiteY1" fmla="*/ 4998720 h 4998720"/>
                <a:gd name="connsiteX0" fmla="*/ 0 w 2387600"/>
                <a:gd name="connsiteY0" fmla="*/ 0 h 4998720"/>
                <a:gd name="connsiteX1" fmla="*/ 2387600 w 2387600"/>
                <a:gd name="connsiteY1" fmla="*/ 4998720 h 4998720"/>
              </a:gdLst>
              <a:ahLst/>
              <a:cxnLst>
                <a:cxn ang="0">
                  <a:pos x="connsiteX0" y="connsiteY0"/>
                </a:cxn>
                <a:cxn ang="0">
                  <a:pos x="connsiteX1" y="connsiteY1"/>
                </a:cxn>
              </a:cxnLst>
              <a:rect l="l" t="t" r="r" b="b"/>
              <a:pathLst>
                <a:path w="2387600" h="4998720">
                  <a:moveTo>
                    <a:pt x="0" y="0"/>
                  </a:moveTo>
                  <a:cubicBezTo>
                    <a:pt x="775547" y="1706880"/>
                    <a:pt x="1520613" y="3352800"/>
                    <a:pt x="2387600" y="4998720"/>
                  </a:cubicBezTo>
                </a:path>
              </a:pathLst>
            </a:custGeom>
            <a:noFill/>
            <a:ln w="19050" cap="flat" cmpd="sng" algn="ctr">
              <a:solidFill>
                <a:schemeClr val="tx1"/>
              </a:solidFill>
              <a:prstDash val="sysDash"/>
              <a:round/>
              <a:headEnd type="none" w="med" len="med"/>
              <a:tailEnd type="none" w="med" len="med"/>
            </a:ln>
            <a:effectLst/>
          </p:spPr>
          <p:txBody>
            <a:bodyPr anchor="ctr"/>
            <a:lstStyle/>
            <a:p>
              <a:pPr>
                <a:defRPr/>
              </a:pPr>
              <a:endParaRPr lang="it-IT">
                <a:latin typeface="Calibri" pitchFamily="34" charset="0"/>
              </a:endParaRPr>
            </a:p>
          </p:txBody>
        </p:sp>
        <p:sp>
          <p:nvSpPr>
            <p:cNvPr id="106" name="Ovale 105"/>
            <p:cNvSpPr/>
            <p:nvPr/>
          </p:nvSpPr>
          <p:spPr bwMode="auto">
            <a:xfrm>
              <a:off x="7242810" y="5230538"/>
              <a:ext cx="146050" cy="200012"/>
            </a:xfrm>
            <a:prstGeom prst="ellipse">
              <a:avLst/>
            </a:prstGeom>
            <a:solidFill>
              <a:schemeClr val="bg1"/>
            </a:solidFill>
            <a:ln w="9525" cap="flat" cmpd="sng" algn="ctr">
              <a:noFill/>
              <a:prstDash val="solid"/>
              <a:round/>
              <a:headEnd type="none" w="med" len="med"/>
              <a:tailEnd type="none" w="med" len="med"/>
            </a:ln>
            <a:effectLst/>
          </p:spPr>
          <p:txBody>
            <a:bodyPr anchor="ctr"/>
            <a:lstStyle/>
            <a:p>
              <a:pPr>
                <a:defRPr/>
              </a:pPr>
              <a:endParaRPr lang="it-IT">
                <a:latin typeface="Calibri" pitchFamily="34" charset="0"/>
              </a:endParaRPr>
            </a:p>
          </p:txBody>
        </p:sp>
        <p:sp>
          <p:nvSpPr>
            <p:cNvPr id="8239" name="CasellaDiTesto 97"/>
            <p:cNvSpPr txBox="1">
              <a:spLocks noChangeArrowheads="1"/>
            </p:cNvSpPr>
            <p:nvPr/>
          </p:nvSpPr>
          <p:spPr bwMode="auto">
            <a:xfrm>
              <a:off x="7137575" y="5176677"/>
              <a:ext cx="453970" cy="276981"/>
            </a:xfrm>
            <a:prstGeom prst="rect">
              <a:avLst/>
            </a:prstGeom>
            <a:noFill/>
            <a:ln w="9525">
              <a:noFill/>
              <a:miter lim="800000"/>
              <a:headEnd/>
              <a:tailEnd/>
            </a:ln>
          </p:spPr>
          <p:txBody>
            <a:bodyPr wrap="none">
              <a:spAutoFit/>
            </a:bodyPr>
            <a:lstStyle/>
            <a:p>
              <a:pPr algn="ctr"/>
              <a:r>
                <a:rPr lang="it-IT" sz="1200" b="1">
                  <a:solidFill>
                    <a:schemeClr val="tx1"/>
                  </a:solidFill>
                  <a:effectLst/>
                  <a:latin typeface="Calibri" pitchFamily="34" charset="0"/>
                </a:rPr>
                <a:t>10%</a:t>
              </a:r>
            </a:p>
          </p:txBody>
        </p:sp>
      </p:grpSp>
      <p:grpSp>
        <p:nvGrpSpPr>
          <p:cNvPr id="5" name="Gruppo 112"/>
          <p:cNvGrpSpPr>
            <a:grpSpLocks/>
          </p:cNvGrpSpPr>
          <p:nvPr/>
        </p:nvGrpSpPr>
        <p:grpSpPr bwMode="auto">
          <a:xfrm>
            <a:off x="5583238" y="1028100"/>
            <a:ext cx="2387600" cy="4913313"/>
            <a:chOff x="5455920" y="924560"/>
            <a:chExt cx="2387600" cy="4913376"/>
          </a:xfrm>
        </p:grpSpPr>
        <p:sp>
          <p:nvSpPr>
            <p:cNvPr id="80" name="Figura a mano libera 79"/>
            <p:cNvSpPr/>
            <p:nvPr/>
          </p:nvSpPr>
          <p:spPr bwMode="auto">
            <a:xfrm>
              <a:off x="5455920" y="924560"/>
              <a:ext cx="2387600" cy="4913376"/>
            </a:xfrm>
            <a:custGeom>
              <a:avLst/>
              <a:gdLst>
                <a:gd name="connsiteX0" fmla="*/ 0 w 2387600"/>
                <a:gd name="connsiteY0" fmla="*/ 0 h 4998720"/>
                <a:gd name="connsiteX1" fmla="*/ 2387600 w 2387600"/>
                <a:gd name="connsiteY1" fmla="*/ 4998720 h 4998720"/>
                <a:gd name="connsiteX0" fmla="*/ 0 w 2387600"/>
                <a:gd name="connsiteY0" fmla="*/ 0 h 4998720"/>
                <a:gd name="connsiteX1" fmla="*/ 2387600 w 2387600"/>
                <a:gd name="connsiteY1" fmla="*/ 4998720 h 4998720"/>
                <a:gd name="connsiteX0" fmla="*/ 0 w 2387600"/>
                <a:gd name="connsiteY0" fmla="*/ 0 h 4998720"/>
                <a:gd name="connsiteX1" fmla="*/ 2387600 w 2387600"/>
                <a:gd name="connsiteY1" fmla="*/ 4998720 h 4998720"/>
                <a:gd name="connsiteX0" fmla="*/ 0 w 2387600"/>
                <a:gd name="connsiteY0" fmla="*/ 0 h 4913376"/>
                <a:gd name="connsiteX1" fmla="*/ 2387600 w 2387600"/>
                <a:gd name="connsiteY1" fmla="*/ 4913376 h 4913376"/>
                <a:gd name="connsiteX0" fmla="*/ 0 w 2387600"/>
                <a:gd name="connsiteY0" fmla="*/ 0 h 4913376"/>
                <a:gd name="connsiteX1" fmla="*/ 2387600 w 2387600"/>
                <a:gd name="connsiteY1" fmla="*/ 4913376 h 4913376"/>
              </a:gdLst>
              <a:ahLst/>
              <a:cxnLst>
                <a:cxn ang="0">
                  <a:pos x="connsiteX0" y="connsiteY0"/>
                </a:cxn>
                <a:cxn ang="0">
                  <a:pos x="connsiteX1" y="connsiteY1"/>
                </a:cxn>
              </a:cxnLst>
              <a:rect l="l" t="t" r="r" b="b"/>
              <a:pathLst>
                <a:path w="2387600" h="4913376">
                  <a:moveTo>
                    <a:pt x="0" y="0"/>
                  </a:moveTo>
                  <a:cubicBezTo>
                    <a:pt x="751163" y="1725168"/>
                    <a:pt x="1520613" y="3267456"/>
                    <a:pt x="2387600" y="4913376"/>
                  </a:cubicBezTo>
                </a:path>
              </a:pathLst>
            </a:custGeom>
            <a:noFill/>
            <a:ln w="19050" cap="flat" cmpd="sng" algn="ctr">
              <a:solidFill>
                <a:schemeClr val="tx1"/>
              </a:solidFill>
              <a:prstDash val="sysDash"/>
              <a:round/>
              <a:headEnd type="none" w="med" len="med"/>
              <a:tailEnd type="none" w="med" len="med"/>
            </a:ln>
            <a:effectLst/>
          </p:spPr>
          <p:txBody>
            <a:bodyPr anchor="ctr"/>
            <a:lstStyle/>
            <a:p>
              <a:pPr>
                <a:defRPr/>
              </a:pPr>
              <a:endParaRPr lang="it-IT">
                <a:latin typeface="Calibri" pitchFamily="34" charset="0"/>
              </a:endParaRPr>
            </a:p>
          </p:txBody>
        </p:sp>
        <p:sp>
          <p:nvSpPr>
            <p:cNvPr id="105" name="Ovale 104"/>
            <p:cNvSpPr/>
            <p:nvPr/>
          </p:nvSpPr>
          <p:spPr bwMode="auto">
            <a:xfrm>
              <a:off x="7395845" y="4985437"/>
              <a:ext cx="146050" cy="250828"/>
            </a:xfrm>
            <a:prstGeom prst="ellipse">
              <a:avLst/>
            </a:prstGeom>
            <a:solidFill>
              <a:schemeClr val="bg1"/>
            </a:solidFill>
            <a:ln w="9525" cap="flat" cmpd="sng" algn="ctr">
              <a:noFill/>
              <a:prstDash val="solid"/>
              <a:round/>
              <a:headEnd type="none" w="med" len="med"/>
              <a:tailEnd type="none" w="med" len="med"/>
            </a:ln>
            <a:effectLst/>
          </p:spPr>
          <p:txBody>
            <a:bodyPr anchor="ctr"/>
            <a:lstStyle/>
            <a:p>
              <a:pPr>
                <a:defRPr/>
              </a:pPr>
              <a:endParaRPr lang="it-IT">
                <a:latin typeface="Calibri" pitchFamily="34" charset="0"/>
              </a:endParaRPr>
            </a:p>
          </p:txBody>
        </p:sp>
        <p:sp>
          <p:nvSpPr>
            <p:cNvPr id="8236" name="CasellaDiTesto 98"/>
            <p:cNvSpPr txBox="1">
              <a:spLocks noChangeArrowheads="1"/>
            </p:cNvSpPr>
            <p:nvPr/>
          </p:nvSpPr>
          <p:spPr bwMode="auto">
            <a:xfrm>
              <a:off x="7245777" y="4979320"/>
              <a:ext cx="500457" cy="276999"/>
            </a:xfrm>
            <a:prstGeom prst="rect">
              <a:avLst/>
            </a:prstGeom>
            <a:noFill/>
            <a:ln w="9525">
              <a:noFill/>
              <a:miter lim="800000"/>
              <a:headEnd/>
              <a:tailEnd/>
            </a:ln>
          </p:spPr>
          <p:txBody>
            <a:bodyPr>
              <a:spAutoFit/>
            </a:bodyPr>
            <a:lstStyle/>
            <a:p>
              <a:pPr algn="ctr"/>
              <a:r>
                <a:rPr lang="it-IT" sz="1200" b="1">
                  <a:solidFill>
                    <a:schemeClr val="tx1"/>
                  </a:solidFill>
                  <a:effectLst/>
                  <a:latin typeface="Calibri" pitchFamily="34" charset="0"/>
                </a:rPr>
                <a:t>15%</a:t>
              </a:r>
            </a:p>
          </p:txBody>
        </p:sp>
      </p:grpSp>
      <p:grpSp>
        <p:nvGrpSpPr>
          <p:cNvPr id="6" name="Gruppo 111"/>
          <p:cNvGrpSpPr>
            <a:grpSpLocks/>
          </p:cNvGrpSpPr>
          <p:nvPr/>
        </p:nvGrpSpPr>
        <p:grpSpPr bwMode="auto">
          <a:xfrm>
            <a:off x="5827713" y="1028100"/>
            <a:ext cx="2540611" cy="4829175"/>
            <a:chOff x="5699760" y="924560"/>
            <a:chExt cx="2541049" cy="4828032"/>
          </a:xfrm>
        </p:grpSpPr>
        <p:sp>
          <p:nvSpPr>
            <p:cNvPr id="81" name="Figura a mano libera 80"/>
            <p:cNvSpPr/>
            <p:nvPr/>
          </p:nvSpPr>
          <p:spPr bwMode="auto">
            <a:xfrm>
              <a:off x="5699760" y="924560"/>
              <a:ext cx="2388012" cy="4828032"/>
            </a:xfrm>
            <a:custGeom>
              <a:avLst/>
              <a:gdLst>
                <a:gd name="connsiteX0" fmla="*/ 0 w 2387600"/>
                <a:gd name="connsiteY0" fmla="*/ 0 h 4998720"/>
                <a:gd name="connsiteX1" fmla="*/ 2387600 w 2387600"/>
                <a:gd name="connsiteY1" fmla="*/ 4998720 h 4998720"/>
                <a:gd name="connsiteX0" fmla="*/ 0 w 2387600"/>
                <a:gd name="connsiteY0" fmla="*/ 0 h 4998720"/>
                <a:gd name="connsiteX1" fmla="*/ 2387600 w 2387600"/>
                <a:gd name="connsiteY1" fmla="*/ 4998720 h 4998720"/>
                <a:gd name="connsiteX0" fmla="*/ 0 w 2387600"/>
                <a:gd name="connsiteY0" fmla="*/ 0 h 4998720"/>
                <a:gd name="connsiteX1" fmla="*/ 2387600 w 2387600"/>
                <a:gd name="connsiteY1" fmla="*/ 4998720 h 4998720"/>
                <a:gd name="connsiteX0" fmla="*/ 0 w 2387600"/>
                <a:gd name="connsiteY0" fmla="*/ 0 h 4913376"/>
                <a:gd name="connsiteX1" fmla="*/ 2387600 w 2387600"/>
                <a:gd name="connsiteY1" fmla="*/ 4913376 h 4913376"/>
                <a:gd name="connsiteX0" fmla="*/ 0 w 2387600"/>
                <a:gd name="connsiteY0" fmla="*/ 0 h 4913376"/>
                <a:gd name="connsiteX1" fmla="*/ 2387600 w 2387600"/>
                <a:gd name="connsiteY1" fmla="*/ 4913376 h 4913376"/>
                <a:gd name="connsiteX0" fmla="*/ 0 w 2387600"/>
                <a:gd name="connsiteY0" fmla="*/ 0 h 4828032"/>
                <a:gd name="connsiteX1" fmla="*/ 2387600 w 2387600"/>
                <a:gd name="connsiteY1" fmla="*/ 4828032 h 4828032"/>
                <a:gd name="connsiteX0" fmla="*/ 0 w 2387600"/>
                <a:gd name="connsiteY0" fmla="*/ 0 h 4828032"/>
                <a:gd name="connsiteX1" fmla="*/ 2387600 w 2387600"/>
                <a:gd name="connsiteY1" fmla="*/ 4828032 h 4828032"/>
              </a:gdLst>
              <a:ahLst/>
              <a:cxnLst>
                <a:cxn ang="0">
                  <a:pos x="connsiteX0" y="connsiteY0"/>
                </a:cxn>
                <a:cxn ang="0">
                  <a:pos x="connsiteX1" y="connsiteY1"/>
                </a:cxn>
              </a:cxnLst>
              <a:rect l="l" t="t" r="r" b="b"/>
              <a:pathLst>
                <a:path w="2387600" h="4828032">
                  <a:moveTo>
                    <a:pt x="0" y="0"/>
                  </a:moveTo>
                  <a:cubicBezTo>
                    <a:pt x="726779" y="1773936"/>
                    <a:pt x="1520613" y="3182112"/>
                    <a:pt x="2387600" y="4828032"/>
                  </a:cubicBezTo>
                </a:path>
              </a:pathLst>
            </a:custGeom>
            <a:noFill/>
            <a:ln w="19050" cap="flat" cmpd="sng" algn="ctr">
              <a:solidFill>
                <a:schemeClr val="tx1"/>
              </a:solidFill>
              <a:prstDash val="sysDash"/>
              <a:round/>
              <a:headEnd type="none" w="med" len="med"/>
              <a:tailEnd type="none" w="med" len="med"/>
            </a:ln>
            <a:effectLst/>
          </p:spPr>
          <p:txBody>
            <a:bodyPr anchor="ctr"/>
            <a:lstStyle/>
            <a:p>
              <a:pPr>
                <a:defRPr/>
              </a:pPr>
              <a:endParaRPr lang="it-IT">
                <a:latin typeface="Calibri" pitchFamily="34" charset="0"/>
              </a:endParaRPr>
            </a:p>
          </p:txBody>
        </p:sp>
        <p:sp>
          <p:nvSpPr>
            <p:cNvPr id="107" name="Ovale 106"/>
            <p:cNvSpPr/>
            <p:nvPr/>
          </p:nvSpPr>
          <p:spPr bwMode="auto">
            <a:xfrm>
              <a:off x="7854368" y="5352637"/>
              <a:ext cx="146075" cy="199978"/>
            </a:xfrm>
            <a:prstGeom prst="ellipse">
              <a:avLst/>
            </a:prstGeom>
            <a:solidFill>
              <a:schemeClr val="bg1"/>
            </a:solidFill>
            <a:ln w="9525" cap="flat" cmpd="sng" algn="ctr">
              <a:noFill/>
              <a:prstDash val="solid"/>
              <a:round/>
              <a:headEnd type="none" w="med" len="med"/>
              <a:tailEnd type="none" w="med" len="med"/>
            </a:ln>
            <a:effectLst/>
          </p:spPr>
          <p:txBody>
            <a:bodyPr anchor="ctr"/>
            <a:lstStyle/>
            <a:p>
              <a:pPr>
                <a:defRPr/>
              </a:pPr>
              <a:endParaRPr lang="it-IT">
                <a:latin typeface="Calibri" pitchFamily="34" charset="0"/>
              </a:endParaRPr>
            </a:p>
          </p:txBody>
        </p:sp>
        <p:sp>
          <p:nvSpPr>
            <p:cNvPr id="8233" name="CasellaDiTesto 99"/>
            <p:cNvSpPr txBox="1">
              <a:spLocks noChangeArrowheads="1"/>
            </p:cNvSpPr>
            <p:nvPr/>
          </p:nvSpPr>
          <p:spPr bwMode="auto">
            <a:xfrm>
              <a:off x="7786761" y="5314980"/>
              <a:ext cx="454048" cy="276933"/>
            </a:xfrm>
            <a:prstGeom prst="rect">
              <a:avLst/>
            </a:prstGeom>
            <a:noFill/>
            <a:ln w="9525">
              <a:noFill/>
              <a:miter lim="800000"/>
              <a:headEnd/>
              <a:tailEnd/>
            </a:ln>
          </p:spPr>
          <p:txBody>
            <a:bodyPr wrap="none">
              <a:spAutoFit/>
            </a:bodyPr>
            <a:lstStyle/>
            <a:p>
              <a:pPr algn="ctr"/>
              <a:r>
                <a:rPr lang="it-IT" sz="1200" b="1">
                  <a:solidFill>
                    <a:schemeClr val="tx1"/>
                  </a:solidFill>
                  <a:effectLst/>
                  <a:latin typeface="Calibri" pitchFamily="34" charset="0"/>
                </a:rPr>
                <a:t>20%</a:t>
              </a:r>
            </a:p>
          </p:txBody>
        </p:sp>
      </p:grpSp>
      <p:grpSp>
        <p:nvGrpSpPr>
          <p:cNvPr id="7" name="Gruppo 110"/>
          <p:cNvGrpSpPr>
            <a:grpSpLocks/>
          </p:cNvGrpSpPr>
          <p:nvPr/>
        </p:nvGrpSpPr>
        <p:grpSpPr bwMode="auto">
          <a:xfrm>
            <a:off x="6302375" y="1004288"/>
            <a:ext cx="2228850" cy="4638675"/>
            <a:chOff x="6175248" y="900176"/>
            <a:chExt cx="2229104" cy="4639056"/>
          </a:xfrm>
        </p:grpSpPr>
        <p:sp>
          <p:nvSpPr>
            <p:cNvPr id="82" name="Figura a mano libera 81"/>
            <p:cNvSpPr/>
            <p:nvPr/>
          </p:nvSpPr>
          <p:spPr bwMode="auto">
            <a:xfrm>
              <a:off x="6175248" y="900176"/>
              <a:ext cx="2229104" cy="4639056"/>
            </a:xfrm>
            <a:custGeom>
              <a:avLst/>
              <a:gdLst>
                <a:gd name="connsiteX0" fmla="*/ 0 w 2387600"/>
                <a:gd name="connsiteY0" fmla="*/ 0 h 4998720"/>
                <a:gd name="connsiteX1" fmla="*/ 2387600 w 2387600"/>
                <a:gd name="connsiteY1" fmla="*/ 4998720 h 4998720"/>
                <a:gd name="connsiteX0" fmla="*/ 0 w 2387600"/>
                <a:gd name="connsiteY0" fmla="*/ 0 h 4998720"/>
                <a:gd name="connsiteX1" fmla="*/ 2387600 w 2387600"/>
                <a:gd name="connsiteY1" fmla="*/ 4998720 h 4998720"/>
                <a:gd name="connsiteX0" fmla="*/ 0 w 2387600"/>
                <a:gd name="connsiteY0" fmla="*/ 0 h 4998720"/>
                <a:gd name="connsiteX1" fmla="*/ 2387600 w 2387600"/>
                <a:gd name="connsiteY1" fmla="*/ 4998720 h 4998720"/>
                <a:gd name="connsiteX0" fmla="*/ 0 w 2387600"/>
                <a:gd name="connsiteY0" fmla="*/ 0 h 4913376"/>
                <a:gd name="connsiteX1" fmla="*/ 2387600 w 2387600"/>
                <a:gd name="connsiteY1" fmla="*/ 4913376 h 4913376"/>
                <a:gd name="connsiteX0" fmla="*/ 0 w 2387600"/>
                <a:gd name="connsiteY0" fmla="*/ 0 h 4913376"/>
                <a:gd name="connsiteX1" fmla="*/ 2387600 w 2387600"/>
                <a:gd name="connsiteY1" fmla="*/ 4913376 h 4913376"/>
                <a:gd name="connsiteX0" fmla="*/ 0 w 2387600"/>
                <a:gd name="connsiteY0" fmla="*/ 0 h 4828032"/>
                <a:gd name="connsiteX1" fmla="*/ 2387600 w 2387600"/>
                <a:gd name="connsiteY1" fmla="*/ 4828032 h 4828032"/>
                <a:gd name="connsiteX0" fmla="*/ 0 w 2387600"/>
                <a:gd name="connsiteY0" fmla="*/ 0 h 4828032"/>
                <a:gd name="connsiteX1" fmla="*/ 2387600 w 2387600"/>
                <a:gd name="connsiteY1" fmla="*/ 4828032 h 4828032"/>
                <a:gd name="connsiteX0" fmla="*/ 0 w 2229104"/>
                <a:gd name="connsiteY0" fmla="*/ 0 h 4639056"/>
                <a:gd name="connsiteX1" fmla="*/ 2229104 w 2229104"/>
                <a:gd name="connsiteY1" fmla="*/ 4639056 h 4639056"/>
              </a:gdLst>
              <a:ahLst/>
              <a:cxnLst>
                <a:cxn ang="0">
                  <a:pos x="connsiteX0" y="connsiteY0"/>
                </a:cxn>
                <a:cxn ang="0">
                  <a:pos x="connsiteX1" y="connsiteY1"/>
                </a:cxn>
              </a:cxnLst>
              <a:rect l="l" t="t" r="r" b="b"/>
              <a:pathLst>
                <a:path w="2229104" h="4639056">
                  <a:moveTo>
                    <a:pt x="0" y="0"/>
                  </a:moveTo>
                  <a:cubicBezTo>
                    <a:pt x="726779" y="1773936"/>
                    <a:pt x="1362117" y="2993136"/>
                    <a:pt x="2229104" y="4639056"/>
                  </a:cubicBezTo>
                </a:path>
              </a:pathLst>
            </a:custGeom>
            <a:noFill/>
            <a:ln w="19050" cap="flat" cmpd="sng" algn="ctr">
              <a:solidFill>
                <a:schemeClr val="tx1"/>
              </a:solidFill>
              <a:prstDash val="sysDash"/>
              <a:round/>
              <a:headEnd type="none" w="med" len="med"/>
              <a:tailEnd type="none" w="med" len="med"/>
            </a:ln>
            <a:effectLst/>
          </p:spPr>
          <p:txBody>
            <a:bodyPr anchor="ctr"/>
            <a:lstStyle/>
            <a:p>
              <a:pPr>
                <a:defRPr/>
              </a:pPr>
              <a:endParaRPr lang="it-IT">
                <a:latin typeface="Calibri" pitchFamily="34" charset="0"/>
              </a:endParaRPr>
            </a:p>
          </p:txBody>
        </p:sp>
        <p:sp>
          <p:nvSpPr>
            <p:cNvPr id="104" name="Ovale 103"/>
            <p:cNvSpPr/>
            <p:nvPr/>
          </p:nvSpPr>
          <p:spPr bwMode="auto">
            <a:xfrm>
              <a:off x="7983617" y="4802571"/>
              <a:ext cx="147654" cy="200041"/>
            </a:xfrm>
            <a:prstGeom prst="ellipse">
              <a:avLst/>
            </a:prstGeom>
            <a:solidFill>
              <a:schemeClr val="bg1"/>
            </a:solidFill>
            <a:ln w="9525" cap="flat" cmpd="sng" algn="ctr">
              <a:noFill/>
              <a:prstDash val="solid"/>
              <a:round/>
              <a:headEnd type="none" w="med" len="med"/>
              <a:tailEnd type="none" w="med" len="med"/>
            </a:ln>
            <a:effectLst/>
          </p:spPr>
          <p:txBody>
            <a:bodyPr anchor="ctr"/>
            <a:lstStyle/>
            <a:p>
              <a:pPr>
                <a:defRPr/>
              </a:pPr>
              <a:endParaRPr lang="it-IT">
                <a:latin typeface="Calibri" pitchFamily="34" charset="0"/>
              </a:endParaRPr>
            </a:p>
          </p:txBody>
        </p:sp>
        <p:sp>
          <p:nvSpPr>
            <p:cNvPr id="8230" name="CasellaDiTesto 100"/>
            <p:cNvSpPr txBox="1">
              <a:spLocks noChangeArrowheads="1"/>
            </p:cNvSpPr>
            <p:nvPr/>
          </p:nvSpPr>
          <p:spPr bwMode="auto">
            <a:xfrm>
              <a:off x="7853829" y="4772436"/>
              <a:ext cx="454022" cy="277022"/>
            </a:xfrm>
            <a:prstGeom prst="rect">
              <a:avLst/>
            </a:prstGeom>
            <a:noFill/>
            <a:ln w="9525">
              <a:noFill/>
              <a:miter lim="800000"/>
              <a:headEnd/>
              <a:tailEnd/>
            </a:ln>
          </p:spPr>
          <p:txBody>
            <a:bodyPr wrap="none">
              <a:spAutoFit/>
            </a:bodyPr>
            <a:lstStyle/>
            <a:p>
              <a:pPr algn="ctr"/>
              <a:r>
                <a:rPr lang="it-IT" sz="1200" b="1">
                  <a:solidFill>
                    <a:schemeClr val="tx1"/>
                  </a:solidFill>
                  <a:effectLst/>
                  <a:latin typeface="Calibri" pitchFamily="34" charset="0"/>
                </a:rPr>
                <a:t>30%</a:t>
              </a:r>
            </a:p>
          </p:txBody>
        </p:sp>
      </p:grpSp>
      <p:grpSp>
        <p:nvGrpSpPr>
          <p:cNvPr id="8" name="Gruppo 109"/>
          <p:cNvGrpSpPr>
            <a:grpSpLocks/>
          </p:cNvGrpSpPr>
          <p:nvPr/>
        </p:nvGrpSpPr>
        <p:grpSpPr bwMode="auto">
          <a:xfrm>
            <a:off x="6662737" y="1016988"/>
            <a:ext cx="2334314" cy="4351337"/>
            <a:chOff x="6534912" y="912368"/>
            <a:chExt cx="2335447" cy="4352544"/>
          </a:xfrm>
        </p:grpSpPr>
        <p:sp>
          <p:nvSpPr>
            <p:cNvPr id="83" name="Figura a mano libera 82"/>
            <p:cNvSpPr/>
            <p:nvPr/>
          </p:nvSpPr>
          <p:spPr bwMode="auto">
            <a:xfrm>
              <a:off x="6534912" y="912368"/>
              <a:ext cx="2228343" cy="4352544"/>
            </a:xfrm>
            <a:custGeom>
              <a:avLst/>
              <a:gdLst>
                <a:gd name="connsiteX0" fmla="*/ 0 w 2387600"/>
                <a:gd name="connsiteY0" fmla="*/ 0 h 4998720"/>
                <a:gd name="connsiteX1" fmla="*/ 2387600 w 2387600"/>
                <a:gd name="connsiteY1" fmla="*/ 4998720 h 4998720"/>
                <a:gd name="connsiteX0" fmla="*/ 0 w 2387600"/>
                <a:gd name="connsiteY0" fmla="*/ 0 h 4998720"/>
                <a:gd name="connsiteX1" fmla="*/ 2387600 w 2387600"/>
                <a:gd name="connsiteY1" fmla="*/ 4998720 h 4998720"/>
                <a:gd name="connsiteX0" fmla="*/ 0 w 2387600"/>
                <a:gd name="connsiteY0" fmla="*/ 0 h 4998720"/>
                <a:gd name="connsiteX1" fmla="*/ 2387600 w 2387600"/>
                <a:gd name="connsiteY1" fmla="*/ 4998720 h 4998720"/>
                <a:gd name="connsiteX0" fmla="*/ 0 w 2387600"/>
                <a:gd name="connsiteY0" fmla="*/ 0 h 4913376"/>
                <a:gd name="connsiteX1" fmla="*/ 2387600 w 2387600"/>
                <a:gd name="connsiteY1" fmla="*/ 4913376 h 4913376"/>
                <a:gd name="connsiteX0" fmla="*/ 0 w 2387600"/>
                <a:gd name="connsiteY0" fmla="*/ 0 h 4913376"/>
                <a:gd name="connsiteX1" fmla="*/ 2387600 w 2387600"/>
                <a:gd name="connsiteY1" fmla="*/ 4913376 h 4913376"/>
                <a:gd name="connsiteX0" fmla="*/ 0 w 2387600"/>
                <a:gd name="connsiteY0" fmla="*/ 0 h 4828032"/>
                <a:gd name="connsiteX1" fmla="*/ 2387600 w 2387600"/>
                <a:gd name="connsiteY1" fmla="*/ 4828032 h 4828032"/>
                <a:gd name="connsiteX0" fmla="*/ 0 w 2387600"/>
                <a:gd name="connsiteY0" fmla="*/ 0 h 4828032"/>
                <a:gd name="connsiteX1" fmla="*/ 2387600 w 2387600"/>
                <a:gd name="connsiteY1" fmla="*/ 4828032 h 4828032"/>
                <a:gd name="connsiteX0" fmla="*/ 0 w 2229104"/>
                <a:gd name="connsiteY0" fmla="*/ 0 h 4639056"/>
                <a:gd name="connsiteX1" fmla="*/ 2229104 w 2229104"/>
                <a:gd name="connsiteY1" fmla="*/ 4639056 h 4639056"/>
                <a:gd name="connsiteX0" fmla="*/ 0 w 2229104"/>
                <a:gd name="connsiteY0" fmla="*/ 0 h 4352544"/>
                <a:gd name="connsiteX1" fmla="*/ 2229104 w 2229104"/>
                <a:gd name="connsiteY1" fmla="*/ 4352544 h 4352544"/>
                <a:gd name="connsiteX0" fmla="*/ 0 w 2229104"/>
                <a:gd name="connsiteY0" fmla="*/ 0 h 4352544"/>
                <a:gd name="connsiteX1" fmla="*/ 2229104 w 2229104"/>
                <a:gd name="connsiteY1" fmla="*/ 4352544 h 4352544"/>
                <a:gd name="connsiteX0" fmla="*/ 0 w 2229104"/>
                <a:gd name="connsiteY0" fmla="*/ 0 h 4352544"/>
                <a:gd name="connsiteX1" fmla="*/ 2229104 w 2229104"/>
                <a:gd name="connsiteY1" fmla="*/ 4352544 h 4352544"/>
              </a:gdLst>
              <a:ahLst/>
              <a:cxnLst>
                <a:cxn ang="0">
                  <a:pos x="connsiteX0" y="connsiteY0"/>
                </a:cxn>
                <a:cxn ang="0">
                  <a:pos x="connsiteX1" y="connsiteY1"/>
                </a:cxn>
              </a:cxnLst>
              <a:rect l="l" t="t" r="r" b="b"/>
              <a:pathLst>
                <a:path w="2229104" h="4352544">
                  <a:moveTo>
                    <a:pt x="0" y="0"/>
                  </a:moveTo>
                  <a:cubicBezTo>
                    <a:pt x="708491" y="1840992"/>
                    <a:pt x="1343829" y="2785872"/>
                    <a:pt x="2229104" y="4352544"/>
                  </a:cubicBezTo>
                </a:path>
              </a:pathLst>
            </a:custGeom>
            <a:noFill/>
            <a:ln w="19050" cap="flat" cmpd="sng" algn="ctr">
              <a:solidFill>
                <a:schemeClr val="tx1"/>
              </a:solidFill>
              <a:prstDash val="sysDash"/>
              <a:round/>
              <a:headEnd type="none" w="med" len="med"/>
              <a:tailEnd type="none" w="med" len="med"/>
            </a:ln>
            <a:effectLst/>
          </p:spPr>
          <p:txBody>
            <a:bodyPr anchor="ctr"/>
            <a:lstStyle/>
            <a:p>
              <a:pPr>
                <a:defRPr/>
              </a:pPr>
              <a:endParaRPr lang="it-IT">
                <a:latin typeface="Calibri" pitchFamily="34" charset="0"/>
              </a:endParaRPr>
            </a:p>
          </p:txBody>
        </p:sp>
        <p:grpSp>
          <p:nvGrpSpPr>
            <p:cNvPr id="9" name="Gruppo 108"/>
            <p:cNvGrpSpPr>
              <a:grpSpLocks/>
            </p:cNvGrpSpPr>
            <p:nvPr/>
          </p:nvGrpSpPr>
          <p:grpSpPr bwMode="auto">
            <a:xfrm>
              <a:off x="8416168" y="4851684"/>
              <a:ext cx="454191" cy="277076"/>
              <a:chOff x="8416168" y="4851684"/>
              <a:chExt cx="454191" cy="277076"/>
            </a:xfrm>
          </p:grpSpPr>
          <p:sp>
            <p:nvSpPr>
              <p:cNvPr id="103" name="Ovale 102"/>
              <p:cNvSpPr/>
              <p:nvPr/>
            </p:nvSpPr>
            <p:spPr bwMode="auto">
              <a:xfrm>
                <a:off x="8542486" y="4885394"/>
                <a:ext cx="146121" cy="198492"/>
              </a:xfrm>
              <a:prstGeom prst="ellipse">
                <a:avLst/>
              </a:prstGeom>
              <a:solidFill>
                <a:schemeClr val="bg1"/>
              </a:solidFill>
              <a:ln w="9525" cap="flat" cmpd="sng" algn="ctr">
                <a:noFill/>
                <a:prstDash val="solid"/>
                <a:round/>
                <a:headEnd type="none" w="med" len="med"/>
                <a:tailEnd type="none" w="med" len="med"/>
              </a:ln>
              <a:effectLst/>
            </p:spPr>
            <p:txBody>
              <a:bodyPr anchor="ctr"/>
              <a:lstStyle/>
              <a:p>
                <a:pPr>
                  <a:defRPr/>
                </a:pPr>
                <a:endParaRPr lang="it-IT">
                  <a:latin typeface="Calibri" pitchFamily="34" charset="0"/>
                </a:endParaRPr>
              </a:p>
            </p:txBody>
          </p:sp>
          <p:sp>
            <p:nvSpPr>
              <p:cNvPr id="8227" name="CasellaDiTesto 101"/>
              <p:cNvSpPr txBox="1">
                <a:spLocks noChangeArrowheads="1"/>
              </p:cNvSpPr>
              <p:nvPr/>
            </p:nvSpPr>
            <p:spPr bwMode="auto">
              <a:xfrm>
                <a:off x="8416168" y="4851684"/>
                <a:ext cx="454191" cy="277076"/>
              </a:xfrm>
              <a:prstGeom prst="rect">
                <a:avLst/>
              </a:prstGeom>
              <a:noFill/>
              <a:ln w="9525">
                <a:noFill/>
                <a:miter lim="800000"/>
                <a:headEnd/>
                <a:tailEnd/>
              </a:ln>
            </p:spPr>
            <p:txBody>
              <a:bodyPr wrap="none">
                <a:spAutoFit/>
              </a:bodyPr>
              <a:lstStyle/>
              <a:p>
                <a:pPr algn="ctr"/>
                <a:r>
                  <a:rPr lang="it-IT" sz="1200" b="1">
                    <a:solidFill>
                      <a:schemeClr val="tx1"/>
                    </a:solidFill>
                    <a:effectLst/>
                    <a:latin typeface="Calibri" pitchFamily="34" charset="0"/>
                  </a:rPr>
                  <a:t>40%</a:t>
                </a:r>
              </a:p>
            </p:txBody>
          </p:sp>
        </p:grpSp>
      </p:grpSp>
      <p:sp>
        <p:nvSpPr>
          <p:cNvPr id="76" name="CasellaDiTesto 75"/>
          <p:cNvSpPr txBox="1">
            <a:spLocks noChangeArrowheads="1"/>
          </p:cNvSpPr>
          <p:nvPr/>
        </p:nvSpPr>
        <p:spPr bwMode="auto">
          <a:xfrm rot="3815787">
            <a:off x="7902275" y="5831845"/>
            <a:ext cx="994375" cy="400110"/>
          </a:xfrm>
          <a:prstGeom prst="rect">
            <a:avLst/>
          </a:prstGeom>
          <a:noFill/>
          <a:ln w="9525">
            <a:noFill/>
            <a:miter lim="800000"/>
            <a:headEnd/>
            <a:tailEnd/>
          </a:ln>
        </p:spPr>
        <p:txBody>
          <a:bodyPr wrap="none">
            <a:spAutoFit/>
          </a:bodyPr>
          <a:lstStyle/>
          <a:p>
            <a:r>
              <a:rPr lang="it-IT" sz="2000" b="1">
                <a:solidFill>
                  <a:srgbClr val="0000FF"/>
                </a:solidFill>
                <a:effectLst/>
                <a:latin typeface="Calibri" pitchFamily="34" charset="0"/>
              </a:rPr>
              <a:t>Cpx out</a:t>
            </a:r>
          </a:p>
        </p:txBody>
      </p:sp>
      <p:sp>
        <p:nvSpPr>
          <p:cNvPr id="78" name="CasellaDiTesto 77"/>
          <p:cNvSpPr txBox="1">
            <a:spLocks noChangeArrowheads="1"/>
          </p:cNvSpPr>
          <p:nvPr/>
        </p:nvSpPr>
        <p:spPr bwMode="auto">
          <a:xfrm rot="3725721">
            <a:off x="8107678" y="5384964"/>
            <a:ext cx="1031244" cy="400110"/>
          </a:xfrm>
          <a:prstGeom prst="rect">
            <a:avLst/>
          </a:prstGeom>
          <a:noFill/>
          <a:ln w="9525">
            <a:noFill/>
            <a:miter lim="800000"/>
            <a:headEnd/>
            <a:tailEnd/>
          </a:ln>
        </p:spPr>
        <p:txBody>
          <a:bodyPr wrap="none">
            <a:spAutoFit/>
          </a:bodyPr>
          <a:lstStyle/>
          <a:p>
            <a:r>
              <a:rPr lang="it-IT" sz="2000" b="1">
                <a:solidFill>
                  <a:srgbClr val="0000FF"/>
                </a:solidFill>
                <a:effectLst/>
                <a:latin typeface="Calibri" pitchFamily="34" charset="0"/>
              </a:rPr>
              <a:t>Opx out</a:t>
            </a:r>
          </a:p>
        </p:txBody>
      </p:sp>
      <p:sp>
        <p:nvSpPr>
          <p:cNvPr id="73" name="CasellaDiTesto 72"/>
          <p:cNvSpPr txBox="1">
            <a:spLocks noChangeArrowheads="1"/>
          </p:cNvSpPr>
          <p:nvPr/>
        </p:nvSpPr>
        <p:spPr bwMode="auto">
          <a:xfrm>
            <a:off x="7844563" y="2804916"/>
            <a:ext cx="1299438" cy="923330"/>
          </a:xfrm>
          <a:prstGeom prst="rect">
            <a:avLst/>
          </a:prstGeom>
          <a:noFill/>
          <a:ln w="9525">
            <a:noFill/>
            <a:miter lim="800000"/>
            <a:headEnd/>
            <a:tailEnd/>
          </a:ln>
        </p:spPr>
        <p:txBody>
          <a:bodyPr wrap="square">
            <a:spAutoFit/>
          </a:bodyPr>
          <a:lstStyle/>
          <a:p>
            <a:r>
              <a:rPr lang="it-IT" dirty="0" smtClean="0">
                <a:solidFill>
                  <a:schemeClr val="tx1"/>
                </a:solidFill>
                <a:effectLst/>
                <a:latin typeface="Calibri" pitchFamily="34" charset="0"/>
              </a:rPr>
              <a:t>% </a:t>
            </a:r>
            <a:r>
              <a:rPr lang="it-IT" dirty="0" err="1" smtClean="0">
                <a:solidFill>
                  <a:schemeClr val="tx1"/>
                </a:solidFill>
                <a:effectLst/>
                <a:latin typeface="Calibri" pitchFamily="34" charset="0"/>
              </a:rPr>
              <a:t>of</a:t>
            </a:r>
            <a:r>
              <a:rPr lang="it-IT" dirty="0" smtClean="0">
                <a:solidFill>
                  <a:schemeClr val="tx1"/>
                </a:solidFill>
                <a:effectLst/>
                <a:latin typeface="Calibri" pitchFamily="34" charset="0"/>
              </a:rPr>
              <a:t> </a:t>
            </a:r>
            <a:r>
              <a:rPr lang="it-IT" dirty="0" err="1" smtClean="0">
                <a:solidFill>
                  <a:schemeClr val="tx1"/>
                </a:solidFill>
                <a:effectLst/>
                <a:latin typeface="Calibri" pitchFamily="34" charset="0"/>
              </a:rPr>
              <a:t>produced</a:t>
            </a:r>
            <a:r>
              <a:rPr lang="it-IT" dirty="0" smtClean="0">
                <a:solidFill>
                  <a:schemeClr val="tx1"/>
                </a:solidFill>
                <a:effectLst/>
                <a:latin typeface="Calibri" pitchFamily="34" charset="0"/>
              </a:rPr>
              <a:t> </a:t>
            </a:r>
            <a:r>
              <a:rPr lang="it-IT" dirty="0" err="1" smtClean="0">
                <a:solidFill>
                  <a:schemeClr val="tx1"/>
                </a:solidFill>
                <a:effectLst/>
                <a:latin typeface="Calibri" pitchFamily="34" charset="0"/>
              </a:rPr>
              <a:t>melt</a:t>
            </a:r>
            <a:endParaRPr lang="it-IT" dirty="0">
              <a:solidFill>
                <a:schemeClr val="tx1"/>
              </a:solidFill>
              <a:effectLst/>
              <a:latin typeface="Calibri" pitchFamily="34" charset="0"/>
            </a:endParaRPr>
          </a:p>
        </p:txBody>
      </p:sp>
      <p:sp>
        <p:nvSpPr>
          <p:cNvPr id="98" name="Figura a mano libera 97"/>
          <p:cNvSpPr/>
          <p:nvPr/>
        </p:nvSpPr>
        <p:spPr bwMode="auto">
          <a:xfrm>
            <a:off x="8412480" y="3515360"/>
            <a:ext cx="241300" cy="944880"/>
          </a:xfrm>
          <a:custGeom>
            <a:avLst/>
            <a:gdLst>
              <a:gd name="connsiteX0" fmla="*/ 106680 w 241300"/>
              <a:gd name="connsiteY0" fmla="*/ 0 h 944880"/>
              <a:gd name="connsiteX1" fmla="*/ 228600 w 241300"/>
              <a:gd name="connsiteY1" fmla="*/ 162560 h 944880"/>
              <a:gd name="connsiteX2" fmla="*/ 30480 w 241300"/>
              <a:gd name="connsiteY2" fmla="*/ 340360 h 944880"/>
              <a:gd name="connsiteX3" fmla="*/ 91440 w 241300"/>
              <a:gd name="connsiteY3" fmla="*/ 741680 h 944880"/>
              <a:gd name="connsiteX4" fmla="*/ 0 w 241300"/>
              <a:gd name="connsiteY4" fmla="*/ 944880 h 94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300" h="944880">
                <a:moveTo>
                  <a:pt x="106680" y="0"/>
                </a:moveTo>
                <a:cubicBezTo>
                  <a:pt x="173990" y="52916"/>
                  <a:pt x="241300" y="105833"/>
                  <a:pt x="228600" y="162560"/>
                </a:cubicBezTo>
                <a:cubicBezTo>
                  <a:pt x="215900" y="219287"/>
                  <a:pt x="53340" y="243840"/>
                  <a:pt x="30480" y="340360"/>
                </a:cubicBezTo>
                <a:cubicBezTo>
                  <a:pt x="7620" y="436880"/>
                  <a:pt x="96520" y="640927"/>
                  <a:pt x="91440" y="741680"/>
                </a:cubicBezTo>
                <a:cubicBezTo>
                  <a:pt x="86360" y="842433"/>
                  <a:pt x="43180" y="893656"/>
                  <a:pt x="0" y="944880"/>
                </a:cubicBezTo>
              </a:path>
            </a:pathLst>
          </a:cu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99" name="Rectangle 6"/>
          <p:cNvSpPr>
            <a:spLocks noChangeArrowheads="1"/>
          </p:cNvSpPr>
          <p:nvPr/>
        </p:nvSpPr>
        <p:spPr bwMode="auto">
          <a:xfrm>
            <a:off x="859113" y="6038850"/>
            <a:ext cx="3145727" cy="523875"/>
          </a:xfrm>
          <a:prstGeom prst="rect">
            <a:avLst/>
          </a:prstGeom>
          <a:noFill/>
          <a:ln w="9525">
            <a:noFill/>
            <a:miter lim="800000"/>
            <a:headEnd/>
            <a:tailEnd/>
          </a:ln>
          <a:effectLst/>
        </p:spPr>
        <p:txBody>
          <a:bodyPr wrap="square" lIns="92075" tIns="46038" rIns="92075" bIns="46038">
            <a:spAutoFit/>
          </a:bodyPr>
          <a:lstStyle/>
          <a:p>
            <a:pPr algn="r" eaLnBrk="0" hangingPunct="0">
              <a:defRPr/>
            </a:pPr>
            <a:r>
              <a:rPr lang="en-US" sz="1400" dirty="0" err="1" smtClean="0">
                <a:solidFill>
                  <a:schemeClr val="bg1"/>
                </a:solidFill>
                <a:latin typeface="Calibri" pitchFamily="34" charset="0"/>
                <a:cs typeface="Arial" charset="0"/>
              </a:rPr>
              <a:t>Jaques</a:t>
            </a:r>
            <a:r>
              <a:rPr lang="en-US" sz="1400" dirty="0" smtClean="0">
                <a:solidFill>
                  <a:schemeClr val="bg1"/>
                </a:solidFill>
                <a:latin typeface="Calibri" pitchFamily="34" charset="0"/>
                <a:cs typeface="Arial" charset="0"/>
              </a:rPr>
              <a:t> </a:t>
            </a:r>
            <a:r>
              <a:rPr lang="en-US" sz="1400" dirty="0">
                <a:solidFill>
                  <a:schemeClr val="bg1"/>
                </a:solidFill>
                <a:latin typeface="Calibri" pitchFamily="34" charset="0"/>
                <a:cs typeface="Arial" charset="0"/>
              </a:rPr>
              <a:t>and </a:t>
            </a:r>
            <a:r>
              <a:rPr lang="en-US" sz="1400" dirty="0" smtClean="0">
                <a:solidFill>
                  <a:schemeClr val="bg1"/>
                </a:solidFill>
                <a:latin typeface="Calibri" pitchFamily="34" charset="0"/>
                <a:cs typeface="Arial" charset="0"/>
              </a:rPr>
              <a:t>Green, 1980 (</a:t>
            </a:r>
            <a:r>
              <a:rPr lang="en-US" sz="1400" dirty="0" smtClean="0">
                <a:solidFill>
                  <a:schemeClr val="bg1"/>
                </a:solidFill>
                <a:latin typeface="Calibri" pitchFamily="34" charset="0"/>
                <a:cs typeface="Times New Roman" pitchFamily="18" charset="0"/>
              </a:rPr>
              <a:t>Contrib</a:t>
            </a:r>
            <a:r>
              <a:rPr lang="en-US" sz="1400" dirty="0">
                <a:solidFill>
                  <a:schemeClr val="bg1"/>
                </a:solidFill>
                <a:latin typeface="Calibri" pitchFamily="34" charset="0"/>
                <a:cs typeface="Times New Roman" pitchFamily="18" charset="0"/>
              </a:rPr>
              <a:t>. Mineral. Petrol., 73, </a:t>
            </a:r>
            <a:r>
              <a:rPr lang="en-US" sz="1400" dirty="0" smtClean="0">
                <a:solidFill>
                  <a:schemeClr val="bg1"/>
                </a:solidFill>
                <a:latin typeface="Calibri" pitchFamily="34" charset="0"/>
                <a:cs typeface="Times New Roman" pitchFamily="18" charset="0"/>
              </a:rPr>
              <a:t>287-310).</a:t>
            </a:r>
            <a:r>
              <a:rPr lang="en-US" sz="1400" dirty="0" smtClean="0">
                <a:solidFill>
                  <a:schemeClr val="bg1"/>
                </a:solidFill>
                <a:latin typeface="Calibri" pitchFamily="34" charset="0"/>
              </a:rPr>
              <a:t> </a:t>
            </a:r>
            <a:endParaRPr lang="en-US" sz="1400" dirty="0">
              <a:solidFill>
                <a:schemeClr val="bg1"/>
              </a:solidFill>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9970" name="Text Box 2"/>
          <p:cNvSpPr txBox="1">
            <a:spLocks noChangeArrowheads="1"/>
          </p:cNvSpPr>
          <p:nvPr/>
        </p:nvSpPr>
        <p:spPr bwMode="auto">
          <a:xfrm>
            <a:off x="0" y="88900"/>
            <a:ext cx="9144000" cy="1066800"/>
          </a:xfrm>
          <a:prstGeom prst="rect">
            <a:avLst/>
          </a:prstGeom>
          <a:noFill/>
          <a:ln w="9525" algn="ctr">
            <a:noFill/>
            <a:miter lim="800000"/>
            <a:headEnd/>
            <a:tailEnd/>
          </a:ln>
          <a:effectLst/>
        </p:spPr>
        <p:txBody>
          <a:bodyPr>
            <a:spAutoFit/>
          </a:bodyPr>
          <a:lstStyle/>
          <a:p>
            <a:pPr algn="ctr">
              <a:defRPr/>
            </a:pPr>
            <a:r>
              <a:rPr lang="en-GB" sz="3200" smtClean="0">
                <a:solidFill>
                  <a:srgbClr val="FFFF00"/>
                </a:solidFill>
                <a:effectLst>
                  <a:outerShdw blurRad="38100" dist="38100" dir="2700000" algn="tl">
                    <a:srgbClr val="000000"/>
                  </a:outerShdw>
                </a:effectLst>
                <a:latin typeface="Calibri" pitchFamily="34" charset="0"/>
              </a:rPr>
              <a:t>Mantle melting, melt extraction and post-melting processes beneath mid-ocean ridges</a:t>
            </a:r>
            <a:endParaRPr lang="en-GB" sz="3200">
              <a:solidFill>
                <a:srgbClr val="FFFF00"/>
              </a:solidFill>
              <a:effectLst>
                <a:outerShdw blurRad="38100" dist="38100" dir="2700000" algn="tl">
                  <a:srgbClr val="000000"/>
                </a:outerShdw>
              </a:effectLst>
              <a:latin typeface="Calibri" pitchFamily="34" charset="0"/>
            </a:endParaRPr>
          </a:p>
        </p:txBody>
      </p:sp>
      <p:sp>
        <p:nvSpPr>
          <p:cNvPr id="979971" name="Text Box 3"/>
          <p:cNvSpPr txBox="1">
            <a:spLocks noChangeArrowheads="1"/>
          </p:cNvSpPr>
          <p:nvPr/>
        </p:nvSpPr>
        <p:spPr bwMode="auto">
          <a:xfrm>
            <a:off x="346075" y="1350963"/>
            <a:ext cx="8451850" cy="1569660"/>
          </a:xfrm>
          <a:prstGeom prst="rect">
            <a:avLst/>
          </a:prstGeom>
          <a:noFill/>
          <a:ln w="9525">
            <a:noFill/>
            <a:miter lim="800000"/>
            <a:headEnd/>
            <a:tailEnd/>
          </a:ln>
          <a:effectLst/>
        </p:spPr>
        <p:txBody>
          <a:bodyPr wrap="square">
            <a:spAutoFit/>
          </a:bodyPr>
          <a:lstStyle/>
          <a:p>
            <a:pPr>
              <a:defRPr/>
            </a:pPr>
            <a:r>
              <a:rPr lang="en-GB" sz="3200" smtClean="0">
                <a:solidFill>
                  <a:schemeClr val="bg1"/>
                </a:solidFill>
                <a:effectLst>
                  <a:outerShdw blurRad="38100" dist="38100" dir="2700000" algn="tl">
                    <a:srgbClr val="000000"/>
                  </a:outerShdw>
                </a:effectLst>
                <a:latin typeface="Calibri" pitchFamily="34" charset="0"/>
                <a:sym typeface="Wingdings" pitchFamily="2" charset="2"/>
              </a:rPr>
              <a:t>Among all the residual phases (ol, opx, cpx and sp), cpx has the highest incompatible element mineral/melt partition coefficients.</a:t>
            </a:r>
            <a:endParaRPr lang="en-GB" sz="3200">
              <a:solidFill>
                <a:schemeClr val="bg1"/>
              </a:solidFill>
              <a:effectLst>
                <a:outerShdw blurRad="38100" dist="38100" dir="2700000" algn="tl">
                  <a:srgbClr val="000000"/>
                </a:outerShdw>
              </a:effectLst>
              <a:latin typeface="Calibri" pitchFamily="34" charset="0"/>
              <a:sym typeface="Wingdings" pitchFamily="2" charset="2"/>
            </a:endParaRPr>
          </a:p>
        </p:txBody>
      </p:sp>
      <p:grpSp>
        <p:nvGrpSpPr>
          <p:cNvPr id="102405" name="Group 5"/>
          <p:cNvGrpSpPr>
            <a:grpSpLocks/>
          </p:cNvGrpSpPr>
          <p:nvPr/>
        </p:nvGrpSpPr>
        <p:grpSpPr bwMode="auto">
          <a:xfrm>
            <a:off x="974725" y="3440113"/>
            <a:ext cx="1438275" cy="1235075"/>
            <a:chOff x="2817" y="2167"/>
            <a:chExt cx="906" cy="778"/>
          </a:xfrm>
        </p:grpSpPr>
        <p:sp>
          <p:nvSpPr>
            <p:cNvPr id="979974" name="Rectangle 6"/>
            <p:cNvSpPr>
              <a:spLocks noChangeArrowheads="1"/>
            </p:cNvSpPr>
            <p:nvPr/>
          </p:nvSpPr>
          <p:spPr bwMode="auto">
            <a:xfrm>
              <a:off x="2817" y="2234"/>
              <a:ext cx="816" cy="528"/>
            </a:xfrm>
            <a:prstGeom prst="rect">
              <a:avLst/>
            </a:prstGeom>
            <a:noFill/>
            <a:ln w="9525">
              <a:noFill/>
              <a:miter lim="800000"/>
              <a:headEnd/>
              <a:tailEnd/>
            </a:ln>
            <a:effectLst/>
          </p:spPr>
          <p:txBody>
            <a:bodyPr/>
            <a:lstStyle/>
            <a:p>
              <a:pPr marL="342900" indent="-342900">
                <a:spcBef>
                  <a:spcPct val="20000"/>
                </a:spcBef>
                <a:defRPr/>
              </a:pPr>
              <a:r>
                <a:rPr lang="en-GB" sz="4000" smtClean="0">
                  <a:solidFill>
                    <a:srgbClr val="FFFF00"/>
                  </a:solidFill>
                  <a:effectLst>
                    <a:outerShdw blurRad="38100" dist="38100" dir="2700000" algn="tl">
                      <a:srgbClr val="000000"/>
                    </a:outerShdw>
                  </a:effectLst>
                  <a:latin typeface="Calibri" pitchFamily="34" charset="0"/>
                </a:rPr>
                <a:t>K</a:t>
              </a:r>
              <a:r>
                <a:rPr lang="en-GB" sz="4000" baseline="-25000" smtClean="0">
                  <a:solidFill>
                    <a:srgbClr val="FFFF00"/>
                  </a:solidFill>
                  <a:effectLst>
                    <a:outerShdw blurRad="38100" dist="38100" dir="2700000" algn="tl">
                      <a:srgbClr val="000000"/>
                    </a:outerShdw>
                  </a:effectLst>
                  <a:latin typeface="Calibri" pitchFamily="34" charset="0"/>
                </a:rPr>
                <a:t>D</a:t>
              </a:r>
              <a:endParaRPr lang="en-GB" sz="4000">
                <a:solidFill>
                  <a:srgbClr val="FFFF00"/>
                </a:solidFill>
                <a:effectLst>
                  <a:outerShdw blurRad="38100" dist="38100" dir="2700000" algn="tl">
                    <a:srgbClr val="000000"/>
                  </a:outerShdw>
                </a:effectLst>
                <a:latin typeface="Calibri" pitchFamily="34" charset="0"/>
              </a:endParaRPr>
            </a:p>
          </p:txBody>
        </p:sp>
        <p:sp>
          <p:nvSpPr>
            <p:cNvPr id="979975" name="Rectangle 7"/>
            <p:cNvSpPr>
              <a:spLocks noChangeArrowheads="1"/>
            </p:cNvSpPr>
            <p:nvPr/>
          </p:nvSpPr>
          <p:spPr bwMode="auto">
            <a:xfrm>
              <a:off x="3031" y="2167"/>
              <a:ext cx="692" cy="336"/>
            </a:xfrm>
            <a:prstGeom prst="rect">
              <a:avLst/>
            </a:prstGeom>
            <a:noFill/>
            <a:ln w="9525">
              <a:noFill/>
              <a:miter lim="800000"/>
              <a:headEnd/>
              <a:tailEnd/>
            </a:ln>
            <a:effectLst/>
          </p:spPr>
          <p:txBody>
            <a:bodyPr/>
            <a:lstStyle/>
            <a:p>
              <a:pPr marL="342900" indent="-342900">
                <a:spcBef>
                  <a:spcPct val="20000"/>
                </a:spcBef>
                <a:defRPr/>
              </a:pPr>
              <a:r>
                <a:rPr lang="en-GB" sz="2400" i="1" smtClean="0">
                  <a:solidFill>
                    <a:srgbClr val="FFFF00"/>
                  </a:solidFill>
                  <a:effectLst>
                    <a:outerShdw blurRad="38100" dist="38100" dir="2700000" algn="tl">
                      <a:srgbClr val="000000"/>
                    </a:outerShdw>
                  </a:effectLst>
                  <a:latin typeface="Calibri" pitchFamily="34" charset="0"/>
                </a:rPr>
                <a:t>LREE</a:t>
              </a:r>
              <a:endParaRPr lang="en-GB" sz="2400">
                <a:solidFill>
                  <a:srgbClr val="FFFF00"/>
                </a:solidFill>
                <a:effectLst>
                  <a:outerShdw blurRad="38100" dist="38100" dir="2700000" algn="tl">
                    <a:srgbClr val="000000"/>
                  </a:outerShdw>
                </a:effectLst>
                <a:latin typeface="Calibri" pitchFamily="34" charset="0"/>
              </a:endParaRPr>
            </a:p>
          </p:txBody>
        </p:sp>
        <p:sp>
          <p:nvSpPr>
            <p:cNvPr id="979976" name="Rectangle 8"/>
            <p:cNvSpPr>
              <a:spLocks noChangeArrowheads="1"/>
            </p:cNvSpPr>
            <p:nvPr/>
          </p:nvSpPr>
          <p:spPr bwMode="auto">
            <a:xfrm>
              <a:off x="3112" y="2426"/>
              <a:ext cx="536" cy="519"/>
            </a:xfrm>
            <a:prstGeom prst="rect">
              <a:avLst/>
            </a:prstGeom>
            <a:noFill/>
            <a:ln w="9525">
              <a:noFill/>
              <a:miter lim="800000"/>
              <a:headEnd/>
              <a:tailEnd/>
            </a:ln>
            <a:effectLst/>
          </p:spPr>
          <p:txBody>
            <a:bodyPr/>
            <a:lstStyle/>
            <a:p>
              <a:pPr marL="342900" indent="-342900">
                <a:spcBef>
                  <a:spcPct val="20000"/>
                </a:spcBef>
                <a:defRPr/>
              </a:pPr>
              <a:r>
                <a:rPr lang="en-GB" sz="3600" i="1" baseline="-25000" smtClean="0">
                  <a:solidFill>
                    <a:srgbClr val="FFFF00"/>
                  </a:solidFill>
                  <a:effectLst>
                    <a:outerShdw blurRad="38100" dist="38100" dir="2700000" algn="tl">
                      <a:srgbClr val="000000"/>
                    </a:outerShdw>
                  </a:effectLst>
                  <a:latin typeface="Calibri" pitchFamily="34" charset="0"/>
                </a:rPr>
                <a:t>Cpx</a:t>
              </a:r>
              <a:endParaRPr lang="en-GB" sz="3600">
                <a:solidFill>
                  <a:srgbClr val="FFFF00"/>
                </a:solidFill>
                <a:effectLst>
                  <a:outerShdw blurRad="38100" dist="38100" dir="2700000" algn="tl">
                    <a:srgbClr val="000000"/>
                  </a:outerShdw>
                </a:effectLst>
                <a:latin typeface="Calibri" pitchFamily="34" charset="0"/>
              </a:endParaRPr>
            </a:p>
          </p:txBody>
        </p:sp>
      </p:grpSp>
      <p:sp>
        <p:nvSpPr>
          <p:cNvPr id="979977" name="Rectangle 9"/>
          <p:cNvSpPr>
            <a:spLocks noChangeArrowheads="1"/>
          </p:cNvSpPr>
          <p:nvPr/>
        </p:nvSpPr>
        <p:spPr bwMode="auto">
          <a:xfrm>
            <a:off x="323850" y="3236913"/>
            <a:ext cx="8505825" cy="3313112"/>
          </a:xfrm>
          <a:prstGeom prst="rect">
            <a:avLst/>
          </a:prstGeom>
          <a:noFill/>
          <a:ln w="57150" cmpd="thickThin" algn="ctr">
            <a:noFill/>
            <a:miter lim="800000"/>
            <a:headEnd/>
            <a:tailEnd/>
          </a:ln>
          <a:effectLst/>
        </p:spPr>
        <p:txBody>
          <a:bodyPr wrap="none" anchor="ctr"/>
          <a:lstStyle/>
          <a:p>
            <a:pPr>
              <a:defRPr/>
            </a:pPr>
            <a:endParaRPr lang="en-GB">
              <a:latin typeface="Calibri" pitchFamily="34" charset="0"/>
            </a:endParaRPr>
          </a:p>
        </p:txBody>
      </p:sp>
      <p:grpSp>
        <p:nvGrpSpPr>
          <p:cNvPr id="102407" name="Group 10"/>
          <p:cNvGrpSpPr>
            <a:grpSpLocks/>
          </p:cNvGrpSpPr>
          <p:nvPr/>
        </p:nvGrpSpPr>
        <p:grpSpPr bwMode="auto">
          <a:xfrm>
            <a:off x="2803525" y="3440113"/>
            <a:ext cx="1438275" cy="1235075"/>
            <a:chOff x="2817" y="2167"/>
            <a:chExt cx="906" cy="778"/>
          </a:xfrm>
        </p:grpSpPr>
        <p:sp>
          <p:nvSpPr>
            <p:cNvPr id="979979" name="Rectangle 11"/>
            <p:cNvSpPr>
              <a:spLocks noChangeArrowheads="1"/>
            </p:cNvSpPr>
            <p:nvPr/>
          </p:nvSpPr>
          <p:spPr bwMode="auto">
            <a:xfrm>
              <a:off x="2817" y="2234"/>
              <a:ext cx="816" cy="528"/>
            </a:xfrm>
            <a:prstGeom prst="rect">
              <a:avLst/>
            </a:prstGeom>
            <a:noFill/>
            <a:ln w="9525">
              <a:noFill/>
              <a:miter lim="800000"/>
              <a:headEnd/>
              <a:tailEnd/>
            </a:ln>
            <a:effectLst/>
          </p:spPr>
          <p:txBody>
            <a:bodyPr/>
            <a:lstStyle/>
            <a:p>
              <a:pPr marL="342900" indent="-342900">
                <a:spcBef>
                  <a:spcPct val="20000"/>
                </a:spcBef>
                <a:defRPr/>
              </a:pPr>
              <a:r>
                <a:rPr lang="en-GB" sz="4000" smtClean="0">
                  <a:solidFill>
                    <a:srgbClr val="FFFF00"/>
                  </a:solidFill>
                  <a:effectLst>
                    <a:outerShdw blurRad="38100" dist="38100" dir="2700000" algn="tl">
                      <a:srgbClr val="000000"/>
                    </a:outerShdw>
                  </a:effectLst>
                  <a:latin typeface="Calibri" pitchFamily="34" charset="0"/>
                </a:rPr>
                <a:t>K</a:t>
              </a:r>
              <a:r>
                <a:rPr lang="en-GB" sz="4000" baseline="-25000" smtClean="0">
                  <a:solidFill>
                    <a:srgbClr val="FFFF00"/>
                  </a:solidFill>
                  <a:effectLst>
                    <a:outerShdw blurRad="38100" dist="38100" dir="2700000" algn="tl">
                      <a:srgbClr val="000000"/>
                    </a:outerShdw>
                  </a:effectLst>
                  <a:latin typeface="Calibri" pitchFamily="34" charset="0"/>
                </a:rPr>
                <a:t>D</a:t>
              </a:r>
              <a:endParaRPr lang="en-GB" sz="4000">
                <a:solidFill>
                  <a:srgbClr val="FFFF00"/>
                </a:solidFill>
                <a:effectLst>
                  <a:outerShdw blurRad="38100" dist="38100" dir="2700000" algn="tl">
                    <a:srgbClr val="000000"/>
                  </a:outerShdw>
                </a:effectLst>
                <a:latin typeface="Calibri" pitchFamily="34" charset="0"/>
              </a:endParaRPr>
            </a:p>
          </p:txBody>
        </p:sp>
        <p:sp>
          <p:nvSpPr>
            <p:cNvPr id="979980" name="Rectangle 12"/>
            <p:cNvSpPr>
              <a:spLocks noChangeArrowheads="1"/>
            </p:cNvSpPr>
            <p:nvPr/>
          </p:nvSpPr>
          <p:spPr bwMode="auto">
            <a:xfrm>
              <a:off x="3031" y="2167"/>
              <a:ext cx="692" cy="336"/>
            </a:xfrm>
            <a:prstGeom prst="rect">
              <a:avLst/>
            </a:prstGeom>
            <a:noFill/>
            <a:ln w="9525">
              <a:noFill/>
              <a:miter lim="800000"/>
              <a:headEnd/>
              <a:tailEnd/>
            </a:ln>
            <a:effectLst/>
          </p:spPr>
          <p:txBody>
            <a:bodyPr/>
            <a:lstStyle/>
            <a:p>
              <a:pPr marL="342900" indent="-342900">
                <a:spcBef>
                  <a:spcPct val="20000"/>
                </a:spcBef>
                <a:defRPr/>
              </a:pPr>
              <a:r>
                <a:rPr lang="en-GB" sz="2400" i="1" smtClean="0">
                  <a:solidFill>
                    <a:srgbClr val="FFFF00"/>
                  </a:solidFill>
                  <a:effectLst>
                    <a:outerShdw blurRad="38100" dist="38100" dir="2700000" algn="tl">
                      <a:srgbClr val="000000"/>
                    </a:outerShdw>
                  </a:effectLst>
                  <a:latin typeface="Calibri" pitchFamily="34" charset="0"/>
                </a:rPr>
                <a:t>LREE</a:t>
              </a:r>
              <a:endParaRPr lang="en-GB" sz="2400">
                <a:solidFill>
                  <a:srgbClr val="FFFF00"/>
                </a:solidFill>
                <a:effectLst>
                  <a:outerShdw blurRad="38100" dist="38100" dir="2700000" algn="tl">
                    <a:srgbClr val="000000"/>
                  </a:outerShdw>
                </a:effectLst>
                <a:latin typeface="Calibri" pitchFamily="34" charset="0"/>
              </a:endParaRPr>
            </a:p>
          </p:txBody>
        </p:sp>
        <p:sp>
          <p:nvSpPr>
            <p:cNvPr id="979981" name="Rectangle 13"/>
            <p:cNvSpPr>
              <a:spLocks noChangeArrowheads="1"/>
            </p:cNvSpPr>
            <p:nvPr/>
          </p:nvSpPr>
          <p:spPr bwMode="auto">
            <a:xfrm>
              <a:off x="3112" y="2426"/>
              <a:ext cx="536" cy="519"/>
            </a:xfrm>
            <a:prstGeom prst="rect">
              <a:avLst/>
            </a:prstGeom>
            <a:noFill/>
            <a:ln w="9525">
              <a:noFill/>
              <a:miter lim="800000"/>
              <a:headEnd/>
              <a:tailEnd/>
            </a:ln>
            <a:effectLst/>
          </p:spPr>
          <p:txBody>
            <a:bodyPr/>
            <a:lstStyle/>
            <a:p>
              <a:pPr marL="342900" indent="-342900">
                <a:spcBef>
                  <a:spcPct val="20000"/>
                </a:spcBef>
                <a:defRPr/>
              </a:pPr>
              <a:r>
                <a:rPr lang="en-GB" sz="3600" i="1" baseline="-25000" smtClean="0">
                  <a:solidFill>
                    <a:srgbClr val="FFFF00"/>
                  </a:solidFill>
                  <a:effectLst>
                    <a:outerShdw blurRad="38100" dist="38100" dir="2700000" algn="tl">
                      <a:srgbClr val="000000"/>
                    </a:outerShdw>
                  </a:effectLst>
                  <a:latin typeface="Calibri" pitchFamily="34" charset="0"/>
                </a:rPr>
                <a:t>Opx</a:t>
              </a:r>
              <a:endParaRPr lang="en-GB" sz="3600">
                <a:solidFill>
                  <a:srgbClr val="FFFF00"/>
                </a:solidFill>
                <a:effectLst>
                  <a:outerShdw blurRad="38100" dist="38100" dir="2700000" algn="tl">
                    <a:srgbClr val="000000"/>
                  </a:outerShdw>
                </a:effectLst>
                <a:latin typeface="Calibri" pitchFamily="34" charset="0"/>
              </a:endParaRPr>
            </a:p>
          </p:txBody>
        </p:sp>
      </p:grpSp>
      <p:grpSp>
        <p:nvGrpSpPr>
          <p:cNvPr id="102408" name="Group 14"/>
          <p:cNvGrpSpPr>
            <a:grpSpLocks/>
          </p:cNvGrpSpPr>
          <p:nvPr/>
        </p:nvGrpSpPr>
        <p:grpSpPr bwMode="auto">
          <a:xfrm>
            <a:off x="4660900" y="3440113"/>
            <a:ext cx="1438275" cy="1235075"/>
            <a:chOff x="2817" y="2167"/>
            <a:chExt cx="906" cy="778"/>
          </a:xfrm>
        </p:grpSpPr>
        <p:sp>
          <p:nvSpPr>
            <p:cNvPr id="979983" name="Rectangle 15"/>
            <p:cNvSpPr>
              <a:spLocks noChangeArrowheads="1"/>
            </p:cNvSpPr>
            <p:nvPr/>
          </p:nvSpPr>
          <p:spPr bwMode="auto">
            <a:xfrm>
              <a:off x="2817" y="2234"/>
              <a:ext cx="816" cy="528"/>
            </a:xfrm>
            <a:prstGeom prst="rect">
              <a:avLst/>
            </a:prstGeom>
            <a:noFill/>
            <a:ln w="9525">
              <a:noFill/>
              <a:miter lim="800000"/>
              <a:headEnd/>
              <a:tailEnd/>
            </a:ln>
            <a:effectLst/>
          </p:spPr>
          <p:txBody>
            <a:bodyPr/>
            <a:lstStyle/>
            <a:p>
              <a:pPr marL="342900" indent="-342900">
                <a:spcBef>
                  <a:spcPct val="20000"/>
                </a:spcBef>
                <a:defRPr/>
              </a:pPr>
              <a:r>
                <a:rPr lang="en-GB" sz="4000" smtClean="0">
                  <a:solidFill>
                    <a:srgbClr val="FFFF00"/>
                  </a:solidFill>
                  <a:effectLst>
                    <a:outerShdw blurRad="38100" dist="38100" dir="2700000" algn="tl">
                      <a:srgbClr val="000000"/>
                    </a:outerShdw>
                  </a:effectLst>
                  <a:latin typeface="Calibri" pitchFamily="34" charset="0"/>
                </a:rPr>
                <a:t>K</a:t>
              </a:r>
              <a:r>
                <a:rPr lang="en-GB" sz="4000" baseline="-25000" smtClean="0">
                  <a:solidFill>
                    <a:srgbClr val="FFFF00"/>
                  </a:solidFill>
                  <a:effectLst>
                    <a:outerShdw blurRad="38100" dist="38100" dir="2700000" algn="tl">
                      <a:srgbClr val="000000"/>
                    </a:outerShdw>
                  </a:effectLst>
                  <a:latin typeface="Calibri" pitchFamily="34" charset="0"/>
                </a:rPr>
                <a:t>D</a:t>
              </a:r>
              <a:endParaRPr lang="en-GB" sz="4000">
                <a:solidFill>
                  <a:srgbClr val="FFFF00"/>
                </a:solidFill>
                <a:effectLst>
                  <a:outerShdw blurRad="38100" dist="38100" dir="2700000" algn="tl">
                    <a:srgbClr val="000000"/>
                  </a:outerShdw>
                </a:effectLst>
                <a:latin typeface="Calibri" pitchFamily="34" charset="0"/>
              </a:endParaRPr>
            </a:p>
          </p:txBody>
        </p:sp>
        <p:sp>
          <p:nvSpPr>
            <p:cNvPr id="979984" name="Rectangle 16"/>
            <p:cNvSpPr>
              <a:spLocks noChangeArrowheads="1"/>
            </p:cNvSpPr>
            <p:nvPr/>
          </p:nvSpPr>
          <p:spPr bwMode="auto">
            <a:xfrm>
              <a:off x="3031" y="2167"/>
              <a:ext cx="692" cy="336"/>
            </a:xfrm>
            <a:prstGeom prst="rect">
              <a:avLst/>
            </a:prstGeom>
            <a:noFill/>
            <a:ln w="9525">
              <a:noFill/>
              <a:miter lim="800000"/>
              <a:headEnd/>
              <a:tailEnd/>
            </a:ln>
            <a:effectLst/>
          </p:spPr>
          <p:txBody>
            <a:bodyPr/>
            <a:lstStyle/>
            <a:p>
              <a:pPr marL="342900" indent="-342900">
                <a:spcBef>
                  <a:spcPct val="20000"/>
                </a:spcBef>
                <a:defRPr/>
              </a:pPr>
              <a:r>
                <a:rPr lang="en-GB" sz="2400" i="1" smtClean="0">
                  <a:solidFill>
                    <a:srgbClr val="FFFF00"/>
                  </a:solidFill>
                  <a:effectLst>
                    <a:outerShdw blurRad="38100" dist="38100" dir="2700000" algn="tl">
                      <a:srgbClr val="000000"/>
                    </a:outerShdw>
                  </a:effectLst>
                  <a:latin typeface="Calibri" pitchFamily="34" charset="0"/>
                </a:rPr>
                <a:t>LREE</a:t>
              </a:r>
              <a:endParaRPr lang="en-GB" sz="2400">
                <a:solidFill>
                  <a:srgbClr val="FFFF00"/>
                </a:solidFill>
                <a:effectLst>
                  <a:outerShdw blurRad="38100" dist="38100" dir="2700000" algn="tl">
                    <a:srgbClr val="000000"/>
                  </a:outerShdw>
                </a:effectLst>
                <a:latin typeface="Calibri" pitchFamily="34" charset="0"/>
              </a:endParaRPr>
            </a:p>
          </p:txBody>
        </p:sp>
        <p:sp>
          <p:nvSpPr>
            <p:cNvPr id="979985" name="Rectangle 17"/>
            <p:cNvSpPr>
              <a:spLocks noChangeArrowheads="1"/>
            </p:cNvSpPr>
            <p:nvPr/>
          </p:nvSpPr>
          <p:spPr bwMode="auto">
            <a:xfrm>
              <a:off x="3112" y="2426"/>
              <a:ext cx="536" cy="519"/>
            </a:xfrm>
            <a:prstGeom prst="rect">
              <a:avLst/>
            </a:prstGeom>
            <a:noFill/>
            <a:ln w="9525">
              <a:noFill/>
              <a:miter lim="800000"/>
              <a:headEnd/>
              <a:tailEnd/>
            </a:ln>
            <a:effectLst/>
          </p:spPr>
          <p:txBody>
            <a:bodyPr/>
            <a:lstStyle/>
            <a:p>
              <a:pPr marL="342900" indent="-342900">
                <a:spcBef>
                  <a:spcPct val="20000"/>
                </a:spcBef>
                <a:defRPr/>
              </a:pPr>
              <a:r>
                <a:rPr lang="en-GB" sz="3600" i="1" baseline="-25000" smtClean="0">
                  <a:solidFill>
                    <a:srgbClr val="FFFF00"/>
                  </a:solidFill>
                  <a:effectLst>
                    <a:outerShdw blurRad="38100" dist="38100" dir="2700000" algn="tl">
                      <a:srgbClr val="000000"/>
                    </a:outerShdw>
                  </a:effectLst>
                  <a:latin typeface="Calibri" pitchFamily="34" charset="0"/>
                </a:rPr>
                <a:t>Ol</a:t>
              </a:r>
              <a:endParaRPr lang="en-GB" sz="3600">
                <a:solidFill>
                  <a:srgbClr val="FFFF00"/>
                </a:solidFill>
                <a:effectLst>
                  <a:outerShdw blurRad="38100" dist="38100" dir="2700000" algn="tl">
                    <a:srgbClr val="000000"/>
                  </a:outerShdw>
                </a:effectLst>
                <a:latin typeface="Calibri" pitchFamily="34" charset="0"/>
              </a:endParaRPr>
            </a:p>
          </p:txBody>
        </p:sp>
      </p:grpSp>
      <p:grpSp>
        <p:nvGrpSpPr>
          <p:cNvPr id="102409" name="Group 18"/>
          <p:cNvGrpSpPr>
            <a:grpSpLocks/>
          </p:cNvGrpSpPr>
          <p:nvPr/>
        </p:nvGrpSpPr>
        <p:grpSpPr bwMode="auto">
          <a:xfrm>
            <a:off x="6543675" y="3440113"/>
            <a:ext cx="1438275" cy="1235075"/>
            <a:chOff x="2817" y="2167"/>
            <a:chExt cx="906" cy="778"/>
          </a:xfrm>
        </p:grpSpPr>
        <p:sp>
          <p:nvSpPr>
            <p:cNvPr id="979987" name="Rectangle 19"/>
            <p:cNvSpPr>
              <a:spLocks noChangeArrowheads="1"/>
            </p:cNvSpPr>
            <p:nvPr/>
          </p:nvSpPr>
          <p:spPr bwMode="auto">
            <a:xfrm>
              <a:off x="2817" y="2234"/>
              <a:ext cx="816" cy="528"/>
            </a:xfrm>
            <a:prstGeom prst="rect">
              <a:avLst/>
            </a:prstGeom>
            <a:noFill/>
            <a:ln w="9525">
              <a:noFill/>
              <a:miter lim="800000"/>
              <a:headEnd/>
              <a:tailEnd/>
            </a:ln>
            <a:effectLst/>
          </p:spPr>
          <p:txBody>
            <a:bodyPr/>
            <a:lstStyle/>
            <a:p>
              <a:pPr marL="342900" indent="-342900">
                <a:spcBef>
                  <a:spcPct val="20000"/>
                </a:spcBef>
                <a:defRPr/>
              </a:pPr>
              <a:r>
                <a:rPr lang="en-GB" sz="4000" smtClean="0">
                  <a:solidFill>
                    <a:srgbClr val="FFFF00"/>
                  </a:solidFill>
                  <a:effectLst>
                    <a:outerShdw blurRad="38100" dist="38100" dir="2700000" algn="tl">
                      <a:srgbClr val="000000"/>
                    </a:outerShdw>
                  </a:effectLst>
                  <a:latin typeface="Calibri" pitchFamily="34" charset="0"/>
                </a:rPr>
                <a:t>K</a:t>
              </a:r>
              <a:r>
                <a:rPr lang="en-GB" sz="4000" baseline="-25000" smtClean="0">
                  <a:solidFill>
                    <a:srgbClr val="FFFF00"/>
                  </a:solidFill>
                  <a:effectLst>
                    <a:outerShdw blurRad="38100" dist="38100" dir="2700000" algn="tl">
                      <a:srgbClr val="000000"/>
                    </a:outerShdw>
                  </a:effectLst>
                  <a:latin typeface="Calibri" pitchFamily="34" charset="0"/>
                </a:rPr>
                <a:t>D</a:t>
              </a:r>
              <a:endParaRPr lang="en-GB" sz="4000">
                <a:solidFill>
                  <a:srgbClr val="FFFF00"/>
                </a:solidFill>
                <a:effectLst>
                  <a:outerShdw blurRad="38100" dist="38100" dir="2700000" algn="tl">
                    <a:srgbClr val="000000"/>
                  </a:outerShdw>
                </a:effectLst>
                <a:latin typeface="Calibri" pitchFamily="34" charset="0"/>
              </a:endParaRPr>
            </a:p>
          </p:txBody>
        </p:sp>
        <p:sp>
          <p:nvSpPr>
            <p:cNvPr id="979988" name="Rectangle 20"/>
            <p:cNvSpPr>
              <a:spLocks noChangeArrowheads="1"/>
            </p:cNvSpPr>
            <p:nvPr/>
          </p:nvSpPr>
          <p:spPr bwMode="auto">
            <a:xfrm>
              <a:off x="3031" y="2167"/>
              <a:ext cx="692" cy="336"/>
            </a:xfrm>
            <a:prstGeom prst="rect">
              <a:avLst/>
            </a:prstGeom>
            <a:noFill/>
            <a:ln w="9525">
              <a:noFill/>
              <a:miter lim="800000"/>
              <a:headEnd/>
              <a:tailEnd/>
            </a:ln>
            <a:effectLst/>
          </p:spPr>
          <p:txBody>
            <a:bodyPr/>
            <a:lstStyle/>
            <a:p>
              <a:pPr marL="342900" indent="-342900">
                <a:spcBef>
                  <a:spcPct val="20000"/>
                </a:spcBef>
                <a:defRPr/>
              </a:pPr>
              <a:r>
                <a:rPr lang="en-GB" sz="2400" i="1" smtClean="0">
                  <a:solidFill>
                    <a:srgbClr val="FFFF00"/>
                  </a:solidFill>
                  <a:effectLst>
                    <a:outerShdw blurRad="38100" dist="38100" dir="2700000" algn="tl">
                      <a:srgbClr val="000000"/>
                    </a:outerShdw>
                  </a:effectLst>
                  <a:latin typeface="Calibri" pitchFamily="34" charset="0"/>
                </a:rPr>
                <a:t>LREE</a:t>
              </a:r>
              <a:endParaRPr lang="en-GB" sz="2400">
                <a:solidFill>
                  <a:srgbClr val="FFFF00"/>
                </a:solidFill>
                <a:effectLst>
                  <a:outerShdw blurRad="38100" dist="38100" dir="2700000" algn="tl">
                    <a:srgbClr val="000000"/>
                  </a:outerShdw>
                </a:effectLst>
                <a:latin typeface="Calibri" pitchFamily="34" charset="0"/>
              </a:endParaRPr>
            </a:p>
          </p:txBody>
        </p:sp>
        <p:sp>
          <p:nvSpPr>
            <p:cNvPr id="979989" name="Rectangle 21"/>
            <p:cNvSpPr>
              <a:spLocks noChangeArrowheads="1"/>
            </p:cNvSpPr>
            <p:nvPr/>
          </p:nvSpPr>
          <p:spPr bwMode="auto">
            <a:xfrm>
              <a:off x="3112" y="2426"/>
              <a:ext cx="536" cy="519"/>
            </a:xfrm>
            <a:prstGeom prst="rect">
              <a:avLst/>
            </a:prstGeom>
            <a:noFill/>
            <a:ln w="9525">
              <a:noFill/>
              <a:miter lim="800000"/>
              <a:headEnd/>
              <a:tailEnd/>
            </a:ln>
            <a:effectLst/>
          </p:spPr>
          <p:txBody>
            <a:bodyPr/>
            <a:lstStyle/>
            <a:p>
              <a:pPr marL="342900" indent="-342900">
                <a:spcBef>
                  <a:spcPct val="20000"/>
                </a:spcBef>
                <a:defRPr/>
              </a:pPr>
              <a:r>
                <a:rPr lang="en-GB" sz="3600" i="1" baseline="-25000" smtClean="0">
                  <a:solidFill>
                    <a:srgbClr val="FFFF00"/>
                  </a:solidFill>
                  <a:effectLst>
                    <a:outerShdw blurRad="38100" dist="38100" dir="2700000" algn="tl">
                      <a:srgbClr val="000000"/>
                    </a:outerShdw>
                  </a:effectLst>
                  <a:latin typeface="Calibri" pitchFamily="34" charset="0"/>
                </a:rPr>
                <a:t>Sp</a:t>
              </a:r>
              <a:endParaRPr lang="en-GB" sz="3600">
                <a:solidFill>
                  <a:srgbClr val="FFFF00"/>
                </a:solidFill>
                <a:effectLst>
                  <a:outerShdw blurRad="38100" dist="38100" dir="2700000" algn="tl">
                    <a:srgbClr val="000000"/>
                  </a:outerShdw>
                </a:effectLst>
                <a:latin typeface="Calibri" pitchFamily="34" charset="0"/>
              </a:endParaRPr>
            </a:p>
          </p:txBody>
        </p:sp>
      </p:grpSp>
      <p:sp>
        <p:nvSpPr>
          <p:cNvPr id="979990" name="Text Box 22"/>
          <p:cNvSpPr txBox="1">
            <a:spLocks noChangeArrowheads="1"/>
          </p:cNvSpPr>
          <p:nvPr/>
        </p:nvSpPr>
        <p:spPr bwMode="auto">
          <a:xfrm>
            <a:off x="2305050" y="3559175"/>
            <a:ext cx="465192" cy="769441"/>
          </a:xfrm>
          <a:prstGeom prst="rect">
            <a:avLst/>
          </a:prstGeom>
          <a:noFill/>
          <a:ln w="9525" algn="ctr">
            <a:noFill/>
            <a:miter lim="800000"/>
            <a:headEnd/>
            <a:tailEnd/>
          </a:ln>
          <a:effectLst/>
        </p:spPr>
        <p:txBody>
          <a:bodyPr wrap="none">
            <a:spAutoFit/>
          </a:bodyPr>
          <a:lstStyle/>
          <a:p>
            <a:pPr>
              <a:defRPr/>
            </a:pPr>
            <a:r>
              <a:rPr lang="en-GB" sz="4400" smtClean="0">
                <a:solidFill>
                  <a:srgbClr val="FFFF00"/>
                </a:solidFill>
                <a:effectLst>
                  <a:outerShdw blurRad="38100" dist="38100" dir="2700000" algn="tl">
                    <a:srgbClr val="000000"/>
                  </a:outerShdw>
                </a:effectLst>
                <a:latin typeface="Calibri" pitchFamily="34" charset="0"/>
              </a:rPr>
              <a:t>&gt;</a:t>
            </a:r>
            <a:endParaRPr lang="en-GB" sz="4400">
              <a:solidFill>
                <a:srgbClr val="FFFF00"/>
              </a:solidFill>
              <a:effectLst>
                <a:outerShdw blurRad="38100" dist="38100" dir="2700000" algn="tl">
                  <a:srgbClr val="000000"/>
                </a:outerShdw>
              </a:effectLst>
              <a:latin typeface="Calibri" pitchFamily="34" charset="0"/>
            </a:endParaRPr>
          </a:p>
        </p:txBody>
      </p:sp>
      <p:sp>
        <p:nvSpPr>
          <p:cNvPr id="979992" name="Text Box 24"/>
          <p:cNvSpPr txBox="1">
            <a:spLocks noChangeArrowheads="1"/>
          </p:cNvSpPr>
          <p:nvPr/>
        </p:nvSpPr>
        <p:spPr bwMode="auto">
          <a:xfrm>
            <a:off x="5934075" y="3559175"/>
            <a:ext cx="465192" cy="769441"/>
          </a:xfrm>
          <a:prstGeom prst="rect">
            <a:avLst/>
          </a:prstGeom>
          <a:noFill/>
          <a:ln w="9525" algn="ctr">
            <a:noFill/>
            <a:miter lim="800000"/>
            <a:headEnd/>
            <a:tailEnd/>
          </a:ln>
          <a:effectLst/>
        </p:spPr>
        <p:txBody>
          <a:bodyPr wrap="none">
            <a:spAutoFit/>
          </a:bodyPr>
          <a:lstStyle/>
          <a:p>
            <a:pPr>
              <a:defRPr/>
            </a:pPr>
            <a:r>
              <a:rPr lang="en-GB" sz="4400" smtClean="0">
                <a:solidFill>
                  <a:srgbClr val="FFFF00"/>
                </a:solidFill>
                <a:effectLst>
                  <a:outerShdw blurRad="38100" dist="38100" dir="2700000" algn="tl">
                    <a:srgbClr val="000000"/>
                  </a:outerShdw>
                </a:effectLst>
                <a:latin typeface="Calibri" pitchFamily="34" charset="0"/>
              </a:rPr>
              <a:t>~</a:t>
            </a:r>
            <a:endParaRPr lang="en-GB" sz="4400">
              <a:solidFill>
                <a:srgbClr val="FFFF00"/>
              </a:solidFill>
              <a:effectLst>
                <a:outerShdw blurRad="38100" dist="38100" dir="2700000" algn="tl">
                  <a:srgbClr val="000000"/>
                </a:outerShdw>
              </a:effectLst>
              <a:latin typeface="Calibri" pitchFamily="34" charset="0"/>
            </a:endParaRPr>
          </a:p>
        </p:txBody>
      </p:sp>
      <p:sp>
        <p:nvSpPr>
          <p:cNvPr id="979999" name="Oval 31"/>
          <p:cNvSpPr>
            <a:spLocks noChangeArrowheads="1"/>
          </p:cNvSpPr>
          <p:nvPr/>
        </p:nvSpPr>
        <p:spPr bwMode="auto">
          <a:xfrm>
            <a:off x="898525" y="3263900"/>
            <a:ext cx="1492250" cy="1363663"/>
          </a:xfrm>
          <a:prstGeom prst="ellipse">
            <a:avLst/>
          </a:prstGeom>
          <a:noFill/>
          <a:ln w="57150" algn="ctr">
            <a:solidFill>
              <a:srgbClr val="CC0099"/>
            </a:solidFill>
            <a:round/>
            <a:headEnd/>
            <a:tailEnd/>
          </a:ln>
          <a:effectLst/>
        </p:spPr>
        <p:txBody>
          <a:bodyPr wrap="none" anchor="ctr"/>
          <a:lstStyle/>
          <a:p>
            <a:pPr algn="ctr">
              <a:defRPr/>
            </a:pPr>
            <a:endParaRPr lang="en-GB">
              <a:solidFill>
                <a:srgbClr val="00FF00"/>
              </a:solidFill>
              <a:effectLst>
                <a:outerShdw blurRad="38100" dist="38100" dir="2700000" algn="tl">
                  <a:srgbClr val="000000"/>
                </a:outerShdw>
              </a:effectLst>
              <a:latin typeface="Calibri" pitchFamily="34" charset="0"/>
            </a:endParaRPr>
          </a:p>
        </p:txBody>
      </p:sp>
      <p:sp>
        <p:nvSpPr>
          <p:cNvPr id="980000" name="Oval 32"/>
          <p:cNvSpPr>
            <a:spLocks noChangeArrowheads="1"/>
          </p:cNvSpPr>
          <p:nvPr/>
        </p:nvSpPr>
        <p:spPr bwMode="auto">
          <a:xfrm>
            <a:off x="2601913" y="3151188"/>
            <a:ext cx="5627687" cy="1660525"/>
          </a:xfrm>
          <a:prstGeom prst="ellipse">
            <a:avLst/>
          </a:prstGeom>
          <a:noFill/>
          <a:ln w="38100" algn="ctr">
            <a:solidFill>
              <a:srgbClr val="0099FF"/>
            </a:solidFill>
            <a:round/>
            <a:headEnd/>
            <a:tailEnd/>
          </a:ln>
          <a:effectLst/>
        </p:spPr>
        <p:txBody>
          <a:bodyPr wrap="none" anchor="ctr"/>
          <a:lstStyle/>
          <a:p>
            <a:pPr>
              <a:defRPr/>
            </a:pPr>
            <a:endParaRPr lang="en-GB">
              <a:latin typeface="Calibri" pitchFamily="34" charset="0"/>
            </a:endParaRPr>
          </a:p>
        </p:txBody>
      </p:sp>
      <p:sp>
        <p:nvSpPr>
          <p:cNvPr id="980001" name="Text Box 33"/>
          <p:cNvSpPr txBox="1">
            <a:spLocks noChangeArrowheads="1"/>
          </p:cNvSpPr>
          <p:nvPr/>
        </p:nvSpPr>
        <p:spPr bwMode="auto">
          <a:xfrm>
            <a:off x="3779838" y="2768600"/>
            <a:ext cx="3460750" cy="517525"/>
          </a:xfrm>
          <a:prstGeom prst="rect">
            <a:avLst/>
          </a:prstGeom>
          <a:noFill/>
          <a:ln w="9525">
            <a:noFill/>
            <a:miter lim="800000"/>
            <a:headEnd/>
            <a:tailEnd/>
          </a:ln>
          <a:effectLst/>
        </p:spPr>
        <p:txBody>
          <a:bodyPr>
            <a:spAutoFit/>
          </a:bodyPr>
          <a:lstStyle/>
          <a:p>
            <a:pPr algn="ctr">
              <a:lnSpc>
                <a:spcPct val="90000"/>
              </a:lnSpc>
              <a:defRPr/>
            </a:pPr>
            <a:r>
              <a:rPr lang="en-GB" sz="3100" smtClean="0">
                <a:solidFill>
                  <a:srgbClr val="0099FF"/>
                </a:solidFill>
                <a:effectLst>
                  <a:outerShdw blurRad="38100" dist="38100" dir="2700000" algn="tl">
                    <a:srgbClr val="000000"/>
                  </a:outerShdw>
                </a:effectLst>
                <a:latin typeface="Calibri" pitchFamily="34" charset="0"/>
                <a:sym typeface="Wingdings" pitchFamily="2" charset="2"/>
              </a:rPr>
              <a:t>Extremely Low</a:t>
            </a:r>
            <a:endParaRPr lang="en-GB" sz="3200">
              <a:solidFill>
                <a:srgbClr val="0099FF"/>
              </a:solidFill>
              <a:effectLst>
                <a:outerShdw blurRad="38100" dist="38100" dir="2700000" algn="tl">
                  <a:srgbClr val="000000"/>
                </a:outerShdw>
              </a:effectLst>
              <a:latin typeface="Calibri" pitchFamily="34" charset="0"/>
              <a:sym typeface="Wingdings" pitchFamily="2" charset="2"/>
            </a:endParaRPr>
          </a:p>
        </p:txBody>
      </p:sp>
      <p:sp>
        <p:nvSpPr>
          <p:cNvPr id="980002" name="Text Box 34"/>
          <p:cNvSpPr txBox="1">
            <a:spLocks noChangeArrowheads="1"/>
          </p:cNvSpPr>
          <p:nvPr/>
        </p:nvSpPr>
        <p:spPr bwMode="auto">
          <a:xfrm>
            <a:off x="1114425" y="2768600"/>
            <a:ext cx="987425" cy="517525"/>
          </a:xfrm>
          <a:prstGeom prst="rect">
            <a:avLst/>
          </a:prstGeom>
          <a:noFill/>
          <a:ln w="9525">
            <a:noFill/>
            <a:miter lim="800000"/>
            <a:headEnd/>
            <a:tailEnd/>
          </a:ln>
          <a:effectLst/>
        </p:spPr>
        <p:txBody>
          <a:bodyPr>
            <a:spAutoFit/>
          </a:bodyPr>
          <a:lstStyle/>
          <a:p>
            <a:pPr>
              <a:lnSpc>
                <a:spcPct val="90000"/>
              </a:lnSpc>
              <a:defRPr/>
            </a:pPr>
            <a:r>
              <a:rPr lang="en-GB" sz="3100" smtClean="0">
                <a:solidFill>
                  <a:srgbClr val="CC0099"/>
                </a:solidFill>
                <a:effectLst>
                  <a:outerShdw blurRad="38100" dist="38100" dir="2700000" algn="tl">
                    <a:srgbClr val="000000"/>
                  </a:outerShdw>
                </a:effectLst>
                <a:latin typeface="Calibri" pitchFamily="34" charset="0"/>
                <a:sym typeface="Wingdings" pitchFamily="2" charset="2"/>
              </a:rPr>
              <a:t>Low</a:t>
            </a:r>
            <a:endParaRPr lang="en-GB" sz="3200">
              <a:solidFill>
                <a:srgbClr val="CC0099"/>
              </a:solidFill>
              <a:effectLst>
                <a:outerShdw blurRad="38100" dist="38100" dir="2700000" algn="tl">
                  <a:srgbClr val="000000"/>
                </a:outerShdw>
              </a:effectLst>
              <a:latin typeface="Calibri" pitchFamily="34" charset="0"/>
              <a:sym typeface="Wingdings" pitchFamily="2" charset="2"/>
            </a:endParaRPr>
          </a:p>
        </p:txBody>
      </p:sp>
      <p:sp>
        <p:nvSpPr>
          <p:cNvPr id="980003" name="Text Box 35"/>
          <p:cNvSpPr txBox="1">
            <a:spLocks noChangeArrowheads="1"/>
          </p:cNvSpPr>
          <p:nvPr/>
        </p:nvSpPr>
        <p:spPr bwMode="auto">
          <a:xfrm>
            <a:off x="4189413" y="3559175"/>
            <a:ext cx="465192" cy="769441"/>
          </a:xfrm>
          <a:prstGeom prst="rect">
            <a:avLst/>
          </a:prstGeom>
          <a:noFill/>
          <a:ln w="9525" algn="ctr">
            <a:noFill/>
            <a:miter lim="800000"/>
            <a:headEnd/>
            <a:tailEnd/>
          </a:ln>
          <a:effectLst/>
        </p:spPr>
        <p:txBody>
          <a:bodyPr wrap="none">
            <a:spAutoFit/>
          </a:bodyPr>
          <a:lstStyle/>
          <a:p>
            <a:pPr>
              <a:defRPr/>
            </a:pPr>
            <a:r>
              <a:rPr lang="en-GB" sz="4400" smtClean="0">
                <a:solidFill>
                  <a:srgbClr val="FFFF00"/>
                </a:solidFill>
                <a:effectLst>
                  <a:outerShdw blurRad="38100" dist="38100" dir="2700000" algn="tl">
                    <a:srgbClr val="000000"/>
                  </a:outerShdw>
                </a:effectLst>
                <a:latin typeface="Calibri" pitchFamily="34" charset="0"/>
              </a:rPr>
              <a:t>~</a:t>
            </a:r>
            <a:endParaRPr lang="en-GB" sz="4400">
              <a:solidFill>
                <a:srgbClr val="FFFF00"/>
              </a:solidFill>
              <a:effectLst>
                <a:outerShdw blurRad="38100" dist="38100" dir="2700000" algn="tl">
                  <a:srgbClr val="000000"/>
                </a:outerShdw>
              </a:effectLst>
              <a:latin typeface="Calibri" pitchFamily="34" charset="0"/>
            </a:endParaRPr>
          </a:p>
        </p:txBody>
      </p:sp>
      <p:sp>
        <p:nvSpPr>
          <p:cNvPr id="979993" name="Text Box 25"/>
          <p:cNvSpPr txBox="1">
            <a:spLocks noChangeArrowheads="1"/>
          </p:cNvSpPr>
          <p:nvPr/>
        </p:nvSpPr>
        <p:spPr bwMode="auto">
          <a:xfrm>
            <a:off x="325438" y="4799292"/>
            <a:ext cx="8539162" cy="1947863"/>
          </a:xfrm>
          <a:prstGeom prst="rect">
            <a:avLst/>
          </a:prstGeom>
          <a:noFill/>
          <a:ln w="9525">
            <a:noFill/>
            <a:miter lim="800000"/>
            <a:headEnd/>
            <a:tailEnd/>
          </a:ln>
          <a:effectLst/>
        </p:spPr>
        <p:txBody>
          <a:bodyPr>
            <a:spAutoFit/>
          </a:bodyPr>
          <a:lstStyle/>
          <a:p>
            <a:pPr algn="ctr">
              <a:lnSpc>
                <a:spcPct val="90000"/>
              </a:lnSpc>
              <a:defRPr/>
            </a:pPr>
            <a:r>
              <a:rPr lang="en-GB" sz="3100" dirty="0" smtClean="0">
                <a:solidFill>
                  <a:schemeClr val="bg1"/>
                </a:solidFill>
                <a:effectLst>
                  <a:outerShdw blurRad="38100" dist="38100" dir="2700000" algn="tl">
                    <a:srgbClr val="000000"/>
                  </a:outerShdw>
                </a:effectLst>
                <a:latin typeface="Calibri" pitchFamily="34" charset="0"/>
                <a:sym typeface="Wingdings" pitchFamily="2" charset="2"/>
              </a:rPr>
              <a:t>I.e., during partial melting, </a:t>
            </a:r>
            <a:r>
              <a:rPr lang="en-GB" sz="3100" dirty="0" err="1" smtClean="0">
                <a:solidFill>
                  <a:schemeClr val="bg1"/>
                </a:solidFill>
                <a:effectLst>
                  <a:outerShdw blurRad="38100" dist="38100" dir="2700000" algn="tl">
                    <a:srgbClr val="000000"/>
                  </a:outerShdw>
                </a:effectLst>
                <a:latin typeface="Calibri" pitchFamily="34" charset="0"/>
                <a:sym typeface="Wingdings" pitchFamily="2" charset="2"/>
              </a:rPr>
              <a:t>Sp</a:t>
            </a:r>
            <a:r>
              <a:rPr lang="en-GB" sz="3100" dirty="0" smtClean="0">
                <a:solidFill>
                  <a:schemeClr val="bg1"/>
                </a:solidFill>
                <a:effectLst>
                  <a:outerShdw blurRad="38100" dist="38100" dir="2700000" algn="tl">
                    <a:srgbClr val="000000"/>
                  </a:outerShdw>
                </a:effectLst>
                <a:latin typeface="Calibri" pitchFamily="34" charset="0"/>
                <a:sym typeface="Wingdings" pitchFamily="2" charset="2"/>
              </a:rPr>
              <a:t>, Ol and Opx expel REE more than Cpx.</a:t>
            </a:r>
            <a:endParaRPr lang="en-GB" sz="800" dirty="0" smtClean="0">
              <a:solidFill>
                <a:schemeClr val="bg1"/>
              </a:solidFill>
              <a:effectLst>
                <a:outerShdw blurRad="38100" dist="38100" dir="2700000" algn="tl">
                  <a:srgbClr val="000000"/>
                </a:outerShdw>
              </a:effectLst>
              <a:latin typeface="Calibri" pitchFamily="34" charset="0"/>
              <a:sym typeface="Wingdings" pitchFamily="2" charset="2"/>
            </a:endParaRPr>
          </a:p>
          <a:p>
            <a:pPr algn="ctr">
              <a:lnSpc>
                <a:spcPct val="90000"/>
              </a:lnSpc>
              <a:defRPr/>
            </a:pPr>
            <a:endParaRPr lang="en-GB" sz="800" dirty="0" smtClean="0">
              <a:solidFill>
                <a:schemeClr val="bg1"/>
              </a:solidFill>
              <a:effectLst>
                <a:outerShdw blurRad="38100" dist="38100" dir="2700000" algn="tl">
                  <a:srgbClr val="000000"/>
                </a:outerShdw>
              </a:effectLst>
              <a:latin typeface="Calibri" pitchFamily="34" charset="0"/>
              <a:sym typeface="Wingdings" pitchFamily="2" charset="2"/>
            </a:endParaRPr>
          </a:p>
          <a:p>
            <a:pPr algn="ctr">
              <a:lnSpc>
                <a:spcPct val="90000"/>
              </a:lnSpc>
              <a:defRPr/>
            </a:pPr>
            <a:r>
              <a:rPr lang="en-GB" sz="3200" dirty="0" smtClean="0">
                <a:solidFill>
                  <a:schemeClr val="bg1"/>
                </a:solidFill>
                <a:effectLst>
                  <a:outerShdw blurRad="38100" dist="38100" dir="2700000" algn="tl">
                    <a:srgbClr val="000000"/>
                  </a:outerShdw>
                </a:effectLst>
                <a:latin typeface="Calibri" pitchFamily="34" charset="0"/>
                <a:sym typeface="Wingdings" pitchFamily="2" charset="2"/>
              </a:rPr>
              <a:t>In the residuum, Cpx is richer in REE than other phases.</a:t>
            </a:r>
            <a:endParaRPr lang="en-GB" sz="3200" dirty="0">
              <a:solidFill>
                <a:schemeClr val="bg1"/>
              </a:solidFill>
              <a:effectLst>
                <a:outerShdw blurRad="38100" dist="38100" dir="2700000" algn="tl">
                  <a:srgbClr val="000000"/>
                </a:outerShdw>
              </a:effectLst>
              <a:latin typeface="Calibri" pitchFamily="34" charset="0"/>
              <a:sym typeface="Wingdings" pitchFamily="2"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9993">
                                            <p:txEl>
                                              <p:pRg st="0" end="0"/>
                                            </p:txEl>
                                          </p:spTgt>
                                        </p:tgtEl>
                                        <p:attrNameLst>
                                          <p:attrName>style.visibility</p:attrName>
                                        </p:attrNameLst>
                                      </p:cBhvr>
                                      <p:to>
                                        <p:strVal val="visible"/>
                                      </p:to>
                                    </p:set>
                                    <p:animEffect transition="in" filter="fade">
                                      <p:cBhvr>
                                        <p:cTn id="7" dur="500"/>
                                        <p:tgtEl>
                                          <p:spTgt spid="97999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79993">
                                            <p:txEl>
                                              <p:pRg st="2" end="2"/>
                                            </p:txEl>
                                          </p:spTgt>
                                        </p:tgtEl>
                                        <p:attrNameLst>
                                          <p:attrName>style.visibility</p:attrName>
                                        </p:attrNameLst>
                                      </p:cBhvr>
                                      <p:to>
                                        <p:strVal val="visible"/>
                                      </p:to>
                                    </p:set>
                                    <p:animEffect transition="in" filter="fade">
                                      <p:cBhvr>
                                        <p:cTn id="12" dur="500"/>
                                        <p:tgtEl>
                                          <p:spTgt spid="97999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9993" grpId="0" build="p"/>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5266" name="Text Box 2"/>
          <p:cNvSpPr txBox="1">
            <a:spLocks noChangeArrowheads="1"/>
          </p:cNvSpPr>
          <p:nvPr/>
        </p:nvSpPr>
        <p:spPr bwMode="auto">
          <a:xfrm>
            <a:off x="0" y="88900"/>
            <a:ext cx="9144000" cy="1066800"/>
          </a:xfrm>
          <a:prstGeom prst="rect">
            <a:avLst/>
          </a:prstGeom>
          <a:noFill/>
          <a:ln w="9525" algn="ctr">
            <a:noFill/>
            <a:miter lim="800000"/>
            <a:headEnd/>
            <a:tailEnd/>
          </a:ln>
          <a:effectLst/>
        </p:spPr>
        <p:txBody>
          <a:bodyPr>
            <a:spAutoFit/>
          </a:bodyPr>
          <a:lstStyle/>
          <a:p>
            <a:pPr algn="ctr">
              <a:defRPr/>
            </a:pPr>
            <a:r>
              <a:rPr lang="it-IT" sz="3200">
                <a:solidFill>
                  <a:srgbClr val="FFFF00"/>
                </a:solidFill>
                <a:effectLst>
                  <a:outerShdw blurRad="38100" dist="38100" dir="2700000" algn="tl">
                    <a:srgbClr val="000000"/>
                  </a:outerShdw>
                </a:effectLst>
                <a:latin typeface="Calibri" pitchFamily="34" charset="0"/>
              </a:rPr>
              <a:t>Mantle melting, melt extraction and post-melting processes beneath mid-ocean ridges</a:t>
            </a:r>
          </a:p>
        </p:txBody>
      </p:sp>
      <p:sp>
        <p:nvSpPr>
          <p:cNvPr id="1035267" name="Text Box 3"/>
          <p:cNvSpPr txBox="1">
            <a:spLocks noChangeArrowheads="1"/>
          </p:cNvSpPr>
          <p:nvPr/>
        </p:nvSpPr>
        <p:spPr bwMode="auto">
          <a:xfrm>
            <a:off x="346075" y="1141413"/>
            <a:ext cx="8451850" cy="1373187"/>
          </a:xfrm>
          <a:prstGeom prst="rect">
            <a:avLst/>
          </a:prstGeom>
          <a:noFill/>
          <a:ln w="9525">
            <a:noFill/>
            <a:miter lim="800000"/>
            <a:headEnd/>
            <a:tailEnd/>
          </a:ln>
          <a:effectLst/>
        </p:spPr>
        <p:txBody>
          <a:bodyPr wrap="square">
            <a:spAutoFit/>
          </a:bodyPr>
          <a:lstStyle/>
          <a:p>
            <a:pPr>
              <a:defRPr/>
            </a:pPr>
            <a:r>
              <a:rPr lang="en-GB" sz="2800" smtClean="0">
                <a:solidFill>
                  <a:schemeClr val="bg1"/>
                </a:solidFill>
                <a:effectLst>
                  <a:outerShdw blurRad="38100" dist="38100" dir="2700000" algn="tl">
                    <a:srgbClr val="000000"/>
                  </a:outerShdw>
                </a:effectLst>
                <a:latin typeface="Calibri" pitchFamily="34" charset="0"/>
                <a:sym typeface="Wingdings" pitchFamily="2" charset="2"/>
              </a:rPr>
              <a:t>The easiest way to model the behaviour of trace elements during partial melting processes is the classical equation of Shaw (1970):</a:t>
            </a:r>
            <a:endParaRPr lang="en-GB" sz="280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1035268" name="Text Box 4"/>
          <p:cNvSpPr txBox="1">
            <a:spLocks noChangeArrowheads="1"/>
          </p:cNvSpPr>
          <p:nvPr/>
        </p:nvSpPr>
        <p:spPr bwMode="auto">
          <a:xfrm>
            <a:off x="606838" y="2611438"/>
            <a:ext cx="7647750" cy="1006475"/>
          </a:xfrm>
          <a:prstGeom prst="rect">
            <a:avLst/>
          </a:prstGeom>
          <a:noFill/>
          <a:ln w="9525">
            <a:noFill/>
            <a:miter lim="800000"/>
            <a:headEnd/>
            <a:tailEnd/>
          </a:ln>
          <a:effectLst/>
        </p:spPr>
        <p:txBody>
          <a:bodyPr wrap="square">
            <a:spAutoFit/>
          </a:bodyPr>
          <a:lstStyle/>
          <a:p>
            <a:pPr algn="ctr">
              <a:defRPr/>
            </a:pPr>
            <a:r>
              <a:rPr lang="en-GB" sz="6000" smtClean="0">
                <a:solidFill>
                  <a:schemeClr val="bg1"/>
                </a:solidFill>
                <a:effectLst>
                  <a:outerShdw blurRad="38100" dist="38100" dir="2700000" algn="tl">
                    <a:srgbClr val="000000"/>
                  </a:outerShdw>
                </a:effectLst>
                <a:latin typeface="Calibri" pitchFamily="34" charset="0"/>
                <a:sym typeface="Wingdings" pitchFamily="2" charset="2"/>
              </a:rPr>
              <a:t>C</a:t>
            </a:r>
            <a:r>
              <a:rPr lang="en-GB" sz="6000" baseline="-25000" smtClean="0">
                <a:solidFill>
                  <a:schemeClr val="bg1"/>
                </a:solidFill>
                <a:effectLst>
                  <a:outerShdw blurRad="38100" dist="38100" dir="2700000" algn="tl">
                    <a:srgbClr val="000000"/>
                  </a:outerShdw>
                </a:effectLst>
                <a:latin typeface="Calibri" pitchFamily="34" charset="0"/>
                <a:sym typeface="Wingdings" pitchFamily="2" charset="2"/>
              </a:rPr>
              <a:t>L</a:t>
            </a:r>
            <a:r>
              <a:rPr lang="en-GB" sz="6000" smtClean="0">
                <a:solidFill>
                  <a:schemeClr val="bg1"/>
                </a:solidFill>
                <a:effectLst>
                  <a:outerShdw blurRad="38100" dist="38100" dir="2700000" algn="tl">
                    <a:srgbClr val="000000"/>
                  </a:outerShdw>
                </a:effectLst>
                <a:latin typeface="Calibri" pitchFamily="34" charset="0"/>
                <a:sym typeface="Wingdings" pitchFamily="2" charset="2"/>
              </a:rPr>
              <a:t> = C</a:t>
            </a:r>
            <a:r>
              <a:rPr lang="en-GB" sz="6000" baseline="-25000" smtClean="0">
                <a:solidFill>
                  <a:schemeClr val="bg1"/>
                </a:solidFill>
                <a:effectLst>
                  <a:outerShdw blurRad="38100" dist="38100" dir="2700000" algn="tl">
                    <a:srgbClr val="000000"/>
                  </a:outerShdw>
                </a:effectLst>
                <a:latin typeface="Calibri" pitchFamily="34" charset="0"/>
                <a:sym typeface="Wingdings" pitchFamily="2" charset="2"/>
              </a:rPr>
              <a:t>0</a:t>
            </a:r>
            <a:r>
              <a:rPr lang="en-GB" sz="6000" smtClean="0">
                <a:solidFill>
                  <a:schemeClr val="bg1"/>
                </a:solidFill>
                <a:effectLst>
                  <a:outerShdw blurRad="38100" dist="38100" dir="2700000" algn="tl">
                    <a:srgbClr val="000000"/>
                  </a:outerShdw>
                </a:effectLst>
                <a:latin typeface="Calibri" pitchFamily="34" charset="0"/>
                <a:sym typeface="Wingdings" pitchFamily="2" charset="2"/>
              </a:rPr>
              <a:t>/[D+F(1-P)]</a:t>
            </a:r>
            <a:endParaRPr lang="en-GB" sz="600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1035270" name="Text Box 6"/>
          <p:cNvSpPr txBox="1">
            <a:spLocks noChangeArrowheads="1"/>
          </p:cNvSpPr>
          <p:nvPr/>
        </p:nvSpPr>
        <p:spPr bwMode="auto">
          <a:xfrm>
            <a:off x="346075" y="3621088"/>
            <a:ext cx="8451850" cy="2986087"/>
          </a:xfrm>
          <a:prstGeom prst="rect">
            <a:avLst/>
          </a:prstGeom>
          <a:noFill/>
          <a:ln w="9525">
            <a:noFill/>
            <a:miter lim="800000"/>
            <a:headEnd/>
            <a:tailEnd/>
          </a:ln>
          <a:effectLst/>
        </p:spPr>
        <p:txBody>
          <a:bodyPr wrap="square">
            <a:spAutoFit/>
          </a:bodyPr>
          <a:lstStyle/>
          <a:p>
            <a:pPr defTabSz="633413">
              <a:defRPr/>
            </a:pPr>
            <a:r>
              <a:rPr lang="en-GB" sz="3200" dirty="0" smtClean="0">
                <a:solidFill>
                  <a:srgbClr val="FFFF00"/>
                </a:solidFill>
                <a:effectLst>
                  <a:outerShdw blurRad="38100" dist="38100" dir="2700000" algn="tl">
                    <a:srgbClr val="000000"/>
                  </a:outerShdw>
                </a:effectLst>
                <a:latin typeface="Calibri" pitchFamily="34" charset="0"/>
                <a:sym typeface="Wingdings" pitchFamily="2" charset="2"/>
              </a:rPr>
              <a:t>C</a:t>
            </a:r>
            <a:r>
              <a:rPr lang="en-GB" sz="3200" baseline="-25000" dirty="0" smtClean="0">
                <a:solidFill>
                  <a:srgbClr val="FFFF00"/>
                </a:solidFill>
                <a:effectLst>
                  <a:outerShdw blurRad="38100" dist="38100" dir="2700000" algn="tl">
                    <a:srgbClr val="000000"/>
                  </a:outerShdw>
                </a:effectLst>
                <a:latin typeface="Calibri" pitchFamily="34" charset="0"/>
                <a:sym typeface="Wingdings" pitchFamily="2" charset="2"/>
              </a:rPr>
              <a:t>L</a:t>
            </a:r>
            <a:r>
              <a:rPr lang="en-GB" sz="3200" dirty="0" smtClean="0">
                <a:solidFill>
                  <a:srgbClr val="FFFF00"/>
                </a:solidFill>
                <a:effectLst>
                  <a:outerShdw blurRad="38100" dist="38100" dir="2700000" algn="tl">
                    <a:srgbClr val="000000"/>
                  </a:outerShdw>
                </a:effectLst>
                <a:latin typeface="Calibri" pitchFamily="34" charset="0"/>
                <a:sym typeface="Wingdings" pitchFamily="2" charset="2"/>
              </a:rPr>
              <a:t> </a:t>
            </a:r>
            <a:r>
              <a:rPr lang="en-GB" sz="3200" dirty="0" smtClean="0">
                <a:solidFill>
                  <a:schemeClr val="bg1"/>
                </a:solidFill>
                <a:effectLst>
                  <a:outerShdw blurRad="38100" dist="38100" dir="2700000" algn="tl">
                    <a:srgbClr val="000000"/>
                  </a:outerShdw>
                </a:effectLst>
                <a:latin typeface="Calibri" pitchFamily="34" charset="0"/>
                <a:sym typeface="Wingdings" pitchFamily="2" charset="2"/>
              </a:rPr>
              <a:t>	= </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composition of an element in the liquid</a:t>
            </a:r>
          </a:p>
          <a:p>
            <a:pPr defTabSz="633413">
              <a:defRPr/>
            </a:pPr>
            <a:r>
              <a:rPr lang="en-GB" sz="3200" dirty="0" smtClean="0">
                <a:solidFill>
                  <a:srgbClr val="FFFF00"/>
                </a:solidFill>
                <a:effectLst>
                  <a:outerShdw blurRad="38100" dist="38100" dir="2700000" algn="tl">
                    <a:srgbClr val="000000"/>
                  </a:outerShdw>
                </a:effectLst>
                <a:latin typeface="Calibri" pitchFamily="34" charset="0"/>
                <a:sym typeface="Wingdings" pitchFamily="2" charset="2"/>
              </a:rPr>
              <a:t>C</a:t>
            </a:r>
            <a:r>
              <a:rPr lang="en-GB" sz="3200" baseline="-25000" dirty="0" smtClean="0">
                <a:solidFill>
                  <a:srgbClr val="FFFF00"/>
                </a:solidFill>
                <a:effectLst>
                  <a:outerShdw blurRad="38100" dist="38100" dir="2700000" algn="tl">
                    <a:srgbClr val="000000"/>
                  </a:outerShdw>
                </a:effectLst>
                <a:latin typeface="Calibri" pitchFamily="34" charset="0"/>
                <a:sym typeface="Wingdings" pitchFamily="2" charset="2"/>
              </a:rPr>
              <a:t>o</a:t>
            </a:r>
            <a:r>
              <a:rPr lang="en-GB" sz="3200" dirty="0" smtClean="0">
                <a:solidFill>
                  <a:srgbClr val="FFFF00"/>
                </a:solidFill>
                <a:effectLst>
                  <a:outerShdw blurRad="38100" dist="38100" dir="2700000" algn="tl">
                    <a:srgbClr val="000000"/>
                  </a:outerShdw>
                </a:effectLst>
                <a:latin typeface="Calibri" pitchFamily="34" charset="0"/>
                <a:sym typeface="Wingdings" pitchFamily="2" charset="2"/>
              </a:rPr>
              <a:t> </a:t>
            </a:r>
            <a:r>
              <a:rPr lang="en-GB" sz="3200" dirty="0" smtClean="0">
                <a:solidFill>
                  <a:schemeClr val="bg1"/>
                </a:solidFill>
                <a:effectLst>
                  <a:outerShdw blurRad="38100" dist="38100" dir="2700000" algn="tl">
                    <a:srgbClr val="000000"/>
                  </a:outerShdw>
                </a:effectLst>
                <a:latin typeface="Calibri" pitchFamily="34" charset="0"/>
                <a:sym typeface="Wingdings" pitchFamily="2" charset="2"/>
              </a:rPr>
              <a:t>	= </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composition of the same element in the source</a:t>
            </a:r>
          </a:p>
          <a:p>
            <a:pPr defTabSz="633413">
              <a:defRPr/>
            </a:pPr>
            <a:r>
              <a:rPr lang="en-GB" sz="3200" dirty="0" smtClean="0">
                <a:solidFill>
                  <a:srgbClr val="FFFF00"/>
                </a:solidFill>
                <a:effectLst>
                  <a:outerShdw blurRad="38100" dist="38100" dir="2700000" algn="tl">
                    <a:srgbClr val="000000"/>
                  </a:outerShdw>
                </a:effectLst>
                <a:latin typeface="Calibri" pitchFamily="34" charset="0"/>
                <a:sym typeface="Wingdings" pitchFamily="2" charset="2"/>
              </a:rPr>
              <a:t>D </a:t>
            </a:r>
            <a:r>
              <a:rPr lang="en-GB" sz="3200" dirty="0" smtClean="0">
                <a:solidFill>
                  <a:schemeClr val="bg1"/>
                </a:solidFill>
                <a:effectLst>
                  <a:outerShdw blurRad="38100" dist="38100" dir="2700000" algn="tl">
                    <a:srgbClr val="000000"/>
                  </a:outerShdw>
                </a:effectLst>
                <a:latin typeface="Calibri" pitchFamily="34" charset="0"/>
                <a:sym typeface="Wingdings" pitchFamily="2" charset="2"/>
              </a:rPr>
              <a:t>	= </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Bulk distribution coefficient in the source (</a:t>
            </a:r>
            <a:r>
              <a:rPr lang="en-GB" sz="2800" dirty="0" smtClean="0">
                <a:solidFill>
                  <a:schemeClr val="bg1"/>
                </a:solidFill>
                <a:effectLst>
                  <a:outerShdw blurRad="38100" dist="38100" dir="2700000" algn="tl">
                    <a:srgbClr val="000000"/>
                  </a:outerShdw>
                </a:effectLst>
                <a:latin typeface="Symbol" pitchFamily="18" charset="2"/>
                <a:sym typeface="Wingdings" pitchFamily="2" charset="2"/>
              </a:rPr>
              <a:t>S</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K</a:t>
            </a:r>
            <a:r>
              <a:rPr lang="en-GB" sz="2800" baseline="-25000" dirty="0" smtClean="0">
                <a:solidFill>
                  <a:schemeClr val="bg1"/>
                </a:solidFill>
                <a:effectLst>
                  <a:outerShdw blurRad="38100" dist="38100" dir="2700000" algn="tl">
                    <a:srgbClr val="000000"/>
                  </a:outerShdw>
                </a:effectLst>
                <a:latin typeface="Calibri" pitchFamily="34" charset="0"/>
                <a:sym typeface="Wingdings" pitchFamily="2" charset="2"/>
              </a:rPr>
              <a:t>D</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a:t>
            </a:r>
          </a:p>
          <a:p>
            <a:pPr defTabSz="633413">
              <a:defRPr/>
            </a:pPr>
            <a:r>
              <a:rPr lang="en-GB" sz="3200" dirty="0" smtClean="0">
                <a:solidFill>
                  <a:srgbClr val="FFFF00"/>
                </a:solidFill>
                <a:effectLst>
                  <a:outerShdw blurRad="38100" dist="38100" dir="2700000" algn="tl">
                    <a:srgbClr val="000000"/>
                  </a:outerShdw>
                </a:effectLst>
                <a:latin typeface="Calibri" pitchFamily="34" charset="0"/>
                <a:sym typeface="Wingdings" pitchFamily="2" charset="2"/>
              </a:rPr>
              <a:t>F </a:t>
            </a:r>
            <a:r>
              <a:rPr lang="en-GB" sz="3200" dirty="0" smtClean="0">
                <a:solidFill>
                  <a:schemeClr val="bg1"/>
                </a:solidFill>
                <a:effectLst>
                  <a:outerShdw blurRad="38100" dist="38100" dir="2700000" algn="tl">
                    <a:srgbClr val="000000"/>
                  </a:outerShdw>
                </a:effectLst>
                <a:latin typeface="Calibri" pitchFamily="34" charset="0"/>
                <a:sym typeface="Wingdings" pitchFamily="2" charset="2"/>
              </a:rPr>
              <a:t>	= </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Degree of partial melting</a:t>
            </a:r>
          </a:p>
          <a:p>
            <a:pPr marL="990600" indent="-990600" defTabSz="633413">
              <a:defRPr/>
            </a:pPr>
            <a:r>
              <a:rPr lang="en-GB" sz="3200" dirty="0" smtClean="0">
                <a:solidFill>
                  <a:srgbClr val="FFFF00"/>
                </a:solidFill>
                <a:effectLst>
                  <a:outerShdw blurRad="38100" dist="38100" dir="2700000" algn="tl">
                    <a:srgbClr val="000000"/>
                  </a:outerShdw>
                </a:effectLst>
                <a:latin typeface="Calibri" pitchFamily="34" charset="0"/>
                <a:sym typeface="Wingdings" pitchFamily="2" charset="2"/>
              </a:rPr>
              <a:t>P </a:t>
            </a:r>
            <a:r>
              <a:rPr lang="en-GB" sz="3200" dirty="0" smtClean="0">
                <a:solidFill>
                  <a:schemeClr val="bg1"/>
                </a:solidFill>
                <a:effectLst>
                  <a:outerShdw blurRad="38100" dist="38100" dir="2700000" algn="tl">
                    <a:srgbClr val="000000"/>
                  </a:outerShdw>
                </a:effectLst>
                <a:latin typeface="Calibri" pitchFamily="34" charset="0"/>
                <a:sym typeface="Wingdings" pitchFamily="2" charset="2"/>
              </a:rPr>
              <a:t>  </a:t>
            </a:r>
            <a:r>
              <a:rPr lang="en-GB" sz="1600" dirty="0" smtClean="0">
                <a:solidFill>
                  <a:schemeClr val="bg1"/>
                </a:solidFill>
                <a:effectLst>
                  <a:outerShdw blurRad="38100" dist="38100" dir="2700000" algn="tl">
                    <a:srgbClr val="000000"/>
                  </a:outerShdw>
                </a:effectLst>
                <a:latin typeface="Calibri" pitchFamily="34" charset="0"/>
                <a:sym typeface="Wingdings" pitchFamily="2" charset="2"/>
              </a:rPr>
              <a:t> </a:t>
            </a:r>
            <a:r>
              <a:rPr lang="en-GB" sz="3200" dirty="0" smtClean="0">
                <a:solidFill>
                  <a:schemeClr val="bg1"/>
                </a:solidFill>
                <a:effectLst>
                  <a:outerShdw blurRad="38100" dist="38100" dir="2700000" algn="tl">
                    <a:srgbClr val="000000"/>
                  </a:outerShdw>
                </a:effectLst>
                <a:latin typeface="Calibri" pitchFamily="34" charset="0"/>
                <a:sym typeface="Wingdings" pitchFamily="2" charset="2"/>
              </a:rPr>
              <a:t>= </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Bulk distribution coefficient in the phases  entering the melt (</a:t>
            </a:r>
            <a:r>
              <a:rPr lang="en-GB" sz="2800" dirty="0" smtClean="0">
                <a:solidFill>
                  <a:schemeClr val="bg1"/>
                </a:solidFill>
                <a:effectLst>
                  <a:outerShdw blurRad="38100" dist="38100" dir="2700000" algn="tl">
                    <a:srgbClr val="000000"/>
                  </a:outerShdw>
                </a:effectLst>
                <a:latin typeface="Symbol" pitchFamily="18" charset="2"/>
                <a:sym typeface="Wingdings" pitchFamily="2" charset="2"/>
              </a:rPr>
              <a:t>S</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K</a:t>
            </a:r>
            <a:r>
              <a:rPr lang="en-GB" sz="2800" baseline="-25000" dirty="0" smtClean="0">
                <a:solidFill>
                  <a:schemeClr val="bg1"/>
                </a:solidFill>
                <a:effectLst>
                  <a:outerShdw blurRad="38100" dist="38100" dir="2700000" algn="tl">
                    <a:srgbClr val="000000"/>
                  </a:outerShdw>
                </a:effectLst>
                <a:latin typeface="Calibri" pitchFamily="34" charset="0"/>
                <a:sym typeface="Wingdings" pitchFamily="2" charset="2"/>
              </a:rPr>
              <a:t>D</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a:t>
            </a:r>
            <a:endParaRPr lang="en-GB" sz="2800" dirty="0">
              <a:solidFill>
                <a:schemeClr val="bg1"/>
              </a:solidFill>
              <a:effectLst>
                <a:outerShdw blurRad="38100" dist="38100" dir="2700000" algn="tl">
                  <a:srgbClr val="000000"/>
                </a:outerShdw>
              </a:effectLst>
              <a:latin typeface="Calibri" pitchFamily="34" charset="0"/>
              <a:sym typeface="Wingdings" pitchFamily="2"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35267"/>
                                        </p:tgtEl>
                                        <p:attrNameLst>
                                          <p:attrName>style.visibility</p:attrName>
                                        </p:attrNameLst>
                                      </p:cBhvr>
                                      <p:to>
                                        <p:strVal val="visible"/>
                                      </p:to>
                                    </p:set>
                                    <p:animEffect transition="in" filter="fade">
                                      <p:cBhvr>
                                        <p:cTn id="7" dur="500"/>
                                        <p:tgtEl>
                                          <p:spTgt spid="103526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35268"/>
                                        </p:tgtEl>
                                        <p:attrNameLst>
                                          <p:attrName>style.visibility</p:attrName>
                                        </p:attrNameLst>
                                      </p:cBhvr>
                                      <p:to>
                                        <p:strVal val="visible"/>
                                      </p:to>
                                    </p:set>
                                    <p:animEffect transition="in" filter="fade">
                                      <p:cBhvr>
                                        <p:cTn id="12" dur="500"/>
                                        <p:tgtEl>
                                          <p:spTgt spid="103526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35270"/>
                                        </p:tgtEl>
                                        <p:attrNameLst>
                                          <p:attrName>style.visibility</p:attrName>
                                        </p:attrNameLst>
                                      </p:cBhvr>
                                      <p:to>
                                        <p:strVal val="visible"/>
                                      </p:to>
                                    </p:set>
                                    <p:animEffect transition="in" filter="fade">
                                      <p:cBhvr>
                                        <p:cTn id="17" dur="500"/>
                                        <p:tgtEl>
                                          <p:spTgt spid="1035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5267" grpId="0" autoUpdateAnimBg="0"/>
      <p:bldP spid="1035268" grpId="0" autoUpdateAnimBg="0"/>
      <p:bldP spid="1035270" grpId="0" autoUpdateAnimBg="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arrotondato 5"/>
          <p:cNvSpPr/>
          <p:nvPr/>
        </p:nvSpPr>
        <p:spPr bwMode="auto">
          <a:xfrm>
            <a:off x="990601" y="1131888"/>
            <a:ext cx="7296150" cy="1447800"/>
          </a:xfrm>
          <a:prstGeom prst="roundRect">
            <a:avLst/>
          </a:prstGeom>
          <a:solidFill>
            <a:srgbClr val="00B0F0"/>
          </a:solidFill>
          <a:ln w="28575" cap="flat" cmpd="sng" algn="ctr">
            <a:solidFill>
              <a:schemeClr val="tx1"/>
            </a:solid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1035266" name="Text Box 2"/>
          <p:cNvSpPr txBox="1">
            <a:spLocks noChangeArrowheads="1"/>
          </p:cNvSpPr>
          <p:nvPr/>
        </p:nvSpPr>
        <p:spPr bwMode="auto">
          <a:xfrm>
            <a:off x="0" y="88900"/>
            <a:ext cx="9144000" cy="1066800"/>
          </a:xfrm>
          <a:prstGeom prst="rect">
            <a:avLst/>
          </a:prstGeom>
          <a:noFill/>
          <a:ln w="9525" algn="ctr">
            <a:noFill/>
            <a:miter lim="800000"/>
            <a:headEnd/>
            <a:tailEnd/>
          </a:ln>
          <a:effectLst/>
        </p:spPr>
        <p:txBody>
          <a:bodyPr>
            <a:spAutoFit/>
          </a:bodyPr>
          <a:lstStyle/>
          <a:p>
            <a:pPr algn="ctr">
              <a:defRPr/>
            </a:pPr>
            <a:r>
              <a:rPr lang="en-GB" sz="3200" smtClean="0">
                <a:solidFill>
                  <a:srgbClr val="FFFF00"/>
                </a:solidFill>
                <a:effectLst>
                  <a:outerShdw blurRad="38100" dist="38100" dir="2700000" algn="tl">
                    <a:srgbClr val="000000"/>
                  </a:outerShdw>
                </a:effectLst>
                <a:latin typeface="Calibri" pitchFamily="34" charset="0"/>
              </a:rPr>
              <a:t>Mantle melting, melt extraction and post-melting processes beneath mid-ocean ridges</a:t>
            </a:r>
            <a:endParaRPr lang="en-GB" sz="3200">
              <a:solidFill>
                <a:srgbClr val="FFFF00"/>
              </a:solidFill>
              <a:effectLst>
                <a:outerShdw blurRad="38100" dist="38100" dir="2700000" algn="tl">
                  <a:srgbClr val="000000"/>
                </a:outerShdw>
              </a:effectLst>
              <a:latin typeface="Calibri" pitchFamily="34" charset="0"/>
            </a:endParaRPr>
          </a:p>
        </p:txBody>
      </p:sp>
      <p:sp>
        <p:nvSpPr>
          <p:cNvPr id="1035267" name="Text Box 3"/>
          <p:cNvSpPr txBox="1">
            <a:spLocks noChangeArrowheads="1"/>
          </p:cNvSpPr>
          <p:nvPr/>
        </p:nvSpPr>
        <p:spPr bwMode="auto">
          <a:xfrm>
            <a:off x="346075" y="1228725"/>
            <a:ext cx="8451850" cy="1323975"/>
          </a:xfrm>
          <a:prstGeom prst="rect">
            <a:avLst/>
          </a:prstGeom>
          <a:noFill/>
          <a:ln w="9525">
            <a:noFill/>
            <a:miter lim="800000"/>
            <a:headEnd/>
            <a:tailEnd/>
          </a:ln>
          <a:effectLst/>
        </p:spPr>
        <p:txBody>
          <a:bodyPr wrap="square">
            <a:spAutoFit/>
          </a:bodyPr>
          <a:lstStyle/>
          <a:p>
            <a:pPr algn="ctr">
              <a:defRPr/>
            </a:pPr>
            <a:r>
              <a:rPr lang="en-GB" sz="4000" smtClean="0">
                <a:solidFill>
                  <a:schemeClr val="bg1"/>
                </a:solidFill>
                <a:effectLst>
                  <a:outerShdw blurRad="38100" dist="38100" dir="2700000" algn="tl">
                    <a:srgbClr val="000000"/>
                  </a:outerShdw>
                </a:effectLst>
                <a:latin typeface="Calibri" pitchFamily="34" charset="0"/>
                <a:sym typeface="Wingdings" pitchFamily="2" charset="2"/>
              </a:rPr>
              <a:t>In what case is there a numerical difference between D and P?</a:t>
            </a:r>
            <a:endParaRPr lang="en-GB" sz="400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7" name="Text Box 4"/>
          <p:cNvSpPr txBox="1">
            <a:spLocks noChangeArrowheads="1"/>
          </p:cNvSpPr>
          <p:nvPr/>
        </p:nvSpPr>
        <p:spPr bwMode="auto">
          <a:xfrm>
            <a:off x="293688" y="2611438"/>
            <a:ext cx="8274050" cy="1006475"/>
          </a:xfrm>
          <a:prstGeom prst="rect">
            <a:avLst/>
          </a:prstGeom>
          <a:noFill/>
          <a:ln w="9525">
            <a:noFill/>
            <a:miter lim="800000"/>
            <a:headEnd/>
            <a:tailEnd/>
          </a:ln>
          <a:effectLst/>
        </p:spPr>
        <p:txBody>
          <a:bodyPr>
            <a:spAutoFit/>
          </a:bodyPr>
          <a:lstStyle/>
          <a:p>
            <a:pPr algn="ctr">
              <a:defRPr/>
            </a:pPr>
            <a:r>
              <a:rPr lang="en-GB" sz="6000" smtClean="0">
                <a:solidFill>
                  <a:schemeClr val="bg1"/>
                </a:solidFill>
                <a:effectLst>
                  <a:outerShdw blurRad="38100" dist="38100" dir="2700000" algn="tl">
                    <a:srgbClr val="000000"/>
                  </a:outerShdw>
                </a:effectLst>
                <a:latin typeface="Calibri" pitchFamily="34" charset="0"/>
                <a:sym typeface="Wingdings" pitchFamily="2" charset="2"/>
              </a:rPr>
              <a:t>C</a:t>
            </a:r>
            <a:r>
              <a:rPr lang="en-GB" sz="6000" baseline="-25000" smtClean="0">
                <a:solidFill>
                  <a:schemeClr val="bg1"/>
                </a:solidFill>
                <a:effectLst>
                  <a:outerShdw blurRad="38100" dist="38100" dir="2700000" algn="tl">
                    <a:srgbClr val="000000"/>
                  </a:outerShdw>
                </a:effectLst>
                <a:latin typeface="Calibri" pitchFamily="34" charset="0"/>
                <a:sym typeface="Wingdings" pitchFamily="2" charset="2"/>
              </a:rPr>
              <a:t>L</a:t>
            </a:r>
            <a:r>
              <a:rPr lang="en-GB" sz="6000" smtClean="0">
                <a:solidFill>
                  <a:schemeClr val="bg1"/>
                </a:solidFill>
                <a:effectLst>
                  <a:outerShdw blurRad="38100" dist="38100" dir="2700000" algn="tl">
                    <a:srgbClr val="000000"/>
                  </a:outerShdw>
                </a:effectLst>
                <a:latin typeface="Calibri" pitchFamily="34" charset="0"/>
                <a:sym typeface="Wingdings" pitchFamily="2" charset="2"/>
              </a:rPr>
              <a:t> = C</a:t>
            </a:r>
            <a:r>
              <a:rPr lang="en-GB" sz="6000" baseline="-25000" smtClean="0">
                <a:solidFill>
                  <a:schemeClr val="bg1"/>
                </a:solidFill>
                <a:effectLst>
                  <a:outerShdw blurRad="38100" dist="38100" dir="2700000" algn="tl">
                    <a:srgbClr val="000000"/>
                  </a:outerShdw>
                </a:effectLst>
                <a:latin typeface="Calibri" pitchFamily="34" charset="0"/>
                <a:sym typeface="Wingdings" pitchFamily="2" charset="2"/>
              </a:rPr>
              <a:t>0</a:t>
            </a:r>
            <a:r>
              <a:rPr lang="en-GB" sz="6000" smtClean="0">
                <a:solidFill>
                  <a:schemeClr val="bg1"/>
                </a:solidFill>
                <a:effectLst>
                  <a:outerShdw blurRad="38100" dist="38100" dir="2700000" algn="tl">
                    <a:srgbClr val="000000"/>
                  </a:outerShdw>
                </a:effectLst>
                <a:latin typeface="Calibri" pitchFamily="34" charset="0"/>
                <a:sym typeface="Wingdings" pitchFamily="2" charset="2"/>
              </a:rPr>
              <a:t>/[D+F(1-P)]</a:t>
            </a:r>
            <a:endParaRPr lang="en-GB" sz="600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8" name="Text Box 6"/>
          <p:cNvSpPr txBox="1">
            <a:spLocks noChangeArrowheads="1"/>
          </p:cNvSpPr>
          <p:nvPr/>
        </p:nvSpPr>
        <p:spPr bwMode="auto">
          <a:xfrm>
            <a:off x="346075" y="3621088"/>
            <a:ext cx="8451850" cy="2986087"/>
          </a:xfrm>
          <a:prstGeom prst="rect">
            <a:avLst/>
          </a:prstGeom>
          <a:noFill/>
          <a:ln w="9525">
            <a:noFill/>
            <a:miter lim="800000"/>
            <a:headEnd/>
            <a:tailEnd/>
          </a:ln>
          <a:effectLst/>
        </p:spPr>
        <p:txBody>
          <a:bodyPr wrap="square">
            <a:spAutoFit/>
          </a:bodyPr>
          <a:lstStyle/>
          <a:p>
            <a:pPr defTabSz="633413">
              <a:defRPr/>
            </a:pPr>
            <a:r>
              <a:rPr lang="en-GB" sz="3200" dirty="0" smtClean="0">
                <a:solidFill>
                  <a:srgbClr val="FFFF00"/>
                </a:solidFill>
                <a:effectLst>
                  <a:outerShdw blurRad="38100" dist="38100" dir="2700000" algn="tl">
                    <a:srgbClr val="000000"/>
                  </a:outerShdw>
                </a:effectLst>
                <a:latin typeface="Calibri" pitchFamily="34" charset="0"/>
                <a:sym typeface="Wingdings" pitchFamily="2" charset="2"/>
              </a:rPr>
              <a:t>C</a:t>
            </a:r>
            <a:r>
              <a:rPr lang="en-GB" sz="3200" baseline="-25000" dirty="0" smtClean="0">
                <a:solidFill>
                  <a:srgbClr val="FFFF00"/>
                </a:solidFill>
                <a:effectLst>
                  <a:outerShdw blurRad="38100" dist="38100" dir="2700000" algn="tl">
                    <a:srgbClr val="000000"/>
                  </a:outerShdw>
                </a:effectLst>
                <a:latin typeface="Calibri" pitchFamily="34" charset="0"/>
                <a:sym typeface="Wingdings" pitchFamily="2" charset="2"/>
              </a:rPr>
              <a:t>L</a:t>
            </a:r>
            <a:r>
              <a:rPr lang="en-GB" sz="3200" dirty="0" smtClean="0">
                <a:solidFill>
                  <a:srgbClr val="FFFF00"/>
                </a:solidFill>
                <a:effectLst>
                  <a:outerShdw blurRad="38100" dist="38100" dir="2700000" algn="tl">
                    <a:srgbClr val="000000"/>
                  </a:outerShdw>
                </a:effectLst>
                <a:latin typeface="Calibri" pitchFamily="34" charset="0"/>
                <a:sym typeface="Wingdings" pitchFamily="2" charset="2"/>
              </a:rPr>
              <a:t> </a:t>
            </a:r>
            <a:r>
              <a:rPr lang="en-GB" sz="3200" dirty="0" smtClean="0">
                <a:solidFill>
                  <a:schemeClr val="bg1"/>
                </a:solidFill>
                <a:effectLst>
                  <a:outerShdw blurRad="38100" dist="38100" dir="2700000" algn="tl">
                    <a:srgbClr val="000000"/>
                  </a:outerShdw>
                </a:effectLst>
                <a:latin typeface="Calibri" pitchFamily="34" charset="0"/>
                <a:sym typeface="Wingdings" pitchFamily="2" charset="2"/>
              </a:rPr>
              <a:t>	= </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composition of an element in the liquid</a:t>
            </a:r>
          </a:p>
          <a:p>
            <a:pPr defTabSz="633413">
              <a:defRPr/>
            </a:pPr>
            <a:r>
              <a:rPr lang="en-GB" sz="3200" dirty="0" smtClean="0">
                <a:solidFill>
                  <a:srgbClr val="FFFF00"/>
                </a:solidFill>
                <a:effectLst>
                  <a:outerShdw blurRad="38100" dist="38100" dir="2700000" algn="tl">
                    <a:srgbClr val="000000"/>
                  </a:outerShdw>
                </a:effectLst>
                <a:latin typeface="Calibri" pitchFamily="34" charset="0"/>
                <a:sym typeface="Wingdings" pitchFamily="2" charset="2"/>
              </a:rPr>
              <a:t>C</a:t>
            </a:r>
            <a:r>
              <a:rPr lang="en-GB" sz="3200" baseline="-25000" dirty="0" smtClean="0">
                <a:solidFill>
                  <a:srgbClr val="FFFF00"/>
                </a:solidFill>
                <a:effectLst>
                  <a:outerShdw blurRad="38100" dist="38100" dir="2700000" algn="tl">
                    <a:srgbClr val="000000"/>
                  </a:outerShdw>
                </a:effectLst>
                <a:latin typeface="Calibri" pitchFamily="34" charset="0"/>
                <a:sym typeface="Wingdings" pitchFamily="2" charset="2"/>
              </a:rPr>
              <a:t>o</a:t>
            </a:r>
            <a:r>
              <a:rPr lang="en-GB" sz="3200" dirty="0" smtClean="0">
                <a:solidFill>
                  <a:srgbClr val="FFFF00"/>
                </a:solidFill>
                <a:effectLst>
                  <a:outerShdw blurRad="38100" dist="38100" dir="2700000" algn="tl">
                    <a:srgbClr val="000000"/>
                  </a:outerShdw>
                </a:effectLst>
                <a:latin typeface="Calibri" pitchFamily="34" charset="0"/>
                <a:sym typeface="Wingdings" pitchFamily="2" charset="2"/>
              </a:rPr>
              <a:t> </a:t>
            </a:r>
            <a:r>
              <a:rPr lang="en-GB" sz="3200" dirty="0" smtClean="0">
                <a:solidFill>
                  <a:schemeClr val="bg1"/>
                </a:solidFill>
                <a:effectLst>
                  <a:outerShdw blurRad="38100" dist="38100" dir="2700000" algn="tl">
                    <a:srgbClr val="000000"/>
                  </a:outerShdw>
                </a:effectLst>
                <a:latin typeface="Calibri" pitchFamily="34" charset="0"/>
                <a:sym typeface="Wingdings" pitchFamily="2" charset="2"/>
              </a:rPr>
              <a:t>	= </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composition of the same element in the source</a:t>
            </a:r>
          </a:p>
          <a:p>
            <a:pPr defTabSz="633413">
              <a:defRPr/>
            </a:pPr>
            <a:r>
              <a:rPr lang="en-GB" sz="3200" dirty="0" smtClean="0">
                <a:solidFill>
                  <a:srgbClr val="FFFF00"/>
                </a:solidFill>
                <a:effectLst>
                  <a:outerShdw blurRad="38100" dist="38100" dir="2700000" algn="tl">
                    <a:srgbClr val="000000"/>
                  </a:outerShdw>
                </a:effectLst>
                <a:latin typeface="Calibri" pitchFamily="34" charset="0"/>
                <a:sym typeface="Wingdings" pitchFamily="2" charset="2"/>
              </a:rPr>
              <a:t>D </a:t>
            </a:r>
            <a:r>
              <a:rPr lang="en-GB" sz="3200" dirty="0" smtClean="0">
                <a:solidFill>
                  <a:schemeClr val="bg1"/>
                </a:solidFill>
                <a:effectLst>
                  <a:outerShdw blurRad="38100" dist="38100" dir="2700000" algn="tl">
                    <a:srgbClr val="000000"/>
                  </a:outerShdw>
                </a:effectLst>
                <a:latin typeface="Calibri" pitchFamily="34" charset="0"/>
                <a:sym typeface="Wingdings" pitchFamily="2" charset="2"/>
              </a:rPr>
              <a:t>	= </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Bulk distribution coefficient in the source (</a:t>
            </a:r>
            <a:r>
              <a:rPr lang="en-GB" sz="2800" dirty="0" smtClean="0">
                <a:solidFill>
                  <a:schemeClr val="bg1"/>
                </a:solidFill>
                <a:effectLst>
                  <a:outerShdw blurRad="38100" dist="38100" dir="2700000" algn="tl">
                    <a:srgbClr val="000000"/>
                  </a:outerShdw>
                </a:effectLst>
                <a:latin typeface="Symbol" pitchFamily="18" charset="2"/>
                <a:sym typeface="Wingdings" pitchFamily="2" charset="2"/>
              </a:rPr>
              <a:t>S</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K</a:t>
            </a:r>
            <a:r>
              <a:rPr lang="en-GB" sz="2800" baseline="-25000" dirty="0" smtClean="0">
                <a:solidFill>
                  <a:schemeClr val="bg1"/>
                </a:solidFill>
                <a:effectLst>
                  <a:outerShdw blurRad="38100" dist="38100" dir="2700000" algn="tl">
                    <a:srgbClr val="000000"/>
                  </a:outerShdw>
                </a:effectLst>
                <a:latin typeface="Calibri" pitchFamily="34" charset="0"/>
                <a:sym typeface="Wingdings" pitchFamily="2" charset="2"/>
              </a:rPr>
              <a:t>D</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a:t>
            </a:r>
          </a:p>
          <a:p>
            <a:pPr defTabSz="633413">
              <a:defRPr/>
            </a:pPr>
            <a:r>
              <a:rPr lang="en-GB" sz="3200" dirty="0" smtClean="0">
                <a:solidFill>
                  <a:srgbClr val="FFFF00"/>
                </a:solidFill>
                <a:effectLst>
                  <a:outerShdw blurRad="38100" dist="38100" dir="2700000" algn="tl">
                    <a:srgbClr val="000000"/>
                  </a:outerShdw>
                </a:effectLst>
                <a:latin typeface="Calibri" pitchFamily="34" charset="0"/>
                <a:sym typeface="Wingdings" pitchFamily="2" charset="2"/>
              </a:rPr>
              <a:t>F </a:t>
            </a:r>
            <a:r>
              <a:rPr lang="en-GB" sz="3200" dirty="0" smtClean="0">
                <a:solidFill>
                  <a:schemeClr val="bg1"/>
                </a:solidFill>
                <a:effectLst>
                  <a:outerShdw blurRad="38100" dist="38100" dir="2700000" algn="tl">
                    <a:srgbClr val="000000"/>
                  </a:outerShdw>
                </a:effectLst>
                <a:latin typeface="Calibri" pitchFamily="34" charset="0"/>
                <a:sym typeface="Wingdings" pitchFamily="2" charset="2"/>
              </a:rPr>
              <a:t>	= </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Degree of partial melting</a:t>
            </a:r>
          </a:p>
          <a:p>
            <a:pPr marL="990600" indent="-990600" defTabSz="633413">
              <a:defRPr/>
            </a:pPr>
            <a:r>
              <a:rPr lang="en-GB" sz="3200" dirty="0" smtClean="0">
                <a:solidFill>
                  <a:srgbClr val="FFFF00"/>
                </a:solidFill>
                <a:effectLst>
                  <a:outerShdw blurRad="38100" dist="38100" dir="2700000" algn="tl">
                    <a:srgbClr val="000000"/>
                  </a:outerShdw>
                </a:effectLst>
                <a:latin typeface="Calibri" pitchFamily="34" charset="0"/>
                <a:sym typeface="Wingdings" pitchFamily="2" charset="2"/>
              </a:rPr>
              <a:t>P </a:t>
            </a:r>
            <a:r>
              <a:rPr lang="en-GB" sz="3200" dirty="0" smtClean="0">
                <a:solidFill>
                  <a:schemeClr val="bg1"/>
                </a:solidFill>
                <a:effectLst>
                  <a:outerShdw blurRad="38100" dist="38100" dir="2700000" algn="tl">
                    <a:srgbClr val="000000"/>
                  </a:outerShdw>
                </a:effectLst>
                <a:latin typeface="Calibri" pitchFamily="34" charset="0"/>
                <a:sym typeface="Wingdings" pitchFamily="2" charset="2"/>
              </a:rPr>
              <a:t>  </a:t>
            </a:r>
            <a:r>
              <a:rPr lang="en-GB" sz="1600" dirty="0" smtClean="0">
                <a:solidFill>
                  <a:schemeClr val="bg1"/>
                </a:solidFill>
                <a:effectLst>
                  <a:outerShdw blurRad="38100" dist="38100" dir="2700000" algn="tl">
                    <a:srgbClr val="000000"/>
                  </a:outerShdw>
                </a:effectLst>
                <a:latin typeface="Calibri" pitchFamily="34" charset="0"/>
                <a:sym typeface="Wingdings" pitchFamily="2" charset="2"/>
              </a:rPr>
              <a:t> </a:t>
            </a:r>
            <a:r>
              <a:rPr lang="en-GB" sz="3200" dirty="0" smtClean="0">
                <a:solidFill>
                  <a:schemeClr val="bg1"/>
                </a:solidFill>
                <a:effectLst>
                  <a:outerShdw blurRad="38100" dist="38100" dir="2700000" algn="tl">
                    <a:srgbClr val="000000"/>
                  </a:outerShdw>
                </a:effectLst>
                <a:latin typeface="Calibri" pitchFamily="34" charset="0"/>
                <a:sym typeface="Wingdings" pitchFamily="2" charset="2"/>
              </a:rPr>
              <a:t>= </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Bulk distribution coefficient in the phases  entering the melt (</a:t>
            </a:r>
            <a:r>
              <a:rPr lang="en-GB" sz="2800" dirty="0" smtClean="0">
                <a:solidFill>
                  <a:schemeClr val="bg1"/>
                </a:solidFill>
                <a:effectLst>
                  <a:outerShdw blurRad="38100" dist="38100" dir="2700000" algn="tl">
                    <a:srgbClr val="000000"/>
                  </a:outerShdw>
                </a:effectLst>
                <a:latin typeface="Symbol" pitchFamily="18" charset="2"/>
                <a:sym typeface="Wingdings" pitchFamily="2" charset="2"/>
              </a:rPr>
              <a:t>S</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K</a:t>
            </a:r>
            <a:r>
              <a:rPr lang="en-GB" sz="2800" baseline="-25000" dirty="0" smtClean="0">
                <a:solidFill>
                  <a:schemeClr val="bg1"/>
                </a:solidFill>
                <a:effectLst>
                  <a:outerShdw blurRad="38100" dist="38100" dir="2700000" algn="tl">
                    <a:srgbClr val="000000"/>
                  </a:outerShdw>
                </a:effectLst>
                <a:latin typeface="Calibri" pitchFamily="34" charset="0"/>
                <a:sym typeface="Wingdings" pitchFamily="2" charset="2"/>
              </a:rPr>
              <a:t>D</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a:t>
            </a:r>
            <a:endParaRPr lang="en-GB" sz="2800" dirty="0">
              <a:solidFill>
                <a:schemeClr val="bg1"/>
              </a:solidFill>
              <a:effectLst>
                <a:outerShdw blurRad="38100" dist="38100" dir="2700000" algn="tl">
                  <a:srgbClr val="000000"/>
                </a:outerShdw>
              </a:effectLst>
              <a:latin typeface="Calibri" pitchFamily="34" charset="0"/>
              <a:sym typeface="Wingdings" pitchFamily="2"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35267"/>
                                        </p:tgtEl>
                                        <p:attrNameLst>
                                          <p:attrName>style.visibility</p:attrName>
                                        </p:attrNameLst>
                                      </p:cBhvr>
                                      <p:to>
                                        <p:strVal val="visible"/>
                                      </p:to>
                                    </p:set>
                                    <p:animEffect transition="in" filter="fade">
                                      <p:cBhvr>
                                        <p:cTn id="7" dur="500"/>
                                        <p:tgtEl>
                                          <p:spTgt spid="103526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35267" grpId="0" autoUpdateAnimBg="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1132114" y="0"/>
            <a:ext cx="8011886" cy="6864798"/>
          </a:xfrm>
          <a:prstGeom prst="rect">
            <a:avLst/>
          </a:prstGeom>
          <a:noFill/>
          <a:ln w="9525">
            <a:noFill/>
            <a:miter lim="800000"/>
            <a:headEnd/>
            <a:tailEnd/>
          </a:ln>
        </p:spPr>
      </p:pic>
      <p:grpSp>
        <p:nvGrpSpPr>
          <p:cNvPr id="5" name="Gruppo 4"/>
          <p:cNvGrpSpPr/>
          <p:nvPr/>
        </p:nvGrpSpPr>
        <p:grpSpPr>
          <a:xfrm>
            <a:off x="1145894" y="6087155"/>
            <a:ext cx="7998106" cy="770844"/>
            <a:chOff x="1145894" y="6087155"/>
            <a:chExt cx="7998106" cy="770844"/>
          </a:xfrm>
        </p:grpSpPr>
        <p:sp>
          <p:nvSpPr>
            <p:cNvPr id="4" name="Rettangolo 3"/>
            <p:cNvSpPr/>
            <p:nvPr/>
          </p:nvSpPr>
          <p:spPr bwMode="auto">
            <a:xfrm>
              <a:off x="1145894" y="6146156"/>
              <a:ext cx="7998106" cy="71184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7" name="Rettangolo 6"/>
            <p:cNvSpPr/>
            <p:nvPr/>
          </p:nvSpPr>
          <p:spPr>
            <a:xfrm>
              <a:off x="1444207" y="6087155"/>
              <a:ext cx="6113084" cy="769441"/>
            </a:xfrm>
            <a:prstGeom prst="rect">
              <a:avLst/>
            </a:prstGeom>
          </p:spPr>
          <p:txBody>
            <a:bodyPr wrap="none">
              <a:spAutoFit/>
            </a:bodyPr>
            <a:lstStyle/>
            <a:p>
              <a:r>
                <a:rPr lang="it-IT" sz="4400" dirty="0" smtClean="0">
                  <a:solidFill>
                    <a:schemeClr val="tx1"/>
                  </a:solidFill>
                  <a:latin typeface="Calibri" pitchFamily="34" charset="0"/>
                </a:rPr>
                <a:t>https://earthref.org/KDD/</a:t>
              </a:r>
              <a:endParaRPr lang="it-IT" sz="4400" dirty="0">
                <a:solidFill>
                  <a:schemeClr val="tx1"/>
                </a:solidFill>
                <a:latin typeface="Calibri"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4" name="Text Box 2"/>
          <p:cNvSpPr txBox="1">
            <a:spLocks noChangeArrowheads="1"/>
          </p:cNvSpPr>
          <p:nvPr/>
        </p:nvSpPr>
        <p:spPr bwMode="auto">
          <a:xfrm>
            <a:off x="0" y="88900"/>
            <a:ext cx="9144000" cy="1066800"/>
          </a:xfrm>
          <a:prstGeom prst="rect">
            <a:avLst/>
          </a:prstGeom>
          <a:noFill/>
          <a:ln w="9525" algn="ctr">
            <a:noFill/>
            <a:miter lim="800000"/>
            <a:headEnd/>
            <a:tailEnd/>
          </a:ln>
          <a:effectLst/>
        </p:spPr>
        <p:txBody>
          <a:bodyPr>
            <a:spAutoFit/>
          </a:bodyPr>
          <a:lstStyle/>
          <a:p>
            <a:pPr algn="ctr">
              <a:defRPr/>
            </a:pPr>
            <a:r>
              <a:rPr lang="en-GB" sz="3200" smtClean="0">
                <a:solidFill>
                  <a:srgbClr val="FFFF00"/>
                </a:solidFill>
                <a:effectLst>
                  <a:outerShdw blurRad="38100" dist="38100" dir="2700000" algn="tl">
                    <a:srgbClr val="000000"/>
                  </a:outerShdw>
                </a:effectLst>
                <a:latin typeface="Calibri" pitchFamily="34" charset="0"/>
              </a:rPr>
              <a:t>Mantle melting, melt extraction and post-melting processes beneath mid-ocean ridges</a:t>
            </a:r>
            <a:endParaRPr lang="en-GB" sz="3200">
              <a:solidFill>
                <a:srgbClr val="FFFF00"/>
              </a:solidFill>
              <a:effectLst>
                <a:outerShdw blurRad="38100" dist="38100" dir="2700000" algn="tl">
                  <a:srgbClr val="000000"/>
                </a:outerShdw>
              </a:effectLst>
              <a:latin typeface="Calibri" pitchFamily="34" charset="0"/>
            </a:endParaRPr>
          </a:p>
        </p:txBody>
      </p:sp>
      <p:sp>
        <p:nvSpPr>
          <p:cNvPr id="1037315" name="Text Box 3"/>
          <p:cNvSpPr txBox="1">
            <a:spLocks noChangeArrowheads="1"/>
          </p:cNvSpPr>
          <p:nvPr/>
        </p:nvSpPr>
        <p:spPr bwMode="auto">
          <a:xfrm>
            <a:off x="334963" y="1089025"/>
            <a:ext cx="8274050" cy="1920875"/>
          </a:xfrm>
          <a:prstGeom prst="rect">
            <a:avLst/>
          </a:prstGeom>
          <a:noFill/>
          <a:ln w="9525">
            <a:noFill/>
            <a:miter lim="800000"/>
            <a:headEnd/>
            <a:tailEnd/>
          </a:ln>
          <a:effectLst/>
        </p:spPr>
        <p:txBody>
          <a:bodyPr>
            <a:spAutoFit/>
          </a:bodyPr>
          <a:lstStyle/>
          <a:p>
            <a:pPr algn="ctr">
              <a:defRPr/>
            </a:pPr>
            <a:r>
              <a:rPr lang="en-GB" sz="4000" smtClean="0">
                <a:solidFill>
                  <a:schemeClr val="bg1"/>
                </a:solidFill>
                <a:effectLst>
                  <a:outerShdw blurRad="38100" dist="38100" dir="2700000" algn="tl">
                    <a:srgbClr val="000000"/>
                  </a:outerShdw>
                </a:effectLst>
                <a:latin typeface="Calibri" pitchFamily="34" charset="0"/>
                <a:sym typeface="Wingdings" pitchFamily="2" charset="2"/>
              </a:rPr>
              <a:t>Now let us make some very simple geochemical model working with MS Excel spreadsheets</a:t>
            </a:r>
            <a:endParaRPr lang="en-GB" sz="400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1037316" name="Text Box 4"/>
          <p:cNvSpPr txBox="1">
            <a:spLocks noChangeArrowheads="1"/>
          </p:cNvSpPr>
          <p:nvPr/>
        </p:nvSpPr>
        <p:spPr bwMode="auto">
          <a:xfrm>
            <a:off x="346075" y="3223161"/>
            <a:ext cx="8451850" cy="1569660"/>
          </a:xfrm>
          <a:prstGeom prst="rect">
            <a:avLst/>
          </a:prstGeom>
          <a:noFill/>
          <a:ln w="9525">
            <a:noFill/>
            <a:miter lim="800000"/>
            <a:headEnd/>
            <a:tailEnd/>
          </a:ln>
          <a:effectLst/>
        </p:spPr>
        <p:txBody>
          <a:bodyPr wrap="square">
            <a:spAutoFit/>
          </a:bodyPr>
          <a:lstStyle/>
          <a:p>
            <a:pPr>
              <a:defRPr/>
            </a:pPr>
            <a:r>
              <a:rPr lang="en-GB" sz="3200" dirty="0" smtClean="0">
                <a:solidFill>
                  <a:schemeClr val="bg1"/>
                </a:solidFill>
                <a:effectLst>
                  <a:outerShdw blurRad="38100" dist="38100" dir="2700000" algn="tl">
                    <a:srgbClr val="000000"/>
                  </a:outerShdw>
                </a:effectLst>
                <a:latin typeface="Calibri" pitchFamily="34" charset="0"/>
                <a:sym typeface="Wingdings" pitchFamily="2" charset="2"/>
              </a:rPr>
              <a:t>Let us try to model (or reproduce) the trace-element content of a mantle-derived melt and a mantle residuum.</a:t>
            </a:r>
            <a:endParaRPr lang="en-GB" sz="3200" dirty="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1037318" name="Text Box 6"/>
          <p:cNvSpPr txBox="1">
            <a:spLocks noChangeArrowheads="1"/>
          </p:cNvSpPr>
          <p:nvPr/>
        </p:nvSpPr>
        <p:spPr bwMode="auto">
          <a:xfrm>
            <a:off x="346075" y="4868310"/>
            <a:ext cx="8451850" cy="830997"/>
          </a:xfrm>
          <a:prstGeom prst="rect">
            <a:avLst/>
          </a:prstGeom>
          <a:noFill/>
          <a:ln w="9525">
            <a:noFill/>
            <a:miter lim="800000"/>
            <a:headEnd/>
            <a:tailEnd/>
          </a:ln>
          <a:effectLst/>
        </p:spPr>
        <p:txBody>
          <a:bodyPr wrap="square">
            <a:spAutoFit/>
          </a:bodyPr>
          <a:lstStyle/>
          <a:p>
            <a:pPr>
              <a:defRPr/>
            </a:pPr>
            <a:r>
              <a:rPr lang="en-GB" sz="4600" dirty="0" smtClean="0">
                <a:solidFill>
                  <a:schemeClr val="bg1"/>
                </a:solidFill>
                <a:effectLst>
                  <a:outerShdw blurRad="38100" dist="38100" dir="2700000" algn="tl">
                    <a:srgbClr val="000000"/>
                  </a:outerShdw>
                </a:effectLst>
                <a:latin typeface="Calibri" pitchFamily="34" charset="0"/>
                <a:sym typeface="Wingdings" pitchFamily="2" charset="2"/>
              </a:rPr>
              <a:t>Exercise </a:t>
            </a:r>
            <a:r>
              <a:rPr lang="en-GB" sz="4600" dirty="0" smtClean="0">
                <a:solidFill>
                  <a:srgbClr val="FFFF00"/>
                </a:solidFill>
                <a:effectLst>
                  <a:outerShdw blurRad="38100" dist="38100" dir="2700000" algn="tl">
                    <a:srgbClr val="000000"/>
                  </a:outerShdw>
                </a:effectLst>
                <a:latin typeface="Calibri" pitchFamily="34" charset="0"/>
                <a:sym typeface="Wingdings" pitchFamily="2" charset="2"/>
              </a:rPr>
              <a:t>#2</a:t>
            </a:r>
            <a:r>
              <a:rPr lang="en-GB" sz="3200" dirty="0" smtClean="0">
                <a:solidFill>
                  <a:schemeClr val="bg1"/>
                </a:solidFill>
                <a:effectLst>
                  <a:outerShdw blurRad="38100" dist="38100" dir="2700000" algn="tl">
                    <a:srgbClr val="000000"/>
                  </a:outerShdw>
                </a:effectLst>
                <a:latin typeface="Calibri" pitchFamily="34" charset="0"/>
                <a:sym typeface="Wingdings" pitchFamily="2" charset="2"/>
              </a:rPr>
              <a:t> (Trace-element modelling)</a:t>
            </a:r>
            <a:endParaRPr lang="en-GB" sz="3200" dirty="0">
              <a:solidFill>
                <a:schemeClr val="bg1"/>
              </a:solidFill>
              <a:effectLst>
                <a:outerShdw blurRad="38100" dist="38100" dir="2700000" algn="tl">
                  <a:srgbClr val="000000"/>
                </a:outerShdw>
              </a:effectLst>
              <a:latin typeface="Calibri" pitchFamily="34" charset="0"/>
              <a:sym typeface="Wingdings" pitchFamily="2"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37315"/>
                                        </p:tgtEl>
                                        <p:attrNameLst>
                                          <p:attrName>style.visibility</p:attrName>
                                        </p:attrNameLst>
                                      </p:cBhvr>
                                      <p:to>
                                        <p:strVal val="visible"/>
                                      </p:to>
                                    </p:set>
                                    <p:animEffect transition="in" filter="fade">
                                      <p:cBhvr>
                                        <p:cTn id="7" dur="500"/>
                                        <p:tgtEl>
                                          <p:spTgt spid="10373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37316"/>
                                        </p:tgtEl>
                                        <p:attrNameLst>
                                          <p:attrName>style.visibility</p:attrName>
                                        </p:attrNameLst>
                                      </p:cBhvr>
                                      <p:to>
                                        <p:strVal val="visible"/>
                                      </p:to>
                                    </p:set>
                                    <p:animEffect transition="in" filter="fade">
                                      <p:cBhvr>
                                        <p:cTn id="12" dur="500"/>
                                        <p:tgtEl>
                                          <p:spTgt spid="10373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37318"/>
                                        </p:tgtEl>
                                        <p:attrNameLst>
                                          <p:attrName>style.visibility</p:attrName>
                                        </p:attrNameLst>
                                      </p:cBhvr>
                                      <p:to>
                                        <p:strVal val="visible"/>
                                      </p:to>
                                    </p:set>
                                    <p:animEffect transition="in" filter="fade">
                                      <p:cBhvr>
                                        <p:cTn id="17" dur="500"/>
                                        <p:tgtEl>
                                          <p:spTgt spid="10373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7315" grpId="0" autoUpdateAnimBg="0"/>
      <p:bldP spid="1037316" grpId="0" autoUpdateAnimBg="0"/>
      <p:bldP spid="1037318" grpId="0" autoUpdateAnimBg="0"/>
    </p:bldLst>
  </p:timing>
</p:sld>
</file>

<file path=ppt/slides/slide1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ChangeArrowheads="1"/>
          </p:cNvSpPr>
          <p:nvPr/>
        </p:nvSpPr>
        <p:spPr bwMode="auto">
          <a:xfrm>
            <a:off x="346074" y="6357938"/>
            <a:ext cx="8797925" cy="500062"/>
          </a:xfrm>
          <a:prstGeom prst="rect">
            <a:avLst/>
          </a:prstGeom>
          <a:solidFill>
            <a:schemeClr val="tx1"/>
          </a:solidFill>
          <a:ln w="9525" algn="ctr">
            <a:noFill/>
            <a:miter lim="800000"/>
            <a:headEnd/>
            <a:tailEnd/>
          </a:ln>
          <a:effectLst/>
        </p:spPr>
        <p:txBody>
          <a:bodyPr wrap="none" anchor="ctr"/>
          <a:lstStyle/>
          <a:p>
            <a:pPr>
              <a:defRPr/>
            </a:pPr>
            <a:endParaRPr lang="en-GB">
              <a:latin typeface="Calibri" pitchFamily="34" charset="0"/>
            </a:endParaRPr>
          </a:p>
        </p:txBody>
      </p:sp>
      <p:grpSp>
        <p:nvGrpSpPr>
          <p:cNvPr id="2" name="Group 11"/>
          <p:cNvGrpSpPr>
            <a:grpSpLocks/>
          </p:cNvGrpSpPr>
          <p:nvPr/>
        </p:nvGrpSpPr>
        <p:grpSpPr bwMode="auto">
          <a:xfrm>
            <a:off x="3602038" y="1109663"/>
            <a:ext cx="5541962" cy="5710237"/>
            <a:chOff x="1185" y="546"/>
            <a:chExt cx="3391" cy="3419"/>
          </a:xfrm>
        </p:grpSpPr>
        <p:sp>
          <p:nvSpPr>
            <p:cNvPr id="102412" name="Rectangle 12"/>
            <p:cNvSpPr>
              <a:spLocks noChangeArrowheads="1"/>
            </p:cNvSpPr>
            <p:nvPr/>
          </p:nvSpPr>
          <p:spPr bwMode="auto">
            <a:xfrm>
              <a:off x="1185" y="3631"/>
              <a:ext cx="3391" cy="334"/>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pic>
          <p:nvPicPr>
            <p:cNvPr id="106504" name="Picture 13"/>
            <p:cNvPicPr>
              <a:picLocks noChangeAspect="1" noChangeArrowheads="1"/>
            </p:cNvPicPr>
            <p:nvPr/>
          </p:nvPicPr>
          <p:blipFill>
            <a:blip r:embed="rId3" cstate="print"/>
            <a:srcRect/>
            <a:stretch>
              <a:fillRect/>
            </a:stretch>
          </p:blipFill>
          <p:spPr bwMode="auto">
            <a:xfrm>
              <a:off x="1185" y="546"/>
              <a:ext cx="3390" cy="3231"/>
            </a:xfrm>
            <a:prstGeom prst="rect">
              <a:avLst/>
            </a:prstGeom>
            <a:noFill/>
            <a:ln w="9525" algn="ctr">
              <a:noFill/>
              <a:miter lim="800000"/>
              <a:headEnd/>
              <a:tailEnd/>
            </a:ln>
          </p:spPr>
        </p:pic>
        <p:pic>
          <p:nvPicPr>
            <p:cNvPr id="106505" name="Picture 14"/>
            <p:cNvPicPr>
              <a:picLocks noChangeAspect="1" noChangeArrowheads="1"/>
            </p:cNvPicPr>
            <p:nvPr/>
          </p:nvPicPr>
          <p:blipFill>
            <a:blip r:embed="rId4" cstate="print"/>
            <a:srcRect/>
            <a:stretch>
              <a:fillRect/>
            </a:stretch>
          </p:blipFill>
          <p:spPr bwMode="auto">
            <a:xfrm>
              <a:off x="1408" y="3790"/>
              <a:ext cx="2912" cy="168"/>
            </a:xfrm>
            <a:prstGeom prst="rect">
              <a:avLst/>
            </a:prstGeom>
            <a:noFill/>
            <a:ln w="9525" algn="ctr">
              <a:noFill/>
              <a:miter lim="800000"/>
              <a:headEnd/>
              <a:tailEnd/>
            </a:ln>
          </p:spPr>
        </p:pic>
      </p:grpSp>
      <p:sp>
        <p:nvSpPr>
          <p:cNvPr id="900099" name="Text Box 3"/>
          <p:cNvSpPr txBox="1">
            <a:spLocks noChangeArrowheads="1"/>
          </p:cNvSpPr>
          <p:nvPr/>
        </p:nvSpPr>
        <p:spPr bwMode="auto">
          <a:xfrm>
            <a:off x="0" y="88900"/>
            <a:ext cx="9144000" cy="1066800"/>
          </a:xfrm>
          <a:prstGeom prst="rect">
            <a:avLst/>
          </a:prstGeom>
          <a:noFill/>
          <a:ln w="9525" algn="ctr">
            <a:noFill/>
            <a:miter lim="800000"/>
            <a:headEnd/>
            <a:tailEnd/>
          </a:ln>
          <a:effectLst/>
        </p:spPr>
        <p:txBody>
          <a:bodyPr>
            <a:spAutoFit/>
          </a:bodyPr>
          <a:lstStyle/>
          <a:p>
            <a:pPr algn="ctr">
              <a:defRPr/>
            </a:pPr>
            <a:r>
              <a:rPr lang="en-GB" sz="3200" smtClean="0">
                <a:solidFill>
                  <a:srgbClr val="FFFF00"/>
                </a:solidFill>
                <a:effectLst>
                  <a:outerShdw blurRad="38100" dist="38100" dir="2700000" algn="tl">
                    <a:srgbClr val="000000"/>
                  </a:outerShdw>
                </a:effectLst>
                <a:latin typeface="Calibri" pitchFamily="34" charset="0"/>
              </a:rPr>
              <a:t>Mantle melting, melt extraction and post-melting processes beneath mid-ocean ridges</a:t>
            </a:r>
            <a:endParaRPr lang="en-GB" sz="3200">
              <a:solidFill>
                <a:srgbClr val="FFFF00"/>
              </a:solidFill>
              <a:effectLst>
                <a:outerShdw blurRad="38100" dist="38100" dir="2700000" algn="tl">
                  <a:srgbClr val="000000"/>
                </a:outerShdw>
              </a:effectLst>
              <a:latin typeface="Calibri" pitchFamily="34" charset="0"/>
            </a:endParaRPr>
          </a:p>
        </p:txBody>
      </p:sp>
      <p:sp>
        <p:nvSpPr>
          <p:cNvPr id="900105" name="Text Box 9"/>
          <p:cNvSpPr txBox="1">
            <a:spLocks noChangeArrowheads="1"/>
          </p:cNvSpPr>
          <p:nvPr/>
        </p:nvSpPr>
        <p:spPr bwMode="auto">
          <a:xfrm>
            <a:off x="6437313" y="5943600"/>
            <a:ext cx="2297112" cy="523220"/>
          </a:xfrm>
          <a:prstGeom prst="rect">
            <a:avLst/>
          </a:prstGeom>
          <a:noFill/>
          <a:ln w="9525" algn="ctr">
            <a:noFill/>
            <a:miter lim="800000"/>
            <a:headEnd/>
            <a:tailEnd/>
          </a:ln>
          <a:effectLst/>
        </p:spPr>
        <p:txBody>
          <a:bodyPr>
            <a:spAutoFit/>
          </a:bodyPr>
          <a:lstStyle/>
          <a:p>
            <a:pPr>
              <a:defRPr/>
            </a:pPr>
            <a:r>
              <a:rPr lang="en-GB" sz="1400" smtClean="0">
                <a:solidFill>
                  <a:schemeClr val="tx1"/>
                </a:solidFill>
                <a:effectLst>
                  <a:outerShdw blurRad="38100" dist="38100" dir="2700000" algn="tl">
                    <a:srgbClr val="FFFFFF"/>
                  </a:outerShdw>
                </a:effectLst>
                <a:latin typeface="Calibri" pitchFamily="34" charset="0"/>
              </a:rPr>
              <a:t>From: Niu (2004) J. Petrol.,  45, 2423-2458 </a:t>
            </a:r>
            <a:endParaRPr lang="en-GB" sz="1400">
              <a:solidFill>
                <a:schemeClr val="tx1"/>
              </a:solidFill>
              <a:effectLst>
                <a:outerShdw blurRad="38100" dist="38100" dir="2700000" algn="tl">
                  <a:srgbClr val="FFFFFF"/>
                </a:outerShdw>
              </a:effectLst>
              <a:latin typeface="Calibri" pitchFamily="34" charset="0"/>
            </a:endParaRPr>
          </a:p>
        </p:txBody>
      </p:sp>
      <p:sp>
        <p:nvSpPr>
          <p:cNvPr id="900106" name="Text Box 10"/>
          <p:cNvSpPr txBox="1">
            <a:spLocks noChangeArrowheads="1"/>
          </p:cNvSpPr>
          <p:nvPr/>
        </p:nvSpPr>
        <p:spPr bwMode="auto">
          <a:xfrm>
            <a:off x="346074" y="1108075"/>
            <a:ext cx="3198813" cy="5693866"/>
          </a:xfrm>
          <a:prstGeom prst="rect">
            <a:avLst/>
          </a:prstGeom>
          <a:noFill/>
          <a:ln w="9525">
            <a:noFill/>
            <a:miter lim="800000"/>
            <a:headEnd/>
            <a:tailEnd/>
          </a:ln>
          <a:effectLst/>
        </p:spPr>
        <p:txBody>
          <a:bodyPr wrap="square">
            <a:spAutoFit/>
          </a:bodyPr>
          <a:lstStyle/>
          <a:p>
            <a:pPr>
              <a:defRPr/>
            </a:pPr>
            <a:r>
              <a:rPr lang="en-GB" sz="2800" smtClean="0">
                <a:solidFill>
                  <a:srgbClr val="FFFF00"/>
                </a:solidFill>
                <a:effectLst>
                  <a:outerShdw blurRad="38100" dist="38100" dir="2700000" algn="tl">
                    <a:srgbClr val="000000"/>
                  </a:outerShdw>
                </a:effectLst>
                <a:latin typeface="Calibri" pitchFamily="34" charset="0"/>
                <a:sym typeface="Wingdings" pitchFamily="2" charset="2"/>
              </a:rPr>
              <a:t>In a mantle peridotitic assemblage, </a:t>
            </a:r>
            <a:r>
              <a:rPr lang="en-GB" sz="2800" smtClean="0">
                <a:solidFill>
                  <a:schemeClr val="bg1"/>
                </a:solidFill>
                <a:effectLst>
                  <a:outerShdw blurRad="38100" dist="38100" dir="2700000" algn="tl">
                    <a:srgbClr val="000000"/>
                  </a:outerShdw>
                </a:effectLst>
                <a:latin typeface="Calibri" pitchFamily="34" charset="0"/>
                <a:sym typeface="Wingdings" pitchFamily="2" charset="2"/>
              </a:rPr>
              <a:t>cpx is the main carrier of incompatible trace elements.</a:t>
            </a:r>
            <a:endParaRPr lang="en-GB" sz="2800" smtClean="0">
              <a:solidFill>
                <a:srgbClr val="FFFF00"/>
              </a:solidFill>
              <a:effectLst>
                <a:outerShdw blurRad="38100" dist="38100" dir="2700000" algn="tl">
                  <a:srgbClr val="000000"/>
                </a:outerShdw>
              </a:effectLst>
              <a:latin typeface="Calibri" pitchFamily="34" charset="0"/>
              <a:sym typeface="Wingdings" pitchFamily="2" charset="2"/>
            </a:endParaRPr>
          </a:p>
          <a:p>
            <a:pPr>
              <a:defRPr/>
            </a:pPr>
            <a:r>
              <a:rPr lang="en-GB" sz="2800" smtClean="0">
                <a:solidFill>
                  <a:srgbClr val="FFFF00"/>
                </a:solidFill>
                <a:effectLst>
                  <a:outerShdw blurRad="38100" dist="38100" dir="2700000" algn="tl">
                    <a:srgbClr val="000000"/>
                  </a:outerShdw>
                </a:effectLst>
                <a:latin typeface="Calibri" pitchFamily="34" charset="0"/>
                <a:sym typeface="Wingdings" pitchFamily="2" charset="2"/>
              </a:rPr>
              <a:t>This does not mean that cpx is a good host for incompatible elements.</a:t>
            </a:r>
          </a:p>
          <a:p>
            <a:pPr>
              <a:defRPr/>
            </a:pPr>
            <a:r>
              <a:rPr lang="en-GB" sz="2800" smtClean="0">
                <a:solidFill>
                  <a:schemeClr val="bg1"/>
                </a:solidFill>
                <a:effectLst>
                  <a:outerShdw blurRad="38100" dist="38100" dir="2700000" algn="tl">
                    <a:srgbClr val="000000"/>
                  </a:outerShdw>
                </a:effectLst>
                <a:latin typeface="Calibri" pitchFamily="34" charset="0"/>
                <a:sym typeface="Wingdings" pitchFamily="2" charset="2"/>
              </a:rPr>
              <a:t>It is just the least bad place.</a:t>
            </a:r>
            <a:endParaRPr lang="en-GB" sz="2800">
              <a:solidFill>
                <a:schemeClr val="bg1"/>
              </a:solidFill>
              <a:effectLst>
                <a:outerShdw blurRad="38100" dist="38100" dir="2700000" algn="tl">
                  <a:srgbClr val="000000"/>
                </a:outerShdw>
              </a:effectLst>
              <a:latin typeface="Calibri" pitchFamily="34" charset="0"/>
              <a:sym typeface="Wingdings" pitchFamily="2" charset="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00105"/>
                                        </p:tgtEl>
                                        <p:attrNameLst>
                                          <p:attrName>style.visibility</p:attrName>
                                        </p:attrNameLst>
                                      </p:cBhvr>
                                      <p:to>
                                        <p:strVal val="visible"/>
                                      </p:to>
                                    </p:set>
                                    <p:animEffect transition="in" filter="fade">
                                      <p:cBhvr>
                                        <p:cTn id="11" dur="500"/>
                                        <p:tgtEl>
                                          <p:spTgt spid="90010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00106">
                                            <p:txEl>
                                              <p:pRg st="0" end="0"/>
                                            </p:txEl>
                                          </p:spTgt>
                                        </p:tgtEl>
                                        <p:attrNameLst>
                                          <p:attrName>style.visibility</p:attrName>
                                        </p:attrNameLst>
                                      </p:cBhvr>
                                      <p:to>
                                        <p:strVal val="visible"/>
                                      </p:to>
                                    </p:set>
                                    <p:animEffect transition="in" filter="fade">
                                      <p:cBhvr>
                                        <p:cTn id="15" dur="500"/>
                                        <p:tgtEl>
                                          <p:spTgt spid="90010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00106">
                                            <p:txEl>
                                              <p:pRg st="1" end="1"/>
                                            </p:txEl>
                                          </p:spTgt>
                                        </p:tgtEl>
                                        <p:attrNameLst>
                                          <p:attrName>style.visibility</p:attrName>
                                        </p:attrNameLst>
                                      </p:cBhvr>
                                      <p:to>
                                        <p:strVal val="visible"/>
                                      </p:to>
                                    </p:set>
                                    <p:animEffect transition="in" filter="fade">
                                      <p:cBhvr>
                                        <p:cTn id="20" dur="500"/>
                                        <p:tgtEl>
                                          <p:spTgt spid="900106">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00106">
                                            <p:txEl>
                                              <p:pRg st="2" end="2"/>
                                            </p:txEl>
                                          </p:spTgt>
                                        </p:tgtEl>
                                        <p:attrNameLst>
                                          <p:attrName>style.visibility</p:attrName>
                                        </p:attrNameLst>
                                      </p:cBhvr>
                                      <p:to>
                                        <p:strVal val="visible"/>
                                      </p:to>
                                    </p:set>
                                    <p:animEffect transition="in" filter="fade">
                                      <p:cBhvr>
                                        <p:cTn id="25" dur="500"/>
                                        <p:tgtEl>
                                          <p:spTgt spid="90010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105" grpId="0"/>
      <p:bldP spid="900106" grpId="0" build="p" autoUpdateAnimBg="0"/>
    </p:bldLst>
  </p:timing>
</p:sld>
</file>

<file path=ppt/slides/slide1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82018" name="Rectangle 2"/>
          <p:cNvSpPr>
            <a:spLocks noChangeArrowheads="1"/>
          </p:cNvSpPr>
          <p:nvPr/>
        </p:nvSpPr>
        <p:spPr bwMode="auto">
          <a:xfrm>
            <a:off x="600075" y="6357938"/>
            <a:ext cx="8543924" cy="500062"/>
          </a:xfrm>
          <a:prstGeom prst="rect">
            <a:avLst/>
          </a:prstGeom>
          <a:solidFill>
            <a:schemeClr val="tx1"/>
          </a:solidFill>
          <a:ln w="9525" algn="ctr">
            <a:noFill/>
            <a:miter lim="800000"/>
            <a:headEnd/>
            <a:tailEnd/>
          </a:ln>
          <a:effectLst/>
        </p:spPr>
        <p:txBody>
          <a:bodyPr wrap="none" anchor="ctr"/>
          <a:lstStyle/>
          <a:p>
            <a:pPr>
              <a:defRPr/>
            </a:pPr>
            <a:endParaRPr lang="en-GB">
              <a:latin typeface="Calibri" pitchFamily="34" charset="0"/>
            </a:endParaRPr>
          </a:p>
        </p:txBody>
      </p:sp>
      <p:grpSp>
        <p:nvGrpSpPr>
          <p:cNvPr id="107523" name="Group 12"/>
          <p:cNvGrpSpPr>
            <a:grpSpLocks/>
          </p:cNvGrpSpPr>
          <p:nvPr/>
        </p:nvGrpSpPr>
        <p:grpSpPr bwMode="auto">
          <a:xfrm>
            <a:off x="3602038" y="1109663"/>
            <a:ext cx="5541962" cy="5710237"/>
            <a:chOff x="1185" y="546"/>
            <a:chExt cx="3391" cy="3419"/>
          </a:xfrm>
        </p:grpSpPr>
        <p:sp>
          <p:nvSpPr>
            <p:cNvPr id="103437" name="Rectangle 13"/>
            <p:cNvSpPr>
              <a:spLocks noChangeArrowheads="1"/>
            </p:cNvSpPr>
            <p:nvPr/>
          </p:nvSpPr>
          <p:spPr bwMode="auto">
            <a:xfrm>
              <a:off x="1185" y="3631"/>
              <a:ext cx="3391" cy="334"/>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pic>
          <p:nvPicPr>
            <p:cNvPr id="107529" name="Picture 14"/>
            <p:cNvPicPr>
              <a:picLocks noChangeAspect="1" noChangeArrowheads="1"/>
            </p:cNvPicPr>
            <p:nvPr/>
          </p:nvPicPr>
          <p:blipFill>
            <a:blip r:embed="rId3" cstate="print"/>
            <a:srcRect/>
            <a:stretch>
              <a:fillRect/>
            </a:stretch>
          </p:blipFill>
          <p:spPr bwMode="auto">
            <a:xfrm>
              <a:off x="1185" y="546"/>
              <a:ext cx="3390" cy="3231"/>
            </a:xfrm>
            <a:prstGeom prst="rect">
              <a:avLst/>
            </a:prstGeom>
            <a:noFill/>
            <a:ln w="9525" algn="ctr">
              <a:noFill/>
              <a:miter lim="800000"/>
              <a:headEnd/>
              <a:tailEnd/>
            </a:ln>
          </p:spPr>
        </p:pic>
        <p:pic>
          <p:nvPicPr>
            <p:cNvPr id="107530" name="Picture 15"/>
            <p:cNvPicPr>
              <a:picLocks noChangeAspect="1" noChangeArrowheads="1"/>
            </p:cNvPicPr>
            <p:nvPr/>
          </p:nvPicPr>
          <p:blipFill>
            <a:blip r:embed="rId4" cstate="print"/>
            <a:srcRect/>
            <a:stretch>
              <a:fillRect/>
            </a:stretch>
          </p:blipFill>
          <p:spPr bwMode="auto">
            <a:xfrm>
              <a:off x="1408" y="3790"/>
              <a:ext cx="2912" cy="168"/>
            </a:xfrm>
            <a:prstGeom prst="rect">
              <a:avLst/>
            </a:prstGeom>
            <a:noFill/>
            <a:ln w="9525" algn="ctr">
              <a:noFill/>
              <a:miter lim="800000"/>
              <a:headEnd/>
              <a:tailEnd/>
            </a:ln>
          </p:spPr>
        </p:pic>
      </p:grpSp>
      <p:sp>
        <p:nvSpPr>
          <p:cNvPr id="982019" name="Text Box 3"/>
          <p:cNvSpPr txBox="1">
            <a:spLocks noChangeArrowheads="1"/>
          </p:cNvSpPr>
          <p:nvPr/>
        </p:nvSpPr>
        <p:spPr bwMode="auto">
          <a:xfrm>
            <a:off x="0" y="88900"/>
            <a:ext cx="9144000" cy="1066800"/>
          </a:xfrm>
          <a:prstGeom prst="rect">
            <a:avLst/>
          </a:prstGeom>
          <a:noFill/>
          <a:ln w="9525" algn="ctr">
            <a:noFill/>
            <a:miter lim="800000"/>
            <a:headEnd/>
            <a:tailEnd/>
          </a:ln>
          <a:effectLst/>
        </p:spPr>
        <p:txBody>
          <a:bodyPr>
            <a:spAutoFit/>
          </a:bodyPr>
          <a:lstStyle/>
          <a:p>
            <a:pPr algn="ctr">
              <a:defRPr/>
            </a:pPr>
            <a:r>
              <a:rPr lang="en-GB" sz="3200" smtClean="0">
                <a:solidFill>
                  <a:srgbClr val="FFFF00"/>
                </a:solidFill>
                <a:effectLst>
                  <a:outerShdw blurRad="38100" dist="38100" dir="2700000" algn="tl">
                    <a:srgbClr val="000000"/>
                  </a:outerShdw>
                </a:effectLst>
                <a:latin typeface="Calibri" pitchFamily="34" charset="0"/>
              </a:rPr>
              <a:t>Mantle melting, melt extraction and post-melting processes beneath mid-ocean ridges</a:t>
            </a:r>
            <a:endParaRPr lang="en-GB" sz="3200">
              <a:solidFill>
                <a:srgbClr val="FFFF00"/>
              </a:solidFill>
              <a:effectLst>
                <a:outerShdw blurRad="38100" dist="38100" dir="2700000" algn="tl">
                  <a:srgbClr val="000000"/>
                </a:outerShdw>
              </a:effectLst>
              <a:latin typeface="Calibri" pitchFamily="34" charset="0"/>
            </a:endParaRPr>
          </a:p>
        </p:txBody>
      </p:sp>
      <p:sp>
        <p:nvSpPr>
          <p:cNvPr id="982024" name="Text Box 8"/>
          <p:cNvSpPr txBox="1">
            <a:spLocks noChangeArrowheads="1"/>
          </p:cNvSpPr>
          <p:nvPr/>
        </p:nvSpPr>
        <p:spPr bwMode="auto">
          <a:xfrm>
            <a:off x="6437313" y="5943600"/>
            <a:ext cx="2297112" cy="523220"/>
          </a:xfrm>
          <a:prstGeom prst="rect">
            <a:avLst/>
          </a:prstGeom>
          <a:noFill/>
          <a:ln w="9525" algn="ctr">
            <a:noFill/>
            <a:miter lim="800000"/>
            <a:headEnd/>
            <a:tailEnd/>
          </a:ln>
          <a:effectLst/>
        </p:spPr>
        <p:txBody>
          <a:bodyPr>
            <a:spAutoFit/>
          </a:bodyPr>
          <a:lstStyle/>
          <a:p>
            <a:pPr>
              <a:defRPr/>
            </a:pPr>
            <a:r>
              <a:rPr lang="en-GB" sz="1400" smtClean="0">
                <a:solidFill>
                  <a:schemeClr val="tx1"/>
                </a:solidFill>
                <a:effectLst>
                  <a:outerShdw blurRad="38100" dist="38100" dir="2700000" algn="tl">
                    <a:srgbClr val="FFFFFF"/>
                  </a:outerShdw>
                </a:effectLst>
                <a:latin typeface="Calibri" pitchFamily="34" charset="0"/>
              </a:rPr>
              <a:t>From: Niu (2004) J. Petrol.,  45, 2423-2458 </a:t>
            </a:r>
            <a:endParaRPr lang="en-GB" sz="1400">
              <a:solidFill>
                <a:schemeClr val="tx1"/>
              </a:solidFill>
              <a:effectLst>
                <a:outerShdw blurRad="38100" dist="38100" dir="2700000" algn="tl">
                  <a:srgbClr val="FFFFFF"/>
                </a:outerShdw>
              </a:effectLst>
              <a:latin typeface="Calibri" pitchFamily="34" charset="0"/>
            </a:endParaRPr>
          </a:p>
        </p:txBody>
      </p:sp>
      <p:sp>
        <p:nvSpPr>
          <p:cNvPr id="982025" name="Text Box 9"/>
          <p:cNvSpPr txBox="1">
            <a:spLocks noChangeArrowheads="1"/>
          </p:cNvSpPr>
          <p:nvPr/>
        </p:nvSpPr>
        <p:spPr bwMode="auto">
          <a:xfrm>
            <a:off x="346074" y="1150938"/>
            <a:ext cx="3311525" cy="3508653"/>
          </a:xfrm>
          <a:prstGeom prst="rect">
            <a:avLst/>
          </a:prstGeom>
          <a:noFill/>
          <a:ln w="9525">
            <a:noFill/>
            <a:miter lim="800000"/>
            <a:headEnd/>
            <a:tailEnd/>
          </a:ln>
          <a:effectLst/>
        </p:spPr>
        <p:txBody>
          <a:bodyPr wrap="square">
            <a:spAutoFit/>
          </a:bodyPr>
          <a:lstStyle/>
          <a:p>
            <a:pPr>
              <a:defRPr/>
            </a:pPr>
            <a:r>
              <a:rPr lang="en-GB" sz="2800" smtClean="0">
                <a:solidFill>
                  <a:schemeClr val="bg1"/>
                </a:solidFill>
                <a:effectLst>
                  <a:outerShdw blurRad="38100" dist="38100" dir="2700000" algn="tl">
                    <a:srgbClr val="000000"/>
                  </a:outerShdw>
                </a:effectLst>
                <a:latin typeface="Calibri" pitchFamily="34" charset="0"/>
                <a:sym typeface="Wingdings" pitchFamily="2" charset="2"/>
              </a:rPr>
              <a:t>Residual</a:t>
            </a:r>
            <a:r>
              <a:rPr lang="en-GB" sz="2800" smtClean="0">
                <a:solidFill>
                  <a:srgbClr val="FFFF00"/>
                </a:solidFill>
                <a:effectLst>
                  <a:outerShdw blurRad="38100" dist="38100" dir="2700000" algn="tl">
                    <a:srgbClr val="000000"/>
                  </a:outerShdw>
                </a:effectLst>
                <a:latin typeface="Calibri" pitchFamily="34" charset="0"/>
                <a:sym typeface="Wingdings" pitchFamily="2" charset="2"/>
              </a:rPr>
              <a:t> ol, opx, and sp in equilibrium with the cpx should have lower LREE abundances than the cpx.</a:t>
            </a:r>
            <a:endParaRPr lang="en-GB" sz="1000" smtClean="0">
              <a:solidFill>
                <a:srgbClr val="FFFF00"/>
              </a:solidFill>
              <a:effectLst>
                <a:outerShdw blurRad="38100" dist="38100" dir="2700000" algn="tl">
                  <a:srgbClr val="000000"/>
                </a:outerShdw>
              </a:effectLst>
              <a:latin typeface="Calibri" pitchFamily="34" charset="0"/>
              <a:sym typeface="Wingdings" pitchFamily="2" charset="2"/>
            </a:endParaRPr>
          </a:p>
          <a:p>
            <a:pPr>
              <a:defRPr/>
            </a:pPr>
            <a:endParaRPr lang="en-GB" sz="1000" smtClean="0">
              <a:solidFill>
                <a:srgbClr val="FFFF00"/>
              </a:solidFill>
              <a:effectLst>
                <a:outerShdw blurRad="38100" dist="38100" dir="2700000" algn="tl">
                  <a:srgbClr val="000000"/>
                </a:outerShdw>
              </a:effectLst>
              <a:latin typeface="Calibri" pitchFamily="34" charset="0"/>
              <a:sym typeface="Wingdings" pitchFamily="2" charset="2"/>
            </a:endParaRPr>
          </a:p>
          <a:p>
            <a:pPr algn="ctr">
              <a:defRPr/>
            </a:pPr>
            <a:r>
              <a:rPr lang="en-GB" sz="4400" smtClean="0">
                <a:solidFill>
                  <a:schemeClr val="bg1"/>
                </a:solidFill>
                <a:effectLst>
                  <a:outerShdw blurRad="38100" dist="38100" dir="2700000" algn="tl">
                    <a:srgbClr val="000000"/>
                  </a:outerShdw>
                </a:effectLst>
                <a:latin typeface="Calibri" pitchFamily="34" charset="0"/>
                <a:sym typeface="Wingdings" pitchFamily="2" charset="2"/>
              </a:rPr>
              <a:t>WHY?</a:t>
            </a:r>
            <a:endParaRPr lang="en-GB" sz="280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982026" name="Text Box 10"/>
          <p:cNvSpPr txBox="1">
            <a:spLocks noChangeArrowheads="1"/>
          </p:cNvSpPr>
          <p:nvPr/>
        </p:nvSpPr>
        <p:spPr bwMode="auto">
          <a:xfrm>
            <a:off x="346074" y="4710113"/>
            <a:ext cx="3311525" cy="1952625"/>
          </a:xfrm>
          <a:prstGeom prst="rect">
            <a:avLst/>
          </a:prstGeom>
          <a:noFill/>
          <a:ln w="9525">
            <a:noFill/>
            <a:miter lim="800000"/>
            <a:headEnd/>
            <a:tailEnd/>
          </a:ln>
          <a:effectLst/>
        </p:spPr>
        <p:txBody>
          <a:bodyPr wrap="square">
            <a:spAutoFit/>
          </a:bodyPr>
          <a:lstStyle/>
          <a:p>
            <a:pPr>
              <a:defRPr/>
            </a:pPr>
            <a:endParaRPr lang="en-GB" sz="1000" smtClean="0">
              <a:solidFill>
                <a:srgbClr val="FF6600"/>
              </a:solidFill>
              <a:effectLst>
                <a:outerShdw blurRad="38100" dist="38100" dir="2700000" algn="tl">
                  <a:srgbClr val="000000"/>
                </a:outerShdw>
              </a:effectLst>
              <a:latin typeface="Calibri" pitchFamily="34" charset="0"/>
              <a:sym typeface="Wingdings" pitchFamily="2" charset="2"/>
            </a:endParaRPr>
          </a:p>
          <a:p>
            <a:pPr>
              <a:defRPr/>
            </a:pPr>
            <a:r>
              <a:rPr lang="en-GB" sz="2800" smtClean="0">
                <a:solidFill>
                  <a:srgbClr val="FFFF00"/>
                </a:solidFill>
                <a:effectLst>
                  <a:outerShdw blurRad="38100" dist="38100" dir="2700000" algn="tl">
                    <a:srgbClr val="000000"/>
                  </a:outerShdw>
                </a:effectLst>
                <a:latin typeface="Calibri" pitchFamily="34" charset="0"/>
                <a:sym typeface="Wingdings" pitchFamily="2" charset="2"/>
              </a:rPr>
              <a:t>Because LREE are more incompatible in ol, opx and sp compared to cpx.</a:t>
            </a:r>
            <a:endParaRPr lang="en-GB" sz="2800">
              <a:solidFill>
                <a:srgbClr val="FFFF00"/>
              </a:solidFill>
              <a:effectLst>
                <a:outerShdw blurRad="38100" dist="38100" dir="2700000" algn="tl">
                  <a:srgbClr val="000000"/>
                </a:outerShdw>
              </a:effectLst>
              <a:latin typeface="Calibri" pitchFamily="34" charset="0"/>
              <a:sym typeface="Wingdings" pitchFamily="2" charset="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82025">
                                            <p:txEl>
                                              <p:pRg st="0" end="0"/>
                                            </p:txEl>
                                          </p:spTgt>
                                        </p:tgtEl>
                                        <p:attrNameLst>
                                          <p:attrName>style.visibility</p:attrName>
                                        </p:attrNameLst>
                                      </p:cBhvr>
                                      <p:to>
                                        <p:strVal val="visible"/>
                                      </p:to>
                                    </p:set>
                                    <p:animEffect transition="in" filter="fade">
                                      <p:cBhvr>
                                        <p:cTn id="7" dur="500"/>
                                        <p:tgtEl>
                                          <p:spTgt spid="98202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82025">
                                            <p:txEl>
                                              <p:pRg st="2" end="2"/>
                                            </p:txEl>
                                          </p:spTgt>
                                        </p:tgtEl>
                                        <p:attrNameLst>
                                          <p:attrName>style.visibility</p:attrName>
                                        </p:attrNameLst>
                                      </p:cBhvr>
                                      <p:to>
                                        <p:strVal val="visible"/>
                                      </p:to>
                                    </p:set>
                                    <p:animEffect transition="in" filter="fade">
                                      <p:cBhvr>
                                        <p:cTn id="12" dur="500"/>
                                        <p:tgtEl>
                                          <p:spTgt spid="98202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82026"/>
                                        </p:tgtEl>
                                        <p:attrNameLst>
                                          <p:attrName>style.visibility</p:attrName>
                                        </p:attrNameLst>
                                      </p:cBhvr>
                                      <p:to>
                                        <p:strVal val="visible"/>
                                      </p:to>
                                    </p:set>
                                    <p:animEffect transition="in" filter="fade">
                                      <p:cBhvr>
                                        <p:cTn id="17" dur="500"/>
                                        <p:tgtEl>
                                          <p:spTgt spid="982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2025" grpId="0" build="p" autoUpdateAnimBg="0"/>
      <p:bldP spid="982026" grpId="0"/>
    </p:bldLst>
  </p:timing>
</p:sld>
</file>

<file path=ppt/slides/slide1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84066" name="Rectangle 2"/>
          <p:cNvSpPr>
            <a:spLocks noChangeArrowheads="1"/>
          </p:cNvSpPr>
          <p:nvPr/>
        </p:nvSpPr>
        <p:spPr bwMode="auto">
          <a:xfrm>
            <a:off x="760413" y="6357938"/>
            <a:ext cx="8383587" cy="500062"/>
          </a:xfrm>
          <a:prstGeom prst="rect">
            <a:avLst/>
          </a:prstGeom>
          <a:solidFill>
            <a:schemeClr val="tx1"/>
          </a:solidFill>
          <a:ln w="9525" algn="ctr">
            <a:noFill/>
            <a:miter lim="800000"/>
            <a:headEnd/>
            <a:tailEnd/>
          </a:ln>
          <a:effectLst/>
        </p:spPr>
        <p:txBody>
          <a:bodyPr wrap="none" anchor="ctr"/>
          <a:lstStyle/>
          <a:p>
            <a:pPr>
              <a:defRPr/>
            </a:pPr>
            <a:endParaRPr lang="en-GB">
              <a:latin typeface="Calibri" pitchFamily="34" charset="0"/>
            </a:endParaRPr>
          </a:p>
        </p:txBody>
      </p:sp>
      <p:grpSp>
        <p:nvGrpSpPr>
          <p:cNvPr id="108547" name="Group 11"/>
          <p:cNvGrpSpPr>
            <a:grpSpLocks/>
          </p:cNvGrpSpPr>
          <p:nvPr/>
        </p:nvGrpSpPr>
        <p:grpSpPr bwMode="auto">
          <a:xfrm>
            <a:off x="3602038" y="1109663"/>
            <a:ext cx="5541962" cy="5710237"/>
            <a:chOff x="1185" y="546"/>
            <a:chExt cx="3391" cy="3419"/>
          </a:xfrm>
        </p:grpSpPr>
        <p:sp>
          <p:nvSpPr>
            <p:cNvPr id="104460" name="Rectangle 12"/>
            <p:cNvSpPr>
              <a:spLocks noChangeArrowheads="1"/>
            </p:cNvSpPr>
            <p:nvPr/>
          </p:nvSpPr>
          <p:spPr bwMode="auto">
            <a:xfrm>
              <a:off x="1185" y="3631"/>
              <a:ext cx="3391" cy="334"/>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pic>
          <p:nvPicPr>
            <p:cNvPr id="108553" name="Picture 13"/>
            <p:cNvPicPr>
              <a:picLocks noChangeAspect="1" noChangeArrowheads="1"/>
            </p:cNvPicPr>
            <p:nvPr/>
          </p:nvPicPr>
          <p:blipFill>
            <a:blip r:embed="rId3" cstate="print"/>
            <a:srcRect/>
            <a:stretch>
              <a:fillRect/>
            </a:stretch>
          </p:blipFill>
          <p:spPr bwMode="auto">
            <a:xfrm>
              <a:off x="1185" y="546"/>
              <a:ext cx="3390" cy="3231"/>
            </a:xfrm>
            <a:prstGeom prst="rect">
              <a:avLst/>
            </a:prstGeom>
            <a:noFill/>
            <a:ln w="9525" algn="ctr">
              <a:noFill/>
              <a:miter lim="800000"/>
              <a:headEnd/>
              <a:tailEnd/>
            </a:ln>
          </p:spPr>
        </p:pic>
        <p:pic>
          <p:nvPicPr>
            <p:cNvPr id="108554" name="Picture 14"/>
            <p:cNvPicPr>
              <a:picLocks noChangeAspect="1" noChangeArrowheads="1"/>
            </p:cNvPicPr>
            <p:nvPr/>
          </p:nvPicPr>
          <p:blipFill>
            <a:blip r:embed="rId4" cstate="print"/>
            <a:srcRect/>
            <a:stretch>
              <a:fillRect/>
            </a:stretch>
          </p:blipFill>
          <p:spPr bwMode="auto">
            <a:xfrm>
              <a:off x="1408" y="3790"/>
              <a:ext cx="2912" cy="168"/>
            </a:xfrm>
            <a:prstGeom prst="rect">
              <a:avLst/>
            </a:prstGeom>
            <a:noFill/>
            <a:ln w="9525" algn="ctr">
              <a:noFill/>
              <a:miter lim="800000"/>
              <a:headEnd/>
              <a:tailEnd/>
            </a:ln>
          </p:spPr>
        </p:pic>
      </p:grpSp>
      <p:sp>
        <p:nvSpPr>
          <p:cNvPr id="984067" name="Text Box 3"/>
          <p:cNvSpPr txBox="1">
            <a:spLocks noChangeArrowheads="1"/>
          </p:cNvSpPr>
          <p:nvPr/>
        </p:nvSpPr>
        <p:spPr bwMode="auto">
          <a:xfrm>
            <a:off x="0" y="88900"/>
            <a:ext cx="9144000" cy="1066800"/>
          </a:xfrm>
          <a:prstGeom prst="rect">
            <a:avLst/>
          </a:prstGeom>
          <a:noFill/>
          <a:ln w="9525" algn="ctr">
            <a:noFill/>
            <a:miter lim="800000"/>
            <a:headEnd/>
            <a:tailEnd/>
          </a:ln>
          <a:effectLst/>
        </p:spPr>
        <p:txBody>
          <a:bodyPr>
            <a:spAutoFit/>
          </a:bodyPr>
          <a:lstStyle/>
          <a:p>
            <a:pPr algn="ctr">
              <a:defRPr/>
            </a:pPr>
            <a:r>
              <a:rPr lang="en-GB" sz="3200" smtClean="0">
                <a:solidFill>
                  <a:srgbClr val="FFFF00"/>
                </a:solidFill>
                <a:effectLst>
                  <a:outerShdw blurRad="38100" dist="38100" dir="2700000" algn="tl">
                    <a:srgbClr val="000000"/>
                  </a:outerShdw>
                </a:effectLst>
                <a:latin typeface="Calibri" pitchFamily="34" charset="0"/>
              </a:rPr>
              <a:t>Mantle melting, melt extraction and post-melting processes beneath mid-ocean ridges</a:t>
            </a:r>
            <a:endParaRPr lang="en-GB" sz="3200">
              <a:solidFill>
                <a:srgbClr val="FFFF00"/>
              </a:solidFill>
              <a:effectLst>
                <a:outerShdw blurRad="38100" dist="38100" dir="2700000" algn="tl">
                  <a:srgbClr val="000000"/>
                </a:outerShdw>
              </a:effectLst>
              <a:latin typeface="Calibri" pitchFamily="34" charset="0"/>
            </a:endParaRPr>
          </a:p>
        </p:txBody>
      </p:sp>
      <p:sp>
        <p:nvSpPr>
          <p:cNvPr id="104456" name="Picture 6"/>
          <p:cNvSpPr>
            <a:spLocks noChangeAspect="1" noChangeArrowheads="1"/>
          </p:cNvSpPr>
          <p:nvPr/>
        </p:nvSpPr>
        <p:spPr bwMode="auto">
          <a:xfrm>
            <a:off x="3602038" y="1109663"/>
            <a:ext cx="5540375" cy="5395912"/>
          </a:xfrm>
          <a:prstGeom prst="rect">
            <a:avLst/>
          </a:prstGeom>
          <a:noFill/>
          <a:ln w="9525" algn="ctr">
            <a:noFill/>
            <a:miter lim="800000"/>
            <a:headEnd/>
            <a:tailEnd/>
          </a:ln>
        </p:spPr>
        <p:txBody>
          <a:bodyPr/>
          <a:lstStyle/>
          <a:p>
            <a:pPr>
              <a:defRPr/>
            </a:pPr>
            <a:endParaRPr lang="en-GB">
              <a:latin typeface="Calibri" pitchFamily="34" charset="0"/>
            </a:endParaRPr>
          </a:p>
        </p:txBody>
      </p:sp>
      <p:sp>
        <p:nvSpPr>
          <p:cNvPr id="984072" name="Text Box 8"/>
          <p:cNvSpPr txBox="1">
            <a:spLocks noChangeArrowheads="1"/>
          </p:cNvSpPr>
          <p:nvPr/>
        </p:nvSpPr>
        <p:spPr bwMode="auto">
          <a:xfrm>
            <a:off x="6437313" y="5943600"/>
            <a:ext cx="2297112" cy="523220"/>
          </a:xfrm>
          <a:prstGeom prst="rect">
            <a:avLst/>
          </a:prstGeom>
          <a:noFill/>
          <a:ln w="9525" algn="ctr">
            <a:noFill/>
            <a:miter lim="800000"/>
            <a:headEnd/>
            <a:tailEnd/>
          </a:ln>
          <a:effectLst/>
        </p:spPr>
        <p:txBody>
          <a:bodyPr>
            <a:spAutoFit/>
          </a:bodyPr>
          <a:lstStyle/>
          <a:p>
            <a:pPr>
              <a:defRPr/>
            </a:pPr>
            <a:r>
              <a:rPr lang="en-GB" sz="1400" smtClean="0">
                <a:solidFill>
                  <a:schemeClr val="tx1"/>
                </a:solidFill>
                <a:effectLst>
                  <a:outerShdw blurRad="38100" dist="38100" dir="2700000" algn="tl">
                    <a:srgbClr val="FFFFFF"/>
                  </a:outerShdw>
                </a:effectLst>
                <a:latin typeface="Calibri" pitchFamily="34" charset="0"/>
              </a:rPr>
              <a:t>From: Niu (2004) J. Petrol.,  45, 2423-2458 </a:t>
            </a:r>
            <a:endParaRPr lang="en-GB" sz="1400">
              <a:solidFill>
                <a:schemeClr val="tx1"/>
              </a:solidFill>
              <a:effectLst>
                <a:outerShdw blurRad="38100" dist="38100" dir="2700000" algn="tl">
                  <a:srgbClr val="FFFFFF"/>
                </a:outerShdw>
              </a:effectLst>
              <a:latin typeface="Calibri" pitchFamily="34" charset="0"/>
            </a:endParaRPr>
          </a:p>
        </p:txBody>
      </p:sp>
      <p:sp>
        <p:nvSpPr>
          <p:cNvPr id="984073" name="Text Box 9"/>
          <p:cNvSpPr txBox="1">
            <a:spLocks noChangeArrowheads="1"/>
          </p:cNvSpPr>
          <p:nvPr/>
        </p:nvSpPr>
        <p:spPr bwMode="auto">
          <a:xfrm>
            <a:off x="346074" y="1736725"/>
            <a:ext cx="3311525" cy="3539430"/>
          </a:xfrm>
          <a:prstGeom prst="rect">
            <a:avLst/>
          </a:prstGeom>
          <a:noFill/>
          <a:ln w="9525">
            <a:noFill/>
            <a:miter lim="800000"/>
            <a:headEnd/>
            <a:tailEnd/>
          </a:ln>
          <a:effectLst/>
        </p:spPr>
        <p:txBody>
          <a:bodyPr wrap="square">
            <a:spAutoFit/>
          </a:bodyPr>
          <a:lstStyle/>
          <a:p>
            <a:pPr>
              <a:defRPr/>
            </a:pPr>
            <a:r>
              <a:rPr lang="en-GB" sz="3200" smtClean="0">
                <a:solidFill>
                  <a:srgbClr val="FFFF00"/>
                </a:solidFill>
                <a:effectLst>
                  <a:outerShdw blurRad="38100" dist="38100" dir="2700000" algn="tl">
                    <a:srgbClr val="000000"/>
                  </a:outerShdw>
                </a:effectLst>
                <a:latin typeface="Calibri" pitchFamily="34" charset="0"/>
                <a:sym typeface="Wingdings" pitchFamily="2" charset="2"/>
              </a:rPr>
              <a:t>This means that </a:t>
            </a:r>
            <a:r>
              <a:rPr lang="en-GB" sz="3200" smtClean="0">
                <a:solidFill>
                  <a:schemeClr val="bg1"/>
                </a:solidFill>
                <a:effectLst>
                  <a:outerShdw blurRad="38100" dist="38100" dir="2700000" algn="tl">
                    <a:srgbClr val="000000"/>
                  </a:outerShdw>
                </a:effectLst>
                <a:latin typeface="Calibri" pitchFamily="34" charset="0"/>
                <a:sym typeface="Wingdings" pitchFamily="2" charset="2"/>
              </a:rPr>
              <a:t>bulk-rock samples (modal cpx &lt;10 %) should have lower, not higher, LREE abundances than the cpx.</a:t>
            </a:r>
            <a:endParaRPr lang="en-GB" sz="3200">
              <a:solidFill>
                <a:schemeClr val="bg1"/>
              </a:solidFill>
              <a:effectLst>
                <a:outerShdw blurRad="38100" dist="38100" dir="2700000" algn="tl">
                  <a:srgbClr val="000000"/>
                </a:outerShdw>
              </a:effectLst>
              <a:latin typeface="Calibri" pitchFamily="34" charset="0"/>
              <a:sym typeface="Wingdings" pitchFamily="2" charset="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84073">
                                            <p:txEl>
                                              <p:pRg st="0" end="0"/>
                                            </p:txEl>
                                          </p:spTgt>
                                        </p:tgtEl>
                                        <p:attrNameLst>
                                          <p:attrName>style.visibility</p:attrName>
                                        </p:attrNameLst>
                                      </p:cBhvr>
                                      <p:to>
                                        <p:strVal val="visible"/>
                                      </p:to>
                                    </p:set>
                                    <p:animEffect transition="in" filter="fade">
                                      <p:cBhvr>
                                        <p:cTn id="7" dur="500"/>
                                        <p:tgtEl>
                                          <p:spTgt spid="98407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4073" grpId="0" build="p" autoUpdateAnimBg="0"/>
    </p:bldLst>
  </p:timing>
</p:sld>
</file>

<file path=ppt/slides/slide1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35915" name="Rectangle 11"/>
          <p:cNvSpPr>
            <a:spLocks noChangeArrowheads="1"/>
          </p:cNvSpPr>
          <p:nvPr/>
        </p:nvSpPr>
        <p:spPr bwMode="auto">
          <a:xfrm>
            <a:off x="773113" y="6316663"/>
            <a:ext cx="8370887" cy="541337"/>
          </a:xfrm>
          <a:prstGeom prst="rect">
            <a:avLst/>
          </a:prstGeom>
          <a:solidFill>
            <a:schemeClr val="tx1"/>
          </a:solidFill>
          <a:ln w="9525" algn="ctr">
            <a:noFill/>
            <a:miter lim="800000"/>
            <a:headEnd/>
            <a:tailEnd/>
          </a:ln>
          <a:effectLst/>
        </p:spPr>
        <p:txBody>
          <a:bodyPr wrap="none" anchor="ctr"/>
          <a:lstStyle/>
          <a:p>
            <a:pPr>
              <a:defRPr/>
            </a:pPr>
            <a:endParaRPr lang="en-GB">
              <a:latin typeface="Calibri" pitchFamily="34" charset="0"/>
            </a:endParaRPr>
          </a:p>
        </p:txBody>
      </p:sp>
      <p:pic>
        <p:nvPicPr>
          <p:cNvPr id="21" name="Picture 8"/>
          <p:cNvPicPr>
            <a:picLocks noChangeAspect="1" noChangeArrowheads="1"/>
          </p:cNvPicPr>
          <p:nvPr/>
        </p:nvPicPr>
        <p:blipFill>
          <a:blip r:embed="rId3" cstate="print"/>
          <a:srcRect/>
          <a:stretch>
            <a:fillRect/>
          </a:stretch>
        </p:blipFill>
        <p:spPr bwMode="auto">
          <a:xfrm>
            <a:off x="3446463" y="2609850"/>
            <a:ext cx="5697537" cy="3930650"/>
          </a:xfrm>
          <a:prstGeom prst="rect">
            <a:avLst/>
          </a:prstGeom>
          <a:noFill/>
          <a:ln w="9525" algn="ctr">
            <a:noFill/>
            <a:miter lim="800000"/>
            <a:headEnd/>
            <a:tailEnd/>
          </a:ln>
        </p:spPr>
      </p:pic>
      <p:sp>
        <p:nvSpPr>
          <p:cNvPr id="635906" name="Text Box 2"/>
          <p:cNvSpPr txBox="1">
            <a:spLocks noChangeArrowheads="1"/>
          </p:cNvSpPr>
          <p:nvPr/>
        </p:nvSpPr>
        <p:spPr bwMode="auto">
          <a:xfrm>
            <a:off x="0" y="88900"/>
            <a:ext cx="9144000" cy="1066800"/>
          </a:xfrm>
          <a:prstGeom prst="rect">
            <a:avLst/>
          </a:prstGeom>
          <a:noFill/>
          <a:ln w="9525" algn="ctr">
            <a:noFill/>
            <a:miter lim="800000"/>
            <a:headEnd/>
            <a:tailEnd/>
          </a:ln>
          <a:effectLst/>
        </p:spPr>
        <p:txBody>
          <a:bodyPr>
            <a:spAutoFit/>
          </a:bodyPr>
          <a:lstStyle/>
          <a:p>
            <a:pPr algn="ctr">
              <a:defRPr/>
            </a:pPr>
            <a:r>
              <a:rPr lang="en-GB" sz="3200" smtClean="0">
                <a:solidFill>
                  <a:srgbClr val="FFFF00"/>
                </a:solidFill>
                <a:effectLst>
                  <a:outerShdw blurRad="38100" dist="38100" dir="2700000" algn="tl">
                    <a:srgbClr val="000000"/>
                  </a:outerShdw>
                </a:effectLst>
                <a:latin typeface="Calibri" pitchFamily="34" charset="0"/>
              </a:rPr>
              <a:t>Mantle melting, melt extraction and post-melting processes beneath mid-ocean ridges</a:t>
            </a:r>
            <a:endParaRPr lang="en-GB" sz="3200">
              <a:solidFill>
                <a:srgbClr val="FFFF00"/>
              </a:solidFill>
              <a:effectLst>
                <a:outerShdw blurRad="38100" dist="38100" dir="2700000" algn="tl">
                  <a:srgbClr val="000000"/>
                </a:outerShdw>
              </a:effectLst>
              <a:latin typeface="Calibri" pitchFamily="34" charset="0"/>
            </a:endParaRPr>
          </a:p>
        </p:txBody>
      </p:sp>
      <p:sp>
        <p:nvSpPr>
          <p:cNvPr id="635911" name="Text Box 7"/>
          <p:cNvSpPr txBox="1">
            <a:spLocks noChangeArrowheads="1"/>
          </p:cNvSpPr>
          <p:nvPr/>
        </p:nvSpPr>
        <p:spPr bwMode="auto">
          <a:xfrm>
            <a:off x="346075" y="1168400"/>
            <a:ext cx="8451850" cy="1384995"/>
          </a:xfrm>
          <a:prstGeom prst="rect">
            <a:avLst/>
          </a:prstGeom>
          <a:noFill/>
          <a:ln w="9525">
            <a:noFill/>
            <a:miter lim="800000"/>
            <a:headEnd/>
            <a:tailEnd/>
          </a:ln>
          <a:effectLst/>
        </p:spPr>
        <p:txBody>
          <a:bodyPr wrap="square">
            <a:spAutoFit/>
          </a:bodyPr>
          <a:lstStyle/>
          <a:p>
            <a:pPr>
              <a:defRPr/>
            </a:pPr>
            <a:r>
              <a:rPr lang="en-GB" sz="2800" smtClean="0">
                <a:solidFill>
                  <a:schemeClr val="bg1"/>
                </a:solidFill>
                <a:effectLst>
                  <a:outerShdw blurRad="38100" dist="38100" dir="2700000" algn="tl">
                    <a:srgbClr val="000000"/>
                  </a:outerShdw>
                </a:effectLst>
                <a:latin typeface="Calibri" pitchFamily="34" charset="0"/>
                <a:sym typeface="Wingdings" pitchFamily="2" charset="2"/>
              </a:rPr>
              <a:t>What we see here is </a:t>
            </a:r>
            <a:r>
              <a:rPr lang="en-GB" sz="2800" smtClean="0">
                <a:solidFill>
                  <a:srgbClr val="FFFF00"/>
                </a:solidFill>
                <a:effectLst>
                  <a:outerShdw blurRad="38100" dist="38100" dir="2700000" algn="tl">
                    <a:srgbClr val="000000"/>
                  </a:outerShdw>
                </a:effectLst>
                <a:latin typeface="Calibri" pitchFamily="34" charset="0"/>
                <a:sym typeface="Wingdings" pitchFamily="2" charset="2"/>
              </a:rPr>
              <a:t>unexpected</a:t>
            </a:r>
            <a:r>
              <a:rPr lang="en-GB" sz="2800" smtClean="0">
                <a:solidFill>
                  <a:schemeClr val="bg1"/>
                </a:solidFill>
                <a:effectLst>
                  <a:outerShdw blurRad="38100" dist="38100" dir="2700000" algn="tl">
                    <a:srgbClr val="000000"/>
                  </a:outerShdw>
                </a:effectLst>
                <a:latin typeface="Calibri" pitchFamily="34" charset="0"/>
                <a:sym typeface="Wingdings" pitchFamily="2" charset="2"/>
              </a:rPr>
              <a:t> (i.e., whole-rock LREE are more enriched, not more depleted, than in the constituent residual cpx of the same sample suites).</a:t>
            </a:r>
            <a:endParaRPr lang="en-GB" sz="280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635912" name="Picture 8"/>
          <p:cNvSpPr>
            <a:spLocks noChangeAspect="1" noChangeArrowheads="1"/>
          </p:cNvSpPr>
          <p:nvPr/>
        </p:nvSpPr>
        <p:spPr bwMode="auto">
          <a:xfrm>
            <a:off x="3446463" y="2609850"/>
            <a:ext cx="5697537" cy="3930650"/>
          </a:xfrm>
          <a:prstGeom prst="rect">
            <a:avLst/>
          </a:prstGeom>
          <a:noFill/>
          <a:ln w="9525" algn="ctr">
            <a:noFill/>
            <a:miter lim="800000"/>
            <a:headEnd/>
            <a:tailEnd/>
          </a:ln>
        </p:spPr>
        <p:txBody>
          <a:bodyPr/>
          <a:lstStyle/>
          <a:p>
            <a:pPr>
              <a:defRPr/>
            </a:pPr>
            <a:endParaRPr lang="en-GB">
              <a:latin typeface="Calibri" pitchFamily="34" charset="0"/>
            </a:endParaRPr>
          </a:p>
        </p:txBody>
      </p:sp>
      <p:sp>
        <p:nvSpPr>
          <p:cNvPr id="635913" name="Text Box 9"/>
          <p:cNvSpPr txBox="1">
            <a:spLocks noChangeArrowheads="1"/>
          </p:cNvSpPr>
          <p:nvPr/>
        </p:nvSpPr>
        <p:spPr bwMode="auto">
          <a:xfrm>
            <a:off x="4635500" y="6521450"/>
            <a:ext cx="4508500" cy="336550"/>
          </a:xfrm>
          <a:prstGeom prst="rect">
            <a:avLst/>
          </a:prstGeom>
          <a:noFill/>
          <a:ln w="9525" algn="ctr">
            <a:noFill/>
            <a:miter lim="800000"/>
            <a:headEnd/>
            <a:tailEnd/>
          </a:ln>
          <a:effectLst/>
        </p:spPr>
        <p:txBody>
          <a:bodyPr>
            <a:spAutoFit/>
          </a:bodyPr>
          <a:lstStyle/>
          <a:p>
            <a:pPr>
              <a:defRPr/>
            </a:pPr>
            <a:r>
              <a:rPr lang="en-GB" sz="1600" dirty="0" err="1" smtClean="0">
                <a:solidFill>
                  <a:schemeClr val="bg1"/>
                </a:solidFill>
                <a:effectLst>
                  <a:outerShdw blurRad="38100" dist="38100" dir="2700000" algn="tl">
                    <a:srgbClr val="000000"/>
                  </a:outerShdw>
                </a:effectLst>
                <a:latin typeface="Calibri" pitchFamily="34" charset="0"/>
              </a:rPr>
              <a:t>Niu</a:t>
            </a:r>
            <a:r>
              <a:rPr lang="en-GB" sz="1600" dirty="0" smtClean="0">
                <a:solidFill>
                  <a:schemeClr val="bg1"/>
                </a:solidFill>
                <a:effectLst>
                  <a:outerShdw blurRad="38100" dist="38100" dir="2700000" algn="tl">
                    <a:srgbClr val="000000"/>
                  </a:outerShdw>
                </a:effectLst>
                <a:latin typeface="Calibri" pitchFamily="34" charset="0"/>
              </a:rPr>
              <a:t>, </a:t>
            </a:r>
            <a:r>
              <a:rPr lang="en-GB" sz="1600" dirty="0" smtClean="0">
                <a:solidFill>
                  <a:schemeClr val="bg1"/>
                </a:solidFill>
                <a:effectLst>
                  <a:outerShdw blurRad="38100" dist="38100" dir="2700000" algn="tl">
                    <a:srgbClr val="000000"/>
                  </a:outerShdw>
                </a:effectLst>
                <a:latin typeface="Calibri" pitchFamily="34" charset="0"/>
              </a:rPr>
              <a:t>2004 (J</a:t>
            </a:r>
            <a:r>
              <a:rPr lang="en-GB" sz="1600" dirty="0" smtClean="0">
                <a:solidFill>
                  <a:schemeClr val="bg1"/>
                </a:solidFill>
                <a:effectLst>
                  <a:outerShdw blurRad="38100" dist="38100" dir="2700000" algn="tl">
                    <a:srgbClr val="000000"/>
                  </a:outerShdw>
                </a:effectLst>
                <a:latin typeface="Calibri" pitchFamily="34" charset="0"/>
              </a:rPr>
              <a:t>. Petrol., </a:t>
            </a:r>
            <a:r>
              <a:rPr lang="en-GB" sz="1600" dirty="0" smtClean="0">
                <a:solidFill>
                  <a:schemeClr val="bg1"/>
                </a:solidFill>
                <a:effectLst>
                  <a:outerShdw blurRad="38100" dist="38100" dir="2700000" algn="tl">
                    <a:srgbClr val="000000"/>
                  </a:outerShdw>
                </a:effectLst>
                <a:latin typeface="Calibri" pitchFamily="34" charset="0"/>
              </a:rPr>
              <a:t>45</a:t>
            </a:r>
            <a:r>
              <a:rPr lang="en-GB" sz="1600" dirty="0" smtClean="0">
                <a:solidFill>
                  <a:schemeClr val="bg1"/>
                </a:solidFill>
                <a:effectLst>
                  <a:outerShdw blurRad="38100" dist="38100" dir="2700000" algn="tl">
                    <a:srgbClr val="000000"/>
                  </a:outerShdw>
                </a:effectLst>
                <a:latin typeface="Calibri" pitchFamily="34" charset="0"/>
              </a:rPr>
              <a:t>, </a:t>
            </a:r>
            <a:r>
              <a:rPr lang="en-GB" sz="1600" dirty="0" smtClean="0">
                <a:solidFill>
                  <a:schemeClr val="bg1"/>
                </a:solidFill>
                <a:effectLst>
                  <a:outerShdw blurRad="38100" dist="38100" dir="2700000" algn="tl">
                    <a:srgbClr val="000000"/>
                  </a:outerShdw>
                </a:effectLst>
                <a:latin typeface="Calibri" pitchFamily="34" charset="0"/>
              </a:rPr>
              <a:t>2423-2458) </a:t>
            </a:r>
            <a:endParaRPr lang="en-GB" sz="1600" dirty="0">
              <a:solidFill>
                <a:schemeClr val="bg1"/>
              </a:solidFill>
              <a:effectLst>
                <a:outerShdw blurRad="38100" dist="38100" dir="2700000" algn="tl">
                  <a:srgbClr val="000000"/>
                </a:outerShdw>
              </a:effectLst>
              <a:latin typeface="Calibri" pitchFamily="34" charset="0"/>
            </a:endParaRPr>
          </a:p>
        </p:txBody>
      </p:sp>
      <p:sp>
        <p:nvSpPr>
          <p:cNvPr id="635914" name="Text Box 10"/>
          <p:cNvSpPr txBox="1">
            <a:spLocks noChangeArrowheads="1"/>
          </p:cNvSpPr>
          <p:nvPr/>
        </p:nvSpPr>
        <p:spPr bwMode="auto">
          <a:xfrm>
            <a:off x="346076" y="3055938"/>
            <a:ext cx="3082924" cy="3801041"/>
          </a:xfrm>
          <a:prstGeom prst="rect">
            <a:avLst/>
          </a:prstGeom>
          <a:noFill/>
          <a:ln w="9525" algn="ctr">
            <a:noFill/>
            <a:miter lim="800000"/>
            <a:headEnd/>
            <a:tailEnd/>
          </a:ln>
          <a:effectLst/>
        </p:spPr>
        <p:txBody>
          <a:bodyPr wrap="square">
            <a:spAutoFit/>
          </a:bodyPr>
          <a:lstStyle/>
          <a:p>
            <a:pPr algn="ctr">
              <a:defRPr/>
            </a:pPr>
            <a:r>
              <a:rPr lang="en-GB" sz="3200" smtClean="0">
                <a:solidFill>
                  <a:schemeClr val="bg1"/>
                </a:solidFill>
                <a:effectLst>
                  <a:outerShdw blurRad="38100" dist="38100" dir="2700000" algn="tl">
                    <a:srgbClr val="000000"/>
                  </a:outerShdw>
                </a:effectLst>
                <a:latin typeface="Calibri" pitchFamily="34" charset="0"/>
              </a:rPr>
              <a:t>What does this mean?</a:t>
            </a:r>
          </a:p>
          <a:p>
            <a:pPr>
              <a:defRPr/>
            </a:pPr>
            <a:endParaRPr lang="en-GB" sz="900" smtClean="0">
              <a:solidFill>
                <a:schemeClr val="bg1"/>
              </a:solidFill>
              <a:effectLst>
                <a:outerShdw blurRad="38100" dist="38100" dir="2700000" algn="tl">
                  <a:srgbClr val="000000"/>
                </a:outerShdw>
              </a:effectLst>
              <a:latin typeface="Calibri" pitchFamily="34" charset="0"/>
            </a:endParaRPr>
          </a:p>
          <a:p>
            <a:pPr>
              <a:defRPr/>
            </a:pPr>
            <a:r>
              <a:rPr lang="en-GB" sz="2400" smtClean="0">
                <a:solidFill>
                  <a:srgbClr val="FFFF00"/>
                </a:solidFill>
                <a:effectLst>
                  <a:outerShdw blurRad="38100" dist="38100" dir="2700000" algn="tl">
                    <a:srgbClr val="000000"/>
                  </a:outerShdw>
                </a:effectLst>
                <a:latin typeface="Calibri" pitchFamily="34" charset="0"/>
              </a:rPr>
              <a:t>Our present knowledge on the petrogenesis of abyssal peridotites in the context of ocean ridge processes is not yet complete.</a:t>
            </a:r>
            <a:endParaRPr lang="en-GB" sz="2400">
              <a:solidFill>
                <a:srgbClr val="FFFF00"/>
              </a:solidFill>
              <a:effectLst>
                <a:outerShdw blurRad="38100" dist="38100" dir="2700000" algn="tl">
                  <a:srgbClr val="000000"/>
                </a:outerShdw>
              </a:effectLst>
              <a:latin typeface="Calibri" pitchFamily="34" charset="0"/>
            </a:endParaRPr>
          </a:p>
        </p:txBody>
      </p:sp>
      <p:sp>
        <p:nvSpPr>
          <p:cNvPr id="635916" name="Freeform 12"/>
          <p:cNvSpPr>
            <a:spLocks/>
          </p:cNvSpPr>
          <p:nvPr/>
        </p:nvSpPr>
        <p:spPr bwMode="auto">
          <a:xfrm>
            <a:off x="4238625" y="3281363"/>
            <a:ext cx="1871663" cy="1047750"/>
          </a:xfrm>
          <a:custGeom>
            <a:avLst/>
            <a:gdLst/>
            <a:ahLst/>
            <a:cxnLst>
              <a:cxn ang="0">
                <a:pos x="1179" y="6"/>
              </a:cxn>
              <a:cxn ang="0">
                <a:pos x="984" y="6"/>
              </a:cxn>
              <a:cxn ang="0">
                <a:pos x="756" y="42"/>
              </a:cxn>
              <a:cxn ang="0">
                <a:pos x="579" y="153"/>
              </a:cxn>
              <a:cxn ang="0">
                <a:pos x="363" y="312"/>
              </a:cxn>
              <a:cxn ang="0">
                <a:pos x="177" y="468"/>
              </a:cxn>
              <a:cxn ang="0">
                <a:pos x="0" y="660"/>
              </a:cxn>
            </a:cxnLst>
            <a:rect l="0" t="0" r="r" b="b"/>
            <a:pathLst>
              <a:path w="1179" h="660">
                <a:moveTo>
                  <a:pt x="1179" y="6"/>
                </a:moveTo>
                <a:cubicBezTo>
                  <a:pt x="1116" y="3"/>
                  <a:pt x="1054" y="0"/>
                  <a:pt x="984" y="6"/>
                </a:cubicBezTo>
                <a:cubicBezTo>
                  <a:pt x="914" y="12"/>
                  <a:pt x="823" y="18"/>
                  <a:pt x="756" y="42"/>
                </a:cubicBezTo>
                <a:cubicBezTo>
                  <a:pt x="689" y="66"/>
                  <a:pt x="644" y="108"/>
                  <a:pt x="579" y="153"/>
                </a:cubicBezTo>
                <a:cubicBezTo>
                  <a:pt x="514" y="198"/>
                  <a:pt x="430" y="260"/>
                  <a:pt x="363" y="312"/>
                </a:cubicBezTo>
                <a:cubicBezTo>
                  <a:pt x="296" y="364"/>
                  <a:pt x="237" y="410"/>
                  <a:pt x="177" y="468"/>
                </a:cubicBezTo>
                <a:cubicBezTo>
                  <a:pt x="117" y="526"/>
                  <a:pt x="58" y="593"/>
                  <a:pt x="0" y="660"/>
                </a:cubicBezTo>
              </a:path>
            </a:pathLst>
          </a:custGeom>
          <a:noFill/>
          <a:ln w="57150" cap="flat" cmpd="sng">
            <a:solidFill>
              <a:srgbClr val="CC0066"/>
            </a:solidFill>
            <a:prstDash val="solid"/>
            <a:round/>
            <a:headEnd/>
            <a:tailEnd/>
          </a:ln>
          <a:effectLst/>
        </p:spPr>
        <p:txBody>
          <a:bodyPr anchor="ctr"/>
          <a:lstStyle/>
          <a:p>
            <a:pPr>
              <a:defRPr/>
            </a:pPr>
            <a:endParaRPr lang="en-GB">
              <a:latin typeface="Calibri" pitchFamily="34" charset="0"/>
            </a:endParaRPr>
          </a:p>
        </p:txBody>
      </p:sp>
      <p:sp>
        <p:nvSpPr>
          <p:cNvPr id="635917" name="Freeform 13"/>
          <p:cNvSpPr>
            <a:spLocks/>
          </p:cNvSpPr>
          <p:nvPr/>
        </p:nvSpPr>
        <p:spPr bwMode="auto">
          <a:xfrm>
            <a:off x="7258050" y="3567113"/>
            <a:ext cx="1166813" cy="857250"/>
          </a:xfrm>
          <a:custGeom>
            <a:avLst/>
            <a:gdLst/>
            <a:ahLst/>
            <a:cxnLst>
              <a:cxn ang="0">
                <a:pos x="735" y="0"/>
              </a:cxn>
              <a:cxn ang="0">
                <a:pos x="543" y="42"/>
              </a:cxn>
              <a:cxn ang="0">
                <a:pos x="405" y="96"/>
              </a:cxn>
              <a:cxn ang="0">
                <a:pos x="228" y="231"/>
              </a:cxn>
              <a:cxn ang="0">
                <a:pos x="51" y="438"/>
              </a:cxn>
              <a:cxn ang="0">
                <a:pos x="0" y="540"/>
              </a:cxn>
            </a:cxnLst>
            <a:rect l="0" t="0" r="r" b="b"/>
            <a:pathLst>
              <a:path w="735" h="540">
                <a:moveTo>
                  <a:pt x="735" y="0"/>
                </a:moveTo>
                <a:cubicBezTo>
                  <a:pt x="666" y="13"/>
                  <a:pt x="598" y="26"/>
                  <a:pt x="543" y="42"/>
                </a:cubicBezTo>
                <a:cubicBezTo>
                  <a:pt x="488" y="58"/>
                  <a:pt x="458" y="65"/>
                  <a:pt x="405" y="96"/>
                </a:cubicBezTo>
                <a:cubicBezTo>
                  <a:pt x="352" y="127"/>
                  <a:pt x="287" y="174"/>
                  <a:pt x="228" y="231"/>
                </a:cubicBezTo>
                <a:cubicBezTo>
                  <a:pt x="169" y="288"/>
                  <a:pt x="89" y="387"/>
                  <a:pt x="51" y="438"/>
                </a:cubicBezTo>
                <a:cubicBezTo>
                  <a:pt x="13" y="489"/>
                  <a:pt x="6" y="514"/>
                  <a:pt x="0" y="540"/>
                </a:cubicBezTo>
              </a:path>
            </a:pathLst>
          </a:custGeom>
          <a:noFill/>
          <a:ln w="57150" cap="flat" cmpd="sng">
            <a:solidFill>
              <a:srgbClr val="CC0066"/>
            </a:solidFill>
            <a:prstDash val="solid"/>
            <a:round/>
            <a:headEnd/>
            <a:tailEnd/>
          </a:ln>
          <a:effectLst/>
        </p:spPr>
        <p:txBody>
          <a:bodyPr anchor="ctr"/>
          <a:lstStyle/>
          <a:p>
            <a:pPr>
              <a:defRPr/>
            </a:pPr>
            <a:endParaRPr lang="en-GB">
              <a:latin typeface="Calibri" pitchFamily="34" charset="0"/>
            </a:endParaRPr>
          </a:p>
        </p:txBody>
      </p:sp>
      <p:sp>
        <p:nvSpPr>
          <p:cNvPr id="635918" name="Freeform 14"/>
          <p:cNvSpPr>
            <a:spLocks/>
          </p:cNvSpPr>
          <p:nvPr/>
        </p:nvSpPr>
        <p:spPr bwMode="auto">
          <a:xfrm>
            <a:off x="6800850" y="5240338"/>
            <a:ext cx="1624013" cy="998537"/>
          </a:xfrm>
          <a:custGeom>
            <a:avLst/>
            <a:gdLst/>
            <a:ahLst/>
            <a:cxnLst>
              <a:cxn ang="0">
                <a:pos x="1023" y="2"/>
              </a:cxn>
              <a:cxn ang="0">
                <a:pos x="828" y="5"/>
              </a:cxn>
              <a:cxn ang="0">
                <a:pos x="555" y="32"/>
              </a:cxn>
              <a:cxn ang="0">
                <a:pos x="381" y="116"/>
              </a:cxn>
              <a:cxn ang="0">
                <a:pos x="237" y="257"/>
              </a:cxn>
              <a:cxn ang="0">
                <a:pos x="84" y="473"/>
              </a:cxn>
              <a:cxn ang="0">
                <a:pos x="0" y="629"/>
              </a:cxn>
            </a:cxnLst>
            <a:rect l="0" t="0" r="r" b="b"/>
            <a:pathLst>
              <a:path w="1023" h="629">
                <a:moveTo>
                  <a:pt x="1023" y="2"/>
                </a:moveTo>
                <a:cubicBezTo>
                  <a:pt x="964" y="1"/>
                  <a:pt x="906" y="0"/>
                  <a:pt x="828" y="5"/>
                </a:cubicBezTo>
                <a:cubicBezTo>
                  <a:pt x="750" y="10"/>
                  <a:pt x="629" y="14"/>
                  <a:pt x="555" y="32"/>
                </a:cubicBezTo>
                <a:cubicBezTo>
                  <a:pt x="481" y="50"/>
                  <a:pt x="434" y="79"/>
                  <a:pt x="381" y="116"/>
                </a:cubicBezTo>
                <a:cubicBezTo>
                  <a:pt x="328" y="153"/>
                  <a:pt x="286" y="197"/>
                  <a:pt x="237" y="257"/>
                </a:cubicBezTo>
                <a:cubicBezTo>
                  <a:pt x="188" y="317"/>
                  <a:pt x="124" y="411"/>
                  <a:pt x="84" y="473"/>
                </a:cubicBezTo>
                <a:cubicBezTo>
                  <a:pt x="44" y="535"/>
                  <a:pt x="22" y="582"/>
                  <a:pt x="0" y="629"/>
                </a:cubicBezTo>
              </a:path>
            </a:pathLst>
          </a:custGeom>
          <a:noFill/>
          <a:ln w="57150" cap="flat" cmpd="sng">
            <a:solidFill>
              <a:srgbClr val="CC0066"/>
            </a:solidFill>
            <a:prstDash val="solid"/>
            <a:round/>
            <a:headEnd/>
            <a:tailEnd/>
          </a:ln>
          <a:effectLst/>
        </p:spPr>
        <p:txBody>
          <a:bodyPr anchor="ctr"/>
          <a:lstStyle/>
          <a:p>
            <a:pPr>
              <a:defRPr/>
            </a:pPr>
            <a:endParaRPr lang="en-GB">
              <a:latin typeface="Calibri" pitchFamily="34" charset="0"/>
            </a:endParaRPr>
          </a:p>
        </p:txBody>
      </p:sp>
      <p:sp>
        <p:nvSpPr>
          <p:cNvPr id="635919" name="Freeform 15"/>
          <p:cNvSpPr>
            <a:spLocks/>
          </p:cNvSpPr>
          <p:nvPr/>
        </p:nvSpPr>
        <p:spPr bwMode="auto">
          <a:xfrm>
            <a:off x="4386263" y="5321300"/>
            <a:ext cx="1566862" cy="931863"/>
          </a:xfrm>
          <a:custGeom>
            <a:avLst/>
            <a:gdLst/>
            <a:ahLst/>
            <a:cxnLst>
              <a:cxn ang="0">
                <a:pos x="987" y="2"/>
              </a:cxn>
              <a:cxn ang="0">
                <a:pos x="702" y="5"/>
              </a:cxn>
              <a:cxn ang="0">
                <a:pos x="567" y="35"/>
              </a:cxn>
              <a:cxn ang="0">
                <a:pos x="345" y="167"/>
              </a:cxn>
              <a:cxn ang="0">
                <a:pos x="171" y="353"/>
              </a:cxn>
              <a:cxn ang="0">
                <a:pos x="54" y="509"/>
              </a:cxn>
              <a:cxn ang="0">
                <a:pos x="0" y="587"/>
              </a:cxn>
            </a:cxnLst>
            <a:rect l="0" t="0" r="r" b="b"/>
            <a:pathLst>
              <a:path w="987" h="587">
                <a:moveTo>
                  <a:pt x="987" y="2"/>
                </a:moveTo>
                <a:cubicBezTo>
                  <a:pt x="879" y="1"/>
                  <a:pt x="772" y="0"/>
                  <a:pt x="702" y="5"/>
                </a:cubicBezTo>
                <a:cubicBezTo>
                  <a:pt x="632" y="10"/>
                  <a:pt x="626" y="8"/>
                  <a:pt x="567" y="35"/>
                </a:cubicBezTo>
                <a:cubicBezTo>
                  <a:pt x="508" y="62"/>
                  <a:pt x="411" y="114"/>
                  <a:pt x="345" y="167"/>
                </a:cubicBezTo>
                <a:cubicBezTo>
                  <a:pt x="279" y="220"/>
                  <a:pt x="219" y="296"/>
                  <a:pt x="171" y="353"/>
                </a:cubicBezTo>
                <a:cubicBezTo>
                  <a:pt x="123" y="410"/>
                  <a:pt x="83" y="470"/>
                  <a:pt x="54" y="509"/>
                </a:cubicBezTo>
                <a:cubicBezTo>
                  <a:pt x="25" y="548"/>
                  <a:pt x="12" y="567"/>
                  <a:pt x="0" y="587"/>
                </a:cubicBezTo>
              </a:path>
            </a:pathLst>
          </a:custGeom>
          <a:noFill/>
          <a:ln w="57150" cap="flat" cmpd="sng">
            <a:solidFill>
              <a:srgbClr val="CC0066"/>
            </a:solidFill>
            <a:prstDash val="solid"/>
            <a:round/>
            <a:headEnd/>
            <a:tailEnd/>
          </a:ln>
          <a:effectLst/>
        </p:spPr>
        <p:txBody>
          <a:bodyPr anchor="ctr"/>
          <a:lstStyle/>
          <a:p>
            <a:pPr>
              <a:defRPr/>
            </a:pPr>
            <a:endParaRPr lang="en-GB">
              <a:latin typeface="Calibri" pitchFamily="34" charset="0"/>
            </a:endParaRPr>
          </a:p>
        </p:txBody>
      </p:sp>
      <p:sp>
        <p:nvSpPr>
          <p:cNvPr id="635920" name="Text Box 16"/>
          <p:cNvSpPr txBox="1">
            <a:spLocks noChangeArrowheads="1"/>
          </p:cNvSpPr>
          <p:nvPr/>
        </p:nvSpPr>
        <p:spPr bwMode="auto">
          <a:xfrm rot="-2388334">
            <a:off x="4263765" y="3730903"/>
            <a:ext cx="1426096" cy="369332"/>
          </a:xfrm>
          <a:prstGeom prst="rect">
            <a:avLst/>
          </a:prstGeom>
          <a:noFill/>
          <a:ln w="9525" algn="ctr">
            <a:noFill/>
            <a:miter lim="800000"/>
            <a:headEnd/>
            <a:tailEnd/>
          </a:ln>
          <a:effectLst/>
        </p:spPr>
        <p:txBody>
          <a:bodyPr wrap="none">
            <a:spAutoFit/>
          </a:bodyPr>
          <a:lstStyle/>
          <a:p>
            <a:pPr>
              <a:defRPr/>
            </a:pPr>
            <a:r>
              <a:rPr lang="en-GB" smtClean="0">
                <a:solidFill>
                  <a:srgbClr val="CC0066"/>
                </a:solidFill>
                <a:effectLst>
                  <a:outerShdw blurRad="38100" dist="38100" dir="2700000" algn="tl">
                    <a:srgbClr val="000000"/>
                  </a:outerShdw>
                </a:effectLst>
                <a:latin typeface="Calibri" pitchFamily="34" charset="0"/>
              </a:rPr>
              <a:t>Expected WR</a:t>
            </a:r>
            <a:endParaRPr lang="en-GB">
              <a:solidFill>
                <a:srgbClr val="CC0066"/>
              </a:solidFill>
              <a:effectLst>
                <a:outerShdw blurRad="38100" dist="38100" dir="2700000" algn="tl">
                  <a:srgbClr val="000000"/>
                </a:outerShdw>
              </a:effectLst>
              <a:latin typeface="Calibri" pitchFamily="34" charset="0"/>
            </a:endParaRPr>
          </a:p>
        </p:txBody>
      </p:sp>
      <p:sp>
        <p:nvSpPr>
          <p:cNvPr id="635921" name="Text Box 17"/>
          <p:cNvSpPr txBox="1">
            <a:spLocks noChangeArrowheads="1"/>
          </p:cNvSpPr>
          <p:nvPr/>
        </p:nvSpPr>
        <p:spPr bwMode="auto">
          <a:xfrm rot="-2388334">
            <a:off x="6935527" y="3519766"/>
            <a:ext cx="1426096" cy="369332"/>
          </a:xfrm>
          <a:prstGeom prst="rect">
            <a:avLst/>
          </a:prstGeom>
          <a:noFill/>
          <a:ln w="9525" algn="ctr">
            <a:noFill/>
            <a:miter lim="800000"/>
            <a:headEnd/>
            <a:tailEnd/>
          </a:ln>
          <a:effectLst/>
        </p:spPr>
        <p:txBody>
          <a:bodyPr wrap="none">
            <a:spAutoFit/>
          </a:bodyPr>
          <a:lstStyle/>
          <a:p>
            <a:pPr>
              <a:defRPr/>
            </a:pPr>
            <a:r>
              <a:rPr lang="en-GB" smtClean="0">
                <a:solidFill>
                  <a:srgbClr val="CC0066"/>
                </a:solidFill>
                <a:effectLst>
                  <a:outerShdw blurRad="38100" dist="38100" dir="2700000" algn="tl">
                    <a:srgbClr val="000000"/>
                  </a:outerShdw>
                </a:effectLst>
                <a:latin typeface="Calibri" pitchFamily="34" charset="0"/>
              </a:rPr>
              <a:t>Expected WR</a:t>
            </a:r>
            <a:endParaRPr lang="en-GB">
              <a:solidFill>
                <a:srgbClr val="CC0066"/>
              </a:solidFill>
              <a:effectLst>
                <a:outerShdw blurRad="38100" dist="38100" dir="2700000" algn="tl">
                  <a:srgbClr val="000000"/>
                </a:outerShdw>
              </a:effectLst>
              <a:latin typeface="Calibri" pitchFamily="34" charset="0"/>
            </a:endParaRPr>
          </a:p>
        </p:txBody>
      </p:sp>
      <p:sp>
        <p:nvSpPr>
          <p:cNvPr id="635922" name="Text Box 18"/>
          <p:cNvSpPr txBox="1">
            <a:spLocks noChangeArrowheads="1"/>
          </p:cNvSpPr>
          <p:nvPr/>
        </p:nvSpPr>
        <p:spPr bwMode="auto">
          <a:xfrm rot="-2742703">
            <a:off x="3921659" y="5419209"/>
            <a:ext cx="1426096" cy="369332"/>
          </a:xfrm>
          <a:prstGeom prst="rect">
            <a:avLst/>
          </a:prstGeom>
          <a:noFill/>
          <a:ln w="9525" algn="ctr">
            <a:noFill/>
            <a:miter lim="800000"/>
            <a:headEnd/>
            <a:tailEnd/>
          </a:ln>
          <a:effectLst/>
        </p:spPr>
        <p:txBody>
          <a:bodyPr wrap="none">
            <a:spAutoFit/>
          </a:bodyPr>
          <a:lstStyle/>
          <a:p>
            <a:pPr>
              <a:defRPr/>
            </a:pPr>
            <a:r>
              <a:rPr lang="en-GB" smtClean="0">
                <a:solidFill>
                  <a:srgbClr val="CC0066"/>
                </a:solidFill>
                <a:effectLst>
                  <a:outerShdw blurRad="38100" dist="38100" dir="2700000" algn="tl">
                    <a:srgbClr val="000000"/>
                  </a:outerShdw>
                </a:effectLst>
                <a:latin typeface="Calibri" pitchFamily="34" charset="0"/>
              </a:rPr>
              <a:t>Expected WR</a:t>
            </a:r>
            <a:endParaRPr lang="en-GB">
              <a:solidFill>
                <a:srgbClr val="CC0066"/>
              </a:solidFill>
              <a:effectLst>
                <a:outerShdw blurRad="38100" dist="38100" dir="2700000" algn="tl">
                  <a:srgbClr val="000000"/>
                </a:outerShdw>
              </a:effectLst>
              <a:latin typeface="Calibri" pitchFamily="34" charset="0"/>
            </a:endParaRPr>
          </a:p>
        </p:txBody>
      </p:sp>
      <p:sp>
        <p:nvSpPr>
          <p:cNvPr id="635923" name="Text Box 19"/>
          <p:cNvSpPr txBox="1">
            <a:spLocks noChangeArrowheads="1"/>
          </p:cNvSpPr>
          <p:nvPr/>
        </p:nvSpPr>
        <p:spPr bwMode="auto">
          <a:xfrm rot="-3008892">
            <a:off x="6283859" y="5349359"/>
            <a:ext cx="1426096" cy="369332"/>
          </a:xfrm>
          <a:prstGeom prst="rect">
            <a:avLst/>
          </a:prstGeom>
          <a:noFill/>
          <a:ln w="9525" algn="ctr">
            <a:noFill/>
            <a:miter lim="800000"/>
            <a:headEnd/>
            <a:tailEnd/>
          </a:ln>
          <a:effectLst/>
        </p:spPr>
        <p:txBody>
          <a:bodyPr wrap="none">
            <a:spAutoFit/>
          </a:bodyPr>
          <a:lstStyle/>
          <a:p>
            <a:pPr>
              <a:defRPr/>
            </a:pPr>
            <a:r>
              <a:rPr lang="en-GB" smtClean="0">
                <a:solidFill>
                  <a:srgbClr val="CC0066"/>
                </a:solidFill>
                <a:effectLst>
                  <a:outerShdw blurRad="38100" dist="38100" dir="2700000" algn="tl">
                    <a:srgbClr val="000000"/>
                  </a:outerShdw>
                </a:effectLst>
                <a:latin typeface="Calibri" pitchFamily="34" charset="0"/>
              </a:rPr>
              <a:t>Expected WR</a:t>
            </a:r>
            <a:endParaRPr lang="en-GB">
              <a:solidFill>
                <a:srgbClr val="CC0066"/>
              </a:solidFill>
              <a:effectLst>
                <a:outerShdw blurRad="38100" dist="38100" dir="2700000" algn="tl">
                  <a:srgbClr val="000000"/>
                </a:outerShdw>
              </a:effectLst>
              <a:latin typeface="Calibri" pitchFamily="34" charset="0"/>
            </a:endParaRPr>
          </a:p>
        </p:txBody>
      </p:sp>
      <p:sp>
        <p:nvSpPr>
          <p:cNvPr id="635924" name="AutoShape 20"/>
          <p:cNvSpPr>
            <a:spLocks noChangeArrowheads="1"/>
          </p:cNvSpPr>
          <p:nvPr/>
        </p:nvSpPr>
        <p:spPr bwMode="auto">
          <a:xfrm>
            <a:off x="4037013" y="3079750"/>
            <a:ext cx="169862" cy="1281113"/>
          </a:xfrm>
          <a:prstGeom prst="upDownArrow">
            <a:avLst>
              <a:gd name="adj1" fmla="val 50000"/>
              <a:gd name="adj2" fmla="val 150842"/>
            </a:avLst>
          </a:prstGeom>
          <a:gradFill rotWithShape="1">
            <a:gsLst>
              <a:gs pos="0">
                <a:srgbClr val="FFFF00"/>
              </a:gs>
              <a:gs pos="100000">
                <a:srgbClr val="0000FF"/>
              </a:gs>
            </a:gsLst>
            <a:path path="rect">
              <a:fillToRect l="50000" t="50000" r="50000" b="50000"/>
            </a:path>
          </a:gra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635925" name="AutoShape 21"/>
          <p:cNvSpPr>
            <a:spLocks noChangeArrowheads="1"/>
          </p:cNvSpPr>
          <p:nvPr/>
        </p:nvSpPr>
        <p:spPr bwMode="auto">
          <a:xfrm>
            <a:off x="4305300" y="3192463"/>
            <a:ext cx="169863" cy="942975"/>
          </a:xfrm>
          <a:prstGeom prst="upDownArrow">
            <a:avLst>
              <a:gd name="adj1" fmla="val 50000"/>
              <a:gd name="adj2" fmla="val 111028"/>
            </a:avLst>
          </a:prstGeom>
          <a:gradFill rotWithShape="1">
            <a:gsLst>
              <a:gs pos="0">
                <a:srgbClr val="FFFF00"/>
              </a:gs>
              <a:gs pos="100000">
                <a:srgbClr val="0000FF"/>
              </a:gs>
            </a:gsLst>
            <a:path path="rect">
              <a:fillToRect l="50000" t="50000" r="50000" b="50000"/>
            </a:path>
          </a:gra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635926" name="AutoShape 22"/>
          <p:cNvSpPr>
            <a:spLocks noChangeArrowheads="1"/>
          </p:cNvSpPr>
          <p:nvPr/>
        </p:nvSpPr>
        <p:spPr bwMode="auto">
          <a:xfrm>
            <a:off x="4586288" y="3271838"/>
            <a:ext cx="155575" cy="600075"/>
          </a:xfrm>
          <a:prstGeom prst="upDownArrow">
            <a:avLst>
              <a:gd name="adj1" fmla="val 50000"/>
              <a:gd name="adj2" fmla="val 77143"/>
            </a:avLst>
          </a:prstGeom>
          <a:gradFill rotWithShape="1">
            <a:gsLst>
              <a:gs pos="0">
                <a:srgbClr val="FFFF00"/>
              </a:gs>
              <a:gs pos="100000">
                <a:srgbClr val="0000FF"/>
              </a:gs>
            </a:gsLst>
            <a:path path="rect">
              <a:fillToRect l="50000" t="50000" r="50000" b="50000"/>
            </a:path>
          </a:gra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635927" name="AutoShape 23"/>
          <p:cNvSpPr>
            <a:spLocks noChangeArrowheads="1"/>
          </p:cNvSpPr>
          <p:nvPr/>
        </p:nvSpPr>
        <p:spPr bwMode="auto">
          <a:xfrm>
            <a:off x="4848225" y="3314700"/>
            <a:ext cx="155575" cy="333375"/>
          </a:xfrm>
          <a:prstGeom prst="upDownArrow">
            <a:avLst>
              <a:gd name="adj1" fmla="val 50000"/>
              <a:gd name="adj2" fmla="val 42857"/>
            </a:avLst>
          </a:prstGeom>
          <a:gradFill rotWithShape="1">
            <a:gsLst>
              <a:gs pos="0">
                <a:srgbClr val="FFFF00"/>
              </a:gs>
              <a:gs pos="100000">
                <a:srgbClr val="0000FF"/>
              </a:gs>
            </a:gsLst>
            <a:path path="rect">
              <a:fillToRect l="50000" t="50000" r="50000" b="50000"/>
            </a:path>
          </a:gra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635928" name="Text Box 24"/>
          <p:cNvSpPr txBox="1">
            <a:spLocks noChangeArrowheads="1"/>
          </p:cNvSpPr>
          <p:nvPr/>
        </p:nvSpPr>
        <p:spPr bwMode="auto">
          <a:xfrm>
            <a:off x="3975100" y="2971800"/>
            <a:ext cx="660758" cy="1323439"/>
          </a:xfrm>
          <a:prstGeom prst="rect">
            <a:avLst/>
          </a:prstGeom>
          <a:noFill/>
          <a:ln w="9525" algn="ctr">
            <a:noFill/>
            <a:miter lim="800000"/>
            <a:headEnd/>
            <a:tailEnd/>
          </a:ln>
          <a:effectLst/>
        </p:spPr>
        <p:txBody>
          <a:bodyPr wrap="none">
            <a:spAutoFit/>
          </a:bodyPr>
          <a:lstStyle/>
          <a:p>
            <a:pPr>
              <a:defRPr/>
            </a:pPr>
            <a:r>
              <a:rPr lang="en-GB" sz="8000" smtClean="0">
                <a:solidFill>
                  <a:srgbClr val="CC0066"/>
                </a:solidFill>
                <a:effectLst>
                  <a:outerShdw blurRad="38100" dist="38100" dir="2700000" algn="tl">
                    <a:srgbClr val="000000"/>
                  </a:outerShdw>
                </a:effectLst>
                <a:latin typeface="Calibri" pitchFamily="34" charset="0"/>
              </a:rPr>
              <a:t>?</a:t>
            </a:r>
            <a:endParaRPr lang="en-GB" sz="8000">
              <a:solidFill>
                <a:srgbClr val="CC0066"/>
              </a:solidFill>
              <a:effectLst>
                <a:outerShdw blurRad="38100" dist="38100" dir="2700000" algn="tl">
                  <a:srgbClr val="000000"/>
                </a:outerShdw>
              </a:effectLst>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35911"/>
                                        </p:tgtEl>
                                        <p:attrNameLst>
                                          <p:attrName>style.visibility</p:attrName>
                                        </p:attrNameLst>
                                      </p:cBhvr>
                                      <p:to>
                                        <p:strVal val="visible"/>
                                      </p:to>
                                    </p:set>
                                    <p:animEffect transition="in" filter="fade">
                                      <p:cBhvr>
                                        <p:cTn id="11" dur="500"/>
                                        <p:tgtEl>
                                          <p:spTgt spid="63591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635916"/>
                                        </p:tgtEl>
                                        <p:attrNameLst>
                                          <p:attrName>style.visibility</p:attrName>
                                        </p:attrNameLst>
                                      </p:cBhvr>
                                      <p:to>
                                        <p:strVal val="visible"/>
                                      </p:to>
                                    </p:set>
                                    <p:animEffect transition="in" filter="wipe(right)">
                                      <p:cBhvr>
                                        <p:cTn id="16" dur="2000"/>
                                        <p:tgtEl>
                                          <p:spTgt spid="635916"/>
                                        </p:tgtEl>
                                      </p:cBhvr>
                                    </p:animEffect>
                                  </p:childTnLst>
                                </p:cTn>
                              </p:par>
                            </p:childTnLst>
                          </p:cTn>
                        </p:par>
                        <p:par>
                          <p:cTn id="17" fill="hold">
                            <p:stCondLst>
                              <p:cond delay="2000"/>
                            </p:stCondLst>
                            <p:childTnLst>
                              <p:par>
                                <p:cTn id="18" presetID="22" presetClass="entr" presetSubtype="2" fill="hold" grpId="0" nodeType="afterEffect">
                                  <p:stCondLst>
                                    <p:cond delay="0"/>
                                  </p:stCondLst>
                                  <p:childTnLst>
                                    <p:set>
                                      <p:cBhvr>
                                        <p:cTn id="19" dur="1" fill="hold">
                                          <p:stCondLst>
                                            <p:cond delay="0"/>
                                          </p:stCondLst>
                                        </p:cTn>
                                        <p:tgtEl>
                                          <p:spTgt spid="635920"/>
                                        </p:tgtEl>
                                        <p:attrNameLst>
                                          <p:attrName>style.visibility</p:attrName>
                                        </p:attrNameLst>
                                      </p:cBhvr>
                                      <p:to>
                                        <p:strVal val="visible"/>
                                      </p:to>
                                    </p:set>
                                    <p:animEffect transition="in" filter="wipe(right)">
                                      <p:cBhvr>
                                        <p:cTn id="20" dur="500"/>
                                        <p:tgtEl>
                                          <p:spTgt spid="635920"/>
                                        </p:tgtEl>
                                      </p:cBhvr>
                                    </p:animEffect>
                                  </p:childTnLst>
                                </p:cTn>
                              </p:par>
                            </p:childTnLst>
                          </p:cTn>
                        </p:par>
                        <p:par>
                          <p:cTn id="21" fill="hold">
                            <p:stCondLst>
                              <p:cond delay="2500"/>
                            </p:stCondLst>
                            <p:childTnLst>
                              <p:par>
                                <p:cTn id="22" presetID="22" presetClass="entr" presetSubtype="2" fill="hold" grpId="0" nodeType="afterEffect">
                                  <p:stCondLst>
                                    <p:cond delay="0"/>
                                  </p:stCondLst>
                                  <p:childTnLst>
                                    <p:set>
                                      <p:cBhvr>
                                        <p:cTn id="23" dur="1" fill="hold">
                                          <p:stCondLst>
                                            <p:cond delay="0"/>
                                          </p:stCondLst>
                                        </p:cTn>
                                        <p:tgtEl>
                                          <p:spTgt spid="635917"/>
                                        </p:tgtEl>
                                        <p:attrNameLst>
                                          <p:attrName>style.visibility</p:attrName>
                                        </p:attrNameLst>
                                      </p:cBhvr>
                                      <p:to>
                                        <p:strVal val="visible"/>
                                      </p:to>
                                    </p:set>
                                    <p:animEffect transition="in" filter="wipe(right)">
                                      <p:cBhvr>
                                        <p:cTn id="24" dur="2000"/>
                                        <p:tgtEl>
                                          <p:spTgt spid="635917"/>
                                        </p:tgtEl>
                                      </p:cBhvr>
                                    </p:animEffect>
                                  </p:childTnLst>
                                </p:cTn>
                              </p:par>
                            </p:childTnLst>
                          </p:cTn>
                        </p:par>
                        <p:par>
                          <p:cTn id="25" fill="hold">
                            <p:stCondLst>
                              <p:cond delay="4500"/>
                            </p:stCondLst>
                            <p:childTnLst>
                              <p:par>
                                <p:cTn id="26" presetID="22" presetClass="entr" presetSubtype="2" fill="hold" nodeType="afterEffect">
                                  <p:stCondLst>
                                    <p:cond delay="0"/>
                                  </p:stCondLst>
                                  <p:childTnLst>
                                    <p:set>
                                      <p:cBhvr>
                                        <p:cTn id="27" dur="1" fill="hold">
                                          <p:stCondLst>
                                            <p:cond delay="0"/>
                                          </p:stCondLst>
                                        </p:cTn>
                                        <p:tgtEl>
                                          <p:spTgt spid="635921">
                                            <p:txEl>
                                              <p:pRg st="0" end="0"/>
                                            </p:txEl>
                                          </p:spTgt>
                                        </p:tgtEl>
                                        <p:attrNameLst>
                                          <p:attrName>style.visibility</p:attrName>
                                        </p:attrNameLst>
                                      </p:cBhvr>
                                      <p:to>
                                        <p:strVal val="visible"/>
                                      </p:to>
                                    </p:set>
                                    <p:animEffect transition="in" filter="wipe(right)">
                                      <p:cBhvr>
                                        <p:cTn id="28" dur="500"/>
                                        <p:tgtEl>
                                          <p:spTgt spid="635921">
                                            <p:txEl>
                                              <p:pRg st="0" end="0"/>
                                            </p:txEl>
                                          </p:spTgt>
                                        </p:tgtEl>
                                      </p:cBhvr>
                                    </p:animEffect>
                                  </p:childTnLst>
                                </p:cTn>
                              </p:par>
                            </p:childTnLst>
                          </p:cTn>
                        </p:par>
                        <p:par>
                          <p:cTn id="29" fill="hold">
                            <p:stCondLst>
                              <p:cond delay="5000"/>
                            </p:stCondLst>
                            <p:childTnLst>
                              <p:par>
                                <p:cTn id="30" presetID="22" presetClass="entr" presetSubtype="2" fill="hold" grpId="0" nodeType="afterEffect">
                                  <p:stCondLst>
                                    <p:cond delay="0"/>
                                  </p:stCondLst>
                                  <p:childTnLst>
                                    <p:set>
                                      <p:cBhvr>
                                        <p:cTn id="31" dur="1" fill="hold">
                                          <p:stCondLst>
                                            <p:cond delay="0"/>
                                          </p:stCondLst>
                                        </p:cTn>
                                        <p:tgtEl>
                                          <p:spTgt spid="635919"/>
                                        </p:tgtEl>
                                        <p:attrNameLst>
                                          <p:attrName>style.visibility</p:attrName>
                                        </p:attrNameLst>
                                      </p:cBhvr>
                                      <p:to>
                                        <p:strVal val="visible"/>
                                      </p:to>
                                    </p:set>
                                    <p:animEffect transition="in" filter="wipe(right)">
                                      <p:cBhvr>
                                        <p:cTn id="32" dur="2000"/>
                                        <p:tgtEl>
                                          <p:spTgt spid="635919"/>
                                        </p:tgtEl>
                                      </p:cBhvr>
                                    </p:animEffect>
                                  </p:childTnLst>
                                </p:cTn>
                              </p:par>
                            </p:childTnLst>
                          </p:cTn>
                        </p:par>
                        <p:par>
                          <p:cTn id="33" fill="hold">
                            <p:stCondLst>
                              <p:cond delay="7000"/>
                            </p:stCondLst>
                            <p:childTnLst>
                              <p:par>
                                <p:cTn id="34" presetID="22" presetClass="entr" presetSubtype="2" fill="hold" grpId="0" nodeType="afterEffect">
                                  <p:stCondLst>
                                    <p:cond delay="0"/>
                                  </p:stCondLst>
                                  <p:childTnLst>
                                    <p:set>
                                      <p:cBhvr>
                                        <p:cTn id="35" dur="1" fill="hold">
                                          <p:stCondLst>
                                            <p:cond delay="0"/>
                                          </p:stCondLst>
                                        </p:cTn>
                                        <p:tgtEl>
                                          <p:spTgt spid="635922"/>
                                        </p:tgtEl>
                                        <p:attrNameLst>
                                          <p:attrName>style.visibility</p:attrName>
                                        </p:attrNameLst>
                                      </p:cBhvr>
                                      <p:to>
                                        <p:strVal val="visible"/>
                                      </p:to>
                                    </p:set>
                                    <p:animEffect transition="in" filter="wipe(right)">
                                      <p:cBhvr>
                                        <p:cTn id="36" dur="500"/>
                                        <p:tgtEl>
                                          <p:spTgt spid="635922"/>
                                        </p:tgtEl>
                                      </p:cBhvr>
                                    </p:animEffect>
                                  </p:childTnLst>
                                </p:cTn>
                              </p:par>
                            </p:childTnLst>
                          </p:cTn>
                        </p:par>
                        <p:par>
                          <p:cTn id="37" fill="hold">
                            <p:stCondLst>
                              <p:cond delay="7500"/>
                            </p:stCondLst>
                            <p:childTnLst>
                              <p:par>
                                <p:cTn id="38" presetID="22" presetClass="entr" presetSubtype="2" fill="hold" grpId="0" nodeType="afterEffect">
                                  <p:stCondLst>
                                    <p:cond delay="0"/>
                                  </p:stCondLst>
                                  <p:childTnLst>
                                    <p:set>
                                      <p:cBhvr>
                                        <p:cTn id="39" dur="1" fill="hold">
                                          <p:stCondLst>
                                            <p:cond delay="0"/>
                                          </p:stCondLst>
                                        </p:cTn>
                                        <p:tgtEl>
                                          <p:spTgt spid="635918"/>
                                        </p:tgtEl>
                                        <p:attrNameLst>
                                          <p:attrName>style.visibility</p:attrName>
                                        </p:attrNameLst>
                                      </p:cBhvr>
                                      <p:to>
                                        <p:strVal val="visible"/>
                                      </p:to>
                                    </p:set>
                                    <p:animEffect transition="in" filter="wipe(right)">
                                      <p:cBhvr>
                                        <p:cTn id="40" dur="2000"/>
                                        <p:tgtEl>
                                          <p:spTgt spid="635918"/>
                                        </p:tgtEl>
                                      </p:cBhvr>
                                    </p:animEffect>
                                  </p:childTnLst>
                                </p:cTn>
                              </p:par>
                            </p:childTnLst>
                          </p:cTn>
                        </p:par>
                        <p:par>
                          <p:cTn id="41" fill="hold">
                            <p:stCondLst>
                              <p:cond delay="9500"/>
                            </p:stCondLst>
                            <p:childTnLst>
                              <p:par>
                                <p:cTn id="42" presetID="22" presetClass="entr" presetSubtype="2" fill="hold" nodeType="afterEffect">
                                  <p:stCondLst>
                                    <p:cond delay="0"/>
                                  </p:stCondLst>
                                  <p:childTnLst>
                                    <p:set>
                                      <p:cBhvr>
                                        <p:cTn id="43" dur="1" fill="hold">
                                          <p:stCondLst>
                                            <p:cond delay="0"/>
                                          </p:stCondLst>
                                        </p:cTn>
                                        <p:tgtEl>
                                          <p:spTgt spid="635923">
                                            <p:txEl>
                                              <p:pRg st="0" end="0"/>
                                            </p:txEl>
                                          </p:spTgt>
                                        </p:tgtEl>
                                        <p:attrNameLst>
                                          <p:attrName>style.visibility</p:attrName>
                                        </p:attrNameLst>
                                      </p:cBhvr>
                                      <p:to>
                                        <p:strVal val="visible"/>
                                      </p:to>
                                    </p:set>
                                    <p:animEffect transition="in" filter="wipe(right)">
                                      <p:cBhvr>
                                        <p:cTn id="44" dur="500"/>
                                        <p:tgtEl>
                                          <p:spTgt spid="635923">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635914">
                                            <p:txEl>
                                              <p:pRg st="0" end="0"/>
                                            </p:txEl>
                                          </p:spTgt>
                                        </p:tgtEl>
                                        <p:attrNameLst>
                                          <p:attrName>style.visibility</p:attrName>
                                        </p:attrNameLst>
                                      </p:cBhvr>
                                      <p:to>
                                        <p:strVal val="visible"/>
                                      </p:to>
                                    </p:set>
                                    <p:animEffect transition="in" filter="fade">
                                      <p:cBhvr>
                                        <p:cTn id="49" dur="500"/>
                                        <p:tgtEl>
                                          <p:spTgt spid="635914">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635914">
                                            <p:txEl>
                                              <p:pRg st="2" end="2"/>
                                            </p:txEl>
                                          </p:spTgt>
                                        </p:tgtEl>
                                        <p:attrNameLst>
                                          <p:attrName>style.visibility</p:attrName>
                                        </p:attrNameLst>
                                      </p:cBhvr>
                                      <p:to>
                                        <p:strVal val="visible"/>
                                      </p:to>
                                    </p:set>
                                    <p:animEffect transition="in" filter="fade">
                                      <p:cBhvr>
                                        <p:cTn id="54" dur="500"/>
                                        <p:tgtEl>
                                          <p:spTgt spid="635914">
                                            <p:txEl>
                                              <p:pRg st="2" end="2"/>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635924"/>
                                        </p:tgtEl>
                                        <p:attrNameLst>
                                          <p:attrName>style.visibility</p:attrName>
                                        </p:attrNameLst>
                                      </p:cBhvr>
                                      <p:to>
                                        <p:strVal val="visible"/>
                                      </p:to>
                                    </p:set>
                                    <p:animEffect transition="in" filter="fade">
                                      <p:cBhvr>
                                        <p:cTn id="59" dur="1000"/>
                                        <p:tgtEl>
                                          <p:spTgt spid="635924"/>
                                        </p:tgtEl>
                                      </p:cBhvr>
                                    </p:animEffect>
                                  </p:childTnLst>
                                </p:cTn>
                              </p:par>
                            </p:childTnLst>
                          </p:cTn>
                        </p:par>
                        <p:par>
                          <p:cTn id="60" fill="hold">
                            <p:stCondLst>
                              <p:cond delay="1000"/>
                            </p:stCondLst>
                            <p:childTnLst>
                              <p:par>
                                <p:cTn id="61" presetID="10" presetClass="entr" presetSubtype="0" fill="hold" grpId="0" nodeType="afterEffect">
                                  <p:stCondLst>
                                    <p:cond delay="0"/>
                                  </p:stCondLst>
                                  <p:childTnLst>
                                    <p:set>
                                      <p:cBhvr>
                                        <p:cTn id="62" dur="1" fill="hold">
                                          <p:stCondLst>
                                            <p:cond delay="0"/>
                                          </p:stCondLst>
                                        </p:cTn>
                                        <p:tgtEl>
                                          <p:spTgt spid="635925"/>
                                        </p:tgtEl>
                                        <p:attrNameLst>
                                          <p:attrName>style.visibility</p:attrName>
                                        </p:attrNameLst>
                                      </p:cBhvr>
                                      <p:to>
                                        <p:strVal val="visible"/>
                                      </p:to>
                                    </p:set>
                                    <p:animEffect transition="in" filter="fade">
                                      <p:cBhvr>
                                        <p:cTn id="63" dur="500"/>
                                        <p:tgtEl>
                                          <p:spTgt spid="635925"/>
                                        </p:tgtEl>
                                      </p:cBhvr>
                                    </p:animEffect>
                                  </p:childTnLst>
                                </p:cTn>
                              </p:par>
                            </p:childTnLst>
                          </p:cTn>
                        </p:par>
                        <p:par>
                          <p:cTn id="64" fill="hold">
                            <p:stCondLst>
                              <p:cond delay="1500"/>
                            </p:stCondLst>
                            <p:childTnLst>
                              <p:par>
                                <p:cTn id="65" presetID="10" presetClass="entr" presetSubtype="0" fill="hold" grpId="0" nodeType="afterEffect">
                                  <p:stCondLst>
                                    <p:cond delay="0"/>
                                  </p:stCondLst>
                                  <p:childTnLst>
                                    <p:set>
                                      <p:cBhvr>
                                        <p:cTn id="66" dur="1" fill="hold">
                                          <p:stCondLst>
                                            <p:cond delay="0"/>
                                          </p:stCondLst>
                                        </p:cTn>
                                        <p:tgtEl>
                                          <p:spTgt spid="635926"/>
                                        </p:tgtEl>
                                        <p:attrNameLst>
                                          <p:attrName>style.visibility</p:attrName>
                                        </p:attrNameLst>
                                      </p:cBhvr>
                                      <p:to>
                                        <p:strVal val="visible"/>
                                      </p:to>
                                    </p:set>
                                    <p:animEffect transition="in" filter="fade">
                                      <p:cBhvr>
                                        <p:cTn id="67" dur="500"/>
                                        <p:tgtEl>
                                          <p:spTgt spid="635926"/>
                                        </p:tgtEl>
                                      </p:cBhvr>
                                    </p:animEffect>
                                  </p:childTnLst>
                                </p:cTn>
                              </p:par>
                            </p:childTnLst>
                          </p:cTn>
                        </p:par>
                        <p:par>
                          <p:cTn id="68" fill="hold">
                            <p:stCondLst>
                              <p:cond delay="2000"/>
                            </p:stCondLst>
                            <p:childTnLst>
                              <p:par>
                                <p:cTn id="69" presetID="10" presetClass="entr" presetSubtype="0" fill="hold" grpId="0" nodeType="afterEffect">
                                  <p:stCondLst>
                                    <p:cond delay="0"/>
                                  </p:stCondLst>
                                  <p:childTnLst>
                                    <p:set>
                                      <p:cBhvr>
                                        <p:cTn id="70" dur="1" fill="hold">
                                          <p:stCondLst>
                                            <p:cond delay="0"/>
                                          </p:stCondLst>
                                        </p:cTn>
                                        <p:tgtEl>
                                          <p:spTgt spid="635927"/>
                                        </p:tgtEl>
                                        <p:attrNameLst>
                                          <p:attrName>style.visibility</p:attrName>
                                        </p:attrNameLst>
                                      </p:cBhvr>
                                      <p:to>
                                        <p:strVal val="visible"/>
                                      </p:to>
                                    </p:set>
                                    <p:animEffect transition="in" filter="fade">
                                      <p:cBhvr>
                                        <p:cTn id="71" dur="500"/>
                                        <p:tgtEl>
                                          <p:spTgt spid="635927"/>
                                        </p:tgtEl>
                                      </p:cBhvr>
                                    </p:animEffect>
                                  </p:childTnLst>
                                </p:cTn>
                              </p:par>
                            </p:childTnLst>
                          </p:cTn>
                        </p:par>
                        <p:par>
                          <p:cTn id="72" fill="hold">
                            <p:stCondLst>
                              <p:cond delay="2500"/>
                            </p:stCondLst>
                            <p:childTnLst>
                              <p:par>
                                <p:cTn id="73" presetID="10" presetClass="entr" presetSubtype="0" fill="hold" grpId="0" nodeType="afterEffect">
                                  <p:stCondLst>
                                    <p:cond delay="0"/>
                                  </p:stCondLst>
                                  <p:childTnLst>
                                    <p:set>
                                      <p:cBhvr>
                                        <p:cTn id="74" dur="1" fill="hold">
                                          <p:stCondLst>
                                            <p:cond delay="0"/>
                                          </p:stCondLst>
                                        </p:cTn>
                                        <p:tgtEl>
                                          <p:spTgt spid="635928"/>
                                        </p:tgtEl>
                                        <p:attrNameLst>
                                          <p:attrName>style.visibility</p:attrName>
                                        </p:attrNameLst>
                                      </p:cBhvr>
                                      <p:to>
                                        <p:strVal val="visible"/>
                                      </p:to>
                                    </p:set>
                                    <p:animEffect transition="in" filter="fade">
                                      <p:cBhvr>
                                        <p:cTn id="75" dur="2000"/>
                                        <p:tgtEl>
                                          <p:spTgt spid="6359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5911" grpId="0" autoUpdateAnimBg="0"/>
      <p:bldP spid="635914" grpId="0" build="p"/>
      <p:bldP spid="635916" grpId="0" animBg="1"/>
      <p:bldP spid="635917" grpId="0" animBg="1"/>
      <p:bldP spid="635918" grpId="0" animBg="1"/>
      <p:bldP spid="635919" grpId="0" animBg="1"/>
      <p:bldP spid="635920" grpId="0"/>
      <p:bldP spid="635922" grpId="0"/>
      <p:bldP spid="635924" grpId="0" animBg="1"/>
      <p:bldP spid="635925" grpId="0" animBg="1"/>
      <p:bldP spid="635926" grpId="0" animBg="1"/>
      <p:bldP spid="635927" grpId="0" animBg="1"/>
      <p:bldP spid="635928" grpId="0"/>
    </p:bldLst>
  </p:timing>
</p:sld>
</file>

<file path=ppt/slides/slide1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37977" name="Rectangle 25"/>
          <p:cNvSpPr>
            <a:spLocks noChangeArrowheads="1"/>
          </p:cNvSpPr>
          <p:nvPr/>
        </p:nvSpPr>
        <p:spPr bwMode="auto">
          <a:xfrm>
            <a:off x="1154113" y="6513513"/>
            <a:ext cx="7989887" cy="344487"/>
          </a:xfrm>
          <a:prstGeom prst="rect">
            <a:avLst/>
          </a:prstGeom>
          <a:solidFill>
            <a:schemeClr val="tx1"/>
          </a:solidFill>
          <a:ln w="9525" algn="ctr">
            <a:noFill/>
            <a:miter lim="800000"/>
            <a:headEnd/>
            <a:tailEnd/>
          </a:ln>
          <a:effectLst/>
        </p:spPr>
        <p:txBody>
          <a:bodyPr wrap="none" anchor="ctr"/>
          <a:lstStyle/>
          <a:p>
            <a:pPr>
              <a:defRPr/>
            </a:pPr>
            <a:endParaRPr lang="en-GB">
              <a:latin typeface="Calibri" pitchFamily="34" charset="0"/>
            </a:endParaRPr>
          </a:p>
        </p:txBody>
      </p:sp>
      <p:sp>
        <p:nvSpPr>
          <p:cNvPr id="637954" name="Text Box 2"/>
          <p:cNvSpPr txBox="1">
            <a:spLocks noChangeArrowheads="1"/>
          </p:cNvSpPr>
          <p:nvPr/>
        </p:nvSpPr>
        <p:spPr bwMode="auto">
          <a:xfrm>
            <a:off x="0" y="88900"/>
            <a:ext cx="9144000" cy="1066800"/>
          </a:xfrm>
          <a:prstGeom prst="rect">
            <a:avLst/>
          </a:prstGeom>
          <a:noFill/>
          <a:ln w="9525" algn="ctr">
            <a:noFill/>
            <a:miter lim="800000"/>
            <a:headEnd/>
            <a:tailEnd/>
          </a:ln>
          <a:effectLst/>
        </p:spPr>
        <p:txBody>
          <a:bodyPr>
            <a:spAutoFit/>
          </a:bodyPr>
          <a:lstStyle/>
          <a:p>
            <a:pPr algn="ctr">
              <a:defRPr/>
            </a:pPr>
            <a:r>
              <a:rPr lang="en-GB" sz="3200" smtClean="0">
                <a:solidFill>
                  <a:srgbClr val="FFFF00"/>
                </a:solidFill>
                <a:effectLst>
                  <a:outerShdw blurRad="38100" dist="38100" dir="2700000" algn="tl">
                    <a:srgbClr val="000000"/>
                  </a:outerShdw>
                </a:effectLst>
                <a:latin typeface="Calibri" pitchFamily="34" charset="0"/>
              </a:rPr>
              <a:t>Mantle melting, melt extraction and post-melting processes beneath mid-ocean ridges</a:t>
            </a:r>
            <a:endParaRPr lang="en-GB" sz="3200">
              <a:solidFill>
                <a:srgbClr val="FFFF00"/>
              </a:solidFill>
              <a:effectLst>
                <a:outerShdw blurRad="38100" dist="38100" dir="2700000" algn="tl">
                  <a:srgbClr val="000000"/>
                </a:outerShdw>
              </a:effectLst>
              <a:latin typeface="Calibri" pitchFamily="34" charset="0"/>
            </a:endParaRPr>
          </a:p>
        </p:txBody>
      </p:sp>
      <p:sp>
        <p:nvSpPr>
          <p:cNvPr id="637955" name="Text Box 3"/>
          <p:cNvSpPr txBox="1">
            <a:spLocks noChangeArrowheads="1"/>
          </p:cNvSpPr>
          <p:nvPr/>
        </p:nvSpPr>
        <p:spPr bwMode="auto">
          <a:xfrm>
            <a:off x="346075" y="1038225"/>
            <a:ext cx="8451850" cy="519113"/>
          </a:xfrm>
          <a:prstGeom prst="rect">
            <a:avLst/>
          </a:prstGeom>
          <a:noFill/>
          <a:ln w="9525">
            <a:noFill/>
            <a:miter lim="800000"/>
            <a:headEnd/>
            <a:tailEnd/>
          </a:ln>
          <a:effectLst/>
        </p:spPr>
        <p:txBody>
          <a:bodyPr wrap="square">
            <a:spAutoFit/>
          </a:bodyPr>
          <a:lstStyle/>
          <a:p>
            <a:pPr>
              <a:defRPr/>
            </a:pPr>
            <a:r>
              <a:rPr lang="en-GB" sz="2800" i="1" smtClean="0">
                <a:solidFill>
                  <a:schemeClr val="bg1"/>
                </a:solidFill>
                <a:effectLst>
                  <a:outerShdw blurRad="38100" dist="38100" dir="2700000" algn="tl">
                    <a:srgbClr val="000000"/>
                  </a:outerShdw>
                </a:effectLst>
                <a:latin typeface="Calibri" pitchFamily="34" charset="0"/>
                <a:sym typeface="Wingdings" pitchFamily="2" charset="2"/>
              </a:rPr>
              <a:t>What is the origin of these unexpected results?</a:t>
            </a:r>
            <a:endParaRPr lang="en-GB" sz="2800" i="1">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637957" name="Text Box 5"/>
          <p:cNvSpPr txBox="1">
            <a:spLocks noChangeArrowheads="1"/>
          </p:cNvSpPr>
          <p:nvPr/>
        </p:nvSpPr>
        <p:spPr bwMode="auto">
          <a:xfrm>
            <a:off x="571500" y="6521450"/>
            <a:ext cx="4508500" cy="336550"/>
          </a:xfrm>
          <a:prstGeom prst="rect">
            <a:avLst/>
          </a:prstGeom>
          <a:solidFill>
            <a:schemeClr val="tx1"/>
          </a:solidFill>
          <a:ln w="9525" algn="ctr">
            <a:noFill/>
            <a:miter lim="800000"/>
            <a:headEnd/>
            <a:tailEnd/>
          </a:ln>
          <a:effectLst/>
        </p:spPr>
        <p:txBody>
          <a:bodyPr>
            <a:spAutoFit/>
          </a:bodyPr>
          <a:lstStyle/>
          <a:p>
            <a:pPr>
              <a:defRPr/>
            </a:pPr>
            <a:r>
              <a:rPr lang="en-GB" sz="1600" dirty="0" err="1" smtClean="0">
                <a:solidFill>
                  <a:schemeClr val="bg1"/>
                </a:solidFill>
                <a:effectLst>
                  <a:outerShdw blurRad="38100" dist="38100" dir="2700000" algn="tl">
                    <a:srgbClr val="000000"/>
                  </a:outerShdw>
                </a:effectLst>
                <a:latin typeface="Calibri" pitchFamily="34" charset="0"/>
              </a:rPr>
              <a:t>Niu</a:t>
            </a:r>
            <a:r>
              <a:rPr lang="en-GB" sz="1600" dirty="0" smtClean="0">
                <a:solidFill>
                  <a:schemeClr val="bg1"/>
                </a:solidFill>
                <a:effectLst>
                  <a:outerShdw blurRad="38100" dist="38100" dir="2700000" algn="tl">
                    <a:srgbClr val="000000"/>
                  </a:outerShdw>
                </a:effectLst>
                <a:latin typeface="Calibri" pitchFamily="34" charset="0"/>
              </a:rPr>
              <a:t>, </a:t>
            </a:r>
            <a:r>
              <a:rPr lang="en-GB" sz="1600" dirty="0" smtClean="0">
                <a:solidFill>
                  <a:schemeClr val="bg1"/>
                </a:solidFill>
                <a:effectLst>
                  <a:outerShdw blurRad="38100" dist="38100" dir="2700000" algn="tl">
                    <a:srgbClr val="000000"/>
                  </a:outerShdw>
                </a:effectLst>
                <a:latin typeface="Calibri" pitchFamily="34" charset="0"/>
              </a:rPr>
              <a:t>2004 (J</a:t>
            </a:r>
            <a:r>
              <a:rPr lang="en-GB" sz="1600" dirty="0" smtClean="0">
                <a:solidFill>
                  <a:schemeClr val="bg1"/>
                </a:solidFill>
                <a:effectLst>
                  <a:outerShdw blurRad="38100" dist="38100" dir="2700000" algn="tl">
                    <a:srgbClr val="000000"/>
                  </a:outerShdw>
                </a:effectLst>
                <a:latin typeface="Calibri" pitchFamily="34" charset="0"/>
              </a:rPr>
              <a:t>. Petrol., </a:t>
            </a:r>
            <a:r>
              <a:rPr lang="en-GB" sz="1600" dirty="0" smtClean="0">
                <a:solidFill>
                  <a:schemeClr val="bg1"/>
                </a:solidFill>
                <a:effectLst>
                  <a:outerShdw blurRad="38100" dist="38100" dir="2700000" algn="tl">
                    <a:srgbClr val="000000"/>
                  </a:outerShdw>
                </a:effectLst>
                <a:latin typeface="Calibri" pitchFamily="34" charset="0"/>
              </a:rPr>
              <a:t>45</a:t>
            </a:r>
            <a:r>
              <a:rPr lang="en-GB" sz="1600" dirty="0" smtClean="0">
                <a:solidFill>
                  <a:schemeClr val="bg1"/>
                </a:solidFill>
                <a:effectLst>
                  <a:outerShdw blurRad="38100" dist="38100" dir="2700000" algn="tl">
                    <a:srgbClr val="000000"/>
                  </a:outerShdw>
                </a:effectLst>
                <a:latin typeface="Calibri" pitchFamily="34" charset="0"/>
              </a:rPr>
              <a:t>, </a:t>
            </a:r>
            <a:r>
              <a:rPr lang="en-GB" sz="1600" dirty="0" smtClean="0">
                <a:solidFill>
                  <a:schemeClr val="bg1"/>
                </a:solidFill>
                <a:effectLst>
                  <a:outerShdw blurRad="38100" dist="38100" dir="2700000" algn="tl">
                    <a:srgbClr val="000000"/>
                  </a:outerShdw>
                </a:effectLst>
                <a:latin typeface="Calibri" pitchFamily="34" charset="0"/>
              </a:rPr>
              <a:t>2423-2458) </a:t>
            </a:r>
            <a:endParaRPr lang="en-GB" sz="1600" dirty="0">
              <a:solidFill>
                <a:schemeClr val="bg1"/>
              </a:solidFill>
              <a:effectLst>
                <a:outerShdw blurRad="38100" dist="38100" dir="2700000" algn="tl">
                  <a:srgbClr val="000000"/>
                </a:outerShdw>
              </a:effectLst>
              <a:latin typeface="Calibri" pitchFamily="34" charset="0"/>
            </a:endParaRPr>
          </a:p>
        </p:txBody>
      </p:sp>
      <p:sp>
        <p:nvSpPr>
          <p:cNvPr id="637959" name="Text Box 7"/>
          <p:cNvSpPr txBox="1">
            <a:spLocks noChangeArrowheads="1"/>
          </p:cNvSpPr>
          <p:nvPr/>
        </p:nvSpPr>
        <p:spPr bwMode="auto">
          <a:xfrm>
            <a:off x="346075" y="3679825"/>
            <a:ext cx="4692650" cy="2492990"/>
          </a:xfrm>
          <a:prstGeom prst="rect">
            <a:avLst/>
          </a:prstGeom>
          <a:noFill/>
          <a:ln w="9525">
            <a:noFill/>
            <a:miter lim="800000"/>
            <a:headEnd/>
            <a:tailEnd/>
          </a:ln>
          <a:effectLst/>
        </p:spPr>
        <p:txBody>
          <a:bodyPr wrap="square">
            <a:spAutoFit/>
          </a:bodyPr>
          <a:lstStyle/>
          <a:p>
            <a:pPr algn="r">
              <a:defRPr/>
            </a:pPr>
            <a:r>
              <a:rPr lang="en-GB" sz="2600" smtClean="0">
                <a:solidFill>
                  <a:schemeClr val="bg1"/>
                </a:solidFill>
                <a:effectLst>
                  <a:outerShdw blurRad="38100" dist="38100" dir="2700000" algn="tl">
                    <a:srgbClr val="000000"/>
                  </a:outerShdw>
                </a:effectLst>
                <a:latin typeface="Calibri" pitchFamily="34" charset="0"/>
                <a:sym typeface="Wingdings" pitchFamily="2" charset="2"/>
              </a:rPr>
              <a:t>Average seawater has REE levels 4–6 orders of magnitude lower than in abyssal peridotites, so seawater cannot be a promising source for excess LREE in these rocks.</a:t>
            </a:r>
            <a:endParaRPr lang="en-GB" sz="260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637976" name="Text Box 24"/>
          <p:cNvSpPr txBox="1">
            <a:spLocks noChangeArrowheads="1"/>
          </p:cNvSpPr>
          <p:nvPr/>
        </p:nvSpPr>
        <p:spPr bwMode="auto">
          <a:xfrm>
            <a:off x="346075" y="1476375"/>
            <a:ext cx="8451850" cy="2292935"/>
          </a:xfrm>
          <a:prstGeom prst="rect">
            <a:avLst/>
          </a:prstGeom>
          <a:noFill/>
          <a:ln w="9525">
            <a:noFill/>
            <a:miter lim="800000"/>
            <a:headEnd/>
            <a:tailEnd/>
          </a:ln>
          <a:effectLst/>
        </p:spPr>
        <p:txBody>
          <a:bodyPr wrap="square">
            <a:spAutoFit/>
          </a:bodyPr>
          <a:lstStyle/>
          <a:p>
            <a:pPr>
              <a:lnSpc>
                <a:spcPct val="110000"/>
              </a:lnSpc>
              <a:defRPr/>
            </a:pPr>
            <a:r>
              <a:rPr lang="en-GB" sz="2600" smtClean="0">
                <a:solidFill>
                  <a:srgbClr val="FFFF00"/>
                </a:solidFill>
                <a:effectLst>
                  <a:outerShdw blurRad="38100" dist="38100" dir="2700000" algn="tl">
                    <a:srgbClr val="000000"/>
                  </a:outerShdw>
                </a:effectLst>
                <a:latin typeface="Calibri" pitchFamily="34" charset="0"/>
                <a:sym typeface="Wingdings" pitchFamily="2" charset="2"/>
              </a:rPr>
              <a:t>All these peridotites are serpentinized to various extents. </a:t>
            </a:r>
            <a:r>
              <a:rPr lang="en-GB" sz="2600" smtClean="0">
                <a:solidFill>
                  <a:schemeClr val="bg1"/>
                </a:solidFill>
                <a:effectLst>
                  <a:outerShdw blurRad="38100" dist="38100" dir="2700000" algn="tl">
                    <a:srgbClr val="000000"/>
                  </a:outerShdw>
                </a:effectLst>
                <a:latin typeface="Calibri" pitchFamily="34" charset="0"/>
                <a:sym typeface="Wingdings" pitchFamily="2" charset="2"/>
              </a:rPr>
              <a:t>Could the elevated abundances of LREE be due to serpentinization</a:t>
            </a:r>
            <a:r>
              <a:rPr lang="en-GB" sz="2600" smtClean="0">
                <a:solidFill>
                  <a:srgbClr val="FFFF00"/>
                </a:solidFill>
                <a:effectLst>
                  <a:outerShdw blurRad="38100" dist="38100" dir="2700000" algn="tl">
                    <a:srgbClr val="000000"/>
                  </a:outerShdw>
                </a:effectLst>
                <a:latin typeface="Calibri" pitchFamily="34" charset="0"/>
                <a:sym typeface="Wingdings" pitchFamily="2" charset="2"/>
              </a:rPr>
              <a:t>, a hydrothermal metamorphic process (250–400 °C), during which the LREE could be mobile and added in? </a:t>
            </a:r>
            <a:endParaRPr lang="en-GB" sz="2600">
              <a:solidFill>
                <a:srgbClr val="FFFF00"/>
              </a:solidFill>
              <a:effectLst>
                <a:outerShdw blurRad="38100" dist="38100" dir="2700000" algn="tl">
                  <a:srgbClr val="000000"/>
                </a:outerShdw>
              </a:effectLst>
              <a:latin typeface="Calibri" pitchFamily="34" charset="0"/>
              <a:sym typeface="Wingdings" pitchFamily="2" charset="2"/>
            </a:endParaRPr>
          </a:p>
        </p:txBody>
      </p:sp>
      <p:grpSp>
        <p:nvGrpSpPr>
          <p:cNvPr id="2" name="Group 23"/>
          <p:cNvGrpSpPr>
            <a:grpSpLocks/>
          </p:cNvGrpSpPr>
          <p:nvPr/>
        </p:nvGrpSpPr>
        <p:grpSpPr bwMode="auto">
          <a:xfrm>
            <a:off x="5181600" y="3663950"/>
            <a:ext cx="3962400" cy="3189288"/>
            <a:chOff x="4017" y="1829"/>
            <a:chExt cx="1743" cy="1222"/>
          </a:xfrm>
        </p:grpSpPr>
        <p:sp>
          <p:nvSpPr>
            <p:cNvPr id="26" name="Rectangle 22"/>
            <p:cNvSpPr>
              <a:spLocks noChangeArrowheads="1"/>
            </p:cNvSpPr>
            <p:nvPr/>
          </p:nvSpPr>
          <p:spPr bwMode="auto">
            <a:xfrm>
              <a:off x="4017" y="2820"/>
              <a:ext cx="1743" cy="231"/>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pic>
          <p:nvPicPr>
            <p:cNvPr id="110602" name="Picture 4"/>
            <p:cNvPicPr>
              <a:picLocks noChangeAspect="1" noChangeArrowheads="1"/>
            </p:cNvPicPr>
            <p:nvPr/>
          </p:nvPicPr>
          <p:blipFill>
            <a:blip r:embed="rId3" cstate="print"/>
            <a:srcRect l="49683" b="53255"/>
            <a:stretch>
              <a:fillRect/>
            </a:stretch>
          </p:blipFill>
          <p:spPr bwMode="auto">
            <a:xfrm>
              <a:off x="4018" y="1829"/>
              <a:ext cx="1742" cy="1034"/>
            </a:xfrm>
            <a:prstGeom prst="rect">
              <a:avLst/>
            </a:prstGeom>
            <a:noFill/>
            <a:ln w="9525" algn="ctr">
              <a:noFill/>
              <a:miter lim="800000"/>
              <a:headEnd/>
              <a:tailEnd/>
            </a:ln>
          </p:spPr>
        </p:pic>
        <p:sp>
          <p:nvSpPr>
            <p:cNvPr id="28" name="Text Box 8"/>
            <p:cNvSpPr txBox="1">
              <a:spLocks noChangeArrowheads="1"/>
            </p:cNvSpPr>
            <p:nvPr/>
          </p:nvSpPr>
          <p:spPr bwMode="auto">
            <a:xfrm>
              <a:off x="4029" y="2826"/>
              <a:ext cx="255" cy="106"/>
            </a:xfrm>
            <a:prstGeom prst="rect">
              <a:avLst/>
            </a:prstGeom>
            <a:noFill/>
            <a:ln w="9525" algn="ctr">
              <a:noFill/>
              <a:miter lim="800000"/>
              <a:headEnd/>
              <a:tailEnd/>
            </a:ln>
            <a:effectLst/>
          </p:spPr>
          <p:txBody>
            <a:bodyPr>
              <a:spAutoFit/>
            </a:bodyPr>
            <a:lstStyle/>
            <a:p>
              <a:pPr>
                <a:spcBef>
                  <a:spcPct val="50000"/>
                </a:spcBef>
                <a:defRPr/>
              </a:pPr>
              <a:r>
                <a:rPr lang="en-GB" sz="1200" smtClean="0">
                  <a:solidFill>
                    <a:schemeClr val="tx1"/>
                  </a:solidFill>
                  <a:effectLst>
                    <a:outerShdw blurRad="38100" dist="38100" dir="2700000" algn="tl">
                      <a:srgbClr val="FFFFFF"/>
                    </a:outerShdw>
                  </a:effectLst>
                  <a:latin typeface="Calibri" pitchFamily="34" charset="0"/>
                </a:rPr>
                <a:t>La</a:t>
              </a:r>
              <a:endParaRPr lang="en-GB" sz="1200">
                <a:solidFill>
                  <a:schemeClr val="tx1"/>
                </a:solidFill>
                <a:effectLst>
                  <a:outerShdw blurRad="38100" dist="38100" dir="2700000" algn="tl">
                    <a:srgbClr val="FFFFFF"/>
                  </a:outerShdw>
                </a:effectLst>
                <a:latin typeface="Calibri" pitchFamily="34" charset="0"/>
              </a:endParaRPr>
            </a:p>
          </p:txBody>
        </p:sp>
        <p:sp>
          <p:nvSpPr>
            <p:cNvPr id="29" name="Text Box 9"/>
            <p:cNvSpPr txBox="1">
              <a:spLocks noChangeArrowheads="1"/>
            </p:cNvSpPr>
            <p:nvPr/>
          </p:nvSpPr>
          <p:spPr bwMode="auto">
            <a:xfrm>
              <a:off x="4221" y="2826"/>
              <a:ext cx="255" cy="106"/>
            </a:xfrm>
            <a:prstGeom prst="rect">
              <a:avLst/>
            </a:prstGeom>
            <a:noFill/>
            <a:ln w="9525" algn="ctr">
              <a:noFill/>
              <a:miter lim="800000"/>
              <a:headEnd/>
              <a:tailEnd/>
            </a:ln>
            <a:effectLst/>
          </p:spPr>
          <p:txBody>
            <a:bodyPr>
              <a:spAutoFit/>
            </a:bodyPr>
            <a:lstStyle/>
            <a:p>
              <a:pPr>
                <a:spcBef>
                  <a:spcPct val="50000"/>
                </a:spcBef>
                <a:defRPr/>
              </a:pPr>
              <a:r>
                <a:rPr lang="en-GB" sz="1200" smtClean="0">
                  <a:solidFill>
                    <a:schemeClr val="tx1"/>
                  </a:solidFill>
                  <a:effectLst>
                    <a:outerShdw blurRad="38100" dist="38100" dir="2700000" algn="tl">
                      <a:srgbClr val="FFFFFF"/>
                    </a:outerShdw>
                  </a:effectLst>
                  <a:latin typeface="Calibri" pitchFamily="34" charset="0"/>
                </a:rPr>
                <a:t>Pr</a:t>
              </a:r>
              <a:endParaRPr lang="en-GB" sz="1200">
                <a:solidFill>
                  <a:schemeClr val="tx1"/>
                </a:solidFill>
                <a:effectLst>
                  <a:outerShdw blurRad="38100" dist="38100" dir="2700000" algn="tl">
                    <a:srgbClr val="FFFFFF"/>
                  </a:outerShdw>
                </a:effectLst>
                <a:latin typeface="Calibri" pitchFamily="34" charset="0"/>
              </a:endParaRPr>
            </a:p>
          </p:txBody>
        </p:sp>
        <p:sp>
          <p:nvSpPr>
            <p:cNvPr id="30" name="Text Box 10"/>
            <p:cNvSpPr txBox="1">
              <a:spLocks noChangeArrowheads="1"/>
            </p:cNvSpPr>
            <p:nvPr/>
          </p:nvSpPr>
          <p:spPr bwMode="auto">
            <a:xfrm>
              <a:off x="4419" y="2826"/>
              <a:ext cx="267" cy="106"/>
            </a:xfrm>
            <a:prstGeom prst="rect">
              <a:avLst/>
            </a:prstGeom>
            <a:noFill/>
            <a:ln w="9525" algn="ctr">
              <a:noFill/>
              <a:miter lim="800000"/>
              <a:headEnd/>
              <a:tailEnd/>
            </a:ln>
            <a:effectLst/>
          </p:spPr>
          <p:txBody>
            <a:bodyPr>
              <a:spAutoFit/>
            </a:bodyPr>
            <a:lstStyle/>
            <a:p>
              <a:pPr>
                <a:spcBef>
                  <a:spcPct val="50000"/>
                </a:spcBef>
                <a:defRPr/>
              </a:pPr>
              <a:r>
                <a:rPr lang="en-GB" sz="1200" smtClean="0">
                  <a:solidFill>
                    <a:schemeClr val="tx1"/>
                  </a:solidFill>
                  <a:effectLst>
                    <a:outerShdw blurRad="38100" dist="38100" dir="2700000" algn="tl">
                      <a:srgbClr val="FFFFFF"/>
                    </a:outerShdw>
                  </a:effectLst>
                  <a:latin typeface="Calibri" pitchFamily="34" charset="0"/>
                </a:rPr>
                <a:t>Sm</a:t>
              </a:r>
              <a:endParaRPr lang="en-GB" sz="1200">
                <a:solidFill>
                  <a:schemeClr val="tx1"/>
                </a:solidFill>
                <a:effectLst>
                  <a:outerShdw blurRad="38100" dist="38100" dir="2700000" algn="tl">
                    <a:srgbClr val="FFFFFF"/>
                  </a:outerShdw>
                </a:effectLst>
                <a:latin typeface="Calibri" pitchFamily="34" charset="0"/>
              </a:endParaRPr>
            </a:p>
          </p:txBody>
        </p:sp>
        <p:sp>
          <p:nvSpPr>
            <p:cNvPr id="31" name="Text Box 11"/>
            <p:cNvSpPr txBox="1">
              <a:spLocks noChangeArrowheads="1"/>
            </p:cNvSpPr>
            <p:nvPr/>
          </p:nvSpPr>
          <p:spPr bwMode="auto">
            <a:xfrm>
              <a:off x="4593" y="2826"/>
              <a:ext cx="267" cy="106"/>
            </a:xfrm>
            <a:prstGeom prst="rect">
              <a:avLst/>
            </a:prstGeom>
            <a:noFill/>
            <a:ln w="9525" algn="ctr">
              <a:noFill/>
              <a:miter lim="800000"/>
              <a:headEnd/>
              <a:tailEnd/>
            </a:ln>
            <a:effectLst/>
          </p:spPr>
          <p:txBody>
            <a:bodyPr>
              <a:spAutoFit/>
            </a:bodyPr>
            <a:lstStyle/>
            <a:p>
              <a:pPr>
                <a:spcBef>
                  <a:spcPct val="50000"/>
                </a:spcBef>
                <a:defRPr/>
              </a:pPr>
              <a:r>
                <a:rPr lang="en-GB" sz="1200" smtClean="0">
                  <a:solidFill>
                    <a:schemeClr val="tx1"/>
                  </a:solidFill>
                  <a:effectLst>
                    <a:outerShdw blurRad="38100" dist="38100" dir="2700000" algn="tl">
                      <a:srgbClr val="FFFFFF"/>
                    </a:outerShdw>
                  </a:effectLst>
                  <a:latin typeface="Calibri" pitchFamily="34" charset="0"/>
                </a:rPr>
                <a:t>Gd</a:t>
              </a:r>
              <a:endParaRPr lang="en-GB" sz="1200">
                <a:solidFill>
                  <a:schemeClr val="tx1"/>
                </a:solidFill>
                <a:effectLst>
                  <a:outerShdw blurRad="38100" dist="38100" dir="2700000" algn="tl">
                    <a:srgbClr val="FFFFFF"/>
                  </a:outerShdw>
                </a:effectLst>
                <a:latin typeface="Calibri" pitchFamily="34" charset="0"/>
              </a:endParaRPr>
            </a:p>
          </p:txBody>
        </p:sp>
        <p:sp>
          <p:nvSpPr>
            <p:cNvPr id="32" name="Text Box 12"/>
            <p:cNvSpPr txBox="1">
              <a:spLocks noChangeArrowheads="1"/>
            </p:cNvSpPr>
            <p:nvPr/>
          </p:nvSpPr>
          <p:spPr bwMode="auto">
            <a:xfrm>
              <a:off x="4788" y="2826"/>
              <a:ext cx="267" cy="106"/>
            </a:xfrm>
            <a:prstGeom prst="rect">
              <a:avLst/>
            </a:prstGeom>
            <a:noFill/>
            <a:ln w="9525" algn="ctr">
              <a:noFill/>
              <a:miter lim="800000"/>
              <a:headEnd/>
              <a:tailEnd/>
            </a:ln>
            <a:effectLst/>
          </p:spPr>
          <p:txBody>
            <a:bodyPr>
              <a:spAutoFit/>
            </a:bodyPr>
            <a:lstStyle/>
            <a:p>
              <a:pPr>
                <a:spcBef>
                  <a:spcPct val="50000"/>
                </a:spcBef>
                <a:defRPr/>
              </a:pPr>
              <a:r>
                <a:rPr lang="en-GB" sz="1200" smtClean="0">
                  <a:solidFill>
                    <a:schemeClr val="tx1"/>
                  </a:solidFill>
                  <a:effectLst>
                    <a:outerShdw blurRad="38100" dist="38100" dir="2700000" algn="tl">
                      <a:srgbClr val="FFFFFF"/>
                    </a:outerShdw>
                  </a:effectLst>
                  <a:latin typeface="Calibri" pitchFamily="34" charset="0"/>
                </a:rPr>
                <a:t>Dy</a:t>
              </a:r>
              <a:endParaRPr lang="en-GB" sz="1200">
                <a:solidFill>
                  <a:schemeClr val="tx1"/>
                </a:solidFill>
                <a:effectLst>
                  <a:outerShdw blurRad="38100" dist="38100" dir="2700000" algn="tl">
                    <a:srgbClr val="FFFFFF"/>
                  </a:outerShdw>
                </a:effectLst>
                <a:latin typeface="Calibri" pitchFamily="34" charset="0"/>
              </a:endParaRPr>
            </a:p>
          </p:txBody>
        </p:sp>
        <p:sp>
          <p:nvSpPr>
            <p:cNvPr id="33" name="Text Box 13"/>
            <p:cNvSpPr txBox="1">
              <a:spLocks noChangeArrowheads="1"/>
            </p:cNvSpPr>
            <p:nvPr/>
          </p:nvSpPr>
          <p:spPr bwMode="auto">
            <a:xfrm>
              <a:off x="5004" y="2826"/>
              <a:ext cx="267" cy="106"/>
            </a:xfrm>
            <a:prstGeom prst="rect">
              <a:avLst/>
            </a:prstGeom>
            <a:noFill/>
            <a:ln w="9525" algn="ctr">
              <a:noFill/>
              <a:miter lim="800000"/>
              <a:headEnd/>
              <a:tailEnd/>
            </a:ln>
            <a:effectLst/>
          </p:spPr>
          <p:txBody>
            <a:bodyPr>
              <a:spAutoFit/>
            </a:bodyPr>
            <a:lstStyle/>
            <a:p>
              <a:pPr>
                <a:spcBef>
                  <a:spcPct val="50000"/>
                </a:spcBef>
                <a:defRPr/>
              </a:pPr>
              <a:r>
                <a:rPr lang="en-GB" sz="1200" smtClean="0">
                  <a:solidFill>
                    <a:schemeClr val="tx1"/>
                  </a:solidFill>
                  <a:effectLst>
                    <a:outerShdw blurRad="38100" dist="38100" dir="2700000" algn="tl">
                      <a:srgbClr val="FFFFFF"/>
                    </a:outerShdw>
                  </a:effectLst>
                  <a:latin typeface="Calibri" pitchFamily="34" charset="0"/>
                </a:rPr>
                <a:t>Er</a:t>
              </a:r>
              <a:endParaRPr lang="en-GB" sz="1200">
                <a:solidFill>
                  <a:schemeClr val="tx1"/>
                </a:solidFill>
                <a:effectLst>
                  <a:outerShdw blurRad="38100" dist="38100" dir="2700000" algn="tl">
                    <a:srgbClr val="FFFFFF"/>
                  </a:outerShdw>
                </a:effectLst>
                <a:latin typeface="Calibri" pitchFamily="34" charset="0"/>
              </a:endParaRPr>
            </a:p>
          </p:txBody>
        </p:sp>
        <p:sp>
          <p:nvSpPr>
            <p:cNvPr id="34" name="Text Box 14"/>
            <p:cNvSpPr txBox="1">
              <a:spLocks noChangeArrowheads="1"/>
            </p:cNvSpPr>
            <p:nvPr/>
          </p:nvSpPr>
          <p:spPr bwMode="auto">
            <a:xfrm>
              <a:off x="5217" y="2826"/>
              <a:ext cx="267" cy="106"/>
            </a:xfrm>
            <a:prstGeom prst="rect">
              <a:avLst/>
            </a:prstGeom>
            <a:noFill/>
            <a:ln w="9525" algn="ctr">
              <a:noFill/>
              <a:miter lim="800000"/>
              <a:headEnd/>
              <a:tailEnd/>
            </a:ln>
            <a:effectLst/>
          </p:spPr>
          <p:txBody>
            <a:bodyPr>
              <a:spAutoFit/>
            </a:bodyPr>
            <a:lstStyle/>
            <a:p>
              <a:pPr>
                <a:spcBef>
                  <a:spcPct val="50000"/>
                </a:spcBef>
                <a:defRPr/>
              </a:pPr>
              <a:r>
                <a:rPr lang="en-GB" sz="1200" smtClean="0">
                  <a:solidFill>
                    <a:schemeClr val="tx1"/>
                  </a:solidFill>
                  <a:effectLst>
                    <a:outerShdw blurRad="38100" dist="38100" dir="2700000" algn="tl">
                      <a:srgbClr val="FFFFFF"/>
                    </a:outerShdw>
                  </a:effectLst>
                  <a:latin typeface="Calibri" pitchFamily="34" charset="0"/>
                </a:rPr>
                <a:t>Yb</a:t>
              </a:r>
              <a:endParaRPr lang="en-GB" sz="1200">
                <a:solidFill>
                  <a:schemeClr val="tx1"/>
                </a:solidFill>
                <a:effectLst>
                  <a:outerShdw blurRad="38100" dist="38100" dir="2700000" algn="tl">
                    <a:srgbClr val="FFFFFF"/>
                  </a:outerShdw>
                </a:effectLst>
                <a:latin typeface="Calibri" pitchFamily="34" charset="0"/>
              </a:endParaRPr>
            </a:p>
          </p:txBody>
        </p:sp>
        <p:sp>
          <p:nvSpPr>
            <p:cNvPr id="35" name="Text Box 15"/>
            <p:cNvSpPr txBox="1">
              <a:spLocks noChangeArrowheads="1"/>
            </p:cNvSpPr>
            <p:nvPr/>
          </p:nvSpPr>
          <p:spPr bwMode="auto">
            <a:xfrm>
              <a:off x="4128" y="2901"/>
              <a:ext cx="255" cy="106"/>
            </a:xfrm>
            <a:prstGeom prst="rect">
              <a:avLst/>
            </a:prstGeom>
            <a:noFill/>
            <a:ln w="9525" algn="ctr">
              <a:noFill/>
              <a:miter lim="800000"/>
              <a:headEnd/>
              <a:tailEnd/>
            </a:ln>
            <a:effectLst/>
          </p:spPr>
          <p:txBody>
            <a:bodyPr>
              <a:spAutoFit/>
            </a:bodyPr>
            <a:lstStyle/>
            <a:p>
              <a:pPr>
                <a:spcBef>
                  <a:spcPct val="50000"/>
                </a:spcBef>
                <a:defRPr/>
              </a:pPr>
              <a:r>
                <a:rPr lang="en-GB" sz="1200" smtClean="0">
                  <a:solidFill>
                    <a:schemeClr val="tx1"/>
                  </a:solidFill>
                  <a:effectLst>
                    <a:outerShdw blurRad="38100" dist="38100" dir="2700000" algn="tl">
                      <a:srgbClr val="FFFFFF"/>
                    </a:outerShdw>
                  </a:effectLst>
                  <a:latin typeface="Calibri" pitchFamily="34" charset="0"/>
                </a:rPr>
                <a:t>Ce</a:t>
              </a:r>
              <a:endParaRPr lang="en-GB" sz="1200">
                <a:solidFill>
                  <a:schemeClr val="tx1"/>
                </a:solidFill>
                <a:effectLst>
                  <a:outerShdw blurRad="38100" dist="38100" dir="2700000" algn="tl">
                    <a:srgbClr val="FFFFFF"/>
                  </a:outerShdw>
                </a:effectLst>
                <a:latin typeface="Calibri" pitchFamily="34" charset="0"/>
              </a:endParaRPr>
            </a:p>
          </p:txBody>
        </p:sp>
        <p:sp>
          <p:nvSpPr>
            <p:cNvPr id="36" name="Text Box 16"/>
            <p:cNvSpPr txBox="1">
              <a:spLocks noChangeArrowheads="1"/>
            </p:cNvSpPr>
            <p:nvPr/>
          </p:nvSpPr>
          <p:spPr bwMode="auto">
            <a:xfrm>
              <a:off x="4320" y="2901"/>
              <a:ext cx="255" cy="106"/>
            </a:xfrm>
            <a:prstGeom prst="rect">
              <a:avLst/>
            </a:prstGeom>
            <a:noFill/>
            <a:ln w="9525" algn="ctr">
              <a:noFill/>
              <a:miter lim="800000"/>
              <a:headEnd/>
              <a:tailEnd/>
            </a:ln>
            <a:effectLst/>
          </p:spPr>
          <p:txBody>
            <a:bodyPr>
              <a:spAutoFit/>
            </a:bodyPr>
            <a:lstStyle/>
            <a:p>
              <a:pPr>
                <a:spcBef>
                  <a:spcPct val="50000"/>
                </a:spcBef>
                <a:defRPr/>
              </a:pPr>
              <a:r>
                <a:rPr lang="en-GB" sz="1200" smtClean="0">
                  <a:solidFill>
                    <a:schemeClr val="tx1"/>
                  </a:solidFill>
                  <a:effectLst>
                    <a:outerShdw blurRad="38100" dist="38100" dir="2700000" algn="tl">
                      <a:srgbClr val="FFFFFF"/>
                    </a:outerShdw>
                  </a:effectLst>
                  <a:latin typeface="Calibri" pitchFamily="34" charset="0"/>
                </a:rPr>
                <a:t>Nd</a:t>
              </a:r>
              <a:endParaRPr lang="en-GB" sz="1200">
                <a:solidFill>
                  <a:schemeClr val="tx1"/>
                </a:solidFill>
                <a:effectLst>
                  <a:outerShdw blurRad="38100" dist="38100" dir="2700000" algn="tl">
                    <a:srgbClr val="FFFFFF"/>
                  </a:outerShdw>
                </a:effectLst>
                <a:latin typeface="Calibri" pitchFamily="34" charset="0"/>
              </a:endParaRPr>
            </a:p>
          </p:txBody>
        </p:sp>
        <p:sp>
          <p:nvSpPr>
            <p:cNvPr id="37" name="Text Box 17"/>
            <p:cNvSpPr txBox="1">
              <a:spLocks noChangeArrowheads="1"/>
            </p:cNvSpPr>
            <p:nvPr/>
          </p:nvSpPr>
          <p:spPr bwMode="auto">
            <a:xfrm>
              <a:off x="4518" y="2901"/>
              <a:ext cx="267" cy="106"/>
            </a:xfrm>
            <a:prstGeom prst="rect">
              <a:avLst/>
            </a:prstGeom>
            <a:noFill/>
            <a:ln w="9525" algn="ctr">
              <a:noFill/>
              <a:miter lim="800000"/>
              <a:headEnd/>
              <a:tailEnd/>
            </a:ln>
            <a:effectLst/>
          </p:spPr>
          <p:txBody>
            <a:bodyPr>
              <a:spAutoFit/>
            </a:bodyPr>
            <a:lstStyle/>
            <a:p>
              <a:pPr>
                <a:spcBef>
                  <a:spcPct val="50000"/>
                </a:spcBef>
                <a:defRPr/>
              </a:pPr>
              <a:r>
                <a:rPr lang="en-GB" sz="1200" smtClean="0">
                  <a:solidFill>
                    <a:schemeClr val="tx1"/>
                  </a:solidFill>
                  <a:effectLst>
                    <a:outerShdw blurRad="38100" dist="38100" dir="2700000" algn="tl">
                      <a:srgbClr val="FFFFFF"/>
                    </a:outerShdw>
                  </a:effectLst>
                  <a:latin typeface="Calibri" pitchFamily="34" charset="0"/>
                </a:rPr>
                <a:t>Eu</a:t>
              </a:r>
              <a:endParaRPr lang="en-GB" sz="1200">
                <a:solidFill>
                  <a:schemeClr val="tx1"/>
                </a:solidFill>
                <a:effectLst>
                  <a:outerShdw blurRad="38100" dist="38100" dir="2700000" algn="tl">
                    <a:srgbClr val="FFFFFF"/>
                  </a:outerShdw>
                </a:effectLst>
                <a:latin typeface="Calibri" pitchFamily="34" charset="0"/>
              </a:endParaRPr>
            </a:p>
          </p:txBody>
        </p:sp>
        <p:sp>
          <p:nvSpPr>
            <p:cNvPr id="38" name="Text Box 18"/>
            <p:cNvSpPr txBox="1">
              <a:spLocks noChangeArrowheads="1"/>
            </p:cNvSpPr>
            <p:nvPr/>
          </p:nvSpPr>
          <p:spPr bwMode="auto">
            <a:xfrm>
              <a:off x="4692" y="2901"/>
              <a:ext cx="267" cy="106"/>
            </a:xfrm>
            <a:prstGeom prst="rect">
              <a:avLst/>
            </a:prstGeom>
            <a:noFill/>
            <a:ln w="9525" algn="ctr">
              <a:noFill/>
              <a:miter lim="800000"/>
              <a:headEnd/>
              <a:tailEnd/>
            </a:ln>
            <a:effectLst/>
          </p:spPr>
          <p:txBody>
            <a:bodyPr>
              <a:spAutoFit/>
            </a:bodyPr>
            <a:lstStyle/>
            <a:p>
              <a:pPr>
                <a:spcBef>
                  <a:spcPct val="50000"/>
                </a:spcBef>
                <a:defRPr/>
              </a:pPr>
              <a:r>
                <a:rPr lang="en-GB" sz="1200" smtClean="0">
                  <a:solidFill>
                    <a:schemeClr val="tx1"/>
                  </a:solidFill>
                  <a:effectLst>
                    <a:outerShdw blurRad="38100" dist="38100" dir="2700000" algn="tl">
                      <a:srgbClr val="FFFFFF"/>
                    </a:outerShdw>
                  </a:effectLst>
                  <a:latin typeface="Calibri" pitchFamily="34" charset="0"/>
                </a:rPr>
                <a:t>Tb</a:t>
              </a:r>
              <a:endParaRPr lang="en-GB" sz="1200">
                <a:solidFill>
                  <a:schemeClr val="tx1"/>
                </a:solidFill>
                <a:effectLst>
                  <a:outerShdw blurRad="38100" dist="38100" dir="2700000" algn="tl">
                    <a:srgbClr val="FFFFFF"/>
                  </a:outerShdw>
                </a:effectLst>
                <a:latin typeface="Calibri" pitchFamily="34" charset="0"/>
              </a:endParaRPr>
            </a:p>
          </p:txBody>
        </p:sp>
        <p:sp>
          <p:nvSpPr>
            <p:cNvPr id="39" name="Text Box 19"/>
            <p:cNvSpPr txBox="1">
              <a:spLocks noChangeArrowheads="1"/>
            </p:cNvSpPr>
            <p:nvPr/>
          </p:nvSpPr>
          <p:spPr bwMode="auto">
            <a:xfrm>
              <a:off x="4887" y="2901"/>
              <a:ext cx="267" cy="106"/>
            </a:xfrm>
            <a:prstGeom prst="rect">
              <a:avLst/>
            </a:prstGeom>
            <a:noFill/>
            <a:ln w="9525" algn="ctr">
              <a:noFill/>
              <a:miter lim="800000"/>
              <a:headEnd/>
              <a:tailEnd/>
            </a:ln>
            <a:effectLst/>
          </p:spPr>
          <p:txBody>
            <a:bodyPr>
              <a:spAutoFit/>
            </a:bodyPr>
            <a:lstStyle/>
            <a:p>
              <a:pPr>
                <a:spcBef>
                  <a:spcPct val="50000"/>
                </a:spcBef>
                <a:defRPr/>
              </a:pPr>
              <a:r>
                <a:rPr lang="en-GB" sz="1200" smtClean="0">
                  <a:solidFill>
                    <a:schemeClr val="tx1"/>
                  </a:solidFill>
                  <a:effectLst>
                    <a:outerShdw blurRad="38100" dist="38100" dir="2700000" algn="tl">
                      <a:srgbClr val="FFFFFF"/>
                    </a:outerShdw>
                  </a:effectLst>
                  <a:latin typeface="Calibri" pitchFamily="34" charset="0"/>
                </a:rPr>
                <a:t>Ho</a:t>
              </a:r>
              <a:endParaRPr lang="en-GB" sz="1200">
                <a:solidFill>
                  <a:schemeClr val="tx1"/>
                </a:solidFill>
                <a:effectLst>
                  <a:outerShdw blurRad="38100" dist="38100" dir="2700000" algn="tl">
                    <a:srgbClr val="FFFFFF"/>
                  </a:outerShdw>
                </a:effectLst>
                <a:latin typeface="Calibri" pitchFamily="34" charset="0"/>
              </a:endParaRPr>
            </a:p>
          </p:txBody>
        </p:sp>
        <p:sp>
          <p:nvSpPr>
            <p:cNvPr id="40" name="Text Box 20"/>
            <p:cNvSpPr txBox="1">
              <a:spLocks noChangeArrowheads="1"/>
            </p:cNvSpPr>
            <p:nvPr/>
          </p:nvSpPr>
          <p:spPr bwMode="auto">
            <a:xfrm>
              <a:off x="5103" y="2901"/>
              <a:ext cx="267" cy="106"/>
            </a:xfrm>
            <a:prstGeom prst="rect">
              <a:avLst/>
            </a:prstGeom>
            <a:noFill/>
            <a:ln w="9525" algn="ctr">
              <a:noFill/>
              <a:miter lim="800000"/>
              <a:headEnd/>
              <a:tailEnd/>
            </a:ln>
            <a:effectLst/>
          </p:spPr>
          <p:txBody>
            <a:bodyPr>
              <a:spAutoFit/>
            </a:bodyPr>
            <a:lstStyle/>
            <a:p>
              <a:pPr>
                <a:spcBef>
                  <a:spcPct val="50000"/>
                </a:spcBef>
                <a:defRPr/>
              </a:pPr>
              <a:r>
                <a:rPr lang="en-GB" sz="1200" smtClean="0">
                  <a:solidFill>
                    <a:schemeClr val="tx1"/>
                  </a:solidFill>
                  <a:effectLst>
                    <a:outerShdw blurRad="38100" dist="38100" dir="2700000" algn="tl">
                      <a:srgbClr val="FFFFFF"/>
                    </a:outerShdw>
                  </a:effectLst>
                  <a:latin typeface="Calibri" pitchFamily="34" charset="0"/>
                </a:rPr>
                <a:t>Tm</a:t>
              </a:r>
              <a:endParaRPr lang="en-GB" sz="1200">
                <a:solidFill>
                  <a:schemeClr val="tx1"/>
                </a:solidFill>
                <a:effectLst>
                  <a:outerShdw blurRad="38100" dist="38100" dir="2700000" algn="tl">
                    <a:srgbClr val="FFFFFF"/>
                  </a:outerShdw>
                </a:effectLst>
                <a:latin typeface="Calibri" pitchFamily="34" charset="0"/>
              </a:endParaRPr>
            </a:p>
          </p:txBody>
        </p:sp>
        <p:sp>
          <p:nvSpPr>
            <p:cNvPr id="41" name="Text Box 21"/>
            <p:cNvSpPr txBox="1">
              <a:spLocks noChangeArrowheads="1"/>
            </p:cNvSpPr>
            <p:nvPr/>
          </p:nvSpPr>
          <p:spPr bwMode="auto">
            <a:xfrm>
              <a:off x="5316" y="2901"/>
              <a:ext cx="267" cy="106"/>
            </a:xfrm>
            <a:prstGeom prst="rect">
              <a:avLst/>
            </a:prstGeom>
            <a:noFill/>
            <a:ln w="9525" algn="ctr">
              <a:noFill/>
              <a:miter lim="800000"/>
              <a:headEnd/>
              <a:tailEnd/>
            </a:ln>
            <a:effectLst/>
          </p:spPr>
          <p:txBody>
            <a:bodyPr>
              <a:spAutoFit/>
            </a:bodyPr>
            <a:lstStyle/>
            <a:p>
              <a:pPr>
                <a:spcBef>
                  <a:spcPct val="50000"/>
                </a:spcBef>
                <a:defRPr/>
              </a:pPr>
              <a:r>
                <a:rPr lang="en-GB" sz="1200" smtClean="0">
                  <a:solidFill>
                    <a:schemeClr val="tx1"/>
                  </a:solidFill>
                  <a:effectLst>
                    <a:outerShdw blurRad="38100" dist="38100" dir="2700000" algn="tl">
                      <a:srgbClr val="FFFFFF"/>
                    </a:outerShdw>
                  </a:effectLst>
                  <a:latin typeface="Calibri" pitchFamily="34" charset="0"/>
                </a:rPr>
                <a:t>Lu</a:t>
              </a:r>
              <a:endParaRPr lang="en-GB" sz="1200">
                <a:solidFill>
                  <a:schemeClr val="tx1"/>
                </a:solidFill>
                <a:effectLst>
                  <a:outerShdw blurRad="38100" dist="38100" dir="2700000" algn="tl">
                    <a:srgbClr val="FFFFFF"/>
                  </a:outerShdw>
                </a:effectLst>
                <a:latin typeface="Calibri" pitchFamily="34"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37955"/>
                                        </p:tgtEl>
                                        <p:attrNameLst>
                                          <p:attrName>style.visibility</p:attrName>
                                        </p:attrNameLst>
                                      </p:cBhvr>
                                      <p:to>
                                        <p:strVal val="visible"/>
                                      </p:to>
                                    </p:set>
                                    <p:animEffect transition="in" filter="fade">
                                      <p:cBhvr>
                                        <p:cTn id="11" dur="500"/>
                                        <p:tgtEl>
                                          <p:spTgt spid="63795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37976"/>
                                        </p:tgtEl>
                                        <p:attrNameLst>
                                          <p:attrName>style.visibility</p:attrName>
                                        </p:attrNameLst>
                                      </p:cBhvr>
                                      <p:to>
                                        <p:strVal val="visible"/>
                                      </p:to>
                                    </p:set>
                                    <p:animEffect transition="in" filter="fade">
                                      <p:cBhvr>
                                        <p:cTn id="16" dur="500"/>
                                        <p:tgtEl>
                                          <p:spTgt spid="63797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37959"/>
                                        </p:tgtEl>
                                        <p:attrNameLst>
                                          <p:attrName>style.visibility</p:attrName>
                                        </p:attrNameLst>
                                      </p:cBhvr>
                                      <p:to>
                                        <p:strVal val="visible"/>
                                      </p:to>
                                    </p:set>
                                    <p:animEffect transition="in" filter="fade">
                                      <p:cBhvr>
                                        <p:cTn id="21" dur="500"/>
                                        <p:tgtEl>
                                          <p:spTgt spid="6379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7955" grpId="0" autoUpdateAnimBg="0"/>
      <p:bldP spid="637959" grpId="0" autoUpdateAnimBg="0"/>
      <p:bldP spid="637976"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63235" name="Rectangle 3"/>
          <p:cNvSpPr>
            <a:spLocks noChangeArrowheads="1"/>
          </p:cNvSpPr>
          <p:nvPr/>
        </p:nvSpPr>
        <p:spPr bwMode="auto">
          <a:xfrm>
            <a:off x="1266825" y="6443663"/>
            <a:ext cx="7877175" cy="414337"/>
          </a:xfrm>
          <a:prstGeom prst="rect">
            <a:avLst/>
          </a:prstGeom>
          <a:solidFill>
            <a:schemeClr val="tx1"/>
          </a:solidFill>
          <a:ln w="9525" algn="ctr">
            <a:noFill/>
            <a:miter lim="800000"/>
            <a:headEnd/>
            <a:tailEnd/>
          </a:ln>
          <a:effectLst/>
        </p:spPr>
        <p:txBody>
          <a:bodyPr wrap="none" anchor="ctr"/>
          <a:lstStyle/>
          <a:p>
            <a:pPr>
              <a:defRPr/>
            </a:pPr>
            <a:endParaRPr lang="it-IT">
              <a:solidFill>
                <a:schemeClr val="bg1"/>
              </a:solidFill>
              <a:effectLst>
                <a:outerShdw blurRad="38100" dist="38100" dir="2700000" algn="tl">
                  <a:srgbClr val="000000"/>
                </a:outerShdw>
              </a:effectLst>
              <a:latin typeface="Calibri" pitchFamily="34" charset="0"/>
            </a:endParaRPr>
          </a:p>
        </p:txBody>
      </p:sp>
      <p:sp>
        <p:nvSpPr>
          <p:cNvPr id="863234" name="Text Box 2"/>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it-IT" sz="3200">
                <a:solidFill>
                  <a:schemeClr val="bg1"/>
                </a:solidFill>
                <a:effectLst>
                  <a:outerShdw blurRad="38100" dist="38100" dir="2700000" algn="tl">
                    <a:srgbClr val="000000"/>
                  </a:outerShdw>
                </a:effectLst>
                <a:latin typeface="Calibri" pitchFamily="34" charset="0"/>
              </a:rPr>
              <a:t>What</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we</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think</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we</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know</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about</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mantle</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processes</a:t>
            </a:r>
          </a:p>
        </p:txBody>
      </p:sp>
      <p:grpSp>
        <p:nvGrpSpPr>
          <p:cNvPr id="2" name="Group 100"/>
          <p:cNvGrpSpPr>
            <a:grpSpLocks/>
          </p:cNvGrpSpPr>
          <p:nvPr/>
        </p:nvGrpSpPr>
        <p:grpSpPr bwMode="auto">
          <a:xfrm>
            <a:off x="207963" y="681038"/>
            <a:ext cx="8793163" cy="5972175"/>
            <a:chOff x="131" y="429"/>
            <a:chExt cx="5539" cy="3762"/>
          </a:xfrm>
        </p:grpSpPr>
        <p:sp>
          <p:nvSpPr>
            <p:cNvPr id="586755" name="Rectangle 3"/>
            <p:cNvSpPr>
              <a:spLocks noChangeArrowheads="1"/>
            </p:cNvSpPr>
            <p:nvPr/>
          </p:nvSpPr>
          <p:spPr bwMode="auto">
            <a:xfrm>
              <a:off x="619" y="452"/>
              <a:ext cx="4975" cy="3438"/>
            </a:xfrm>
            <a:prstGeom prst="rect">
              <a:avLst/>
            </a:prstGeom>
            <a:solidFill>
              <a:schemeClr val="bg1"/>
            </a:solidFill>
            <a:ln w="12700">
              <a:solidFill>
                <a:schemeClr val="bg2"/>
              </a:solidFill>
              <a:miter lim="800000"/>
              <a:headEnd/>
              <a:tailEnd/>
            </a:ln>
            <a:effectLst/>
          </p:spPr>
          <p:txBody>
            <a:bodyPr wrap="none" anchor="ctr"/>
            <a:lstStyle/>
            <a:p>
              <a:pPr>
                <a:defRPr/>
              </a:pPr>
              <a:endParaRPr lang="it-IT">
                <a:latin typeface="Calibri" pitchFamily="34" charset="0"/>
              </a:endParaRPr>
            </a:p>
          </p:txBody>
        </p:sp>
        <p:sp>
          <p:nvSpPr>
            <p:cNvPr id="586757" name="Freeform 5"/>
            <p:cNvSpPr>
              <a:spLocks/>
            </p:cNvSpPr>
            <p:nvPr/>
          </p:nvSpPr>
          <p:spPr bwMode="auto">
            <a:xfrm>
              <a:off x="1749" y="447"/>
              <a:ext cx="903" cy="876"/>
            </a:xfrm>
            <a:custGeom>
              <a:avLst/>
              <a:gdLst/>
              <a:ahLst/>
              <a:cxnLst>
                <a:cxn ang="0">
                  <a:pos x="0" y="4"/>
                </a:cxn>
                <a:cxn ang="0">
                  <a:pos x="102" y="582"/>
                </a:cxn>
                <a:cxn ang="0">
                  <a:pos x="156" y="438"/>
                </a:cxn>
                <a:cxn ang="0">
                  <a:pos x="204" y="386"/>
                </a:cxn>
                <a:cxn ang="0">
                  <a:pos x="272" y="344"/>
                </a:cxn>
                <a:cxn ang="0">
                  <a:pos x="318" y="342"/>
                </a:cxn>
                <a:cxn ang="0">
                  <a:pos x="398" y="360"/>
                </a:cxn>
                <a:cxn ang="0">
                  <a:pos x="460" y="376"/>
                </a:cxn>
                <a:cxn ang="0">
                  <a:pos x="538" y="410"/>
                </a:cxn>
                <a:cxn ang="0">
                  <a:pos x="556" y="414"/>
                </a:cxn>
                <a:cxn ang="0">
                  <a:pos x="658" y="0"/>
                </a:cxn>
                <a:cxn ang="0">
                  <a:pos x="0" y="4"/>
                </a:cxn>
              </a:cxnLst>
              <a:rect l="0" t="0" r="r" b="b"/>
              <a:pathLst>
                <a:path w="658" h="582">
                  <a:moveTo>
                    <a:pt x="0" y="4"/>
                  </a:moveTo>
                  <a:lnTo>
                    <a:pt x="102" y="582"/>
                  </a:lnTo>
                  <a:lnTo>
                    <a:pt x="156" y="438"/>
                  </a:lnTo>
                  <a:lnTo>
                    <a:pt x="204" y="386"/>
                  </a:lnTo>
                  <a:lnTo>
                    <a:pt x="272" y="344"/>
                  </a:lnTo>
                  <a:lnTo>
                    <a:pt x="318" y="342"/>
                  </a:lnTo>
                  <a:lnTo>
                    <a:pt x="398" y="360"/>
                  </a:lnTo>
                  <a:lnTo>
                    <a:pt x="460" y="376"/>
                  </a:lnTo>
                  <a:lnTo>
                    <a:pt x="538" y="410"/>
                  </a:lnTo>
                  <a:lnTo>
                    <a:pt x="556" y="414"/>
                  </a:lnTo>
                  <a:lnTo>
                    <a:pt x="658" y="0"/>
                  </a:lnTo>
                  <a:lnTo>
                    <a:pt x="0" y="4"/>
                  </a:lnTo>
                  <a:close/>
                </a:path>
              </a:pathLst>
            </a:custGeom>
            <a:solidFill>
              <a:srgbClr val="FF0000"/>
            </a:solidFill>
            <a:ln w="9525" cap="flat" cmpd="sng">
              <a:noFill/>
              <a:prstDash val="solid"/>
              <a:round/>
              <a:headEnd/>
              <a:tailEnd/>
            </a:ln>
            <a:effectLst/>
          </p:spPr>
          <p:txBody>
            <a:bodyPr anchor="ctr"/>
            <a:lstStyle/>
            <a:p>
              <a:pPr>
                <a:defRPr/>
              </a:pPr>
              <a:endParaRPr lang="it-IT">
                <a:latin typeface="Calibri" pitchFamily="34" charset="0"/>
              </a:endParaRPr>
            </a:p>
          </p:txBody>
        </p:sp>
        <p:sp>
          <p:nvSpPr>
            <p:cNvPr id="586760" name="Freeform 8"/>
            <p:cNvSpPr>
              <a:spLocks/>
            </p:cNvSpPr>
            <p:nvPr/>
          </p:nvSpPr>
          <p:spPr bwMode="auto">
            <a:xfrm>
              <a:off x="5509" y="1473"/>
              <a:ext cx="104" cy="35"/>
            </a:xfrm>
            <a:custGeom>
              <a:avLst/>
              <a:gdLst/>
              <a:ahLst/>
              <a:cxnLst>
                <a:cxn ang="0">
                  <a:pos x="58" y="0"/>
                </a:cxn>
                <a:cxn ang="0">
                  <a:pos x="0" y="0"/>
                </a:cxn>
                <a:cxn ang="0">
                  <a:pos x="0" y="16"/>
                </a:cxn>
                <a:cxn ang="0">
                  <a:pos x="58" y="16"/>
                </a:cxn>
                <a:cxn ang="0">
                  <a:pos x="58" y="0"/>
                </a:cxn>
              </a:cxnLst>
              <a:rect l="0" t="0" r="r" b="b"/>
              <a:pathLst>
                <a:path w="59" h="17">
                  <a:moveTo>
                    <a:pt x="58" y="0"/>
                  </a:moveTo>
                  <a:lnTo>
                    <a:pt x="0" y="0"/>
                  </a:lnTo>
                  <a:lnTo>
                    <a:pt x="0" y="16"/>
                  </a:lnTo>
                  <a:lnTo>
                    <a:pt x="58" y="16"/>
                  </a:lnTo>
                  <a:lnTo>
                    <a:pt x="58" y="0"/>
                  </a:lnTo>
                </a:path>
              </a:pathLst>
            </a:custGeom>
            <a:solidFill>
              <a:srgbClr val="000000"/>
            </a:solidFill>
            <a:ln w="9525" cap="rnd">
              <a:noFill/>
              <a:round/>
              <a:headEnd/>
              <a:tailEnd/>
            </a:ln>
            <a:effectLst/>
          </p:spPr>
          <p:txBody>
            <a:bodyPr/>
            <a:lstStyle/>
            <a:p>
              <a:pPr>
                <a:defRPr/>
              </a:pPr>
              <a:endParaRPr lang="it-IT">
                <a:latin typeface="Calibri" pitchFamily="34" charset="0"/>
              </a:endParaRPr>
            </a:p>
          </p:txBody>
        </p:sp>
        <p:sp>
          <p:nvSpPr>
            <p:cNvPr id="586761" name="Freeform 9"/>
            <p:cNvSpPr>
              <a:spLocks/>
            </p:cNvSpPr>
            <p:nvPr/>
          </p:nvSpPr>
          <p:spPr bwMode="auto">
            <a:xfrm>
              <a:off x="5509" y="1122"/>
              <a:ext cx="104" cy="37"/>
            </a:xfrm>
            <a:custGeom>
              <a:avLst/>
              <a:gdLst/>
              <a:ahLst/>
              <a:cxnLst>
                <a:cxn ang="0">
                  <a:pos x="58" y="0"/>
                </a:cxn>
                <a:cxn ang="0">
                  <a:pos x="0" y="0"/>
                </a:cxn>
                <a:cxn ang="0">
                  <a:pos x="0" y="16"/>
                </a:cxn>
                <a:cxn ang="0">
                  <a:pos x="58" y="16"/>
                </a:cxn>
                <a:cxn ang="0">
                  <a:pos x="58" y="0"/>
                </a:cxn>
              </a:cxnLst>
              <a:rect l="0" t="0" r="r" b="b"/>
              <a:pathLst>
                <a:path w="59" h="17">
                  <a:moveTo>
                    <a:pt x="58" y="0"/>
                  </a:moveTo>
                  <a:lnTo>
                    <a:pt x="0" y="0"/>
                  </a:lnTo>
                  <a:lnTo>
                    <a:pt x="0" y="16"/>
                  </a:lnTo>
                  <a:lnTo>
                    <a:pt x="58" y="16"/>
                  </a:lnTo>
                  <a:lnTo>
                    <a:pt x="58" y="0"/>
                  </a:lnTo>
                </a:path>
              </a:pathLst>
            </a:custGeom>
            <a:solidFill>
              <a:srgbClr val="000000"/>
            </a:solidFill>
            <a:ln w="9525" cap="rnd">
              <a:noFill/>
              <a:round/>
              <a:headEnd/>
              <a:tailEnd/>
            </a:ln>
            <a:effectLst/>
          </p:spPr>
          <p:txBody>
            <a:bodyPr/>
            <a:lstStyle/>
            <a:p>
              <a:pPr>
                <a:defRPr/>
              </a:pPr>
              <a:endParaRPr lang="it-IT">
                <a:latin typeface="Calibri" pitchFamily="34" charset="0"/>
              </a:endParaRPr>
            </a:p>
          </p:txBody>
        </p:sp>
        <p:sp>
          <p:nvSpPr>
            <p:cNvPr id="586762" name="Freeform 10"/>
            <p:cNvSpPr>
              <a:spLocks/>
            </p:cNvSpPr>
            <p:nvPr/>
          </p:nvSpPr>
          <p:spPr bwMode="auto">
            <a:xfrm>
              <a:off x="5509" y="780"/>
              <a:ext cx="104" cy="34"/>
            </a:xfrm>
            <a:custGeom>
              <a:avLst/>
              <a:gdLst/>
              <a:ahLst/>
              <a:cxnLst>
                <a:cxn ang="0">
                  <a:pos x="58" y="0"/>
                </a:cxn>
                <a:cxn ang="0">
                  <a:pos x="0" y="0"/>
                </a:cxn>
                <a:cxn ang="0">
                  <a:pos x="0" y="16"/>
                </a:cxn>
                <a:cxn ang="0">
                  <a:pos x="58" y="16"/>
                </a:cxn>
                <a:cxn ang="0">
                  <a:pos x="58" y="0"/>
                </a:cxn>
              </a:cxnLst>
              <a:rect l="0" t="0" r="r" b="b"/>
              <a:pathLst>
                <a:path w="59" h="17">
                  <a:moveTo>
                    <a:pt x="58" y="0"/>
                  </a:moveTo>
                  <a:lnTo>
                    <a:pt x="0" y="0"/>
                  </a:lnTo>
                  <a:lnTo>
                    <a:pt x="0" y="16"/>
                  </a:lnTo>
                  <a:lnTo>
                    <a:pt x="58" y="16"/>
                  </a:lnTo>
                  <a:lnTo>
                    <a:pt x="58" y="0"/>
                  </a:lnTo>
                </a:path>
              </a:pathLst>
            </a:custGeom>
            <a:solidFill>
              <a:srgbClr val="000000"/>
            </a:solidFill>
            <a:ln w="9525" cap="rnd">
              <a:noFill/>
              <a:round/>
              <a:headEnd/>
              <a:tailEnd/>
            </a:ln>
            <a:effectLst/>
          </p:spPr>
          <p:txBody>
            <a:bodyPr/>
            <a:lstStyle/>
            <a:p>
              <a:pPr>
                <a:defRPr/>
              </a:pPr>
              <a:endParaRPr lang="it-IT">
                <a:latin typeface="Calibri" pitchFamily="34" charset="0"/>
              </a:endParaRPr>
            </a:p>
          </p:txBody>
        </p:sp>
        <p:sp>
          <p:nvSpPr>
            <p:cNvPr id="586763" name="Freeform 11"/>
            <p:cNvSpPr>
              <a:spLocks/>
            </p:cNvSpPr>
            <p:nvPr/>
          </p:nvSpPr>
          <p:spPr bwMode="auto">
            <a:xfrm>
              <a:off x="5107" y="435"/>
              <a:ext cx="30" cy="69"/>
            </a:xfrm>
            <a:custGeom>
              <a:avLst/>
              <a:gdLst/>
              <a:ahLst/>
              <a:cxnLst>
                <a:cxn ang="0">
                  <a:pos x="0" y="0"/>
                </a:cxn>
                <a:cxn ang="0">
                  <a:pos x="0" y="33"/>
                </a:cxn>
                <a:cxn ang="0">
                  <a:pos x="16" y="33"/>
                </a:cxn>
                <a:cxn ang="0">
                  <a:pos x="16" y="0"/>
                </a:cxn>
                <a:cxn ang="0">
                  <a:pos x="0" y="0"/>
                </a:cxn>
              </a:cxnLst>
              <a:rect l="0" t="0" r="r" b="b"/>
              <a:pathLst>
                <a:path w="17" h="34">
                  <a:moveTo>
                    <a:pt x="0" y="0"/>
                  </a:moveTo>
                  <a:lnTo>
                    <a:pt x="0" y="33"/>
                  </a:lnTo>
                  <a:lnTo>
                    <a:pt x="16" y="33"/>
                  </a:lnTo>
                  <a:lnTo>
                    <a:pt x="16" y="0"/>
                  </a:lnTo>
                  <a:lnTo>
                    <a:pt x="0" y="0"/>
                  </a:lnTo>
                </a:path>
              </a:pathLst>
            </a:custGeom>
            <a:solidFill>
              <a:srgbClr val="000000"/>
            </a:solidFill>
            <a:ln w="9525" cap="rnd">
              <a:noFill/>
              <a:round/>
              <a:headEnd/>
              <a:tailEnd/>
            </a:ln>
            <a:effectLst/>
          </p:spPr>
          <p:txBody>
            <a:bodyPr/>
            <a:lstStyle/>
            <a:p>
              <a:pPr>
                <a:defRPr/>
              </a:pPr>
              <a:endParaRPr lang="it-IT">
                <a:latin typeface="Calibri" pitchFamily="34" charset="0"/>
              </a:endParaRPr>
            </a:p>
          </p:txBody>
        </p:sp>
        <p:sp>
          <p:nvSpPr>
            <p:cNvPr id="586764" name="Freeform 12"/>
            <p:cNvSpPr>
              <a:spLocks/>
            </p:cNvSpPr>
            <p:nvPr/>
          </p:nvSpPr>
          <p:spPr bwMode="auto">
            <a:xfrm>
              <a:off x="4605" y="435"/>
              <a:ext cx="30" cy="69"/>
            </a:xfrm>
            <a:custGeom>
              <a:avLst/>
              <a:gdLst/>
              <a:ahLst/>
              <a:cxnLst>
                <a:cxn ang="0">
                  <a:pos x="0" y="0"/>
                </a:cxn>
                <a:cxn ang="0">
                  <a:pos x="0" y="33"/>
                </a:cxn>
                <a:cxn ang="0">
                  <a:pos x="16" y="33"/>
                </a:cxn>
                <a:cxn ang="0">
                  <a:pos x="16" y="0"/>
                </a:cxn>
                <a:cxn ang="0">
                  <a:pos x="0" y="0"/>
                </a:cxn>
              </a:cxnLst>
              <a:rect l="0" t="0" r="r" b="b"/>
              <a:pathLst>
                <a:path w="17" h="34">
                  <a:moveTo>
                    <a:pt x="0" y="0"/>
                  </a:moveTo>
                  <a:lnTo>
                    <a:pt x="0" y="33"/>
                  </a:lnTo>
                  <a:lnTo>
                    <a:pt x="16" y="33"/>
                  </a:lnTo>
                  <a:lnTo>
                    <a:pt x="16" y="0"/>
                  </a:lnTo>
                  <a:lnTo>
                    <a:pt x="0" y="0"/>
                  </a:lnTo>
                </a:path>
              </a:pathLst>
            </a:custGeom>
            <a:solidFill>
              <a:srgbClr val="000000"/>
            </a:solidFill>
            <a:ln w="9525" cap="rnd">
              <a:noFill/>
              <a:round/>
              <a:headEnd/>
              <a:tailEnd/>
            </a:ln>
            <a:effectLst/>
          </p:spPr>
          <p:txBody>
            <a:bodyPr/>
            <a:lstStyle/>
            <a:p>
              <a:pPr>
                <a:defRPr/>
              </a:pPr>
              <a:endParaRPr lang="it-IT">
                <a:latin typeface="Calibri" pitchFamily="34" charset="0"/>
              </a:endParaRPr>
            </a:p>
          </p:txBody>
        </p:sp>
        <p:sp>
          <p:nvSpPr>
            <p:cNvPr id="586765" name="Freeform 13"/>
            <p:cNvSpPr>
              <a:spLocks/>
            </p:cNvSpPr>
            <p:nvPr/>
          </p:nvSpPr>
          <p:spPr bwMode="auto">
            <a:xfrm>
              <a:off x="4109" y="435"/>
              <a:ext cx="30" cy="69"/>
            </a:xfrm>
            <a:custGeom>
              <a:avLst/>
              <a:gdLst/>
              <a:ahLst/>
              <a:cxnLst>
                <a:cxn ang="0">
                  <a:pos x="0" y="0"/>
                </a:cxn>
                <a:cxn ang="0">
                  <a:pos x="0" y="33"/>
                </a:cxn>
                <a:cxn ang="0">
                  <a:pos x="16" y="33"/>
                </a:cxn>
                <a:cxn ang="0">
                  <a:pos x="16" y="0"/>
                </a:cxn>
                <a:cxn ang="0">
                  <a:pos x="0" y="0"/>
                </a:cxn>
              </a:cxnLst>
              <a:rect l="0" t="0" r="r" b="b"/>
              <a:pathLst>
                <a:path w="17" h="34">
                  <a:moveTo>
                    <a:pt x="0" y="0"/>
                  </a:moveTo>
                  <a:lnTo>
                    <a:pt x="0" y="33"/>
                  </a:lnTo>
                  <a:lnTo>
                    <a:pt x="16" y="33"/>
                  </a:lnTo>
                  <a:lnTo>
                    <a:pt x="16" y="0"/>
                  </a:lnTo>
                  <a:lnTo>
                    <a:pt x="0" y="0"/>
                  </a:lnTo>
                </a:path>
              </a:pathLst>
            </a:custGeom>
            <a:solidFill>
              <a:srgbClr val="000000"/>
            </a:solidFill>
            <a:ln w="9525" cap="rnd">
              <a:noFill/>
              <a:round/>
              <a:headEnd/>
              <a:tailEnd/>
            </a:ln>
            <a:effectLst/>
          </p:spPr>
          <p:txBody>
            <a:bodyPr/>
            <a:lstStyle/>
            <a:p>
              <a:pPr>
                <a:defRPr/>
              </a:pPr>
              <a:endParaRPr lang="it-IT">
                <a:latin typeface="Calibri" pitchFamily="34" charset="0"/>
              </a:endParaRPr>
            </a:p>
          </p:txBody>
        </p:sp>
        <p:sp>
          <p:nvSpPr>
            <p:cNvPr id="586766" name="Freeform 14"/>
            <p:cNvSpPr>
              <a:spLocks/>
            </p:cNvSpPr>
            <p:nvPr/>
          </p:nvSpPr>
          <p:spPr bwMode="auto">
            <a:xfrm>
              <a:off x="3611" y="435"/>
              <a:ext cx="30" cy="69"/>
            </a:xfrm>
            <a:custGeom>
              <a:avLst/>
              <a:gdLst/>
              <a:ahLst/>
              <a:cxnLst>
                <a:cxn ang="0">
                  <a:pos x="0" y="0"/>
                </a:cxn>
                <a:cxn ang="0">
                  <a:pos x="0" y="33"/>
                </a:cxn>
                <a:cxn ang="0">
                  <a:pos x="16" y="33"/>
                </a:cxn>
                <a:cxn ang="0">
                  <a:pos x="16" y="0"/>
                </a:cxn>
                <a:cxn ang="0">
                  <a:pos x="0" y="0"/>
                </a:cxn>
              </a:cxnLst>
              <a:rect l="0" t="0" r="r" b="b"/>
              <a:pathLst>
                <a:path w="17" h="34">
                  <a:moveTo>
                    <a:pt x="0" y="0"/>
                  </a:moveTo>
                  <a:lnTo>
                    <a:pt x="0" y="33"/>
                  </a:lnTo>
                  <a:lnTo>
                    <a:pt x="16" y="33"/>
                  </a:lnTo>
                  <a:lnTo>
                    <a:pt x="16" y="0"/>
                  </a:lnTo>
                  <a:lnTo>
                    <a:pt x="0" y="0"/>
                  </a:lnTo>
                </a:path>
              </a:pathLst>
            </a:custGeom>
            <a:solidFill>
              <a:srgbClr val="000000"/>
            </a:solidFill>
            <a:ln w="9525" cap="rnd">
              <a:noFill/>
              <a:round/>
              <a:headEnd/>
              <a:tailEnd/>
            </a:ln>
            <a:effectLst/>
          </p:spPr>
          <p:txBody>
            <a:bodyPr/>
            <a:lstStyle/>
            <a:p>
              <a:pPr>
                <a:defRPr/>
              </a:pPr>
              <a:endParaRPr lang="it-IT">
                <a:latin typeface="Calibri" pitchFamily="34" charset="0"/>
              </a:endParaRPr>
            </a:p>
          </p:txBody>
        </p:sp>
        <p:sp>
          <p:nvSpPr>
            <p:cNvPr id="586767" name="Freeform 15"/>
            <p:cNvSpPr>
              <a:spLocks/>
            </p:cNvSpPr>
            <p:nvPr/>
          </p:nvSpPr>
          <p:spPr bwMode="auto">
            <a:xfrm>
              <a:off x="3109" y="435"/>
              <a:ext cx="30" cy="69"/>
            </a:xfrm>
            <a:custGeom>
              <a:avLst/>
              <a:gdLst/>
              <a:ahLst/>
              <a:cxnLst>
                <a:cxn ang="0">
                  <a:pos x="0" y="0"/>
                </a:cxn>
                <a:cxn ang="0">
                  <a:pos x="0" y="33"/>
                </a:cxn>
                <a:cxn ang="0">
                  <a:pos x="16" y="33"/>
                </a:cxn>
                <a:cxn ang="0">
                  <a:pos x="16" y="0"/>
                </a:cxn>
                <a:cxn ang="0">
                  <a:pos x="0" y="0"/>
                </a:cxn>
              </a:cxnLst>
              <a:rect l="0" t="0" r="r" b="b"/>
              <a:pathLst>
                <a:path w="17" h="34">
                  <a:moveTo>
                    <a:pt x="0" y="0"/>
                  </a:moveTo>
                  <a:lnTo>
                    <a:pt x="0" y="33"/>
                  </a:lnTo>
                  <a:lnTo>
                    <a:pt x="16" y="33"/>
                  </a:lnTo>
                  <a:lnTo>
                    <a:pt x="16" y="0"/>
                  </a:lnTo>
                  <a:lnTo>
                    <a:pt x="0" y="0"/>
                  </a:lnTo>
                </a:path>
              </a:pathLst>
            </a:custGeom>
            <a:solidFill>
              <a:srgbClr val="000000"/>
            </a:solidFill>
            <a:ln w="9525" cap="rnd">
              <a:noFill/>
              <a:round/>
              <a:headEnd/>
              <a:tailEnd/>
            </a:ln>
            <a:effectLst/>
          </p:spPr>
          <p:txBody>
            <a:bodyPr/>
            <a:lstStyle/>
            <a:p>
              <a:pPr>
                <a:defRPr/>
              </a:pPr>
              <a:endParaRPr lang="it-IT">
                <a:latin typeface="Calibri" pitchFamily="34" charset="0"/>
              </a:endParaRPr>
            </a:p>
          </p:txBody>
        </p:sp>
        <p:sp>
          <p:nvSpPr>
            <p:cNvPr id="586768" name="Freeform 16"/>
            <p:cNvSpPr>
              <a:spLocks/>
            </p:cNvSpPr>
            <p:nvPr/>
          </p:nvSpPr>
          <p:spPr bwMode="auto">
            <a:xfrm>
              <a:off x="2612" y="435"/>
              <a:ext cx="30" cy="69"/>
            </a:xfrm>
            <a:custGeom>
              <a:avLst/>
              <a:gdLst/>
              <a:ahLst/>
              <a:cxnLst>
                <a:cxn ang="0">
                  <a:pos x="0" y="0"/>
                </a:cxn>
                <a:cxn ang="0">
                  <a:pos x="0" y="33"/>
                </a:cxn>
                <a:cxn ang="0">
                  <a:pos x="16" y="33"/>
                </a:cxn>
                <a:cxn ang="0">
                  <a:pos x="16" y="0"/>
                </a:cxn>
                <a:cxn ang="0">
                  <a:pos x="0" y="0"/>
                </a:cxn>
              </a:cxnLst>
              <a:rect l="0" t="0" r="r" b="b"/>
              <a:pathLst>
                <a:path w="17" h="34">
                  <a:moveTo>
                    <a:pt x="0" y="0"/>
                  </a:moveTo>
                  <a:lnTo>
                    <a:pt x="0" y="33"/>
                  </a:lnTo>
                  <a:lnTo>
                    <a:pt x="16" y="33"/>
                  </a:lnTo>
                  <a:lnTo>
                    <a:pt x="16" y="0"/>
                  </a:lnTo>
                  <a:lnTo>
                    <a:pt x="0" y="0"/>
                  </a:lnTo>
                </a:path>
              </a:pathLst>
            </a:custGeom>
            <a:solidFill>
              <a:srgbClr val="000000"/>
            </a:solidFill>
            <a:ln w="9525" cap="rnd">
              <a:noFill/>
              <a:round/>
              <a:headEnd/>
              <a:tailEnd/>
            </a:ln>
            <a:effectLst/>
          </p:spPr>
          <p:txBody>
            <a:bodyPr/>
            <a:lstStyle/>
            <a:p>
              <a:pPr>
                <a:defRPr/>
              </a:pPr>
              <a:endParaRPr lang="it-IT">
                <a:latin typeface="Calibri" pitchFamily="34" charset="0"/>
              </a:endParaRPr>
            </a:p>
          </p:txBody>
        </p:sp>
        <p:sp>
          <p:nvSpPr>
            <p:cNvPr id="586769" name="Freeform 17"/>
            <p:cNvSpPr>
              <a:spLocks/>
            </p:cNvSpPr>
            <p:nvPr/>
          </p:nvSpPr>
          <p:spPr bwMode="auto">
            <a:xfrm>
              <a:off x="2113" y="435"/>
              <a:ext cx="30" cy="69"/>
            </a:xfrm>
            <a:custGeom>
              <a:avLst/>
              <a:gdLst/>
              <a:ahLst/>
              <a:cxnLst>
                <a:cxn ang="0">
                  <a:pos x="0" y="0"/>
                </a:cxn>
                <a:cxn ang="0">
                  <a:pos x="0" y="33"/>
                </a:cxn>
                <a:cxn ang="0">
                  <a:pos x="16" y="33"/>
                </a:cxn>
                <a:cxn ang="0">
                  <a:pos x="16" y="0"/>
                </a:cxn>
                <a:cxn ang="0">
                  <a:pos x="0" y="0"/>
                </a:cxn>
              </a:cxnLst>
              <a:rect l="0" t="0" r="r" b="b"/>
              <a:pathLst>
                <a:path w="17" h="34">
                  <a:moveTo>
                    <a:pt x="0" y="0"/>
                  </a:moveTo>
                  <a:lnTo>
                    <a:pt x="0" y="33"/>
                  </a:lnTo>
                  <a:lnTo>
                    <a:pt x="16" y="33"/>
                  </a:lnTo>
                  <a:lnTo>
                    <a:pt x="16" y="0"/>
                  </a:lnTo>
                  <a:lnTo>
                    <a:pt x="0" y="0"/>
                  </a:lnTo>
                </a:path>
              </a:pathLst>
            </a:custGeom>
            <a:solidFill>
              <a:srgbClr val="000000"/>
            </a:solidFill>
            <a:ln w="9525" cap="rnd">
              <a:noFill/>
              <a:round/>
              <a:headEnd/>
              <a:tailEnd/>
            </a:ln>
            <a:effectLst/>
          </p:spPr>
          <p:txBody>
            <a:bodyPr/>
            <a:lstStyle/>
            <a:p>
              <a:pPr>
                <a:defRPr/>
              </a:pPr>
              <a:endParaRPr lang="it-IT">
                <a:latin typeface="Calibri" pitchFamily="34" charset="0"/>
              </a:endParaRPr>
            </a:p>
          </p:txBody>
        </p:sp>
        <p:sp>
          <p:nvSpPr>
            <p:cNvPr id="586770" name="Freeform 18"/>
            <p:cNvSpPr>
              <a:spLocks/>
            </p:cNvSpPr>
            <p:nvPr/>
          </p:nvSpPr>
          <p:spPr bwMode="auto">
            <a:xfrm>
              <a:off x="1615" y="435"/>
              <a:ext cx="32" cy="69"/>
            </a:xfrm>
            <a:custGeom>
              <a:avLst/>
              <a:gdLst/>
              <a:ahLst/>
              <a:cxnLst>
                <a:cxn ang="0">
                  <a:pos x="0" y="0"/>
                </a:cxn>
                <a:cxn ang="0">
                  <a:pos x="0" y="33"/>
                </a:cxn>
                <a:cxn ang="0">
                  <a:pos x="16" y="33"/>
                </a:cxn>
                <a:cxn ang="0">
                  <a:pos x="16" y="0"/>
                </a:cxn>
                <a:cxn ang="0">
                  <a:pos x="0" y="0"/>
                </a:cxn>
              </a:cxnLst>
              <a:rect l="0" t="0" r="r" b="b"/>
              <a:pathLst>
                <a:path w="17" h="34">
                  <a:moveTo>
                    <a:pt x="0" y="0"/>
                  </a:moveTo>
                  <a:lnTo>
                    <a:pt x="0" y="33"/>
                  </a:lnTo>
                  <a:lnTo>
                    <a:pt x="16" y="33"/>
                  </a:lnTo>
                  <a:lnTo>
                    <a:pt x="16" y="0"/>
                  </a:lnTo>
                  <a:lnTo>
                    <a:pt x="0" y="0"/>
                  </a:lnTo>
                </a:path>
              </a:pathLst>
            </a:custGeom>
            <a:solidFill>
              <a:srgbClr val="000000"/>
            </a:solidFill>
            <a:ln w="9525" cap="rnd">
              <a:noFill/>
              <a:round/>
              <a:headEnd/>
              <a:tailEnd/>
            </a:ln>
            <a:effectLst/>
          </p:spPr>
          <p:txBody>
            <a:bodyPr/>
            <a:lstStyle/>
            <a:p>
              <a:pPr>
                <a:defRPr/>
              </a:pPr>
              <a:endParaRPr lang="it-IT">
                <a:latin typeface="Calibri" pitchFamily="34" charset="0"/>
              </a:endParaRPr>
            </a:p>
          </p:txBody>
        </p:sp>
        <p:sp>
          <p:nvSpPr>
            <p:cNvPr id="586771" name="Freeform 19"/>
            <p:cNvSpPr>
              <a:spLocks/>
            </p:cNvSpPr>
            <p:nvPr/>
          </p:nvSpPr>
          <p:spPr bwMode="auto">
            <a:xfrm>
              <a:off x="1113" y="435"/>
              <a:ext cx="32" cy="69"/>
            </a:xfrm>
            <a:custGeom>
              <a:avLst/>
              <a:gdLst/>
              <a:ahLst/>
              <a:cxnLst>
                <a:cxn ang="0">
                  <a:pos x="0" y="0"/>
                </a:cxn>
                <a:cxn ang="0">
                  <a:pos x="0" y="33"/>
                </a:cxn>
                <a:cxn ang="0">
                  <a:pos x="16" y="33"/>
                </a:cxn>
                <a:cxn ang="0">
                  <a:pos x="16" y="0"/>
                </a:cxn>
                <a:cxn ang="0">
                  <a:pos x="0" y="0"/>
                </a:cxn>
              </a:cxnLst>
              <a:rect l="0" t="0" r="r" b="b"/>
              <a:pathLst>
                <a:path w="17" h="34">
                  <a:moveTo>
                    <a:pt x="0" y="0"/>
                  </a:moveTo>
                  <a:lnTo>
                    <a:pt x="0" y="33"/>
                  </a:lnTo>
                  <a:lnTo>
                    <a:pt x="16" y="33"/>
                  </a:lnTo>
                  <a:lnTo>
                    <a:pt x="16" y="0"/>
                  </a:lnTo>
                  <a:lnTo>
                    <a:pt x="0" y="0"/>
                  </a:lnTo>
                </a:path>
              </a:pathLst>
            </a:custGeom>
            <a:solidFill>
              <a:srgbClr val="000000"/>
            </a:solidFill>
            <a:ln w="9525" cap="rnd">
              <a:noFill/>
              <a:round/>
              <a:headEnd/>
              <a:tailEnd/>
            </a:ln>
            <a:effectLst/>
          </p:spPr>
          <p:txBody>
            <a:bodyPr/>
            <a:lstStyle/>
            <a:p>
              <a:pPr>
                <a:defRPr/>
              </a:pPr>
              <a:endParaRPr lang="it-IT">
                <a:latin typeface="Calibri" pitchFamily="34" charset="0"/>
              </a:endParaRPr>
            </a:p>
          </p:txBody>
        </p:sp>
        <p:sp>
          <p:nvSpPr>
            <p:cNvPr id="586772" name="Freeform 20"/>
            <p:cNvSpPr>
              <a:spLocks/>
            </p:cNvSpPr>
            <p:nvPr/>
          </p:nvSpPr>
          <p:spPr bwMode="auto">
            <a:xfrm>
              <a:off x="1745" y="485"/>
              <a:ext cx="896" cy="850"/>
            </a:xfrm>
            <a:custGeom>
              <a:avLst/>
              <a:gdLst/>
              <a:ahLst/>
              <a:cxnLst>
                <a:cxn ang="0">
                  <a:pos x="0" y="0"/>
                </a:cxn>
                <a:cxn ang="0">
                  <a:pos x="81" y="415"/>
                </a:cxn>
                <a:cxn ang="0">
                  <a:pos x="99" y="373"/>
                </a:cxn>
                <a:cxn ang="0">
                  <a:pos x="132" y="307"/>
                </a:cxn>
                <a:cxn ang="0">
                  <a:pos x="132" y="310"/>
                </a:cxn>
                <a:cxn ang="0">
                  <a:pos x="165" y="268"/>
                </a:cxn>
                <a:cxn ang="0">
                  <a:pos x="162" y="268"/>
                </a:cxn>
                <a:cxn ang="0">
                  <a:pos x="211" y="241"/>
                </a:cxn>
                <a:cxn ang="0">
                  <a:pos x="247" y="238"/>
                </a:cxn>
                <a:cxn ang="0">
                  <a:pos x="307" y="250"/>
                </a:cxn>
                <a:cxn ang="0">
                  <a:pos x="355" y="262"/>
                </a:cxn>
                <a:cxn ang="0">
                  <a:pos x="433" y="292"/>
                </a:cxn>
                <a:cxn ang="0">
                  <a:pos x="503" y="33"/>
                </a:cxn>
                <a:cxn ang="0">
                  <a:pos x="497" y="33"/>
                </a:cxn>
                <a:cxn ang="0">
                  <a:pos x="430" y="289"/>
                </a:cxn>
                <a:cxn ang="0">
                  <a:pos x="433" y="286"/>
                </a:cxn>
                <a:cxn ang="0">
                  <a:pos x="355" y="256"/>
                </a:cxn>
                <a:cxn ang="0">
                  <a:pos x="307" y="244"/>
                </a:cxn>
                <a:cxn ang="0">
                  <a:pos x="247" y="232"/>
                </a:cxn>
                <a:cxn ang="0">
                  <a:pos x="211" y="235"/>
                </a:cxn>
                <a:cxn ang="0">
                  <a:pos x="159" y="262"/>
                </a:cxn>
                <a:cxn ang="0">
                  <a:pos x="126" y="304"/>
                </a:cxn>
                <a:cxn ang="0">
                  <a:pos x="93" y="373"/>
                </a:cxn>
                <a:cxn ang="0">
                  <a:pos x="78" y="406"/>
                </a:cxn>
                <a:cxn ang="0">
                  <a:pos x="84" y="406"/>
                </a:cxn>
                <a:cxn ang="0">
                  <a:pos x="6" y="0"/>
                </a:cxn>
                <a:cxn ang="0">
                  <a:pos x="0" y="0"/>
                </a:cxn>
              </a:cxnLst>
              <a:rect l="0" t="0" r="r" b="b"/>
              <a:pathLst>
                <a:path w="504" h="416">
                  <a:moveTo>
                    <a:pt x="0" y="0"/>
                  </a:moveTo>
                  <a:lnTo>
                    <a:pt x="81" y="415"/>
                  </a:lnTo>
                  <a:lnTo>
                    <a:pt x="99" y="373"/>
                  </a:lnTo>
                  <a:lnTo>
                    <a:pt x="132" y="307"/>
                  </a:lnTo>
                  <a:lnTo>
                    <a:pt x="132" y="310"/>
                  </a:lnTo>
                  <a:lnTo>
                    <a:pt x="165" y="268"/>
                  </a:lnTo>
                  <a:lnTo>
                    <a:pt x="162" y="268"/>
                  </a:lnTo>
                  <a:lnTo>
                    <a:pt x="211" y="241"/>
                  </a:lnTo>
                  <a:lnTo>
                    <a:pt x="247" y="238"/>
                  </a:lnTo>
                  <a:lnTo>
                    <a:pt x="307" y="250"/>
                  </a:lnTo>
                  <a:lnTo>
                    <a:pt x="355" y="262"/>
                  </a:lnTo>
                  <a:lnTo>
                    <a:pt x="433" y="292"/>
                  </a:lnTo>
                  <a:lnTo>
                    <a:pt x="503" y="33"/>
                  </a:lnTo>
                  <a:lnTo>
                    <a:pt x="497" y="33"/>
                  </a:lnTo>
                  <a:lnTo>
                    <a:pt x="430" y="289"/>
                  </a:lnTo>
                  <a:lnTo>
                    <a:pt x="433" y="286"/>
                  </a:lnTo>
                  <a:lnTo>
                    <a:pt x="355" y="256"/>
                  </a:lnTo>
                  <a:lnTo>
                    <a:pt x="307" y="244"/>
                  </a:lnTo>
                  <a:lnTo>
                    <a:pt x="247" y="232"/>
                  </a:lnTo>
                  <a:lnTo>
                    <a:pt x="211" y="235"/>
                  </a:lnTo>
                  <a:lnTo>
                    <a:pt x="159" y="262"/>
                  </a:lnTo>
                  <a:lnTo>
                    <a:pt x="126" y="304"/>
                  </a:lnTo>
                  <a:lnTo>
                    <a:pt x="93" y="373"/>
                  </a:lnTo>
                  <a:lnTo>
                    <a:pt x="78" y="406"/>
                  </a:lnTo>
                  <a:lnTo>
                    <a:pt x="84" y="406"/>
                  </a:lnTo>
                  <a:lnTo>
                    <a:pt x="6" y="0"/>
                  </a:lnTo>
                  <a:lnTo>
                    <a:pt x="0" y="0"/>
                  </a:lnTo>
                </a:path>
              </a:pathLst>
            </a:custGeom>
            <a:solidFill>
              <a:srgbClr val="000000"/>
            </a:solidFill>
            <a:ln w="9525" cap="rnd">
              <a:noFill/>
              <a:round/>
              <a:headEnd/>
              <a:tailEnd/>
            </a:ln>
            <a:effectLst/>
          </p:spPr>
          <p:txBody>
            <a:bodyPr/>
            <a:lstStyle/>
            <a:p>
              <a:pPr>
                <a:defRPr/>
              </a:pPr>
              <a:endParaRPr lang="it-IT">
                <a:latin typeface="Calibri" pitchFamily="34" charset="0"/>
              </a:endParaRPr>
            </a:p>
          </p:txBody>
        </p:sp>
        <p:sp>
          <p:nvSpPr>
            <p:cNvPr id="586773" name="Freeform 21"/>
            <p:cNvSpPr>
              <a:spLocks/>
            </p:cNvSpPr>
            <p:nvPr/>
          </p:nvSpPr>
          <p:spPr bwMode="auto">
            <a:xfrm>
              <a:off x="622" y="1327"/>
              <a:ext cx="1488" cy="33"/>
            </a:xfrm>
            <a:custGeom>
              <a:avLst/>
              <a:gdLst/>
              <a:ahLst/>
              <a:cxnLst>
                <a:cxn ang="0">
                  <a:pos x="0" y="16"/>
                </a:cxn>
                <a:cxn ang="0">
                  <a:pos x="837" y="16"/>
                </a:cxn>
                <a:cxn ang="0">
                  <a:pos x="837" y="0"/>
                </a:cxn>
                <a:cxn ang="0">
                  <a:pos x="0" y="0"/>
                </a:cxn>
                <a:cxn ang="0">
                  <a:pos x="0" y="16"/>
                </a:cxn>
              </a:cxnLst>
              <a:rect l="0" t="0" r="r" b="b"/>
              <a:pathLst>
                <a:path w="838" h="17">
                  <a:moveTo>
                    <a:pt x="0" y="16"/>
                  </a:moveTo>
                  <a:lnTo>
                    <a:pt x="837" y="16"/>
                  </a:lnTo>
                  <a:lnTo>
                    <a:pt x="837" y="0"/>
                  </a:lnTo>
                  <a:lnTo>
                    <a:pt x="0" y="0"/>
                  </a:lnTo>
                  <a:lnTo>
                    <a:pt x="0" y="16"/>
                  </a:lnTo>
                </a:path>
              </a:pathLst>
            </a:custGeom>
            <a:solidFill>
              <a:srgbClr val="000000"/>
            </a:solidFill>
            <a:ln w="9525" cap="rnd">
              <a:noFill/>
              <a:round/>
              <a:headEnd/>
              <a:tailEnd/>
            </a:ln>
            <a:effectLst/>
          </p:spPr>
          <p:txBody>
            <a:bodyPr/>
            <a:lstStyle/>
            <a:p>
              <a:pPr>
                <a:defRPr/>
              </a:pPr>
              <a:endParaRPr lang="it-IT">
                <a:latin typeface="Calibri" pitchFamily="34" charset="0"/>
              </a:endParaRPr>
            </a:p>
          </p:txBody>
        </p:sp>
        <p:sp>
          <p:nvSpPr>
            <p:cNvPr id="586774" name="Freeform 22"/>
            <p:cNvSpPr>
              <a:spLocks/>
            </p:cNvSpPr>
            <p:nvPr/>
          </p:nvSpPr>
          <p:spPr bwMode="auto">
            <a:xfrm>
              <a:off x="2102" y="983"/>
              <a:ext cx="23" cy="2903"/>
            </a:xfrm>
            <a:custGeom>
              <a:avLst/>
              <a:gdLst/>
              <a:ahLst/>
              <a:cxnLst>
                <a:cxn ang="0">
                  <a:pos x="0" y="0"/>
                </a:cxn>
                <a:cxn ang="0">
                  <a:pos x="0" y="403"/>
                </a:cxn>
                <a:cxn ang="0">
                  <a:pos x="16" y="403"/>
                </a:cxn>
                <a:cxn ang="0">
                  <a:pos x="16" y="0"/>
                </a:cxn>
                <a:cxn ang="0">
                  <a:pos x="0" y="0"/>
                </a:cxn>
              </a:cxnLst>
              <a:rect l="0" t="0" r="r" b="b"/>
              <a:pathLst>
                <a:path w="17" h="404">
                  <a:moveTo>
                    <a:pt x="0" y="0"/>
                  </a:moveTo>
                  <a:lnTo>
                    <a:pt x="0" y="403"/>
                  </a:lnTo>
                  <a:lnTo>
                    <a:pt x="16" y="403"/>
                  </a:lnTo>
                  <a:lnTo>
                    <a:pt x="16" y="0"/>
                  </a:lnTo>
                  <a:lnTo>
                    <a:pt x="0" y="0"/>
                  </a:lnTo>
                </a:path>
              </a:pathLst>
            </a:custGeom>
            <a:solidFill>
              <a:srgbClr val="000000"/>
            </a:solidFill>
            <a:ln w="9525" cap="rnd">
              <a:noFill/>
              <a:round/>
              <a:headEnd/>
              <a:tailEnd/>
            </a:ln>
            <a:effectLst/>
          </p:spPr>
          <p:txBody>
            <a:bodyPr/>
            <a:lstStyle/>
            <a:p>
              <a:pPr>
                <a:defRPr/>
              </a:pPr>
              <a:endParaRPr lang="it-IT">
                <a:latin typeface="Calibri" pitchFamily="34" charset="0"/>
              </a:endParaRPr>
            </a:p>
          </p:txBody>
        </p:sp>
        <p:sp>
          <p:nvSpPr>
            <p:cNvPr id="586778" name="Freeform 26"/>
            <p:cNvSpPr>
              <a:spLocks/>
            </p:cNvSpPr>
            <p:nvPr/>
          </p:nvSpPr>
          <p:spPr bwMode="auto">
            <a:xfrm>
              <a:off x="2113" y="1074"/>
              <a:ext cx="3506" cy="36"/>
            </a:xfrm>
            <a:custGeom>
              <a:avLst/>
              <a:gdLst/>
              <a:ahLst/>
              <a:cxnLst>
                <a:cxn ang="0">
                  <a:pos x="0" y="16"/>
                </a:cxn>
                <a:cxn ang="0">
                  <a:pos x="1974" y="16"/>
                </a:cxn>
                <a:cxn ang="0">
                  <a:pos x="1974" y="0"/>
                </a:cxn>
                <a:cxn ang="0">
                  <a:pos x="0" y="0"/>
                </a:cxn>
                <a:cxn ang="0">
                  <a:pos x="0" y="16"/>
                </a:cxn>
              </a:cxnLst>
              <a:rect l="0" t="0" r="r" b="b"/>
              <a:pathLst>
                <a:path w="1975" h="17">
                  <a:moveTo>
                    <a:pt x="0" y="16"/>
                  </a:moveTo>
                  <a:lnTo>
                    <a:pt x="1974" y="16"/>
                  </a:lnTo>
                  <a:lnTo>
                    <a:pt x="1974" y="0"/>
                  </a:lnTo>
                  <a:lnTo>
                    <a:pt x="0" y="0"/>
                  </a:lnTo>
                  <a:lnTo>
                    <a:pt x="0" y="16"/>
                  </a:lnTo>
                </a:path>
              </a:pathLst>
            </a:custGeom>
            <a:solidFill>
              <a:srgbClr val="000000"/>
            </a:solidFill>
            <a:ln w="9525" cap="rnd">
              <a:noFill/>
              <a:round/>
              <a:headEnd/>
              <a:tailEnd/>
            </a:ln>
            <a:effectLst/>
          </p:spPr>
          <p:txBody>
            <a:bodyPr/>
            <a:lstStyle/>
            <a:p>
              <a:pPr>
                <a:defRPr/>
              </a:pPr>
              <a:endParaRPr lang="it-IT">
                <a:latin typeface="Calibri" pitchFamily="34" charset="0"/>
              </a:endParaRPr>
            </a:p>
          </p:txBody>
        </p:sp>
        <p:sp>
          <p:nvSpPr>
            <p:cNvPr id="9248" name="Rectangle 29"/>
            <p:cNvSpPr>
              <a:spLocks noChangeArrowheads="1"/>
            </p:cNvSpPr>
            <p:nvPr/>
          </p:nvSpPr>
          <p:spPr bwMode="auto">
            <a:xfrm>
              <a:off x="2633" y="1216"/>
              <a:ext cx="1929" cy="291"/>
            </a:xfrm>
            <a:prstGeom prst="rect">
              <a:avLst/>
            </a:prstGeom>
            <a:noFill/>
            <a:ln w="9525">
              <a:noFill/>
              <a:miter lim="800000"/>
              <a:headEnd/>
              <a:tailEnd/>
            </a:ln>
          </p:spPr>
          <p:txBody>
            <a:bodyPr wrap="none" lIns="92075" tIns="46038" rIns="92075" bIns="46038">
              <a:spAutoFit/>
            </a:bodyPr>
            <a:lstStyle/>
            <a:p>
              <a:pPr eaLnBrk="0" hangingPunct="0"/>
              <a:r>
                <a:rPr lang="en-US" sz="2400">
                  <a:solidFill>
                    <a:srgbClr val="000000"/>
                  </a:solidFill>
                  <a:effectLst/>
                  <a:latin typeface="Calibri" pitchFamily="34" charset="0"/>
                </a:rPr>
                <a:t>Enstatite + High Quartz</a:t>
              </a:r>
            </a:p>
          </p:txBody>
        </p:sp>
        <p:sp>
          <p:nvSpPr>
            <p:cNvPr id="9249" name="Rectangle 30"/>
            <p:cNvSpPr>
              <a:spLocks noChangeArrowheads="1"/>
            </p:cNvSpPr>
            <p:nvPr/>
          </p:nvSpPr>
          <p:spPr bwMode="auto">
            <a:xfrm>
              <a:off x="2645" y="742"/>
              <a:ext cx="1714" cy="291"/>
            </a:xfrm>
            <a:prstGeom prst="rect">
              <a:avLst/>
            </a:prstGeom>
            <a:noFill/>
            <a:ln w="9525">
              <a:noFill/>
              <a:miter lim="800000"/>
              <a:headEnd/>
              <a:tailEnd/>
            </a:ln>
          </p:spPr>
          <p:txBody>
            <a:bodyPr wrap="none" lIns="92075" tIns="46038" rIns="92075" bIns="46038">
              <a:spAutoFit/>
            </a:bodyPr>
            <a:lstStyle/>
            <a:p>
              <a:pPr eaLnBrk="0" hangingPunct="0"/>
              <a:r>
                <a:rPr lang="en-US" sz="2400">
                  <a:solidFill>
                    <a:srgbClr val="000000"/>
                  </a:solidFill>
                  <a:effectLst/>
                  <a:latin typeface="Calibri" pitchFamily="34" charset="0"/>
                </a:rPr>
                <a:t>High Quartz + Liquid</a:t>
              </a:r>
            </a:p>
          </p:txBody>
        </p:sp>
        <p:sp>
          <p:nvSpPr>
            <p:cNvPr id="586783" name="Rectangle 31"/>
            <p:cNvSpPr>
              <a:spLocks noChangeArrowheads="1"/>
            </p:cNvSpPr>
            <p:nvPr/>
          </p:nvSpPr>
          <p:spPr bwMode="auto">
            <a:xfrm>
              <a:off x="4391" y="471"/>
              <a:ext cx="726" cy="291"/>
            </a:xfrm>
            <a:prstGeom prst="rect">
              <a:avLst/>
            </a:prstGeom>
            <a:noFill/>
            <a:ln w="9525">
              <a:noFill/>
              <a:miter lim="800000"/>
              <a:headEnd/>
              <a:tailEnd/>
            </a:ln>
            <a:effectLst/>
          </p:spPr>
          <p:txBody>
            <a:bodyPr wrap="none" lIns="92075" tIns="46038" rIns="92075" bIns="46038">
              <a:spAutoFit/>
            </a:bodyPr>
            <a:lstStyle/>
            <a:p>
              <a:pPr eaLnBrk="0" hangingPunct="0">
                <a:defRPr/>
              </a:pPr>
              <a:r>
                <a:rPr lang="en-US" sz="2400" b="1">
                  <a:solidFill>
                    <a:srgbClr val="FF0000"/>
                  </a:solidFill>
                  <a:effectLst>
                    <a:outerShdw blurRad="38100" dist="38100" dir="2700000" algn="tl">
                      <a:srgbClr val="000000"/>
                    </a:outerShdw>
                  </a:effectLst>
                  <a:latin typeface="Calibri" pitchFamily="34" charset="0"/>
                </a:rPr>
                <a:t>1.2 GPa</a:t>
              </a:r>
            </a:p>
          </p:txBody>
        </p:sp>
        <p:sp>
          <p:nvSpPr>
            <p:cNvPr id="9251" name="Rectangle 33"/>
            <p:cNvSpPr>
              <a:spLocks noChangeArrowheads="1"/>
            </p:cNvSpPr>
            <p:nvPr/>
          </p:nvSpPr>
          <p:spPr bwMode="auto">
            <a:xfrm>
              <a:off x="2369" y="1611"/>
              <a:ext cx="1470" cy="291"/>
            </a:xfrm>
            <a:prstGeom prst="rect">
              <a:avLst/>
            </a:prstGeom>
            <a:noFill/>
            <a:ln w="9525">
              <a:noFill/>
              <a:miter lim="800000"/>
              <a:headEnd/>
              <a:tailEnd/>
            </a:ln>
          </p:spPr>
          <p:txBody>
            <a:bodyPr wrap="none" lIns="92075" tIns="46038" rIns="92075" bIns="46038">
              <a:spAutoFit/>
            </a:bodyPr>
            <a:lstStyle/>
            <a:p>
              <a:pPr eaLnBrk="0" hangingPunct="0"/>
              <a:r>
                <a:rPr lang="en-US" sz="2400">
                  <a:solidFill>
                    <a:srgbClr val="000000"/>
                  </a:solidFill>
                  <a:effectLst/>
                  <a:latin typeface="Calibri" pitchFamily="34" charset="0"/>
                </a:rPr>
                <a:t>Enstatite + Liquid</a:t>
              </a:r>
            </a:p>
          </p:txBody>
        </p:sp>
        <p:sp>
          <p:nvSpPr>
            <p:cNvPr id="586787" name="Rectangle 35"/>
            <p:cNvSpPr>
              <a:spLocks noChangeArrowheads="1"/>
            </p:cNvSpPr>
            <p:nvPr/>
          </p:nvSpPr>
          <p:spPr bwMode="auto">
            <a:xfrm>
              <a:off x="1855" y="629"/>
              <a:ext cx="514" cy="252"/>
            </a:xfrm>
            <a:prstGeom prst="rect">
              <a:avLst/>
            </a:prstGeom>
            <a:noFill/>
            <a:ln w="9525">
              <a:noFill/>
              <a:miter lim="800000"/>
              <a:headEnd/>
              <a:tailEnd/>
            </a:ln>
            <a:effectLst/>
          </p:spPr>
          <p:txBody>
            <a:bodyPr wrap="none" lIns="92075" tIns="46038" rIns="92075" bIns="46038">
              <a:spAutoFit/>
            </a:bodyPr>
            <a:lstStyle/>
            <a:p>
              <a:pPr eaLnBrk="0" hangingPunct="0">
                <a:defRPr/>
              </a:pPr>
              <a:r>
                <a:rPr lang="en-US" sz="2000">
                  <a:solidFill>
                    <a:schemeClr val="bg1"/>
                  </a:solidFill>
                  <a:effectLst>
                    <a:outerShdw blurRad="38100" dist="38100" dir="2700000" algn="tl">
                      <a:srgbClr val="000000"/>
                    </a:outerShdw>
                  </a:effectLst>
                  <a:latin typeface="Calibri" pitchFamily="34" charset="0"/>
                </a:rPr>
                <a:t>Liquid</a:t>
              </a:r>
            </a:p>
          </p:txBody>
        </p:sp>
        <p:sp>
          <p:nvSpPr>
            <p:cNvPr id="9253" name="Rectangle 39"/>
            <p:cNvSpPr>
              <a:spLocks noChangeArrowheads="1"/>
            </p:cNvSpPr>
            <p:nvPr/>
          </p:nvSpPr>
          <p:spPr bwMode="auto">
            <a:xfrm>
              <a:off x="760" y="1473"/>
              <a:ext cx="993" cy="524"/>
            </a:xfrm>
            <a:prstGeom prst="rect">
              <a:avLst/>
            </a:prstGeom>
            <a:noFill/>
            <a:ln w="9525">
              <a:noFill/>
              <a:miter lim="800000"/>
              <a:headEnd/>
              <a:tailEnd/>
            </a:ln>
          </p:spPr>
          <p:txBody>
            <a:bodyPr wrap="none" lIns="92075" tIns="46038" rIns="92075" bIns="46038">
              <a:spAutoFit/>
            </a:bodyPr>
            <a:lstStyle/>
            <a:p>
              <a:pPr eaLnBrk="0" hangingPunct="0"/>
              <a:r>
                <a:rPr lang="en-US" sz="2400">
                  <a:solidFill>
                    <a:srgbClr val="000000"/>
                  </a:solidFill>
                  <a:effectLst/>
                  <a:latin typeface="Calibri" pitchFamily="34" charset="0"/>
                </a:rPr>
                <a:t>Forsterite</a:t>
              </a:r>
            </a:p>
            <a:p>
              <a:pPr eaLnBrk="0" hangingPunct="0"/>
              <a:r>
                <a:rPr lang="en-US" sz="2400">
                  <a:solidFill>
                    <a:srgbClr val="000000"/>
                  </a:solidFill>
                  <a:effectLst/>
                  <a:latin typeface="Calibri" pitchFamily="34" charset="0"/>
                </a:rPr>
                <a:t> + Enstatite</a:t>
              </a:r>
            </a:p>
          </p:txBody>
        </p:sp>
        <p:sp>
          <p:nvSpPr>
            <p:cNvPr id="9254" name="Rectangle 41"/>
            <p:cNvSpPr>
              <a:spLocks noChangeArrowheads="1"/>
            </p:cNvSpPr>
            <p:nvPr/>
          </p:nvSpPr>
          <p:spPr bwMode="auto">
            <a:xfrm>
              <a:off x="760" y="712"/>
              <a:ext cx="874" cy="524"/>
            </a:xfrm>
            <a:prstGeom prst="rect">
              <a:avLst/>
            </a:prstGeom>
            <a:noFill/>
            <a:ln w="9525">
              <a:noFill/>
              <a:miter lim="800000"/>
              <a:headEnd/>
              <a:tailEnd/>
            </a:ln>
          </p:spPr>
          <p:txBody>
            <a:bodyPr wrap="none" lIns="92075" tIns="46038" rIns="92075" bIns="46038">
              <a:spAutoFit/>
            </a:bodyPr>
            <a:lstStyle/>
            <a:p>
              <a:pPr eaLnBrk="0" hangingPunct="0"/>
              <a:r>
                <a:rPr lang="en-US" sz="2400">
                  <a:solidFill>
                    <a:srgbClr val="000000"/>
                  </a:solidFill>
                  <a:effectLst/>
                  <a:latin typeface="Calibri" pitchFamily="34" charset="0"/>
                </a:rPr>
                <a:t>Forsterite</a:t>
              </a:r>
            </a:p>
            <a:p>
              <a:pPr eaLnBrk="0" hangingPunct="0"/>
              <a:r>
                <a:rPr lang="en-US" sz="2400">
                  <a:solidFill>
                    <a:srgbClr val="000000"/>
                  </a:solidFill>
                  <a:effectLst/>
                  <a:latin typeface="Calibri" pitchFamily="34" charset="0"/>
                </a:rPr>
                <a:t> + Liquid</a:t>
              </a:r>
            </a:p>
          </p:txBody>
        </p:sp>
        <p:sp>
          <p:nvSpPr>
            <p:cNvPr id="586794" name="Rectangle 42"/>
            <p:cNvSpPr>
              <a:spLocks noChangeArrowheads="1"/>
            </p:cNvSpPr>
            <p:nvPr/>
          </p:nvSpPr>
          <p:spPr bwMode="auto">
            <a:xfrm>
              <a:off x="306" y="3889"/>
              <a:ext cx="766" cy="291"/>
            </a:xfrm>
            <a:prstGeom prst="rect">
              <a:avLst/>
            </a:prstGeom>
            <a:noFill/>
            <a:ln w="9525">
              <a:noFill/>
              <a:miter lim="800000"/>
              <a:headEnd/>
              <a:tailEnd/>
            </a:ln>
            <a:effectLst/>
          </p:spPr>
          <p:txBody>
            <a:bodyPr wrap="none" lIns="92075" tIns="46038" rIns="92075" bIns="46038">
              <a:spAutoFit/>
            </a:bodyPr>
            <a:lstStyle/>
            <a:p>
              <a:pPr eaLnBrk="0" hangingPunct="0">
                <a:defRPr/>
              </a:pPr>
              <a:r>
                <a:rPr lang="en-US" sz="2400">
                  <a:solidFill>
                    <a:schemeClr val="bg1"/>
                  </a:solidFill>
                  <a:effectLst>
                    <a:outerShdw blurRad="38100" dist="38100" dir="2700000" algn="tl">
                      <a:srgbClr val="000000"/>
                    </a:outerShdw>
                  </a:effectLst>
                  <a:latin typeface="Calibri" pitchFamily="34" charset="0"/>
                </a:rPr>
                <a:t>Mg</a:t>
              </a:r>
              <a:r>
                <a:rPr lang="en-US" sz="2400" baseline="-25000">
                  <a:solidFill>
                    <a:schemeClr val="bg1"/>
                  </a:solidFill>
                  <a:effectLst>
                    <a:outerShdw blurRad="38100" dist="38100" dir="2700000" algn="tl">
                      <a:srgbClr val="000000"/>
                    </a:outerShdw>
                  </a:effectLst>
                  <a:latin typeface="Calibri" pitchFamily="34" charset="0"/>
                </a:rPr>
                <a:t>2</a:t>
              </a:r>
              <a:r>
                <a:rPr lang="en-US" sz="2400">
                  <a:solidFill>
                    <a:schemeClr val="bg1"/>
                  </a:solidFill>
                  <a:effectLst>
                    <a:outerShdw blurRad="38100" dist="38100" dir="2700000" algn="tl">
                      <a:srgbClr val="000000"/>
                    </a:outerShdw>
                  </a:effectLst>
                  <a:latin typeface="Calibri" pitchFamily="34" charset="0"/>
                </a:rPr>
                <a:t>SiO</a:t>
              </a:r>
              <a:r>
                <a:rPr lang="en-US" sz="2400" baseline="-25000">
                  <a:solidFill>
                    <a:schemeClr val="bg1"/>
                  </a:solidFill>
                  <a:effectLst>
                    <a:outerShdw blurRad="38100" dist="38100" dir="2700000" algn="tl">
                      <a:srgbClr val="000000"/>
                    </a:outerShdw>
                  </a:effectLst>
                  <a:latin typeface="Calibri" pitchFamily="34" charset="0"/>
                </a:rPr>
                <a:t>4</a:t>
              </a:r>
            </a:p>
          </p:txBody>
        </p:sp>
        <p:sp>
          <p:nvSpPr>
            <p:cNvPr id="586795" name="Rectangle 43"/>
            <p:cNvSpPr>
              <a:spLocks noChangeArrowheads="1"/>
            </p:cNvSpPr>
            <p:nvPr/>
          </p:nvSpPr>
          <p:spPr bwMode="auto">
            <a:xfrm>
              <a:off x="5226" y="3888"/>
              <a:ext cx="444" cy="291"/>
            </a:xfrm>
            <a:prstGeom prst="rect">
              <a:avLst/>
            </a:prstGeom>
            <a:noFill/>
            <a:ln w="9525">
              <a:noFill/>
              <a:miter lim="800000"/>
              <a:headEnd/>
              <a:tailEnd/>
            </a:ln>
            <a:effectLst/>
          </p:spPr>
          <p:txBody>
            <a:bodyPr wrap="none" lIns="92075" tIns="46038" rIns="92075" bIns="46038">
              <a:spAutoFit/>
            </a:bodyPr>
            <a:lstStyle/>
            <a:p>
              <a:pPr eaLnBrk="0" hangingPunct="0">
                <a:defRPr/>
              </a:pPr>
              <a:r>
                <a:rPr lang="en-US" sz="2400">
                  <a:solidFill>
                    <a:schemeClr val="bg1"/>
                  </a:solidFill>
                  <a:effectLst>
                    <a:outerShdw blurRad="38100" dist="38100" dir="2700000" algn="tl">
                      <a:srgbClr val="000000"/>
                    </a:outerShdw>
                  </a:effectLst>
                  <a:latin typeface="Calibri" pitchFamily="34" charset="0"/>
                </a:rPr>
                <a:t>SiO</a:t>
              </a:r>
              <a:r>
                <a:rPr lang="en-US" sz="2400" baseline="-25000">
                  <a:solidFill>
                    <a:schemeClr val="bg1"/>
                  </a:solidFill>
                  <a:effectLst>
                    <a:outerShdw blurRad="38100" dist="38100" dir="2700000" algn="tl">
                      <a:srgbClr val="000000"/>
                    </a:outerShdw>
                  </a:effectLst>
                  <a:latin typeface="Calibri" pitchFamily="34" charset="0"/>
                </a:rPr>
                <a:t>2</a:t>
              </a:r>
            </a:p>
          </p:txBody>
        </p:sp>
        <p:sp>
          <p:nvSpPr>
            <p:cNvPr id="586797" name="Rectangle 45"/>
            <p:cNvSpPr>
              <a:spLocks noChangeArrowheads="1"/>
            </p:cNvSpPr>
            <p:nvPr/>
          </p:nvSpPr>
          <p:spPr bwMode="auto">
            <a:xfrm>
              <a:off x="1681" y="3900"/>
              <a:ext cx="701" cy="291"/>
            </a:xfrm>
            <a:prstGeom prst="rect">
              <a:avLst/>
            </a:prstGeom>
            <a:noFill/>
            <a:ln w="9525">
              <a:noFill/>
              <a:miter lim="800000"/>
              <a:headEnd/>
              <a:tailEnd/>
            </a:ln>
            <a:effectLst/>
          </p:spPr>
          <p:txBody>
            <a:bodyPr wrap="none" lIns="92075" tIns="46038" rIns="92075" bIns="46038">
              <a:spAutoFit/>
            </a:bodyPr>
            <a:lstStyle/>
            <a:p>
              <a:pPr eaLnBrk="0" hangingPunct="0">
                <a:defRPr/>
              </a:pPr>
              <a:r>
                <a:rPr lang="en-US" sz="2400">
                  <a:solidFill>
                    <a:schemeClr val="bg1"/>
                  </a:solidFill>
                  <a:effectLst>
                    <a:outerShdw blurRad="38100" dist="38100" dir="2700000" algn="tl">
                      <a:srgbClr val="000000"/>
                    </a:outerShdw>
                  </a:effectLst>
                  <a:latin typeface="Calibri" pitchFamily="34" charset="0"/>
                </a:rPr>
                <a:t>MgSiO</a:t>
              </a:r>
              <a:r>
                <a:rPr lang="en-US" sz="2400" baseline="-25000">
                  <a:solidFill>
                    <a:schemeClr val="bg1"/>
                  </a:solidFill>
                  <a:effectLst>
                    <a:outerShdw blurRad="38100" dist="38100" dir="2700000" algn="tl">
                      <a:srgbClr val="000000"/>
                    </a:outerShdw>
                  </a:effectLst>
                  <a:latin typeface="Calibri" pitchFamily="34" charset="0"/>
                </a:rPr>
                <a:t>3</a:t>
              </a:r>
            </a:p>
          </p:txBody>
        </p:sp>
        <p:sp>
          <p:nvSpPr>
            <p:cNvPr id="586798" name="Line 46"/>
            <p:cNvSpPr>
              <a:spLocks noChangeShapeType="1"/>
            </p:cNvSpPr>
            <p:nvPr/>
          </p:nvSpPr>
          <p:spPr bwMode="auto">
            <a:xfrm>
              <a:off x="2065" y="1195"/>
              <a:ext cx="299" cy="496"/>
            </a:xfrm>
            <a:prstGeom prst="line">
              <a:avLst/>
            </a:prstGeom>
            <a:noFill/>
            <a:ln w="12700">
              <a:solidFill>
                <a:srgbClr val="000000"/>
              </a:solidFill>
              <a:round/>
              <a:headEnd type="none" w="sm" len="sm"/>
              <a:tailEnd type="none" w="sm" len="sm"/>
            </a:ln>
            <a:effectLst/>
          </p:spPr>
          <p:txBody>
            <a:bodyPr wrap="none" anchor="ctr"/>
            <a:lstStyle/>
            <a:p>
              <a:pPr>
                <a:defRPr/>
              </a:pPr>
              <a:endParaRPr lang="it-IT">
                <a:latin typeface="Calibri" pitchFamily="34" charset="0"/>
              </a:endParaRPr>
            </a:p>
          </p:txBody>
        </p:sp>
        <p:sp>
          <p:nvSpPr>
            <p:cNvPr id="586799" name="Line 47"/>
            <p:cNvSpPr>
              <a:spLocks noChangeShapeType="1"/>
            </p:cNvSpPr>
            <p:nvPr/>
          </p:nvSpPr>
          <p:spPr bwMode="auto">
            <a:xfrm>
              <a:off x="2236" y="1029"/>
              <a:ext cx="399" cy="319"/>
            </a:xfrm>
            <a:prstGeom prst="line">
              <a:avLst/>
            </a:prstGeom>
            <a:noFill/>
            <a:ln w="12700">
              <a:solidFill>
                <a:srgbClr val="000000"/>
              </a:solidFill>
              <a:round/>
              <a:headEnd type="none" w="sm" len="sm"/>
              <a:tailEnd type="none" w="sm" len="sm"/>
            </a:ln>
            <a:effectLst/>
          </p:spPr>
          <p:txBody>
            <a:bodyPr wrap="none" anchor="ctr"/>
            <a:lstStyle/>
            <a:p>
              <a:pPr>
                <a:defRPr/>
              </a:pPr>
              <a:endParaRPr lang="it-IT">
                <a:latin typeface="Calibri" pitchFamily="34" charset="0"/>
              </a:endParaRPr>
            </a:p>
          </p:txBody>
        </p:sp>
        <p:sp>
          <p:nvSpPr>
            <p:cNvPr id="586813" name="Freeform 61"/>
            <p:cNvSpPr>
              <a:spLocks/>
            </p:cNvSpPr>
            <p:nvPr/>
          </p:nvSpPr>
          <p:spPr bwMode="auto">
            <a:xfrm>
              <a:off x="5509" y="3556"/>
              <a:ext cx="104" cy="36"/>
            </a:xfrm>
            <a:custGeom>
              <a:avLst/>
              <a:gdLst/>
              <a:ahLst/>
              <a:cxnLst>
                <a:cxn ang="0">
                  <a:pos x="58" y="0"/>
                </a:cxn>
                <a:cxn ang="0">
                  <a:pos x="0" y="0"/>
                </a:cxn>
                <a:cxn ang="0">
                  <a:pos x="0" y="16"/>
                </a:cxn>
                <a:cxn ang="0">
                  <a:pos x="58" y="16"/>
                </a:cxn>
                <a:cxn ang="0">
                  <a:pos x="58" y="0"/>
                </a:cxn>
              </a:cxnLst>
              <a:rect l="0" t="0" r="r" b="b"/>
              <a:pathLst>
                <a:path w="59" h="17">
                  <a:moveTo>
                    <a:pt x="58" y="0"/>
                  </a:moveTo>
                  <a:lnTo>
                    <a:pt x="0" y="0"/>
                  </a:lnTo>
                  <a:lnTo>
                    <a:pt x="0" y="16"/>
                  </a:lnTo>
                  <a:lnTo>
                    <a:pt x="58" y="16"/>
                  </a:lnTo>
                  <a:lnTo>
                    <a:pt x="58" y="0"/>
                  </a:lnTo>
                </a:path>
              </a:pathLst>
            </a:custGeom>
            <a:solidFill>
              <a:srgbClr val="000000"/>
            </a:solidFill>
            <a:ln w="9525" cap="rnd">
              <a:noFill/>
              <a:round/>
              <a:headEnd/>
              <a:tailEnd/>
            </a:ln>
            <a:effectLst/>
          </p:spPr>
          <p:txBody>
            <a:bodyPr/>
            <a:lstStyle/>
            <a:p>
              <a:pPr>
                <a:defRPr/>
              </a:pPr>
              <a:endParaRPr lang="it-IT">
                <a:latin typeface="Calibri" pitchFamily="34" charset="0"/>
              </a:endParaRPr>
            </a:p>
          </p:txBody>
        </p:sp>
        <p:sp>
          <p:nvSpPr>
            <p:cNvPr id="586814" name="Freeform 62"/>
            <p:cNvSpPr>
              <a:spLocks/>
            </p:cNvSpPr>
            <p:nvPr/>
          </p:nvSpPr>
          <p:spPr bwMode="auto">
            <a:xfrm>
              <a:off x="5509" y="3212"/>
              <a:ext cx="104" cy="36"/>
            </a:xfrm>
            <a:custGeom>
              <a:avLst/>
              <a:gdLst/>
              <a:ahLst/>
              <a:cxnLst>
                <a:cxn ang="0">
                  <a:pos x="58" y="0"/>
                </a:cxn>
                <a:cxn ang="0">
                  <a:pos x="0" y="0"/>
                </a:cxn>
                <a:cxn ang="0">
                  <a:pos x="0" y="16"/>
                </a:cxn>
                <a:cxn ang="0">
                  <a:pos x="58" y="16"/>
                </a:cxn>
                <a:cxn ang="0">
                  <a:pos x="58" y="0"/>
                </a:cxn>
              </a:cxnLst>
              <a:rect l="0" t="0" r="r" b="b"/>
              <a:pathLst>
                <a:path w="59" h="17">
                  <a:moveTo>
                    <a:pt x="58" y="0"/>
                  </a:moveTo>
                  <a:lnTo>
                    <a:pt x="0" y="0"/>
                  </a:lnTo>
                  <a:lnTo>
                    <a:pt x="0" y="16"/>
                  </a:lnTo>
                  <a:lnTo>
                    <a:pt x="58" y="16"/>
                  </a:lnTo>
                  <a:lnTo>
                    <a:pt x="58" y="0"/>
                  </a:lnTo>
                </a:path>
              </a:pathLst>
            </a:custGeom>
            <a:solidFill>
              <a:srgbClr val="000000"/>
            </a:solidFill>
            <a:ln w="9525" cap="rnd">
              <a:noFill/>
              <a:round/>
              <a:headEnd/>
              <a:tailEnd/>
            </a:ln>
            <a:effectLst/>
          </p:spPr>
          <p:txBody>
            <a:bodyPr/>
            <a:lstStyle/>
            <a:p>
              <a:pPr>
                <a:defRPr/>
              </a:pPr>
              <a:endParaRPr lang="it-IT">
                <a:latin typeface="Calibri" pitchFamily="34" charset="0"/>
              </a:endParaRPr>
            </a:p>
          </p:txBody>
        </p:sp>
        <p:sp>
          <p:nvSpPr>
            <p:cNvPr id="586815" name="Freeform 63"/>
            <p:cNvSpPr>
              <a:spLocks/>
            </p:cNvSpPr>
            <p:nvPr/>
          </p:nvSpPr>
          <p:spPr bwMode="auto">
            <a:xfrm>
              <a:off x="5509" y="2863"/>
              <a:ext cx="104" cy="33"/>
            </a:xfrm>
            <a:custGeom>
              <a:avLst/>
              <a:gdLst/>
              <a:ahLst/>
              <a:cxnLst>
                <a:cxn ang="0">
                  <a:pos x="58" y="0"/>
                </a:cxn>
                <a:cxn ang="0">
                  <a:pos x="0" y="0"/>
                </a:cxn>
                <a:cxn ang="0">
                  <a:pos x="0" y="16"/>
                </a:cxn>
                <a:cxn ang="0">
                  <a:pos x="58" y="16"/>
                </a:cxn>
                <a:cxn ang="0">
                  <a:pos x="58" y="0"/>
                </a:cxn>
              </a:cxnLst>
              <a:rect l="0" t="0" r="r" b="b"/>
              <a:pathLst>
                <a:path w="59" h="17">
                  <a:moveTo>
                    <a:pt x="58" y="0"/>
                  </a:moveTo>
                  <a:lnTo>
                    <a:pt x="0" y="0"/>
                  </a:lnTo>
                  <a:lnTo>
                    <a:pt x="0" y="16"/>
                  </a:lnTo>
                  <a:lnTo>
                    <a:pt x="58" y="16"/>
                  </a:lnTo>
                  <a:lnTo>
                    <a:pt x="58" y="0"/>
                  </a:lnTo>
                </a:path>
              </a:pathLst>
            </a:custGeom>
            <a:solidFill>
              <a:srgbClr val="000000"/>
            </a:solidFill>
            <a:ln w="9525" cap="rnd">
              <a:noFill/>
              <a:round/>
              <a:headEnd/>
              <a:tailEnd/>
            </a:ln>
            <a:effectLst/>
          </p:spPr>
          <p:txBody>
            <a:bodyPr/>
            <a:lstStyle/>
            <a:p>
              <a:pPr>
                <a:defRPr/>
              </a:pPr>
              <a:endParaRPr lang="it-IT">
                <a:latin typeface="Calibri" pitchFamily="34" charset="0"/>
              </a:endParaRPr>
            </a:p>
          </p:txBody>
        </p:sp>
        <p:sp>
          <p:nvSpPr>
            <p:cNvPr id="586816" name="Freeform 64"/>
            <p:cNvSpPr>
              <a:spLocks/>
            </p:cNvSpPr>
            <p:nvPr/>
          </p:nvSpPr>
          <p:spPr bwMode="auto">
            <a:xfrm>
              <a:off x="5509" y="2512"/>
              <a:ext cx="104" cy="36"/>
            </a:xfrm>
            <a:custGeom>
              <a:avLst/>
              <a:gdLst/>
              <a:ahLst/>
              <a:cxnLst>
                <a:cxn ang="0">
                  <a:pos x="58" y="0"/>
                </a:cxn>
                <a:cxn ang="0">
                  <a:pos x="0" y="0"/>
                </a:cxn>
                <a:cxn ang="0">
                  <a:pos x="0" y="16"/>
                </a:cxn>
                <a:cxn ang="0">
                  <a:pos x="58" y="16"/>
                </a:cxn>
                <a:cxn ang="0">
                  <a:pos x="58" y="0"/>
                </a:cxn>
              </a:cxnLst>
              <a:rect l="0" t="0" r="r" b="b"/>
              <a:pathLst>
                <a:path w="59" h="17">
                  <a:moveTo>
                    <a:pt x="58" y="0"/>
                  </a:moveTo>
                  <a:lnTo>
                    <a:pt x="0" y="0"/>
                  </a:lnTo>
                  <a:lnTo>
                    <a:pt x="0" y="16"/>
                  </a:lnTo>
                  <a:lnTo>
                    <a:pt x="58" y="16"/>
                  </a:lnTo>
                  <a:lnTo>
                    <a:pt x="58" y="0"/>
                  </a:lnTo>
                </a:path>
              </a:pathLst>
            </a:custGeom>
            <a:solidFill>
              <a:srgbClr val="000000"/>
            </a:solidFill>
            <a:ln w="9525" cap="rnd">
              <a:noFill/>
              <a:round/>
              <a:headEnd/>
              <a:tailEnd/>
            </a:ln>
            <a:effectLst/>
          </p:spPr>
          <p:txBody>
            <a:bodyPr/>
            <a:lstStyle/>
            <a:p>
              <a:pPr>
                <a:defRPr/>
              </a:pPr>
              <a:endParaRPr lang="it-IT">
                <a:latin typeface="Calibri" pitchFamily="34" charset="0"/>
              </a:endParaRPr>
            </a:p>
          </p:txBody>
        </p:sp>
        <p:sp>
          <p:nvSpPr>
            <p:cNvPr id="586817" name="Freeform 65"/>
            <p:cNvSpPr>
              <a:spLocks/>
            </p:cNvSpPr>
            <p:nvPr/>
          </p:nvSpPr>
          <p:spPr bwMode="auto">
            <a:xfrm>
              <a:off x="5509" y="2167"/>
              <a:ext cx="104" cy="36"/>
            </a:xfrm>
            <a:custGeom>
              <a:avLst/>
              <a:gdLst/>
              <a:ahLst/>
              <a:cxnLst>
                <a:cxn ang="0">
                  <a:pos x="58" y="0"/>
                </a:cxn>
                <a:cxn ang="0">
                  <a:pos x="0" y="0"/>
                </a:cxn>
                <a:cxn ang="0">
                  <a:pos x="0" y="16"/>
                </a:cxn>
                <a:cxn ang="0">
                  <a:pos x="58" y="16"/>
                </a:cxn>
                <a:cxn ang="0">
                  <a:pos x="58" y="0"/>
                </a:cxn>
              </a:cxnLst>
              <a:rect l="0" t="0" r="r" b="b"/>
              <a:pathLst>
                <a:path w="59" h="17">
                  <a:moveTo>
                    <a:pt x="58" y="0"/>
                  </a:moveTo>
                  <a:lnTo>
                    <a:pt x="0" y="0"/>
                  </a:lnTo>
                  <a:lnTo>
                    <a:pt x="0" y="16"/>
                  </a:lnTo>
                  <a:lnTo>
                    <a:pt x="58" y="16"/>
                  </a:lnTo>
                  <a:lnTo>
                    <a:pt x="58" y="0"/>
                  </a:lnTo>
                </a:path>
              </a:pathLst>
            </a:custGeom>
            <a:solidFill>
              <a:srgbClr val="000000"/>
            </a:solidFill>
            <a:ln w="9525" cap="rnd">
              <a:noFill/>
              <a:round/>
              <a:headEnd/>
              <a:tailEnd/>
            </a:ln>
            <a:effectLst/>
          </p:spPr>
          <p:txBody>
            <a:bodyPr/>
            <a:lstStyle/>
            <a:p>
              <a:pPr>
                <a:defRPr/>
              </a:pPr>
              <a:endParaRPr lang="it-IT">
                <a:latin typeface="Calibri" pitchFamily="34" charset="0"/>
              </a:endParaRPr>
            </a:p>
          </p:txBody>
        </p:sp>
        <p:sp>
          <p:nvSpPr>
            <p:cNvPr id="586818" name="Freeform 66"/>
            <p:cNvSpPr>
              <a:spLocks/>
            </p:cNvSpPr>
            <p:nvPr/>
          </p:nvSpPr>
          <p:spPr bwMode="auto">
            <a:xfrm>
              <a:off x="5509" y="1819"/>
              <a:ext cx="104" cy="33"/>
            </a:xfrm>
            <a:custGeom>
              <a:avLst/>
              <a:gdLst/>
              <a:ahLst/>
              <a:cxnLst>
                <a:cxn ang="0">
                  <a:pos x="58" y="0"/>
                </a:cxn>
                <a:cxn ang="0">
                  <a:pos x="0" y="0"/>
                </a:cxn>
                <a:cxn ang="0">
                  <a:pos x="0" y="16"/>
                </a:cxn>
                <a:cxn ang="0">
                  <a:pos x="58" y="16"/>
                </a:cxn>
                <a:cxn ang="0">
                  <a:pos x="58" y="0"/>
                </a:cxn>
              </a:cxnLst>
              <a:rect l="0" t="0" r="r" b="b"/>
              <a:pathLst>
                <a:path w="59" h="17">
                  <a:moveTo>
                    <a:pt x="58" y="0"/>
                  </a:moveTo>
                  <a:lnTo>
                    <a:pt x="0" y="0"/>
                  </a:lnTo>
                  <a:lnTo>
                    <a:pt x="0" y="16"/>
                  </a:lnTo>
                  <a:lnTo>
                    <a:pt x="58" y="16"/>
                  </a:lnTo>
                  <a:lnTo>
                    <a:pt x="58" y="0"/>
                  </a:lnTo>
                </a:path>
              </a:pathLst>
            </a:custGeom>
            <a:solidFill>
              <a:srgbClr val="000000"/>
            </a:solidFill>
            <a:ln w="9525" cap="rnd">
              <a:noFill/>
              <a:round/>
              <a:headEnd/>
              <a:tailEnd/>
            </a:ln>
            <a:effectLst/>
          </p:spPr>
          <p:txBody>
            <a:bodyPr/>
            <a:lstStyle/>
            <a:p>
              <a:pPr>
                <a:defRPr/>
              </a:pPr>
              <a:endParaRPr lang="it-IT">
                <a:latin typeface="Calibri" pitchFamily="34" charset="0"/>
              </a:endParaRPr>
            </a:p>
          </p:txBody>
        </p:sp>
        <p:sp>
          <p:nvSpPr>
            <p:cNvPr id="586819" name="Freeform 67"/>
            <p:cNvSpPr>
              <a:spLocks/>
            </p:cNvSpPr>
            <p:nvPr/>
          </p:nvSpPr>
          <p:spPr bwMode="auto">
            <a:xfrm>
              <a:off x="1113" y="3838"/>
              <a:ext cx="32" cy="78"/>
            </a:xfrm>
            <a:custGeom>
              <a:avLst/>
              <a:gdLst/>
              <a:ahLst/>
              <a:cxnLst>
                <a:cxn ang="0">
                  <a:pos x="16" y="37"/>
                </a:cxn>
                <a:cxn ang="0">
                  <a:pos x="16" y="0"/>
                </a:cxn>
                <a:cxn ang="0">
                  <a:pos x="0" y="0"/>
                </a:cxn>
                <a:cxn ang="0">
                  <a:pos x="0" y="37"/>
                </a:cxn>
                <a:cxn ang="0">
                  <a:pos x="16" y="37"/>
                </a:cxn>
              </a:cxnLst>
              <a:rect l="0" t="0" r="r" b="b"/>
              <a:pathLst>
                <a:path w="17" h="38">
                  <a:moveTo>
                    <a:pt x="16" y="37"/>
                  </a:moveTo>
                  <a:lnTo>
                    <a:pt x="16" y="0"/>
                  </a:lnTo>
                  <a:lnTo>
                    <a:pt x="0" y="0"/>
                  </a:lnTo>
                  <a:lnTo>
                    <a:pt x="0" y="37"/>
                  </a:lnTo>
                  <a:lnTo>
                    <a:pt x="16" y="37"/>
                  </a:lnTo>
                </a:path>
              </a:pathLst>
            </a:custGeom>
            <a:solidFill>
              <a:srgbClr val="000000"/>
            </a:solidFill>
            <a:ln w="9525" cap="rnd">
              <a:noFill/>
              <a:round/>
              <a:headEnd/>
              <a:tailEnd/>
            </a:ln>
            <a:effectLst/>
          </p:spPr>
          <p:txBody>
            <a:bodyPr/>
            <a:lstStyle/>
            <a:p>
              <a:pPr>
                <a:defRPr/>
              </a:pPr>
              <a:endParaRPr lang="it-IT">
                <a:latin typeface="Calibri" pitchFamily="34" charset="0"/>
              </a:endParaRPr>
            </a:p>
          </p:txBody>
        </p:sp>
        <p:sp>
          <p:nvSpPr>
            <p:cNvPr id="586820" name="Freeform 68"/>
            <p:cNvSpPr>
              <a:spLocks/>
            </p:cNvSpPr>
            <p:nvPr/>
          </p:nvSpPr>
          <p:spPr bwMode="auto">
            <a:xfrm>
              <a:off x="1615" y="3838"/>
              <a:ext cx="32" cy="78"/>
            </a:xfrm>
            <a:custGeom>
              <a:avLst/>
              <a:gdLst/>
              <a:ahLst/>
              <a:cxnLst>
                <a:cxn ang="0">
                  <a:pos x="16" y="37"/>
                </a:cxn>
                <a:cxn ang="0">
                  <a:pos x="16" y="0"/>
                </a:cxn>
                <a:cxn ang="0">
                  <a:pos x="0" y="0"/>
                </a:cxn>
                <a:cxn ang="0">
                  <a:pos x="0" y="37"/>
                </a:cxn>
                <a:cxn ang="0">
                  <a:pos x="16" y="37"/>
                </a:cxn>
              </a:cxnLst>
              <a:rect l="0" t="0" r="r" b="b"/>
              <a:pathLst>
                <a:path w="17" h="38">
                  <a:moveTo>
                    <a:pt x="16" y="37"/>
                  </a:moveTo>
                  <a:lnTo>
                    <a:pt x="16" y="0"/>
                  </a:lnTo>
                  <a:lnTo>
                    <a:pt x="0" y="0"/>
                  </a:lnTo>
                  <a:lnTo>
                    <a:pt x="0" y="37"/>
                  </a:lnTo>
                  <a:lnTo>
                    <a:pt x="16" y="37"/>
                  </a:lnTo>
                </a:path>
              </a:pathLst>
            </a:custGeom>
            <a:solidFill>
              <a:srgbClr val="000000"/>
            </a:solidFill>
            <a:ln w="9525" cap="rnd">
              <a:noFill/>
              <a:round/>
              <a:headEnd/>
              <a:tailEnd/>
            </a:ln>
            <a:effectLst/>
          </p:spPr>
          <p:txBody>
            <a:bodyPr/>
            <a:lstStyle/>
            <a:p>
              <a:pPr>
                <a:defRPr/>
              </a:pPr>
              <a:endParaRPr lang="it-IT">
                <a:latin typeface="Calibri" pitchFamily="34" charset="0"/>
              </a:endParaRPr>
            </a:p>
          </p:txBody>
        </p:sp>
        <p:sp>
          <p:nvSpPr>
            <p:cNvPr id="586821" name="Freeform 69"/>
            <p:cNvSpPr>
              <a:spLocks/>
            </p:cNvSpPr>
            <p:nvPr/>
          </p:nvSpPr>
          <p:spPr bwMode="auto">
            <a:xfrm>
              <a:off x="2113" y="3838"/>
              <a:ext cx="30" cy="78"/>
            </a:xfrm>
            <a:custGeom>
              <a:avLst/>
              <a:gdLst/>
              <a:ahLst/>
              <a:cxnLst>
                <a:cxn ang="0">
                  <a:pos x="16" y="37"/>
                </a:cxn>
                <a:cxn ang="0">
                  <a:pos x="16" y="0"/>
                </a:cxn>
                <a:cxn ang="0">
                  <a:pos x="0" y="0"/>
                </a:cxn>
                <a:cxn ang="0">
                  <a:pos x="0" y="37"/>
                </a:cxn>
                <a:cxn ang="0">
                  <a:pos x="16" y="37"/>
                </a:cxn>
              </a:cxnLst>
              <a:rect l="0" t="0" r="r" b="b"/>
              <a:pathLst>
                <a:path w="17" h="38">
                  <a:moveTo>
                    <a:pt x="16" y="37"/>
                  </a:moveTo>
                  <a:lnTo>
                    <a:pt x="16" y="0"/>
                  </a:lnTo>
                  <a:lnTo>
                    <a:pt x="0" y="0"/>
                  </a:lnTo>
                  <a:lnTo>
                    <a:pt x="0" y="37"/>
                  </a:lnTo>
                  <a:lnTo>
                    <a:pt x="16" y="37"/>
                  </a:lnTo>
                </a:path>
              </a:pathLst>
            </a:custGeom>
            <a:solidFill>
              <a:srgbClr val="000000"/>
            </a:solidFill>
            <a:ln w="9525" cap="rnd">
              <a:noFill/>
              <a:round/>
              <a:headEnd/>
              <a:tailEnd/>
            </a:ln>
            <a:effectLst/>
          </p:spPr>
          <p:txBody>
            <a:bodyPr/>
            <a:lstStyle/>
            <a:p>
              <a:pPr>
                <a:defRPr/>
              </a:pPr>
              <a:endParaRPr lang="it-IT">
                <a:latin typeface="Calibri" pitchFamily="34" charset="0"/>
              </a:endParaRPr>
            </a:p>
          </p:txBody>
        </p:sp>
        <p:sp>
          <p:nvSpPr>
            <p:cNvPr id="586822" name="Freeform 70"/>
            <p:cNvSpPr>
              <a:spLocks/>
            </p:cNvSpPr>
            <p:nvPr/>
          </p:nvSpPr>
          <p:spPr bwMode="auto">
            <a:xfrm>
              <a:off x="2612" y="3838"/>
              <a:ext cx="30" cy="78"/>
            </a:xfrm>
            <a:custGeom>
              <a:avLst/>
              <a:gdLst/>
              <a:ahLst/>
              <a:cxnLst>
                <a:cxn ang="0">
                  <a:pos x="16" y="37"/>
                </a:cxn>
                <a:cxn ang="0">
                  <a:pos x="16" y="0"/>
                </a:cxn>
                <a:cxn ang="0">
                  <a:pos x="0" y="0"/>
                </a:cxn>
                <a:cxn ang="0">
                  <a:pos x="0" y="37"/>
                </a:cxn>
                <a:cxn ang="0">
                  <a:pos x="16" y="37"/>
                </a:cxn>
              </a:cxnLst>
              <a:rect l="0" t="0" r="r" b="b"/>
              <a:pathLst>
                <a:path w="17" h="38">
                  <a:moveTo>
                    <a:pt x="16" y="37"/>
                  </a:moveTo>
                  <a:lnTo>
                    <a:pt x="16" y="0"/>
                  </a:lnTo>
                  <a:lnTo>
                    <a:pt x="0" y="0"/>
                  </a:lnTo>
                  <a:lnTo>
                    <a:pt x="0" y="37"/>
                  </a:lnTo>
                  <a:lnTo>
                    <a:pt x="16" y="37"/>
                  </a:lnTo>
                </a:path>
              </a:pathLst>
            </a:custGeom>
            <a:solidFill>
              <a:srgbClr val="000000"/>
            </a:solidFill>
            <a:ln w="9525" cap="rnd">
              <a:noFill/>
              <a:round/>
              <a:headEnd/>
              <a:tailEnd/>
            </a:ln>
            <a:effectLst/>
          </p:spPr>
          <p:txBody>
            <a:bodyPr/>
            <a:lstStyle/>
            <a:p>
              <a:pPr>
                <a:defRPr/>
              </a:pPr>
              <a:endParaRPr lang="it-IT">
                <a:latin typeface="Calibri" pitchFamily="34" charset="0"/>
              </a:endParaRPr>
            </a:p>
          </p:txBody>
        </p:sp>
        <p:sp>
          <p:nvSpPr>
            <p:cNvPr id="586823" name="Freeform 71"/>
            <p:cNvSpPr>
              <a:spLocks/>
            </p:cNvSpPr>
            <p:nvPr/>
          </p:nvSpPr>
          <p:spPr bwMode="auto">
            <a:xfrm>
              <a:off x="3109" y="3838"/>
              <a:ext cx="30" cy="78"/>
            </a:xfrm>
            <a:custGeom>
              <a:avLst/>
              <a:gdLst/>
              <a:ahLst/>
              <a:cxnLst>
                <a:cxn ang="0">
                  <a:pos x="16" y="37"/>
                </a:cxn>
                <a:cxn ang="0">
                  <a:pos x="16" y="0"/>
                </a:cxn>
                <a:cxn ang="0">
                  <a:pos x="0" y="0"/>
                </a:cxn>
                <a:cxn ang="0">
                  <a:pos x="0" y="37"/>
                </a:cxn>
                <a:cxn ang="0">
                  <a:pos x="16" y="37"/>
                </a:cxn>
              </a:cxnLst>
              <a:rect l="0" t="0" r="r" b="b"/>
              <a:pathLst>
                <a:path w="17" h="38">
                  <a:moveTo>
                    <a:pt x="16" y="37"/>
                  </a:moveTo>
                  <a:lnTo>
                    <a:pt x="16" y="0"/>
                  </a:lnTo>
                  <a:lnTo>
                    <a:pt x="0" y="0"/>
                  </a:lnTo>
                  <a:lnTo>
                    <a:pt x="0" y="37"/>
                  </a:lnTo>
                  <a:lnTo>
                    <a:pt x="16" y="37"/>
                  </a:lnTo>
                </a:path>
              </a:pathLst>
            </a:custGeom>
            <a:solidFill>
              <a:srgbClr val="000000"/>
            </a:solidFill>
            <a:ln w="9525" cap="rnd">
              <a:noFill/>
              <a:round/>
              <a:headEnd/>
              <a:tailEnd/>
            </a:ln>
            <a:effectLst/>
          </p:spPr>
          <p:txBody>
            <a:bodyPr/>
            <a:lstStyle/>
            <a:p>
              <a:pPr>
                <a:defRPr/>
              </a:pPr>
              <a:endParaRPr lang="it-IT">
                <a:latin typeface="Calibri" pitchFamily="34" charset="0"/>
              </a:endParaRPr>
            </a:p>
          </p:txBody>
        </p:sp>
        <p:sp>
          <p:nvSpPr>
            <p:cNvPr id="586824" name="Freeform 72"/>
            <p:cNvSpPr>
              <a:spLocks/>
            </p:cNvSpPr>
            <p:nvPr/>
          </p:nvSpPr>
          <p:spPr bwMode="auto">
            <a:xfrm>
              <a:off x="3611" y="3838"/>
              <a:ext cx="30" cy="78"/>
            </a:xfrm>
            <a:custGeom>
              <a:avLst/>
              <a:gdLst/>
              <a:ahLst/>
              <a:cxnLst>
                <a:cxn ang="0">
                  <a:pos x="16" y="37"/>
                </a:cxn>
                <a:cxn ang="0">
                  <a:pos x="16" y="0"/>
                </a:cxn>
                <a:cxn ang="0">
                  <a:pos x="0" y="0"/>
                </a:cxn>
                <a:cxn ang="0">
                  <a:pos x="0" y="37"/>
                </a:cxn>
                <a:cxn ang="0">
                  <a:pos x="16" y="37"/>
                </a:cxn>
              </a:cxnLst>
              <a:rect l="0" t="0" r="r" b="b"/>
              <a:pathLst>
                <a:path w="17" h="38">
                  <a:moveTo>
                    <a:pt x="16" y="37"/>
                  </a:moveTo>
                  <a:lnTo>
                    <a:pt x="16" y="0"/>
                  </a:lnTo>
                  <a:lnTo>
                    <a:pt x="0" y="0"/>
                  </a:lnTo>
                  <a:lnTo>
                    <a:pt x="0" y="37"/>
                  </a:lnTo>
                  <a:lnTo>
                    <a:pt x="16" y="37"/>
                  </a:lnTo>
                </a:path>
              </a:pathLst>
            </a:custGeom>
            <a:solidFill>
              <a:srgbClr val="000000"/>
            </a:solidFill>
            <a:ln w="9525" cap="rnd">
              <a:noFill/>
              <a:round/>
              <a:headEnd/>
              <a:tailEnd/>
            </a:ln>
            <a:effectLst/>
          </p:spPr>
          <p:txBody>
            <a:bodyPr/>
            <a:lstStyle/>
            <a:p>
              <a:pPr>
                <a:defRPr/>
              </a:pPr>
              <a:endParaRPr lang="it-IT">
                <a:latin typeface="Calibri" pitchFamily="34" charset="0"/>
              </a:endParaRPr>
            </a:p>
          </p:txBody>
        </p:sp>
        <p:sp>
          <p:nvSpPr>
            <p:cNvPr id="586825" name="Freeform 73"/>
            <p:cNvSpPr>
              <a:spLocks/>
            </p:cNvSpPr>
            <p:nvPr/>
          </p:nvSpPr>
          <p:spPr bwMode="auto">
            <a:xfrm>
              <a:off x="4109" y="3838"/>
              <a:ext cx="30" cy="78"/>
            </a:xfrm>
            <a:custGeom>
              <a:avLst/>
              <a:gdLst/>
              <a:ahLst/>
              <a:cxnLst>
                <a:cxn ang="0">
                  <a:pos x="16" y="37"/>
                </a:cxn>
                <a:cxn ang="0">
                  <a:pos x="16" y="0"/>
                </a:cxn>
                <a:cxn ang="0">
                  <a:pos x="0" y="0"/>
                </a:cxn>
                <a:cxn ang="0">
                  <a:pos x="0" y="37"/>
                </a:cxn>
                <a:cxn ang="0">
                  <a:pos x="16" y="37"/>
                </a:cxn>
              </a:cxnLst>
              <a:rect l="0" t="0" r="r" b="b"/>
              <a:pathLst>
                <a:path w="17" h="38">
                  <a:moveTo>
                    <a:pt x="16" y="37"/>
                  </a:moveTo>
                  <a:lnTo>
                    <a:pt x="16" y="0"/>
                  </a:lnTo>
                  <a:lnTo>
                    <a:pt x="0" y="0"/>
                  </a:lnTo>
                  <a:lnTo>
                    <a:pt x="0" y="37"/>
                  </a:lnTo>
                  <a:lnTo>
                    <a:pt x="16" y="37"/>
                  </a:lnTo>
                </a:path>
              </a:pathLst>
            </a:custGeom>
            <a:solidFill>
              <a:srgbClr val="000000"/>
            </a:solidFill>
            <a:ln w="9525" cap="rnd">
              <a:noFill/>
              <a:round/>
              <a:headEnd/>
              <a:tailEnd/>
            </a:ln>
            <a:effectLst/>
          </p:spPr>
          <p:txBody>
            <a:bodyPr/>
            <a:lstStyle/>
            <a:p>
              <a:pPr>
                <a:defRPr/>
              </a:pPr>
              <a:endParaRPr lang="it-IT">
                <a:latin typeface="Calibri" pitchFamily="34" charset="0"/>
              </a:endParaRPr>
            </a:p>
          </p:txBody>
        </p:sp>
        <p:sp>
          <p:nvSpPr>
            <p:cNvPr id="586826" name="Freeform 74"/>
            <p:cNvSpPr>
              <a:spLocks/>
            </p:cNvSpPr>
            <p:nvPr/>
          </p:nvSpPr>
          <p:spPr bwMode="auto">
            <a:xfrm>
              <a:off x="4605" y="3838"/>
              <a:ext cx="30" cy="78"/>
            </a:xfrm>
            <a:custGeom>
              <a:avLst/>
              <a:gdLst/>
              <a:ahLst/>
              <a:cxnLst>
                <a:cxn ang="0">
                  <a:pos x="16" y="37"/>
                </a:cxn>
                <a:cxn ang="0">
                  <a:pos x="16" y="0"/>
                </a:cxn>
                <a:cxn ang="0">
                  <a:pos x="0" y="0"/>
                </a:cxn>
                <a:cxn ang="0">
                  <a:pos x="0" y="37"/>
                </a:cxn>
                <a:cxn ang="0">
                  <a:pos x="16" y="37"/>
                </a:cxn>
              </a:cxnLst>
              <a:rect l="0" t="0" r="r" b="b"/>
              <a:pathLst>
                <a:path w="17" h="38">
                  <a:moveTo>
                    <a:pt x="16" y="37"/>
                  </a:moveTo>
                  <a:lnTo>
                    <a:pt x="16" y="0"/>
                  </a:lnTo>
                  <a:lnTo>
                    <a:pt x="0" y="0"/>
                  </a:lnTo>
                  <a:lnTo>
                    <a:pt x="0" y="37"/>
                  </a:lnTo>
                  <a:lnTo>
                    <a:pt x="16" y="37"/>
                  </a:lnTo>
                </a:path>
              </a:pathLst>
            </a:custGeom>
            <a:solidFill>
              <a:srgbClr val="000000"/>
            </a:solidFill>
            <a:ln w="9525" cap="rnd">
              <a:noFill/>
              <a:round/>
              <a:headEnd/>
              <a:tailEnd/>
            </a:ln>
            <a:effectLst/>
          </p:spPr>
          <p:txBody>
            <a:bodyPr/>
            <a:lstStyle/>
            <a:p>
              <a:pPr>
                <a:defRPr/>
              </a:pPr>
              <a:endParaRPr lang="it-IT">
                <a:latin typeface="Calibri" pitchFamily="34" charset="0"/>
              </a:endParaRPr>
            </a:p>
          </p:txBody>
        </p:sp>
        <p:sp>
          <p:nvSpPr>
            <p:cNvPr id="586827" name="Freeform 75"/>
            <p:cNvSpPr>
              <a:spLocks/>
            </p:cNvSpPr>
            <p:nvPr/>
          </p:nvSpPr>
          <p:spPr bwMode="auto">
            <a:xfrm>
              <a:off x="5107" y="3838"/>
              <a:ext cx="30" cy="78"/>
            </a:xfrm>
            <a:custGeom>
              <a:avLst/>
              <a:gdLst/>
              <a:ahLst/>
              <a:cxnLst>
                <a:cxn ang="0">
                  <a:pos x="16" y="37"/>
                </a:cxn>
                <a:cxn ang="0">
                  <a:pos x="16" y="0"/>
                </a:cxn>
                <a:cxn ang="0">
                  <a:pos x="0" y="0"/>
                </a:cxn>
                <a:cxn ang="0">
                  <a:pos x="0" y="37"/>
                </a:cxn>
                <a:cxn ang="0">
                  <a:pos x="16" y="37"/>
                </a:cxn>
              </a:cxnLst>
              <a:rect l="0" t="0" r="r" b="b"/>
              <a:pathLst>
                <a:path w="17" h="38">
                  <a:moveTo>
                    <a:pt x="16" y="37"/>
                  </a:moveTo>
                  <a:lnTo>
                    <a:pt x="16" y="0"/>
                  </a:lnTo>
                  <a:lnTo>
                    <a:pt x="0" y="0"/>
                  </a:lnTo>
                  <a:lnTo>
                    <a:pt x="0" y="37"/>
                  </a:lnTo>
                  <a:lnTo>
                    <a:pt x="16" y="37"/>
                  </a:lnTo>
                </a:path>
              </a:pathLst>
            </a:custGeom>
            <a:solidFill>
              <a:srgbClr val="000000"/>
            </a:solidFill>
            <a:ln w="9525" cap="rnd">
              <a:noFill/>
              <a:round/>
              <a:headEnd/>
              <a:tailEnd/>
            </a:ln>
            <a:effectLst/>
          </p:spPr>
          <p:txBody>
            <a:bodyPr/>
            <a:lstStyle/>
            <a:p>
              <a:pPr>
                <a:defRPr/>
              </a:pPr>
              <a:endParaRPr lang="it-IT">
                <a:latin typeface="Calibri" pitchFamily="34" charset="0"/>
              </a:endParaRPr>
            </a:p>
          </p:txBody>
        </p:sp>
        <p:sp>
          <p:nvSpPr>
            <p:cNvPr id="586828" name="Freeform 76"/>
            <p:cNvSpPr>
              <a:spLocks/>
            </p:cNvSpPr>
            <p:nvPr/>
          </p:nvSpPr>
          <p:spPr bwMode="auto">
            <a:xfrm>
              <a:off x="622" y="780"/>
              <a:ext cx="103" cy="34"/>
            </a:xfrm>
            <a:custGeom>
              <a:avLst/>
              <a:gdLst/>
              <a:ahLst/>
              <a:cxnLst>
                <a:cxn ang="0">
                  <a:pos x="0" y="16"/>
                </a:cxn>
                <a:cxn ang="0">
                  <a:pos x="57" y="16"/>
                </a:cxn>
                <a:cxn ang="0">
                  <a:pos x="57" y="0"/>
                </a:cxn>
                <a:cxn ang="0">
                  <a:pos x="0" y="0"/>
                </a:cxn>
                <a:cxn ang="0">
                  <a:pos x="0" y="16"/>
                </a:cxn>
              </a:cxnLst>
              <a:rect l="0" t="0" r="r" b="b"/>
              <a:pathLst>
                <a:path w="58" h="17">
                  <a:moveTo>
                    <a:pt x="0" y="16"/>
                  </a:moveTo>
                  <a:lnTo>
                    <a:pt x="57" y="16"/>
                  </a:lnTo>
                  <a:lnTo>
                    <a:pt x="57" y="0"/>
                  </a:lnTo>
                  <a:lnTo>
                    <a:pt x="0" y="0"/>
                  </a:lnTo>
                  <a:lnTo>
                    <a:pt x="0" y="16"/>
                  </a:lnTo>
                </a:path>
              </a:pathLst>
            </a:custGeom>
            <a:solidFill>
              <a:srgbClr val="000000"/>
            </a:solidFill>
            <a:ln w="9525" cap="rnd">
              <a:noFill/>
              <a:round/>
              <a:headEnd/>
              <a:tailEnd/>
            </a:ln>
            <a:effectLst/>
          </p:spPr>
          <p:txBody>
            <a:bodyPr/>
            <a:lstStyle/>
            <a:p>
              <a:pPr>
                <a:defRPr/>
              </a:pPr>
              <a:endParaRPr lang="it-IT">
                <a:latin typeface="Calibri" pitchFamily="34" charset="0"/>
              </a:endParaRPr>
            </a:p>
          </p:txBody>
        </p:sp>
        <p:sp>
          <p:nvSpPr>
            <p:cNvPr id="586829" name="Freeform 77"/>
            <p:cNvSpPr>
              <a:spLocks/>
            </p:cNvSpPr>
            <p:nvPr/>
          </p:nvSpPr>
          <p:spPr bwMode="auto">
            <a:xfrm>
              <a:off x="622" y="1122"/>
              <a:ext cx="103" cy="37"/>
            </a:xfrm>
            <a:custGeom>
              <a:avLst/>
              <a:gdLst/>
              <a:ahLst/>
              <a:cxnLst>
                <a:cxn ang="0">
                  <a:pos x="0" y="16"/>
                </a:cxn>
                <a:cxn ang="0">
                  <a:pos x="57" y="16"/>
                </a:cxn>
                <a:cxn ang="0">
                  <a:pos x="57" y="0"/>
                </a:cxn>
                <a:cxn ang="0">
                  <a:pos x="0" y="0"/>
                </a:cxn>
                <a:cxn ang="0">
                  <a:pos x="0" y="16"/>
                </a:cxn>
              </a:cxnLst>
              <a:rect l="0" t="0" r="r" b="b"/>
              <a:pathLst>
                <a:path w="58" h="17">
                  <a:moveTo>
                    <a:pt x="0" y="16"/>
                  </a:moveTo>
                  <a:lnTo>
                    <a:pt x="57" y="16"/>
                  </a:lnTo>
                  <a:lnTo>
                    <a:pt x="57" y="0"/>
                  </a:lnTo>
                  <a:lnTo>
                    <a:pt x="0" y="0"/>
                  </a:lnTo>
                  <a:lnTo>
                    <a:pt x="0" y="16"/>
                  </a:lnTo>
                </a:path>
              </a:pathLst>
            </a:custGeom>
            <a:solidFill>
              <a:srgbClr val="000000"/>
            </a:solidFill>
            <a:ln w="9525" cap="rnd">
              <a:noFill/>
              <a:round/>
              <a:headEnd/>
              <a:tailEnd/>
            </a:ln>
            <a:effectLst/>
          </p:spPr>
          <p:txBody>
            <a:bodyPr/>
            <a:lstStyle/>
            <a:p>
              <a:pPr>
                <a:defRPr/>
              </a:pPr>
              <a:endParaRPr lang="it-IT">
                <a:latin typeface="Calibri" pitchFamily="34" charset="0"/>
              </a:endParaRPr>
            </a:p>
          </p:txBody>
        </p:sp>
        <p:sp>
          <p:nvSpPr>
            <p:cNvPr id="586830" name="Freeform 78"/>
            <p:cNvSpPr>
              <a:spLocks/>
            </p:cNvSpPr>
            <p:nvPr/>
          </p:nvSpPr>
          <p:spPr bwMode="auto">
            <a:xfrm>
              <a:off x="622" y="1473"/>
              <a:ext cx="103" cy="35"/>
            </a:xfrm>
            <a:custGeom>
              <a:avLst/>
              <a:gdLst/>
              <a:ahLst/>
              <a:cxnLst>
                <a:cxn ang="0">
                  <a:pos x="0" y="16"/>
                </a:cxn>
                <a:cxn ang="0">
                  <a:pos x="57" y="16"/>
                </a:cxn>
                <a:cxn ang="0">
                  <a:pos x="57" y="0"/>
                </a:cxn>
                <a:cxn ang="0">
                  <a:pos x="0" y="0"/>
                </a:cxn>
                <a:cxn ang="0">
                  <a:pos x="0" y="16"/>
                </a:cxn>
              </a:cxnLst>
              <a:rect l="0" t="0" r="r" b="b"/>
              <a:pathLst>
                <a:path w="58" h="17">
                  <a:moveTo>
                    <a:pt x="0" y="16"/>
                  </a:moveTo>
                  <a:lnTo>
                    <a:pt x="57" y="16"/>
                  </a:lnTo>
                  <a:lnTo>
                    <a:pt x="57" y="0"/>
                  </a:lnTo>
                  <a:lnTo>
                    <a:pt x="0" y="0"/>
                  </a:lnTo>
                  <a:lnTo>
                    <a:pt x="0" y="16"/>
                  </a:lnTo>
                </a:path>
              </a:pathLst>
            </a:custGeom>
            <a:solidFill>
              <a:srgbClr val="000000"/>
            </a:solidFill>
            <a:ln w="9525" cap="rnd">
              <a:noFill/>
              <a:round/>
              <a:headEnd/>
              <a:tailEnd/>
            </a:ln>
            <a:effectLst/>
          </p:spPr>
          <p:txBody>
            <a:bodyPr/>
            <a:lstStyle/>
            <a:p>
              <a:pPr>
                <a:defRPr/>
              </a:pPr>
              <a:endParaRPr lang="it-IT">
                <a:latin typeface="Calibri" pitchFamily="34" charset="0"/>
              </a:endParaRPr>
            </a:p>
          </p:txBody>
        </p:sp>
        <p:sp>
          <p:nvSpPr>
            <p:cNvPr id="586831" name="Rectangle 79"/>
            <p:cNvSpPr>
              <a:spLocks noChangeArrowheads="1"/>
            </p:cNvSpPr>
            <p:nvPr/>
          </p:nvSpPr>
          <p:spPr bwMode="auto">
            <a:xfrm>
              <a:off x="146" y="2461"/>
              <a:ext cx="444" cy="252"/>
            </a:xfrm>
            <a:prstGeom prst="rect">
              <a:avLst/>
            </a:prstGeom>
            <a:noFill/>
            <a:ln w="9525">
              <a:noFill/>
              <a:miter lim="800000"/>
              <a:headEnd/>
              <a:tailEnd/>
            </a:ln>
            <a:effectLst/>
          </p:spPr>
          <p:txBody>
            <a:bodyPr wrap="none" lIns="92075" tIns="46038" rIns="92075" bIns="46038">
              <a:spAutoFit/>
            </a:bodyPr>
            <a:lstStyle/>
            <a:p>
              <a:pPr eaLnBrk="0" hangingPunct="0">
                <a:defRPr/>
              </a:pPr>
              <a:r>
                <a:rPr lang="en-US" sz="2000" dirty="0">
                  <a:solidFill>
                    <a:schemeClr val="bg1"/>
                  </a:solidFill>
                  <a:effectLst>
                    <a:outerShdw blurRad="38100" dist="38100" dir="2700000" algn="tl">
                      <a:srgbClr val="000000"/>
                    </a:outerShdw>
                  </a:effectLst>
                  <a:latin typeface="Calibri" pitchFamily="34" charset="0"/>
                </a:rPr>
                <a:t>1600</a:t>
              </a:r>
            </a:p>
          </p:txBody>
        </p:sp>
        <p:sp>
          <p:nvSpPr>
            <p:cNvPr id="586832" name="Rectangle 80"/>
            <p:cNvSpPr>
              <a:spLocks noChangeArrowheads="1"/>
            </p:cNvSpPr>
            <p:nvPr/>
          </p:nvSpPr>
          <p:spPr bwMode="auto">
            <a:xfrm>
              <a:off x="154" y="3534"/>
              <a:ext cx="444" cy="252"/>
            </a:xfrm>
            <a:prstGeom prst="rect">
              <a:avLst/>
            </a:prstGeom>
            <a:noFill/>
            <a:ln w="9525">
              <a:noFill/>
              <a:miter lim="800000"/>
              <a:headEnd/>
              <a:tailEnd/>
            </a:ln>
            <a:effectLst/>
          </p:spPr>
          <p:txBody>
            <a:bodyPr wrap="none" lIns="92075" tIns="46038" rIns="92075" bIns="46038">
              <a:spAutoFit/>
            </a:bodyPr>
            <a:lstStyle/>
            <a:p>
              <a:pPr eaLnBrk="0" hangingPunct="0">
                <a:defRPr/>
              </a:pPr>
              <a:r>
                <a:rPr lang="en-US" sz="2000">
                  <a:solidFill>
                    <a:schemeClr val="bg1"/>
                  </a:solidFill>
                  <a:effectLst>
                    <a:outerShdw blurRad="38100" dist="38100" dir="2700000" algn="tl">
                      <a:srgbClr val="000000"/>
                    </a:outerShdw>
                  </a:effectLst>
                  <a:latin typeface="Calibri" pitchFamily="34" charset="0"/>
                </a:rPr>
                <a:t>1500</a:t>
              </a:r>
            </a:p>
          </p:txBody>
        </p:sp>
        <p:sp>
          <p:nvSpPr>
            <p:cNvPr id="586833" name="Rectangle 81"/>
            <p:cNvSpPr>
              <a:spLocks noChangeArrowheads="1"/>
            </p:cNvSpPr>
            <p:nvPr/>
          </p:nvSpPr>
          <p:spPr bwMode="auto">
            <a:xfrm>
              <a:off x="158" y="1323"/>
              <a:ext cx="444" cy="252"/>
            </a:xfrm>
            <a:prstGeom prst="rect">
              <a:avLst/>
            </a:prstGeom>
            <a:noFill/>
            <a:ln w="9525">
              <a:noFill/>
              <a:miter lim="800000"/>
              <a:headEnd/>
              <a:tailEnd/>
            </a:ln>
            <a:effectLst/>
          </p:spPr>
          <p:txBody>
            <a:bodyPr wrap="none" lIns="92075" tIns="46038" rIns="92075" bIns="46038">
              <a:spAutoFit/>
            </a:bodyPr>
            <a:lstStyle/>
            <a:p>
              <a:pPr eaLnBrk="0" hangingPunct="0">
                <a:defRPr/>
              </a:pPr>
              <a:r>
                <a:rPr lang="en-US" sz="2000">
                  <a:solidFill>
                    <a:schemeClr val="bg1"/>
                  </a:solidFill>
                  <a:effectLst>
                    <a:outerShdw blurRad="38100" dist="38100" dir="2700000" algn="tl">
                      <a:srgbClr val="000000"/>
                    </a:outerShdw>
                  </a:effectLst>
                  <a:latin typeface="Calibri" pitchFamily="34" charset="0"/>
                </a:rPr>
                <a:t>1700</a:t>
              </a:r>
            </a:p>
          </p:txBody>
        </p:sp>
        <p:sp>
          <p:nvSpPr>
            <p:cNvPr id="586834" name="Rectangle 82"/>
            <p:cNvSpPr>
              <a:spLocks noChangeArrowheads="1"/>
            </p:cNvSpPr>
            <p:nvPr/>
          </p:nvSpPr>
          <p:spPr bwMode="auto">
            <a:xfrm rot="16200000">
              <a:off x="44" y="1848"/>
              <a:ext cx="582" cy="408"/>
            </a:xfrm>
            <a:prstGeom prst="rect">
              <a:avLst/>
            </a:prstGeom>
            <a:noFill/>
            <a:ln w="9525">
              <a:noFill/>
              <a:miter lim="800000"/>
              <a:headEnd/>
              <a:tailEnd/>
            </a:ln>
            <a:effectLst/>
          </p:spPr>
          <p:txBody>
            <a:bodyPr wrap="none" lIns="92075" tIns="46038" rIns="92075" bIns="46038">
              <a:spAutoFit/>
            </a:bodyPr>
            <a:lstStyle/>
            <a:p>
              <a:pPr eaLnBrk="0" hangingPunct="0">
                <a:defRPr/>
              </a:pPr>
              <a:r>
                <a:rPr lang="en-US" sz="3600">
                  <a:solidFill>
                    <a:schemeClr val="bg1"/>
                  </a:solidFill>
                  <a:effectLst>
                    <a:outerShdw blurRad="38100" dist="38100" dir="2700000" algn="tl">
                      <a:srgbClr val="000000"/>
                    </a:outerShdw>
                  </a:effectLst>
                  <a:latin typeface="Calibri" pitchFamily="34" charset="0"/>
                </a:rPr>
                <a:t>T </a:t>
              </a:r>
              <a:r>
                <a:rPr lang="en-US" sz="3600" baseline="30000">
                  <a:solidFill>
                    <a:schemeClr val="bg1"/>
                  </a:solidFill>
                  <a:effectLst>
                    <a:outerShdw blurRad="38100" dist="38100" dir="2700000" algn="tl">
                      <a:srgbClr val="000000"/>
                    </a:outerShdw>
                  </a:effectLst>
                  <a:latin typeface="Calibri" pitchFamily="34" charset="0"/>
                </a:rPr>
                <a:t>o</a:t>
              </a:r>
              <a:r>
                <a:rPr lang="en-US" sz="3600">
                  <a:solidFill>
                    <a:schemeClr val="bg1"/>
                  </a:solidFill>
                  <a:effectLst>
                    <a:outerShdw blurRad="38100" dist="38100" dir="2700000" algn="tl">
                      <a:srgbClr val="000000"/>
                    </a:outerShdw>
                  </a:effectLst>
                  <a:latin typeface="Calibri" pitchFamily="34" charset="0"/>
                </a:rPr>
                <a:t>C</a:t>
              </a:r>
            </a:p>
          </p:txBody>
        </p:sp>
        <p:sp>
          <p:nvSpPr>
            <p:cNvPr id="586835" name="Freeform 83"/>
            <p:cNvSpPr>
              <a:spLocks/>
            </p:cNvSpPr>
            <p:nvPr/>
          </p:nvSpPr>
          <p:spPr bwMode="auto">
            <a:xfrm>
              <a:off x="622" y="1819"/>
              <a:ext cx="103" cy="33"/>
            </a:xfrm>
            <a:custGeom>
              <a:avLst/>
              <a:gdLst/>
              <a:ahLst/>
              <a:cxnLst>
                <a:cxn ang="0">
                  <a:pos x="0" y="16"/>
                </a:cxn>
                <a:cxn ang="0">
                  <a:pos x="57" y="16"/>
                </a:cxn>
                <a:cxn ang="0">
                  <a:pos x="57" y="0"/>
                </a:cxn>
                <a:cxn ang="0">
                  <a:pos x="0" y="0"/>
                </a:cxn>
                <a:cxn ang="0">
                  <a:pos x="0" y="16"/>
                </a:cxn>
              </a:cxnLst>
              <a:rect l="0" t="0" r="r" b="b"/>
              <a:pathLst>
                <a:path w="58" h="17">
                  <a:moveTo>
                    <a:pt x="0" y="16"/>
                  </a:moveTo>
                  <a:lnTo>
                    <a:pt x="57" y="16"/>
                  </a:lnTo>
                  <a:lnTo>
                    <a:pt x="57" y="0"/>
                  </a:lnTo>
                  <a:lnTo>
                    <a:pt x="0" y="0"/>
                  </a:lnTo>
                  <a:lnTo>
                    <a:pt x="0" y="16"/>
                  </a:lnTo>
                </a:path>
              </a:pathLst>
            </a:custGeom>
            <a:solidFill>
              <a:srgbClr val="000000"/>
            </a:solidFill>
            <a:ln w="9525" cap="rnd">
              <a:noFill/>
              <a:round/>
              <a:headEnd/>
              <a:tailEnd/>
            </a:ln>
            <a:effectLst/>
          </p:spPr>
          <p:txBody>
            <a:bodyPr/>
            <a:lstStyle/>
            <a:p>
              <a:pPr>
                <a:defRPr/>
              </a:pPr>
              <a:endParaRPr lang="it-IT">
                <a:latin typeface="Calibri" pitchFamily="34" charset="0"/>
              </a:endParaRPr>
            </a:p>
          </p:txBody>
        </p:sp>
        <p:sp>
          <p:nvSpPr>
            <p:cNvPr id="586836" name="Freeform 84"/>
            <p:cNvSpPr>
              <a:spLocks/>
            </p:cNvSpPr>
            <p:nvPr/>
          </p:nvSpPr>
          <p:spPr bwMode="auto">
            <a:xfrm>
              <a:off x="622" y="2166"/>
              <a:ext cx="103" cy="37"/>
            </a:xfrm>
            <a:custGeom>
              <a:avLst/>
              <a:gdLst/>
              <a:ahLst/>
              <a:cxnLst>
                <a:cxn ang="0">
                  <a:pos x="0" y="16"/>
                </a:cxn>
                <a:cxn ang="0">
                  <a:pos x="57" y="16"/>
                </a:cxn>
                <a:cxn ang="0">
                  <a:pos x="57" y="0"/>
                </a:cxn>
                <a:cxn ang="0">
                  <a:pos x="0" y="0"/>
                </a:cxn>
                <a:cxn ang="0">
                  <a:pos x="0" y="16"/>
                </a:cxn>
              </a:cxnLst>
              <a:rect l="0" t="0" r="r" b="b"/>
              <a:pathLst>
                <a:path w="58" h="17">
                  <a:moveTo>
                    <a:pt x="0" y="16"/>
                  </a:moveTo>
                  <a:lnTo>
                    <a:pt x="57" y="16"/>
                  </a:lnTo>
                  <a:lnTo>
                    <a:pt x="57" y="0"/>
                  </a:lnTo>
                  <a:lnTo>
                    <a:pt x="0" y="0"/>
                  </a:lnTo>
                  <a:lnTo>
                    <a:pt x="0" y="16"/>
                  </a:lnTo>
                </a:path>
              </a:pathLst>
            </a:custGeom>
            <a:solidFill>
              <a:srgbClr val="000000"/>
            </a:solidFill>
            <a:ln w="9525" cap="rnd">
              <a:noFill/>
              <a:round/>
              <a:headEnd/>
              <a:tailEnd/>
            </a:ln>
            <a:effectLst/>
          </p:spPr>
          <p:txBody>
            <a:bodyPr/>
            <a:lstStyle/>
            <a:p>
              <a:pPr>
                <a:defRPr/>
              </a:pPr>
              <a:endParaRPr lang="it-IT">
                <a:latin typeface="Calibri" pitchFamily="34" charset="0"/>
              </a:endParaRPr>
            </a:p>
          </p:txBody>
        </p:sp>
        <p:sp>
          <p:nvSpPr>
            <p:cNvPr id="586837" name="Freeform 85"/>
            <p:cNvSpPr>
              <a:spLocks/>
            </p:cNvSpPr>
            <p:nvPr/>
          </p:nvSpPr>
          <p:spPr bwMode="auto">
            <a:xfrm>
              <a:off x="622" y="2512"/>
              <a:ext cx="103" cy="37"/>
            </a:xfrm>
            <a:custGeom>
              <a:avLst/>
              <a:gdLst/>
              <a:ahLst/>
              <a:cxnLst>
                <a:cxn ang="0">
                  <a:pos x="0" y="16"/>
                </a:cxn>
                <a:cxn ang="0">
                  <a:pos x="57" y="16"/>
                </a:cxn>
                <a:cxn ang="0">
                  <a:pos x="57" y="0"/>
                </a:cxn>
                <a:cxn ang="0">
                  <a:pos x="0" y="0"/>
                </a:cxn>
                <a:cxn ang="0">
                  <a:pos x="0" y="16"/>
                </a:cxn>
              </a:cxnLst>
              <a:rect l="0" t="0" r="r" b="b"/>
              <a:pathLst>
                <a:path w="58" h="17">
                  <a:moveTo>
                    <a:pt x="0" y="16"/>
                  </a:moveTo>
                  <a:lnTo>
                    <a:pt x="57" y="16"/>
                  </a:lnTo>
                  <a:lnTo>
                    <a:pt x="57" y="0"/>
                  </a:lnTo>
                  <a:lnTo>
                    <a:pt x="0" y="0"/>
                  </a:lnTo>
                  <a:lnTo>
                    <a:pt x="0" y="16"/>
                  </a:lnTo>
                </a:path>
              </a:pathLst>
            </a:custGeom>
            <a:solidFill>
              <a:srgbClr val="000000"/>
            </a:solidFill>
            <a:ln w="9525" cap="rnd">
              <a:noFill/>
              <a:round/>
              <a:headEnd/>
              <a:tailEnd/>
            </a:ln>
            <a:effectLst/>
          </p:spPr>
          <p:txBody>
            <a:bodyPr/>
            <a:lstStyle/>
            <a:p>
              <a:pPr>
                <a:defRPr/>
              </a:pPr>
              <a:endParaRPr lang="it-IT">
                <a:latin typeface="Calibri" pitchFamily="34" charset="0"/>
              </a:endParaRPr>
            </a:p>
          </p:txBody>
        </p:sp>
        <p:sp>
          <p:nvSpPr>
            <p:cNvPr id="586838" name="Freeform 86"/>
            <p:cNvSpPr>
              <a:spLocks/>
            </p:cNvSpPr>
            <p:nvPr/>
          </p:nvSpPr>
          <p:spPr bwMode="auto">
            <a:xfrm>
              <a:off x="622" y="2863"/>
              <a:ext cx="103" cy="33"/>
            </a:xfrm>
            <a:custGeom>
              <a:avLst/>
              <a:gdLst/>
              <a:ahLst/>
              <a:cxnLst>
                <a:cxn ang="0">
                  <a:pos x="0" y="16"/>
                </a:cxn>
                <a:cxn ang="0">
                  <a:pos x="57" y="16"/>
                </a:cxn>
                <a:cxn ang="0">
                  <a:pos x="57" y="0"/>
                </a:cxn>
                <a:cxn ang="0">
                  <a:pos x="0" y="0"/>
                </a:cxn>
                <a:cxn ang="0">
                  <a:pos x="0" y="16"/>
                </a:cxn>
              </a:cxnLst>
              <a:rect l="0" t="0" r="r" b="b"/>
              <a:pathLst>
                <a:path w="58" h="17">
                  <a:moveTo>
                    <a:pt x="0" y="16"/>
                  </a:moveTo>
                  <a:lnTo>
                    <a:pt x="57" y="16"/>
                  </a:lnTo>
                  <a:lnTo>
                    <a:pt x="57" y="0"/>
                  </a:lnTo>
                  <a:lnTo>
                    <a:pt x="0" y="0"/>
                  </a:lnTo>
                  <a:lnTo>
                    <a:pt x="0" y="16"/>
                  </a:lnTo>
                </a:path>
              </a:pathLst>
            </a:custGeom>
            <a:solidFill>
              <a:srgbClr val="000000"/>
            </a:solidFill>
            <a:ln w="9525" cap="rnd">
              <a:noFill/>
              <a:round/>
              <a:headEnd/>
              <a:tailEnd/>
            </a:ln>
            <a:effectLst/>
          </p:spPr>
          <p:txBody>
            <a:bodyPr/>
            <a:lstStyle/>
            <a:p>
              <a:pPr>
                <a:defRPr/>
              </a:pPr>
              <a:endParaRPr lang="it-IT">
                <a:latin typeface="Calibri" pitchFamily="34" charset="0"/>
              </a:endParaRPr>
            </a:p>
          </p:txBody>
        </p:sp>
        <p:sp>
          <p:nvSpPr>
            <p:cNvPr id="586839" name="Freeform 87"/>
            <p:cNvSpPr>
              <a:spLocks/>
            </p:cNvSpPr>
            <p:nvPr/>
          </p:nvSpPr>
          <p:spPr bwMode="auto">
            <a:xfrm>
              <a:off x="622" y="3212"/>
              <a:ext cx="103" cy="36"/>
            </a:xfrm>
            <a:custGeom>
              <a:avLst/>
              <a:gdLst/>
              <a:ahLst/>
              <a:cxnLst>
                <a:cxn ang="0">
                  <a:pos x="0" y="16"/>
                </a:cxn>
                <a:cxn ang="0">
                  <a:pos x="57" y="16"/>
                </a:cxn>
                <a:cxn ang="0">
                  <a:pos x="57" y="0"/>
                </a:cxn>
                <a:cxn ang="0">
                  <a:pos x="0" y="0"/>
                </a:cxn>
                <a:cxn ang="0">
                  <a:pos x="0" y="16"/>
                </a:cxn>
              </a:cxnLst>
              <a:rect l="0" t="0" r="r" b="b"/>
              <a:pathLst>
                <a:path w="58" h="17">
                  <a:moveTo>
                    <a:pt x="0" y="16"/>
                  </a:moveTo>
                  <a:lnTo>
                    <a:pt x="57" y="16"/>
                  </a:lnTo>
                  <a:lnTo>
                    <a:pt x="57" y="0"/>
                  </a:lnTo>
                  <a:lnTo>
                    <a:pt x="0" y="0"/>
                  </a:lnTo>
                  <a:lnTo>
                    <a:pt x="0" y="16"/>
                  </a:lnTo>
                </a:path>
              </a:pathLst>
            </a:custGeom>
            <a:solidFill>
              <a:srgbClr val="000000"/>
            </a:solidFill>
            <a:ln w="9525" cap="rnd">
              <a:noFill/>
              <a:round/>
              <a:headEnd/>
              <a:tailEnd/>
            </a:ln>
            <a:effectLst/>
          </p:spPr>
          <p:txBody>
            <a:bodyPr/>
            <a:lstStyle/>
            <a:p>
              <a:pPr>
                <a:defRPr/>
              </a:pPr>
              <a:endParaRPr lang="it-IT">
                <a:latin typeface="Calibri" pitchFamily="34" charset="0"/>
              </a:endParaRPr>
            </a:p>
          </p:txBody>
        </p:sp>
        <p:sp>
          <p:nvSpPr>
            <p:cNvPr id="586840" name="Freeform 88"/>
            <p:cNvSpPr>
              <a:spLocks/>
            </p:cNvSpPr>
            <p:nvPr/>
          </p:nvSpPr>
          <p:spPr bwMode="auto">
            <a:xfrm>
              <a:off x="622" y="3556"/>
              <a:ext cx="103" cy="37"/>
            </a:xfrm>
            <a:custGeom>
              <a:avLst/>
              <a:gdLst/>
              <a:ahLst/>
              <a:cxnLst>
                <a:cxn ang="0">
                  <a:pos x="0" y="16"/>
                </a:cxn>
                <a:cxn ang="0">
                  <a:pos x="57" y="16"/>
                </a:cxn>
                <a:cxn ang="0">
                  <a:pos x="57" y="0"/>
                </a:cxn>
                <a:cxn ang="0">
                  <a:pos x="0" y="0"/>
                </a:cxn>
                <a:cxn ang="0">
                  <a:pos x="0" y="16"/>
                </a:cxn>
              </a:cxnLst>
              <a:rect l="0" t="0" r="r" b="b"/>
              <a:pathLst>
                <a:path w="58" h="17">
                  <a:moveTo>
                    <a:pt x="0" y="16"/>
                  </a:moveTo>
                  <a:lnTo>
                    <a:pt x="57" y="16"/>
                  </a:lnTo>
                  <a:lnTo>
                    <a:pt x="57" y="0"/>
                  </a:lnTo>
                  <a:lnTo>
                    <a:pt x="0" y="0"/>
                  </a:lnTo>
                  <a:lnTo>
                    <a:pt x="0" y="16"/>
                  </a:lnTo>
                </a:path>
              </a:pathLst>
            </a:custGeom>
            <a:solidFill>
              <a:srgbClr val="000000"/>
            </a:solidFill>
            <a:ln w="9525" cap="rnd">
              <a:noFill/>
              <a:round/>
              <a:headEnd/>
              <a:tailEnd/>
            </a:ln>
            <a:effectLst/>
          </p:spPr>
          <p:txBody>
            <a:bodyPr/>
            <a:lstStyle/>
            <a:p>
              <a:pPr>
                <a:defRPr/>
              </a:pPr>
              <a:endParaRPr lang="it-IT">
                <a:latin typeface="Calibri" pitchFamily="34" charset="0"/>
              </a:endParaRPr>
            </a:p>
          </p:txBody>
        </p:sp>
        <p:sp>
          <p:nvSpPr>
            <p:cNvPr id="586841" name="Freeform 89"/>
            <p:cNvSpPr>
              <a:spLocks/>
            </p:cNvSpPr>
            <p:nvPr/>
          </p:nvSpPr>
          <p:spPr bwMode="auto">
            <a:xfrm>
              <a:off x="616" y="429"/>
              <a:ext cx="5003" cy="3487"/>
            </a:xfrm>
            <a:custGeom>
              <a:avLst/>
              <a:gdLst/>
              <a:ahLst/>
              <a:cxnLst>
                <a:cxn ang="0">
                  <a:pos x="0" y="0"/>
                </a:cxn>
                <a:cxn ang="0">
                  <a:pos x="0" y="1706"/>
                </a:cxn>
                <a:cxn ang="0">
                  <a:pos x="2817" y="1706"/>
                </a:cxn>
                <a:cxn ang="0">
                  <a:pos x="2817" y="0"/>
                </a:cxn>
                <a:cxn ang="0">
                  <a:pos x="0" y="0"/>
                </a:cxn>
                <a:cxn ang="0">
                  <a:pos x="3" y="6"/>
                </a:cxn>
                <a:cxn ang="0">
                  <a:pos x="2814" y="6"/>
                </a:cxn>
                <a:cxn ang="0">
                  <a:pos x="2811" y="3"/>
                </a:cxn>
                <a:cxn ang="0">
                  <a:pos x="2811" y="1703"/>
                </a:cxn>
                <a:cxn ang="0">
                  <a:pos x="2814" y="1700"/>
                </a:cxn>
                <a:cxn ang="0">
                  <a:pos x="3" y="1700"/>
                </a:cxn>
                <a:cxn ang="0">
                  <a:pos x="6" y="1703"/>
                </a:cxn>
                <a:cxn ang="0">
                  <a:pos x="6" y="3"/>
                </a:cxn>
                <a:cxn ang="0">
                  <a:pos x="3" y="6"/>
                </a:cxn>
                <a:cxn ang="0">
                  <a:pos x="0" y="0"/>
                </a:cxn>
              </a:cxnLst>
              <a:rect l="0" t="0" r="r" b="b"/>
              <a:pathLst>
                <a:path w="2818" h="1707">
                  <a:moveTo>
                    <a:pt x="0" y="0"/>
                  </a:moveTo>
                  <a:lnTo>
                    <a:pt x="0" y="1706"/>
                  </a:lnTo>
                  <a:lnTo>
                    <a:pt x="2817" y="1706"/>
                  </a:lnTo>
                  <a:lnTo>
                    <a:pt x="2817" y="0"/>
                  </a:lnTo>
                  <a:lnTo>
                    <a:pt x="0" y="0"/>
                  </a:lnTo>
                  <a:lnTo>
                    <a:pt x="3" y="6"/>
                  </a:lnTo>
                  <a:lnTo>
                    <a:pt x="2814" y="6"/>
                  </a:lnTo>
                  <a:lnTo>
                    <a:pt x="2811" y="3"/>
                  </a:lnTo>
                  <a:lnTo>
                    <a:pt x="2811" y="1703"/>
                  </a:lnTo>
                  <a:lnTo>
                    <a:pt x="2814" y="1700"/>
                  </a:lnTo>
                  <a:lnTo>
                    <a:pt x="3" y="1700"/>
                  </a:lnTo>
                  <a:lnTo>
                    <a:pt x="6" y="1703"/>
                  </a:lnTo>
                  <a:lnTo>
                    <a:pt x="6" y="3"/>
                  </a:lnTo>
                  <a:lnTo>
                    <a:pt x="3" y="6"/>
                  </a:lnTo>
                  <a:lnTo>
                    <a:pt x="0" y="0"/>
                  </a:lnTo>
                </a:path>
              </a:pathLst>
            </a:custGeom>
            <a:solidFill>
              <a:srgbClr val="000000"/>
            </a:solidFill>
            <a:ln w="9525" cap="rnd">
              <a:noFill/>
              <a:round/>
              <a:headEnd/>
              <a:tailEnd/>
            </a:ln>
            <a:effectLst/>
          </p:spPr>
          <p:txBody>
            <a:bodyPr/>
            <a:lstStyle/>
            <a:p>
              <a:pPr>
                <a:defRPr/>
              </a:pPr>
              <a:endParaRPr lang="it-IT">
                <a:latin typeface="Calibri" pitchFamily="34" charset="0"/>
              </a:endParaRPr>
            </a:p>
          </p:txBody>
        </p:sp>
      </p:grpSp>
      <p:sp>
        <p:nvSpPr>
          <p:cNvPr id="263274" name="Line 106"/>
          <p:cNvSpPr>
            <a:spLocks noChangeShapeType="1"/>
          </p:cNvSpPr>
          <p:nvPr/>
        </p:nvSpPr>
        <p:spPr bwMode="auto">
          <a:xfrm flipH="1" flipV="1">
            <a:off x="1979613" y="2157413"/>
            <a:ext cx="7937" cy="4348162"/>
          </a:xfrm>
          <a:prstGeom prst="line">
            <a:avLst/>
          </a:prstGeom>
          <a:noFill/>
          <a:ln w="38100">
            <a:solidFill>
              <a:srgbClr val="FF0000"/>
            </a:solidFill>
            <a:prstDash val="dash"/>
            <a:round/>
            <a:headEnd/>
            <a:tailEnd/>
          </a:ln>
          <a:effectLst/>
        </p:spPr>
        <p:txBody>
          <a:bodyPr anchor="ctr"/>
          <a:lstStyle/>
          <a:p>
            <a:pPr>
              <a:defRPr/>
            </a:pPr>
            <a:endParaRPr lang="it-IT">
              <a:latin typeface="Calibri" pitchFamily="34" charset="0"/>
            </a:endParaRPr>
          </a:p>
        </p:txBody>
      </p:sp>
      <p:sp>
        <p:nvSpPr>
          <p:cNvPr id="263275" name="Line 107"/>
          <p:cNvSpPr>
            <a:spLocks noChangeShapeType="1"/>
          </p:cNvSpPr>
          <p:nvPr/>
        </p:nvSpPr>
        <p:spPr bwMode="auto">
          <a:xfrm>
            <a:off x="1989138" y="2133600"/>
            <a:ext cx="987425" cy="0"/>
          </a:xfrm>
          <a:prstGeom prst="line">
            <a:avLst/>
          </a:prstGeom>
          <a:noFill/>
          <a:ln w="57150">
            <a:solidFill>
              <a:srgbClr val="0000FF"/>
            </a:solidFill>
            <a:round/>
            <a:headEnd/>
            <a:tailEnd type="triangle" w="med" len="med"/>
          </a:ln>
          <a:effectLst/>
        </p:spPr>
        <p:txBody>
          <a:bodyPr anchor="ctr"/>
          <a:lstStyle/>
          <a:p>
            <a:pPr>
              <a:defRPr/>
            </a:pPr>
            <a:endParaRPr lang="it-IT">
              <a:latin typeface="Calibri" pitchFamily="34" charset="0"/>
            </a:endParaRPr>
          </a:p>
        </p:txBody>
      </p:sp>
      <p:sp>
        <p:nvSpPr>
          <p:cNvPr id="263276" name="Line 108"/>
          <p:cNvSpPr>
            <a:spLocks noChangeShapeType="1"/>
          </p:cNvSpPr>
          <p:nvPr/>
        </p:nvSpPr>
        <p:spPr bwMode="auto">
          <a:xfrm flipH="1">
            <a:off x="2974975" y="2141538"/>
            <a:ext cx="23813" cy="4041775"/>
          </a:xfrm>
          <a:prstGeom prst="line">
            <a:avLst/>
          </a:prstGeom>
          <a:noFill/>
          <a:ln w="57150">
            <a:solidFill>
              <a:srgbClr val="0000FF"/>
            </a:solidFill>
            <a:round/>
            <a:headEnd/>
            <a:tailEnd type="triangle" w="med" len="med"/>
          </a:ln>
          <a:effectLst/>
        </p:spPr>
        <p:txBody>
          <a:bodyPr anchor="ctr"/>
          <a:lstStyle/>
          <a:p>
            <a:pPr>
              <a:defRPr/>
            </a:pPr>
            <a:endParaRPr lang="it-IT">
              <a:latin typeface="Calibri" pitchFamily="34" charset="0"/>
            </a:endParaRPr>
          </a:p>
        </p:txBody>
      </p:sp>
      <p:sp>
        <p:nvSpPr>
          <p:cNvPr id="263277" name="AutoShape 109"/>
          <p:cNvSpPr>
            <a:spLocks noChangeArrowheads="1"/>
          </p:cNvSpPr>
          <p:nvPr/>
        </p:nvSpPr>
        <p:spPr bwMode="auto">
          <a:xfrm>
            <a:off x="2784475" y="6015038"/>
            <a:ext cx="338138" cy="441325"/>
          </a:xfrm>
          <a:prstGeom prst="irregularSeal2">
            <a:avLst/>
          </a:prstGeom>
          <a:solidFill>
            <a:srgbClr val="00FFFF"/>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263269" name="AutoShape 101"/>
          <p:cNvSpPr>
            <a:spLocks noChangeArrowheads="1"/>
          </p:cNvSpPr>
          <p:nvPr/>
        </p:nvSpPr>
        <p:spPr bwMode="auto">
          <a:xfrm>
            <a:off x="1776413" y="6315075"/>
            <a:ext cx="434975" cy="414338"/>
          </a:xfrm>
          <a:prstGeom prst="star5">
            <a:avLst/>
          </a:prstGeom>
          <a:solidFill>
            <a:schemeClr val="bg1"/>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3269"/>
                                        </p:tgtEl>
                                        <p:attrNameLst>
                                          <p:attrName>style.visibility</p:attrName>
                                        </p:attrNameLst>
                                      </p:cBhvr>
                                      <p:to>
                                        <p:strVal val="visible"/>
                                      </p:to>
                                    </p:set>
                                    <p:animEffect transition="in" filter="fade">
                                      <p:cBhvr>
                                        <p:cTn id="12" dur="500"/>
                                        <p:tgtEl>
                                          <p:spTgt spid="26326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63274"/>
                                        </p:tgtEl>
                                        <p:attrNameLst>
                                          <p:attrName>style.visibility</p:attrName>
                                        </p:attrNameLst>
                                      </p:cBhvr>
                                      <p:to>
                                        <p:strVal val="visible"/>
                                      </p:to>
                                    </p:set>
                                    <p:animEffect transition="in" filter="wipe(down)">
                                      <p:cBhvr>
                                        <p:cTn id="17" dur="1000"/>
                                        <p:tgtEl>
                                          <p:spTgt spid="263274"/>
                                        </p:tgtEl>
                                      </p:cBhvr>
                                    </p:animEffect>
                                  </p:childTnLst>
                                </p:cTn>
                              </p:par>
                            </p:childTnLst>
                          </p:cTn>
                        </p:par>
                        <p:par>
                          <p:cTn id="18" fill="hold">
                            <p:stCondLst>
                              <p:cond delay="3500"/>
                            </p:stCondLst>
                            <p:childTnLst>
                              <p:par>
                                <p:cTn id="19" presetID="22" presetClass="entr" presetSubtype="8" fill="hold" nodeType="afterEffect">
                                  <p:stCondLst>
                                    <p:cond delay="0"/>
                                  </p:stCondLst>
                                  <p:childTnLst>
                                    <p:set>
                                      <p:cBhvr>
                                        <p:cTn id="20" dur="1" fill="hold">
                                          <p:stCondLst>
                                            <p:cond delay="0"/>
                                          </p:stCondLst>
                                        </p:cTn>
                                        <p:tgtEl>
                                          <p:spTgt spid="263275"/>
                                        </p:tgtEl>
                                        <p:attrNameLst>
                                          <p:attrName>style.visibility</p:attrName>
                                        </p:attrNameLst>
                                      </p:cBhvr>
                                      <p:to>
                                        <p:strVal val="visible"/>
                                      </p:to>
                                    </p:set>
                                    <p:animEffect transition="in" filter="wipe(left)">
                                      <p:cBhvr>
                                        <p:cTn id="21" dur="1000"/>
                                        <p:tgtEl>
                                          <p:spTgt spid="263275"/>
                                        </p:tgtEl>
                                      </p:cBhvr>
                                    </p:animEffect>
                                  </p:childTnLst>
                                </p:cTn>
                              </p:par>
                            </p:childTnLst>
                          </p:cTn>
                        </p:par>
                        <p:par>
                          <p:cTn id="22" fill="hold">
                            <p:stCondLst>
                              <p:cond delay="7000"/>
                            </p:stCondLst>
                            <p:childTnLst>
                              <p:par>
                                <p:cTn id="23" presetID="22" presetClass="entr" presetSubtype="1" fill="hold" nodeType="afterEffect">
                                  <p:stCondLst>
                                    <p:cond delay="0"/>
                                  </p:stCondLst>
                                  <p:childTnLst>
                                    <p:set>
                                      <p:cBhvr>
                                        <p:cTn id="24" dur="1" fill="hold">
                                          <p:stCondLst>
                                            <p:cond delay="0"/>
                                          </p:stCondLst>
                                        </p:cTn>
                                        <p:tgtEl>
                                          <p:spTgt spid="263276"/>
                                        </p:tgtEl>
                                        <p:attrNameLst>
                                          <p:attrName>style.visibility</p:attrName>
                                        </p:attrNameLst>
                                      </p:cBhvr>
                                      <p:to>
                                        <p:strVal val="visible"/>
                                      </p:to>
                                    </p:set>
                                    <p:animEffect transition="in" filter="wipe(up)">
                                      <p:cBhvr>
                                        <p:cTn id="25" dur="1000"/>
                                        <p:tgtEl>
                                          <p:spTgt spid="263276"/>
                                        </p:tgtEl>
                                      </p:cBhvr>
                                    </p:animEffect>
                                  </p:childTnLst>
                                </p:cTn>
                              </p:par>
                            </p:childTnLst>
                          </p:cTn>
                        </p:par>
                        <p:par>
                          <p:cTn id="26" fill="hold">
                            <p:stCondLst>
                              <p:cond delay="10500"/>
                            </p:stCondLst>
                            <p:childTnLst>
                              <p:par>
                                <p:cTn id="27" presetID="10" presetClass="entr" presetSubtype="0" fill="hold" grpId="0" nodeType="afterEffect">
                                  <p:stCondLst>
                                    <p:cond delay="0"/>
                                  </p:stCondLst>
                                  <p:childTnLst>
                                    <p:set>
                                      <p:cBhvr>
                                        <p:cTn id="28" dur="1" fill="hold">
                                          <p:stCondLst>
                                            <p:cond delay="0"/>
                                          </p:stCondLst>
                                        </p:cTn>
                                        <p:tgtEl>
                                          <p:spTgt spid="263277"/>
                                        </p:tgtEl>
                                        <p:attrNameLst>
                                          <p:attrName>style.visibility</p:attrName>
                                        </p:attrNameLst>
                                      </p:cBhvr>
                                      <p:to>
                                        <p:strVal val="visible"/>
                                      </p:to>
                                    </p:set>
                                    <p:animEffect transition="in" filter="fade">
                                      <p:cBhvr>
                                        <p:cTn id="29" dur="500"/>
                                        <p:tgtEl>
                                          <p:spTgt spid="2632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277" grpId="0" animBg="1"/>
      <p:bldP spid="263269" grpId="0" animBg="1"/>
    </p:bldLst>
  </p:timing>
</p:sld>
</file>

<file path=ppt/slides/slide1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40027" name="Rectangle 27"/>
          <p:cNvSpPr>
            <a:spLocks noChangeArrowheads="1"/>
          </p:cNvSpPr>
          <p:nvPr/>
        </p:nvSpPr>
        <p:spPr bwMode="auto">
          <a:xfrm>
            <a:off x="0" y="6316663"/>
            <a:ext cx="9144000" cy="541337"/>
          </a:xfrm>
          <a:prstGeom prst="rect">
            <a:avLst/>
          </a:prstGeom>
          <a:solidFill>
            <a:schemeClr val="tx1"/>
          </a:solidFill>
          <a:ln w="9525" algn="ctr">
            <a:noFill/>
            <a:miter lim="800000"/>
            <a:headEnd/>
            <a:tailEnd/>
          </a:ln>
          <a:effectLst/>
        </p:spPr>
        <p:txBody>
          <a:bodyPr wrap="none" anchor="ctr"/>
          <a:lstStyle/>
          <a:p>
            <a:pPr>
              <a:defRPr/>
            </a:pPr>
            <a:endParaRPr lang="en-GB">
              <a:latin typeface="Calibri" pitchFamily="34" charset="0"/>
            </a:endParaRPr>
          </a:p>
        </p:txBody>
      </p:sp>
      <p:pic>
        <p:nvPicPr>
          <p:cNvPr id="26" name="Picture 24"/>
          <p:cNvPicPr>
            <a:picLocks noChangeAspect="1" noChangeArrowheads="1"/>
          </p:cNvPicPr>
          <p:nvPr/>
        </p:nvPicPr>
        <p:blipFill>
          <a:blip r:embed="rId3" cstate="print"/>
          <a:srcRect/>
          <a:stretch>
            <a:fillRect/>
          </a:stretch>
        </p:blipFill>
        <p:spPr bwMode="auto">
          <a:xfrm>
            <a:off x="63500" y="3670300"/>
            <a:ext cx="4457700" cy="3105150"/>
          </a:xfrm>
          <a:prstGeom prst="rect">
            <a:avLst/>
          </a:prstGeom>
          <a:noFill/>
          <a:ln w="9525" algn="ctr">
            <a:noFill/>
            <a:miter lim="800000"/>
            <a:headEnd/>
            <a:tailEnd/>
          </a:ln>
        </p:spPr>
      </p:pic>
      <p:grpSp>
        <p:nvGrpSpPr>
          <p:cNvPr id="111620" name="Group 28"/>
          <p:cNvGrpSpPr>
            <a:grpSpLocks/>
          </p:cNvGrpSpPr>
          <p:nvPr/>
        </p:nvGrpSpPr>
        <p:grpSpPr bwMode="auto">
          <a:xfrm>
            <a:off x="5181600" y="3663950"/>
            <a:ext cx="3962400" cy="3189288"/>
            <a:chOff x="4017" y="1829"/>
            <a:chExt cx="1743" cy="1222"/>
          </a:xfrm>
        </p:grpSpPr>
        <p:sp>
          <p:nvSpPr>
            <p:cNvPr id="28" name="Rectangle 29"/>
            <p:cNvSpPr>
              <a:spLocks noChangeArrowheads="1"/>
            </p:cNvSpPr>
            <p:nvPr/>
          </p:nvSpPr>
          <p:spPr bwMode="auto">
            <a:xfrm>
              <a:off x="4017" y="2820"/>
              <a:ext cx="1743" cy="231"/>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pic>
          <p:nvPicPr>
            <p:cNvPr id="111627" name="Picture 30"/>
            <p:cNvPicPr>
              <a:picLocks noChangeAspect="1" noChangeArrowheads="1"/>
            </p:cNvPicPr>
            <p:nvPr/>
          </p:nvPicPr>
          <p:blipFill>
            <a:blip r:embed="rId4" cstate="print"/>
            <a:srcRect l="49683" b="53255"/>
            <a:stretch>
              <a:fillRect/>
            </a:stretch>
          </p:blipFill>
          <p:spPr bwMode="auto">
            <a:xfrm>
              <a:off x="4018" y="1829"/>
              <a:ext cx="1742" cy="1034"/>
            </a:xfrm>
            <a:prstGeom prst="rect">
              <a:avLst/>
            </a:prstGeom>
            <a:noFill/>
            <a:ln w="9525" algn="ctr">
              <a:noFill/>
              <a:miter lim="800000"/>
              <a:headEnd/>
              <a:tailEnd/>
            </a:ln>
          </p:spPr>
        </p:pic>
        <p:sp>
          <p:nvSpPr>
            <p:cNvPr id="30" name="Text Box 31"/>
            <p:cNvSpPr txBox="1">
              <a:spLocks noChangeArrowheads="1"/>
            </p:cNvSpPr>
            <p:nvPr/>
          </p:nvSpPr>
          <p:spPr bwMode="auto">
            <a:xfrm>
              <a:off x="4029" y="2826"/>
              <a:ext cx="255" cy="106"/>
            </a:xfrm>
            <a:prstGeom prst="rect">
              <a:avLst/>
            </a:prstGeom>
            <a:noFill/>
            <a:ln w="9525" algn="ctr">
              <a:noFill/>
              <a:miter lim="800000"/>
              <a:headEnd/>
              <a:tailEnd/>
            </a:ln>
            <a:effectLst/>
          </p:spPr>
          <p:txBody>
            <a:bodyPr>
              <a:spAutoFit/>
            </a:bodyPr>
            <a:lstStyle/>
            <a:p>
              <a:pPr>
                <a:spcBef>
                  <a:spcPct val="50000"/>
                </a:spcBef>
                <a:defRPr/>
              </a:pPr>
              <a:r>
                <a:rPr lang="en-GB" sz="1200" smtClean="0">
                  <a:solidFill>
                    <a:schemeClr val="tx1"/>
                  </a:solidFill>
                  <a:effectLst>
                    <a:outerShdw blurRad="38100" dist="38100" dir="2700000" algn="tl">
                      <a:srgbClr val="FFFFFF"/>
                    </a:outerShdw>
                  </a:effectLst>
                  <a:latin typeface="Calibri" pitchFamily="34" charset="0"/>
                </a:rPr>
                <a:t>La</a:t>
              </a:r>
              <a:endParaRPr lang="en-GB" sz="1200">
                <a:solidFill>
                  <a:schemeClr val="tx1"/>
                </a:solidFill>
                <a:effectLst>
                  <a:outerShdw blurRad="38100" dist="38100" dir="2700000" algn="tl">
                    <a:srgbClr val="FFFFFF"/>
                  </a:outerShdw>
                </a:effectLst>
                <a:latin typeface="Calibri" pitchFamily="34" charset="0"/>
              </a:endParaRPr>
            </a:p>
          </p:txBody>
        </p:sp>
        <p:sp>
          <p:nvSpPr>
            <p:cNvPr id="31" name="Text Box 32"/>
            <p:cNvSpPr txBox="1">
              <a:spLocks noChangeArrowheads="1"/>
            </p:cNvSpPr>
            <p:nvPr/>
          </p:nvSpPr>
          <p:spPr bwMode="auto">
            <a:xfrm>
              <a:off x="4221" y="2826"/>
              <a:ext cx="255" cy="106"/>
            </a:xfrm>
            <a:prstGeom prst="rect">
              <a:avLst/>
            </a:prstGeom>
            <a:noFill/>
            <a:ln w="9525" algn="ctr">
              <a:noFill/>
              <a:miter lim="800000"/>
              <a:headEnd/>
              <a:tailEnd/>
            </a:ln>
            <a:effectLst/>
          </p:spPr>
          <p:txBody>
            <a:bodyPr>
              <a:spAutoFit/>
            </a:bodyPr>
            <a:lstStyle/>
            <a:p>
              <a:pPr>
                <a:spcBef>
                  <a:spcPct val="50000"/>
                </a:spcBef>
                <a:defRPr/>
              </a:pPr>
              <a:r>
                <a:rPr lang="en-GB" sz="1200" smtClean="0">
                  <a:solidFill>
                    <a:schemeClr val="tx1"/>
                  </a:solidFill>
                  <a:effectLst>
                    <a:outerShdw blurRad="38100" dist="38100" dir="2700000" algn="tl">
                      <a:srgbClr val="FFFFFF"/>
                    </a:outerShdw>
                  </a:effectLst>
                  <a:latin typeface="Calibri" pitchFamily="34" charset="0"/>
                </a:rPr>
                <a:t>Pr</a:t>
              </a:r>
              <a:endParaRPr lang="en-GB" sz="1200">
                <a:solidFill>
                  <a:schemeClr val="tx1"/>
                </a:solidFill>
                <a:effectLst>
                  <a:outerShdw blurRad="38100" dist="38100" dir="2700000" algn="tl">
                    <a:srgbClr val="FFFFFF"/>
                  </a:outerShdw>
                </a:effectLst>
                <a:latin typeface="Calibri" pitchFamily="34" charset="0"/>
              </a:endParaRPr>
            </a:p>
          </p:txBody>
        </p:sp>
        <p:sp>
          <p:nvSpPr>
            <p:cNvPr id="32" name="Text Box 33"/>
            <p:cNvSpPr txBox="1">
              <a:spLocks noChangeArrowheads="1"/>
            </p:cNvSpPr>
            <p:nvPr/>
          </p:nvSpPr>
          <p:spPr bwMode="auto">
            <a:xfrm>
              <a:off x="4419" y="2826"/>
              <a:ext cx="267" cy="106"/>
            </a:xfrm>
            <a:prstGeom prst="rect">
              <a:avLst/>
            </a:prstGeom>
            <a:noFill/>
            <a:ln w="9525" algn="ctr">
              <a:noFill/>
              <a:miter lim="800000"/>
              <a:headEnd/>
              <a:tailEnd/>
            </a:ln>
            <a:effectLst/>
          </p:spPr>
          <p:txBody>
            <a:bodyPr>
              <a:spAutoFit/>
            </a:bodyPr>
            <a:lstStyle/>
            <a:p>
              <a:pPr>
                <a:spcBef>
                  <a:spcPct val="50000"/>
                </a:spcBef>
                <a:defRPr/>
              </a:pPr>
              <a:r>
                <a:rPr lang="en-GB" sz="1200" smtClean="0">
                  <a:solidFill>
                    <a:schemeClr val="tx1"/>
                  </a:solidFill>
                  <a:effectLst>
                    <a:outerShdw blurRad="38100" dist="38100" dir="2700000" algn="tl">
                      <a:srgbClr val="FFFFFF"/>
                    </a:outerShdw>
                  </a:effectLst>
                  <a:latin typeface="Calibri" pitchFamily="34" charset="0"/>
                </a:rPr>
                <a:t>Sm</a:t>
              </a:r>
              <a:endParaRPr lang="en-GB" sz="1200">
                <a:solidFill>
                  <a:schemeClr val="tx1"/>
                </a:solidFill>
                <a:effectLst>
                  <a:outerShdw blurRad="38100" dist="38100" dir="2700000" algn="tl">
                    <a:srgbClr val="FFFFFF"/>
                  </a:outerShdw>
                </a:effectLst>
                <a:latin typeface="Calibri" pitchFamily="34" charset="0"/>
              </a:endParaRPr>
            </a:p>
          </p:txBody>
        </p:sp>
        <p:sp>
          <p:nvSpPr>
            <p:cNvPr id="33" name="Text Box 34"/>
            <p:cNvSpPr txBox="1">
              <a:spLocks noChangeArrowheads="1"/>
            </p:cNvSpPr>
            <p:nvPr/>
          </p:nvSpPr>
          <p:spPr bwMode="auto">
            <a:xfrm>
              <a:off x="4593" y="2826"/>
              <a:ext cx="267" cy="106"/>
            </a:xfrm>
            <a:prstGeom prst="rect">
              <a:avLst/>
            </a:prstGeom>
            <a:noFill/>
            <a:ln w="9525" algn="ctr">
              <a:noFill/>
              <a:miter lim="800000"/>
              <a:headEnd/>
              <a:tailEnd/>
            </a:ln>
            <a:effectLst/>
          </p:spPr>
          <p:txBody>
            <a:bodyPr>
              <a:spAutoFit/>
            </a:bodyPr>
            <a:lstStyle/>
            <a:p>
              <a:pPr>
                <a:spcBef>
                  <a:spcPct val="50000"/>
                </a:spcBef>
                <a:defRPr/>
              </a:pPr>
              <a:r>
                <a:rPr lang="en-GB" sz="1200" smtClean="0">
                  <a:solidFill>
                    <a:schemeClr val="tx1"/>
                  </a:solidFill>
                  <a:effectLst>
                    <a:outerShdw blurRad="38100" dist="38100" dir="2700000" algn="tl">
                      <a:srgbClr val="FFFFFF"/>
                    </a:outerShdw>
                  </a:effectLst>
                  <a:latin typeface="Calibri" pitchFamily="34" charset="0"/>
                </a:rPr>
                <a:t>Gd</a:t>
              </a:r>
              <a:endParaRPr lang="en-GB" sz="1200">
                <a:solidFill>
                  <a:schemeClr val="tx1"/>
                </a:solidFill>
                <a:effectLst>
                  <a:outerShdw blurRad="38100" dist="38100" dir="2700000" algn="tl">
                    <a:srgbClr val="FFFFFF"/>
                  </a:outerShdw>
                </a:effectLst>
                <a:latin typeface="Calibri" pitchFamily="34" charset="0"/>
              </a:endParaRPr>
            </a:p>
          </p:txBody>
        </p:sp>
        <p:sp>
          <p:nvSpPr>
            <p:cNvPr id="34" name="Text Box 35"/>
            <p:cNvSpPr txBox="1">
              <a:spLocks noChangeArrowheads="1"/>
            </p:cNvSpPr>
            <p:nvPr/>
          </p:nvSpPr>
          <p:spPr bwMode="auto">
            <a:xfrm>
              <a:off x="4788" y="2826"/>
              <a:ext cx="267" cy="106"/>
            </a:xfrm>
            <a:prstGeom prst="rect">
              <a:avLst/>
            </a:prstGeom>
            <a:noFill/>
            <a:ln w="9525" algn="ctr">
              <a:noFill/>
              <a:miter lim="800000"/>
              <a:headEnd/>
              <a:tailEnd/>
            </a:ln>
            <a:effectLst/>
          </p:spPr>
          <p:txBody>
            <a:bodyPr>
              <a:spAutoFit/>
            </a:bodyPr>
            <a:lstStyle/>
            <a:p>
              <a:pPr>
                <a:spcBef>
                  <a:spcPct val="50000"/>
                </a:spcBef>
                <a:defRPr/>
              </a:pPr>
              <a:r>
                <a:rPr lang="en-GB" sz="1200" smtClean="0">
                  <a:solidFill>
                    <a:schemeClr val="tx1"/>
                  </a:solidFill>
                  <a:effectLst>
                    <a:outerShdw blurRad="38100" dist="38100" dir="2700000" algn="tl">
                      <a:srgbClr val="FFFFFF"/>
                    </a:outerShdw>
                  </a:effectLst>
                  <a:latin typeface="Calibri" pitchFamily="34" charset="0"/>
                </a:rPr>
                <a:t>Dy</a:t>
              </a:r>
              <a:endParaRPr lang="en-GB" sz="1200">
                <a:solidFill>
                  <a:schemeClr val="tx1"/>
                </a:solidFill>
                <a:effectLst>
                  <a:outerShdw blurRad="38100" dist="38100" dir="2700000" algn="tl">
                    <a:srgbClr val="FFFFFF"/>
                  </a:outerShdw>
                </a:effectLst>
                <a:latin typeface="Calibri" pitchFamily="34" charset="0"/>
              </a:endParaRPr>
            </a:p>
          </p:txBody>
        </p:sp>
        <p:sp>
          <p:nvSpPr>
            <p:cNvPr id="35" name="Text Box 36"/>
            <p:cNvSpPr txBox="1">
              <a:spLocks noChangeArrowheads="1"/>
            </p:cNvSpPr>
            <p:nvPr/>
          </p:nvSpPr>
          <p:spPr bwMode="auto">
            <a:xfrm>
              <a:off x="5004" y="2826"/>
              <a:ext cx="267" cy="106"/>
            </a:xfrm>
            <a:prstGeom prst="rect">
              <a:avLst/>
            </a:prstGeom>
            <a:noFill/>
            <a:ln w="9525" algn="ctr">
              <a:noFill/>
              <a:miter lim="800000"/>
              <a:headEnd/>
              <a:tailEnd/>
            </a:ln>
            <a:effectLst/>
          </p:spPr>
          <p:txBody>
            <a:bodyPr>
              <a:spAutoFit/>
            </a:bodyPr>
            <a:lstStyle/>
            <a:p>
              <a:pPr>
                <a:spcBef>
                  <a:spcPct val="50000"/>
                </a:spcBef>
                <a:defRPr/>
              </a:pPr>
              <a:r>
                <a:rPr lang="en-GB" sz="1200" smtClean="0">
                  <a:solidFill>
                    <a:schemeClr val="tx1"/>
                  </a:solidFill>
                  <a:effectLst>
                    <a:outerShdw blurRad="38100" dist="38100" dir="2700000" algn="tl">
                      <a:srgbClr val="FFFFFF"/>
                    </a:outerShdw>
                  </a:effectLst>
                  <a:latin typeface="Calibri" pitchFamily="34" charset="0"/>
                </a:rPr>
                <a:t>Er</a:t>
              </a:r>
              <a:endParaRPr lang="en-GB" sz="1200">
                <a:solidFill>
                  <a:schemeClr val="tx1"/>
                </a:solidFill>
                <a:effectLst>
                  <a:outerShdw blurRad="38100" dist="38100" dir="2700000" algn="tl">
                    <a:srgbClr val="FFFFFF"/>
                  </a:outerShdw>
                </a:effectLst>
                <a:latin typeface="Calibri" pitchFamily="34" charset="0"/>
              </a:endParaRPr>
            </a:p>
          </p:txBody>
        </p:sp>
        <p:sp>
          <p:nvSpPr>
            <p:cNvPr id="36" name="Text Box 37"/>
            <p:cNvSpPr txBox="1">
              <a:spLocks noChangeArrowheads="1"/>
            </p:cNvSpPr>
            <p:nvPr/>
          </p:nvSpPr>
          <p:spPr bwMode="auto">
            <a:xfrm>
              <a:off x="5217" y="2826"/>
              <a:ext cx="267" cy="106"/>
            </a:xfrm>
            <a:prstGeom prst="rect">
              <a:avLst/>
            </a:prstGeom>
            <a:noFill/>
            <a:ln w="9525" algn="ctr">
              <a:noFill/>
              <a:miter lim="800000"/>
              <a:headEnd/>
              <a:tailEnd/>
            </a:ln>
            <a:effectLst/>
          </p:spPr>
          <p:txBody>
            <a:bodyPr>
              <a:spAutoFit/>
            </a:bodyPr>
            <a:lstStyle/>
            <a:p>
              <a:pPr>
                <a:spcBef>
                  <a:spcPct val="50000"/>
                </a:spcBef>
                <a:defRPr/>
              </a:pPr>
              <a:r>
                <a:rPr lang="en-GB" sz="1200" smtClean="0">
                  <a:solidFill>
                    <a:schemeClr val="tx1"/>
                  </a:solidFill>
                  <a:effectLst>
                    <a:outerShdw blurRad="38100" dist="38100" dir="2700000" algn="tl">
                      <a:srgbClr val="FFFFFF"/>
                    </a:outerShdw>
                  </a:effectLst>
                  <a:latin typeface="Calibri" pitchFamily="34" charset="0"/>
                </a:rPr>
                <a:t>Yb</a:t>
              </a:r>
              <a:endParaRPr lang="en-GB" sz="1200">
                <a:solidFill>
                  <a:schemeClr val="tx1"/>
                </a:solidFill>
                <a:effectLst>
                  <a:outerShdw blurRad="38100" dist="38100" dir="2700000" algn="tl">
                    <a:srgbClr val="FFFFFF"/>
                  </a:outerShdw>
                </a:effectLst>
                <a:latin typeface="Calibri" pitchFamily="34" charset="0"/>
              </a:endParaRPr>
            </a:p>
          </p:txBody>
        </p:sp>
        <p:sp>
          <p:nvSpPr>
            <p:cNvPr id="37" name="Text Box 38"/>
            <p:cNvSpPr txBox="1">
              <a:spLocks noChangeArrowheads="1"/>
            </p:cNvSpPr>
            <p:nvPr/>
          </p:nvSpPr>
          <p:spPr bwMode="auto">
            <a:xfrm>
              <a:off x="4128" y="2901"/>
              <a:ext cx="255" cy="106"/>
            </a:xfrm>
            <a:prstGeom prst="rect">
              <a:avLst/>
            </a:prstGeom>
            <a:noFill/>
            <a:ln w="9525" algn="ctr">
              <a:noFill/>
              <a:miter lim="800000"/>
              <a:headEnd/>
              <a:tailEnd/>
            </a:ln>
            <a:effectLst/>
          </p:spPr>
          <p:txBody>
            <a:bodyPr>
              <a:spAutoFit/>
            </a:bodyPr>
            <a:lstStyle/>
            <a:p>
              <a:pPr>
                <a:spcBef>
                  <a:spcPct val="50000"/>
                </a:spcBef>
                <a:defRPr/>
              </a:pPr>
              <a:r>
                <a:rPr lang="en-GB" sz="1200" smtClean="0">
                  <a:solidFill>
                    <a:schemeClr val="tx1"/>
                  </a:solidFill>
                  <a:effectLst>
                    <a:outerShdw blurRad="38100" dist="38100" dir="2700000" algn="tl">
                      <a:srgbClr val="FFFFFF"/>
                    </a:outerShdw>
                  </a:effectLst>
                  <a:latin typeface="Calibri" pitchFamily="34" charset="0"/>
                </a:rPr>
                <a:t>Ce</a:t>
              </a:r>
              <a:endParaRPr lang="en-GB" sz="1200">
                <a:solidFill>
                  <a:schemeClr val="tx1"/>
                </a:solidFill>
                <a:effectLst>
                  <a:outerShdw blurRad="38100" dist="38100" dir="2700000" algn="tl">
                    <a:srgbClr val="FFFFFF"/>
                  </a:outerShdw>
                </a:effectLst>
                <a:latin typeface="Calibri" pitchFamily="34" charset="0"/>
              </a:endParaRPr>
            </a:p>
          </p:txBody>
        </p:sp>
        <p:sp>
          <p:nvSpPr>
            <p:cNvPr id="38" name="Text Box 39"/>
            <p:cNvSpPr txBox="1">
              <a:spLocks noChangeArrowheads="1"/>
            </p:cNvSpPr>
            <p:nvPr/>
          </p:nvSpPr>
          <p:spPr bwMode="auto">
            <a:xfrm>
              <a:off x="4320" y="2901"/>
              <a:ext cx="255" cy="106"/>
            </a:xfrm>
            <a:prstGeom prst="rect">
              <a:avLst/>
            </a:prstGeom>
            <a:noFill/>
            <a:ln w="9525" algn="ctr">
              <a:noFill/>
              <a:miter lim="800000"/>
              <a:headEnd/>
              <a:tailEnd/>
            </a:ln>
            <a:effectLst/>
          </p:spPr>
          <p:txBody>
            <a:bodyPr>
              <a:spAutoFit/>
            </a:bodyPr>
            <a:lstStyle/>
            <a:p>
              <a:pPr>
                <a:spcBef>
                  <a:spcPct val="50000"/>
                </a:spcBef>
                <a:defRPr/>
              </a:pPr>
              <a:r>
                <a:rPr lang="en-GB" sz="1200" smtClean="0">
                  <a:solidFill>
                    <a:schemeClr val="tx1"/>
                  </a:solidFill>
                  <a:effectLst>
                    <a:outerShdw blurRad="38100" dist="38100" dir="2700000" algn="tl">
                      <a:srgbClr val="FFFFFF"/>
                    </a:outerShdw>
                  </a:effectLst>
                  <a:latin typeface="Calibri" pitchFamily="34" charset="0"/>
                </a:rPr>
                <a:t>Nd</a:t>
              </a:r>
              <a:endParaRPr lang="en-GB" sz="1200">
                <a:solidFill>
                  <a:schemeClr val="tx1"/>
                </a:solidFill>
                <a:effectLst>
                  <a:outerShdw blurRad="38100" dist="38100" dir="2700000" algn="tl">
                    <a:srgbClr val="FFFFFF"/>
                  </a:outerShdw>
                </a:effectLst>
                <a:latin typeface="Calibri" pitchFamily="34" charset="0"/>
              </a:endParaRPr>
            </a:p>
          </p:txBody>
        </p:sp>
        <p:sp>
          <p:nvSpPr>
            <p:cNvPr id="39" name="Text Box 40"/>
            <p:cNvSpPr txBox="1">
              <a:spLocks noChangeArrowheads="1"/>
            </p:cNvSpPr>
            <p:nvPr/>
          </p:nvSpPr>
          <p:spPr bwMode="auto">
            <a:xfrm>
              <a:off x="4518" y="2901"/>
              <a:ext cx="267" cy="106"/>
            </a:xfrm>
            <a:prstGeom prst="rect">
              <a:avLst/>
            </a:prstGeom>
            <a:noFill/>
            <a:ln w="9525" algn="ctr">
              <a:noFill/>
              <a:miter lim="800000"/>
              <a:headEnd/>
              <a:tailEnd/>
            </a:ln>
            <a:effectLst/>
          </p:spPr>
          <p:txBody>
            <a:bodyPr>
              <a:spAutoFit/>
            </a:bodyPr>
            <a:lstStyle/>
            <a:p>
              <a:pPr>
                <a:spcBef>
                  <a:spcPct val="50000"/>
                </a:spcBef>
                <a:defRPr/>
              </a:pPr>
              <a:r>
                <a:rPr lang="en-GB" sz="1200" smtClean="0">
                  <a:solidFill>
                    <a:schemeClr val="tx1"/>
                  </a:solidFill>
                  <a:effectLst>
                    <a:outerShdw blurRad="38100" dist="38100" dir="2700000" algn="tl">
                      <a:srgbClr val="FFFFFF"/>
                    </a:outerShdw>
                  </a:effectLst>
                  <a:latin typeface="Calibri" pitchFamily="34" charset="0"/>
                </a:rPr>
                <a:t>Eu</a:t>
              </a:r>
              <a:endParaRPr lang="en-GB" sz="1200">
                <a:solidFill>
                  <a:schemeClr val="tx1"/>
                </a:solidFill>
                <a:effectLst>
                  <a:outerShdw blurRad="38100" dist="38100" dir="2700000" algn="tl">
                    <a:srgbClr val="FFFFFF"/>
                  </a:outerShdw>
                </a:effectLst>
                <a:latin typeface="Calibri" pitchFamily="34" charset="0"/>
              </a:endParaRPr>
            </a:p>
          </p:txBody>
        </p:sp>
        <p:sp>
          <p:nvSpPr>
            <p:cNvPr id="40" name="Text Box 41"/>
            <p:cNvSpPr txBox="1">
              <a:spLocks noChangeArrowheads="1"/>
            </p:cNvSpPr>
            <p:nvPr/>
          </p:nvSpPr>
          <p:spPr bwMode="auto">
            <a:xfrm>
              <a:off x="4692" y="2901"/>
              <a:ext cx="267" cy="106"/>
            </a:xfrm>
            <a:prstGeom prst="rect">
              <a:avLst/>
            </a:prstGeom>
            <a:noFill/>
            <a:ln w="9525" algn="ctr">
              <a:noFill/>
              <a:miter lim="800000"/>
              <a:headEnd/>
              <a:tailEnd/>
            </a:ln>
            <a:effectLst/>
          </p:spPr>
          <p:txBody>
            <a:bodyPr>
              <a:spAutoFit/>
            </a:bodyPr>
            <a:lstStyle/>
            <a:p>
              <a:pPr>
                <a:spcBef>
                  <a:spcPct val="50000"/>
                </a:spcBef>
                <a:defRPr/>
              </a:pPr>
              <a:r>
                <a:rPr lang="en-GB" sz="1200" smtClean="0">
                  <a:solidFill>
                    <a:schemeClr val="tx1"/>
                  </a:solidFill>
                  <a:effectLst>
                    <a:outerShdw blurRad="38100" dist="38100" dir="2700000" algn="tl">
                      <a:srgbClr val="FFFFFF"/>
                    </a:outerShdw>
                  </a:effectLst>
                  <a:latin typeface="Calibri" pitchFamily="34" charset="0"/>
                </a:rPr>
                <a:t>Tb</a:t>
              </a:r>
              <a:endParaRPr lang="en-GB" sz="1200">
                <a:solidFill>
                  <a:schemeClr val="tx1"/>
                </a:solidFill>
                <a:effectLst>
                  <a:outerShdw blurRad="38100" dist="38100" dir="2700000" algn="tl">
                    <a:srgbClr val="FFFFFF"/>
                  </a:outerShdw>
                </a:effectLst>
                <a:latin typeface="Calibri" pitchFamily="34" charset="0"/>
              </a:endParaRPr>
            </a:p>
          </p:txBody>
        </p:sp>
        <p:sp>
          <p:nvSpPr>
            <p:cNvPr id="41" name="Text Box 42"/>
            <p:cNvSpPr txBox="1">
              <a:spLocks noChangeArrowheads="1"/>
            </p:cNvSpPr>
            <p:nvPr/>
          </p:nvSpPr>
          <p:spPr bwMode="auto">
            <a:xfrm>
              <a:off x="4887" y="2901"/>
              <a:ext cx="267" cy="106"/>
            </a:xfrm>
            <a:prstGeom prst="rect">
              <a:avLst/>
            </a:prstGeom>
            <a:noFill/>
            <a:ln w="9525" algn="ctr">
              <a:noFill/>
              <a:miter lim="800000"/>
              <a:headEnd/>
              <a:tailEnd/>
            </a:ln>
            <a:effectLst/>
          </p:spPr>
          <p:txBody>
            <a:bodyPr>
              <a:spAutoFit/>
            </a:bodyPr>
            <a:lstStyle/>
            <a:p>
              <a:pPr>
                <a:spcBef>
                  <a:spcPct val="50000"/>
                </a:spcBef>
                <a:defRPr/>
              </a:pPr>
              <a:r>
                <a:rPr lang="en-GB" sz="1200" smtClean="0">
                  <a:solidFill>
                    <a:schemeClr val="tx1"/>
                  </a:solidFill>
                  <a:effectLst>
                    <a:outerShdw blurRad="38100" dist="38100" dir="2700000" algn="tl">
                      <a:srgbClr val="FFFFFF"/>
                    </a:outerShdw>
                  </a:effectLst>
                  <a:latin typeface="Calibri" pitchFamily="34" charset="0"/>
                </a:rPr>
                <a:t>Ho</a:t>
              </a:r>
              <a:endParaRPr lang="en-GB" sz="1200">
                <a:solidFill>
                  <a:schemeClr val="tx1"/>
                </a:solidFill>
                <a:effectLst>
                  <a:outerShdw blurRad="38100" dist="38100" dir="2700000" algn="tl">
                    <a:srgbClr val="FFFFFF"/>
                  </a:outerShdw>
                </a:effectLst>
                <a:latin typeface="Calibri" pitchFamily="34" charset="0"/>
              </a:endParaRPr>
            </a:p>
          </p:txBody>
        </p:sp>
        <p:sp>
          <p:nvSpPr>
            <p:cNvPr id="42" name="Text Box 43"/>
            <p:cNvSpPr txBox="1">
              <a:spLocks noChangeArrowheads="1"/>
            </p:cNvSpPr>
            <p:nvPr/>
          </p:nvSpPr>
          <p:spPr bwMode="auto">
            <a:xfrm>
              <a:off x="5103" y="2901"/>
              <a:ext cx="267" cy="106"/>
            </a:xfrm>
            <a:prstGeom prst="rect">
              <a:avLst/>
            </a:prstGeom>
            <a:noFill/>
            <a:ln w="9525" algn="ctr">
              <a:noFill/>
              <a:miter lim="800000"/>
              <a:headEnd/>
              <a:tailEnd/>
            </a:ln>
            <a:effectLst/>
          </p:spPr>
          <p:txBody>
            <a:bodyPr>
              <a:spAutoFit/>
            </a:bodyPr>
            <a:lstStyle/>
            <a:p>
              <a:pPr>
                <a:spcBef>
                  <a:spcPct val="50000"/>
                </a:spcBef>
                <a:defRPr/>
              </a:pPr>
              <a:r>
                <a:rPr lang="en-GB" sz="1200" smtClean="0">
                  <a:solidFill>
                    <a:schemeClr val="tx1"/>
                  </a:solidFill>
                  <a:effectLst>
                    <a:outerShdw blurRad="38100" dist="38100" dir="2700000" algn="tl">
                      <a:srgbClr val="FFFFFF"/>
                    </a:outerShdw>
                  </a:effectLst>
                  <a:latin typeface="Calibri" pitchFamily="34" charset="0"/>
                </a:rPr>
                <a:t>Tm</a:t>
              </a:r>
              <a:endParaRPr lang="en-GB" sz="1200">
                <a:solidFill>
                  <a:schemeClr val="tx1"/>
                </a:solidFill>
                <a:effectLst>
                  <a:outerShdw blurRad="38100" dist="38100" dir="2700000" algn="tl">
                    <a:srgbClr val="FFFFFF"/>
                  </a:outerShdw>
                </a:effectLst>
                <a:latin typeface="Calibri" pitchFamily="34" charset="0"/>
              </a:endParaRPr>
            </a:p>
          </p:txBody>
        </p:sp>
        <p:sp>
          <p:nvSpPr>
            <p:cNvPr id="43" name="Text Box 44"/>
            <p:cNvSpPr txBox="1">
              <a:spLocks noChangeArrowheads="1"/>
            </p:cNvSpPr>
            <p:nvPr/>
          </p:nvSpPr>
          <p:spPr bwMode="auto">
            <a:xfrm>
              <a:off x="5316" y="2901"/>
              <a:ext cx="267" cy="106"/>
            </a:xfrm>
            <a:prstGeom prst="rect">
              <a:avLst/>
            </a:prstGeom>
            <a:noFill/>
            <a:ln w="9525" algn="ctr">
              <a:noFill/>
              <a:miter lim="800000"/>
              <a:headEnd/>
              <a:tailEnd/>
            </a:ln>
            <a:effectLst/>
          </p:spPr>
          <p:txBody>
            <a:bodyPr>
              <a:spAutoFit/>
            </a:bodyPr>
            <a:lstStyle/>
            <a:p>
              <a:pPr>
                <a:spcBef>
                  <a:spcPct val="50000"/>
                </a:spcBef>
                <a:defRPr/>
              </a:pPr>
              <a:r>
                <a:rPr lang="en-GB" sz="1200" smtClean="0">
                  <a:solidFill>
                    <a:schemeClr val="tx1"/>
                  </a:solidFill>
                  <a:effectLst>
                    <a:outerShdw blurRad="38100" dist="38100" dir="2700000" algn="tl">
                      <a:srgbClr val="FFFFFF"/>
                    </a:outerShdw>
                  </a:effectLst>
                  <a:latin typeface="Calibri" pitchFamily="34" charset="0"/>
                </a:rPr>
                <a:t>Lu</a:t>
              </a:r>
              <a:endParaRPr lang="en-GB" sz="1200">
                <a:solidFill>
                  <a:schemeClr val="tx1"/>
                </a:solidFill>
                <a:effectLst>
                  <a:outerShdw blurRad="38100" dist="38100" dir="2700000" algn="tl">
                    <a:srgbClr val="FFFFFF"/>
                  </a:outerShdw>
                </a:effectLst>
                <a:latin typeface="Calibri" pitchFamily="34" charset="0"/>
              </a:endParaRPr>
            </a:p>
          </p:txBody>
        </p:sp>
      </p:grpSp>
      <p:sp>
        <p:nvSpPr>
          <p:cNvPr id="640002" name="Text Box 2"/>
          <p:cNvSpPr txBox="1">
            <a:spLocks noChangeArrowheads="1"/>
          </p:cNvSpPr>
          <p:nvPr/>
        </p:nvSpPr>
        <p:spPr bwMode="auto">
          <a:xfrm>
            <a:off x="0" y="88900"/>
            <a:ext cx="9144000" cy="1066800"/>
          </a:xfrm>
          <a:prstGeom prst="rect">
            <a:avLst/>
          </a:prstGeom>
          <a:noFill/>
          <a:ln w="9525" algn="ctr">
            <a:noFill/>
            <a:miter lim="800000"/>
            <a:headEnd/>
            <a:tailEnd/>
          </a:ln>
          <a:effectLst/>
        </p:spPr>
        <p:txBody>
          <a:bodyPr>
            <a:spAutoFit/>
          </a:bodyPr>
          <a:lstStyle/>
          <a:p>
            <a:pPr algn="ctr">
              <a:defRPr/>
            </a:pPr>
            <a:r>
              <a:rPr lang="en-GB" sz="3200" smtClean="0">
                <a:solidFill>
                  <a:srgbClr val="FFFF00"/>
                </a:solidFill>
                <a:effectLst>
                  <a:outerShdw blurRad="38100" dist="38100" dir="2700000" algn="tl">
                    <a:srgbClr val="000000"/>
                  </a:outerShdw>
                </a:effectLst>
                <a:latin typeface="Calibri" pitchFamily="34" charset="0"/>
              </a:rPr>
              <a:t>Mantle melting, melt extraction and post-melting processes beneath mid-ocean ridges</a:t>
            </a:r>
            <a:endParaRPr lang="en-GB" sz="3200">
              <a:solidFill>
                <a:srgbClr val="FFFF00"/>
              </a:solidFill>
              <a:effectLst>
                <a:outerShdw blurRad="38100" dist="38100" dir="2700000" algn="tl">
                  <a:srgbClr val="000000"/>
                </a:outerShdw>
              </a:effectLst>
              <a:latin typeface="Calibri" pitchFamily="34" charset="0"/>
            </a:endParaRPr>
          </a:p>
        </p:txBody>
      </p:sp>
      <p:sp>
        <p:nvSpPr>
          <p:cNvPr id="640005" name="Text Box 5"/>
          <p:cNvSpPr txBox="1">
            <a:spLocks noChangeArrowheads="1"/>
          </p:cNvSpPr>
          <p:nvPr/>
        </p:nvSpPr>
        <p:spPr bwMode="auto">
          <a:xfrm>
            <a:off x="346075" y="2862263"/>
            <a:ext cx="8451850" cy="885825"/>
          </a:xfrm>
          <a:prstGeom prst="rect">
            <a:avLst/>
          </a:prstGeom>
          <a:noFill/>
          <a:ln w="9525">
            <a:noFill/>
            <a:miter lim="800000"/>
            <a:headEnd/>
            <a:tailEnd/>
          </a:ln>
          <a:effectLst/>
        </p:spPr>
        <p:txBody>
          <a:bodyPr wrap="square">
            <a:spAutoFit/>
          </a:bodyPr>
          <a:lstStyle/>
          <a:p>
            <a:pPr>
              <a:defRPr/>
            </a:pPr>
            <a:r>
              <a:rPr lang="en-GB" sz="2600" smtClean="0">
                <a:solidFill>
                  <a:schemeClr val="bg1"/>
                </a:solidFill>
                <a:effectLst>
                  <a:outerShdw blurRad="38100" dist="38100" dir="2700000" algn="tl">
                    <a:srgbClr val="000000"/>
                  </a:outerShdw>
                </a:effectLst>
                <a:latin typeface="Calibri" pitchFamily="34" charset="0"/>
                <a:sym typeface="Wingdings" pitchFamily="2" charset="2"/>
              </a:rPr>
              <a:t>No</a:t>
            </a:r>
            <a:r>
              <a:rPr lang="en-GB" sz="2600" smtClean="0">
                <a:solidFill>
                  <a:srgbClr val="FFFF00"/>
                </a:solidFill>
                <a:effectLst>
                  <a:outerShdw blurRad="38100" dist="38100" dir="2700000" algn="tl">
                    <a:srgbClr val="000000"/>
                  </a:outerShdw>
                </a:effectLst>
                <a:latin typeface="Calibri" pitchFamily="34" charset="0"/>
                <a:sym typeface="Wingdings" pitchFamily="2" charset="2"/>
              </a:rPr>
              <a:t>. Because of the strong correlation of REE with HFSE (which are not mobile in fluids).</a:t>
            </a:r>
            <a:endParaRPr lang="en-GB" sz="2600">
              <a:solidFill>
                <a:srgbClr val="FFFF00"/>
              </a:solidFill>
              <a:effectLst>
                <a:outerShdw blurRad="38100" dist="38100" dir="2700000" algn="tl">
                  <a:srgbClr val="000000"/>
                </a:outerShdw>
              </a:effectLst>
              <a:latin typeface="Calibri" pitchFamily="34" charset="0"/>
              <a:sym typeface="Wingdings" pitchFamily="2" charset="2"/>
            </a:endParaRPr>
          </a:p>
        </p:txBody>
      </p:sp>
      <p:sp>
        <p:nvSpPr>
          <p:cNvPr id="640023" name="Text Box 23"/>
          <p:cNvSpPr txBox="1">
            <a:spLocks noChangeArrowheads="1"/>
          </p:cNvSpPr>
          <p:nvPr/>
        </p:nvSpPr>
        <p:spPr bwMode="auto">
          <a:xfrm>
            <a:off x="346075" y="1441450"/>
            <a:ext cx="8451850" cy="1520825"/>
          </a:xfrm>
          <a:prstGeom prst="rect">
            <a:avLst/>
          </a:prstGeom>
          <a:noFill/>
          <a:ln w="9525">
            <a:noFill/>
            <a:miter lim="800000"/>
            <a:headEnd/>
            <a:tailEnd/>
          </a:ln>
          <a:effectLst/>
        </p:spPr>
        <p:txBody>
          <a:bodyPr wrap="square">
            <a:spAutoFit/>
          </a:bodyPr>
          <a:lstStyle/>
          <a:p>
            <a:pPr>
              <a:lnSpc>
                <a:spcPct val="90000"/>
              </a:lnSpc>
              <a:defRPr/>
            </a:pPr>
            <a:r>
              <a:rPr lang="en-GB" sz="2600" smtClean="0">
                <a:solidFill>
                  <a:srgbClr val="FFFF00"/>
                </a:solidFill>
                <a:effectLst>
                  <a:outerShdw blurRad="38100" dist="38100" dir="2700000" algn="tl">
                    <a:srgbClr val="000000"/>
                  </a:outerShdw>
                </a:effectLst>
                <a:latin typeface="Calibri" pitchFamily="34" charset="0"/>
                <a:sym typeface="Wingdings" pitchFamily="2" charset="2"/>
              </a:rPr>
              <a:t>Seawater is the ultimate source for ridge hydrothermal fluids. </a:t>
            </a:r>
            <a:r>
              <a:rPr lang="en-GB" sz="2600" smtClean="0">
                <a:solidFill>
                  <a:schemeClr val="bg1"/>
                </a:solidFill>
                <a:effectLst>
                  <a:outerShdw blurRad="38100" dist="38100" dir="2700000" algn="tl">
                    <a:srgbClr val="000000"/>
                  </a:outerShdw>
                </a:effectLst>
                <a:latin typeface="Calibri" pitchFamily="34" charset="0"/>
                <a:sym typeface="Wingdings" pitchFamily="2" charset="2"/>
              </a:rPr>
              <a:t>Could hydrothermal fluids leach LREE out of the crustal lithologies and subsequently precipitate them during serpentinization atop the mantle?</a:t>
            </a:r>
            <a:endParaRPr lang="en-GB" sz="260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640025" name="Text Box 25"/>
          <p:cNvSpPr txBox="1">
            <a:spLocks noChangeArrowheads="1"/>
          </p:cNvSpPr>
          <p:nvPr/>
        </p:nvSpPr>
        <p:spPr bwMode="auto">
          <a:xfrm>
            <a:off x="2062163" y="5805488"/>
            <a:ext cx="1879600" cy="830997"/>
          </a:xfrm>
          <a:prstGeom prst="rect">
            <a:avLst/>
          </a:prstGeom>
          <a:noFill/>
          <a:ln w="9525" algn="ctr">
            <a:noFill/>
            <a:miter lim="800000"/>
            <a:headEnd/>
            <a:tailEnd/>
          </a:ln>
          <a:effectLst/>
        </p:spPr>
        <p:txBody>
          <a:bodyPr>
            <a:spAutoFit/>
          </a:bodyPr>
          <a:lstStyle/>
          <a:p>
            <a:pPr>
              <a:defRPr/>
            </a:pPr>
            <a:r>
              <a:rPr lang="en-GB" sz="2400" smtClean="0">
                <a:solidFill>
                  <a:srgbClr val="FFFF00"/>
                </a:solidFill>
                <a:effectLst>
                  <a:outerShdw blurRad="38100" dist="38100" dir="2700000" algn="tl">
                    <a:srgbClr val="000000"/>
                  </a:outerShdw>
                </a:effectLst>
                <a:latin typeface="Calibri" pitchFamily="34" charset="0"/>
              </a:rPr>
              <a:t>La</a:t>
            </a:r>
            <a:r>
              <a:rPr lang="en-GB" sz="2400" smtClean="0">
                <a:solidFill>
                  <a:srgbClr val="FF6600"/>
                </a:solidFill>
                <a:effectLst>
                  <a:outerShdw blurRad="38100" dist="38100" dir="2700000" algn="tl">
                    <a:srgbClr val="000000"/>
                  </a:outerShdw>
                </a:effectLst>
                <a:latin typeface="Calibri" pitchFamily="34" charset="0"/>
              </a:rPr>
              <a:t> = REE</a:t>
            </a:r>
          </a:p>
          <a:p>
            <a:pPr>
              <a:defRPr/>
            </a:pPr>
            <a:r>
              <a:rPr lang="en-GB" sz="2400" smtClean="0">
                <a:solidFill>
                  <a:srgbClr val="FFFF00"/>
                </a:solidFill>
                <a:effectLst>
                  <a:outerShdw blurRad="38100" dist="38100" dir="2700000" algn="tl">
                    <a:srgbClr val="000000"/>
                  </a:outerShdw>
                </a:effectLst>
                <a:latin typeface="Calibri" pitchFamily="34" charset="0"/>
              </a:rPr>
              <a:t>Nb</a:t>
            </a:r>
            <a:r>
              <a:rPr lang="en-GB" sz="2400" smtClean="0">
                <a:solidFill>
                  <a:srgbClr val="FF6600"/>
                </a:solidFill>
                <a:effectLst>
                  <a:outerShdw blurRad="38100" dist="38100" dir="2700000" algn="tl">
                    <a:srgbClr val="000000"/>
                  </a:outerShdw>
                </a:effectLst>
                <a:latin typeface="Calibri" pitchFamily="34" charset="0"/>
              </a:rPr>
              <a:t> = HFSE </a:t>
            </a:r>
            <a:endParaRPr lang="en-GB" sz="2400">
              <a:solidFill>
                <a:srgbClr val="FF6600"/>
              </a:solidFill>
              <a:effectLst>
                <a:outerShdw blurRad="38100" dist="38100" dir="2700000" algn="tl">
                  <a:srgbClr val="000000"/>
                </a:outerShdw>
              </a:effectLst>
              <a:latin typeface="Calibri" pitchFamily="34" charset="0"/>
            </a:endParaRPr>
          </a:p>
        </p:txBody>
      </p:sp>
      <p:sp>
        <p:nvSpPr>
          <p:cNvPr id="640045" name="Text Box 45"/>
          <p:cNvSpPr txBox="1">
            <a:spLocks noChangeArrowheads="1"/>
          </p:cNvSpPr>
          <p:nvPr/>
        </p:nvSpPr>
        <p:spPr bwMode="auto">
          <a:xfrm>
            <a:off x="346075" y="1038225"/>
            <a:ext cx="8451850" cy="519113"/>
          </a:xfrm>
          <a:prstGeom prst="rect">
            <a:avLst/>
          </a:prstGeom>
          <a:noFill/>
          <a:ln w="9525">
            <a:noFill/>
            <a:miter lim="800000"/>
            <a:headEnd/>
            <a:tailEnd/>
          </a:ln>
          <a:effectLst/>
        </p:spPr>
        <p:txBody>
          <a:bodyPr wrap="square">
            <a:spAutoFit/>
          </a:bodyPr>
          <a:lstStyle/>
          <a:p>
            <a:pPr>
              <a:defRPr/>
            </a:pPr>
            <a:r>
              <a:rPr lang="en-GB" sz="2800" i="1" smtClean="0">
                <a:solidFill>
                  <a:schemeClr val="bg1"/>
                </a:solidFill>
                <a:effectLst>
                  <a:outerShdw blurRad="38100" dist="38100" dir="2700000" algn="tl">
                    <a:srgbClr val="000000"/>
                  </a:outerShdw>
                </a:effectLst>
                <a:latin typeface="Calibri" pitchFamily="34" charset="0"/>
                <a:sym typeface="Wingdings" pitchFamily="2" charset="2"/>
              </a:rPr>
              <a:t>What is the origin of these unexpected results?</a:t>
            </a:r>
            <a:endParaRPr lang="en-GB" sz="2800" i="1">
              <a:solidFill>
                <a:schemeClr val="bg1"/>
              </a:solidFill>
              <a:effectLst>
                <a:outerShdw blurRad="38100" dist="38100" dir="2700000" algn="tl">
                  <a:srgbClr val="000000"/>
                </a:outerShdw>
              </a:effectLst>
              <a:latin typeface="Calibri" pitchFamily="34" charset="0"/>
              <a:sym typeface="Wingdings" pitchFamily="2" charset="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40023"/>
                                        </p:tgtEl>
                                        <p:attrNameLst>
                                          <p:attrName>style.visibility</p:attrName>
                                        </p:attrNameLst>
                                      </p:cBhvr>
                                      <p:to>
                                        <p:strVal val="visible"/>
                                      </p:to>
                                    </p:set>
                                    <p:animEffect transition="in" filter="fade">
                                      <p:cBhvr>
                                        <p:cTn id="7" dur="500"/>
                                        <p:tgtEl>
                                          <p:spTgt spid="6400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40005"/>
                                        </p:tgtEl>
                                        <p:attrNameLst>
                                          <p:attrName>style.visibility</p:attrName>
                                        </p:attrNameLst>
                                      </p:cBhvr>
                                      <p:to>
                                        <p:strVal val="visible"/>
                                      </p:to>
                                    </p:set>
                                    <p:animEffect transition="in" filter="fade">
                                      <p:cBhvr>
                                        <p:cTn id="12" dur="500"/>
                                        <p:tgtEl>
                                          <p:spTgt spid="64000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1000"/>
                                        <p:tgtEl>
                                          <p:spTgt spid="26"/>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640025"/>
                                        </p:tgtEl>
                                        <p:attrNameLst>
                                          <p:attrName>style.visibility</p:attrName>
                                        </p:attrNameLst>
                                      </p:cBhvr>
                                      <p:to>
                                        <p:strVal val="visible"/>
                                      </p:to>
                                    </p:set>
                                    <p:animEffect transition="in" filter="fade">
                                      <p:cBhvr>
                                        <p:cTn id="20" dur="500"/>
                                        <p:tgtEl>
                                          <p:spTgt spid="6400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0005" grpId="0" autoUpdateAnimBg="0"/>
      <p:bldP spid="640023" grpId="0" autoUpdateAnimBg="0"/>
      <p:bldP spid="640025" grpId="0"/>
    </p:bldLst>
  </p:timing>
</p:sld>
</file>

<file path=ppt/slides/slide1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42050" name="Text Box 2"/>
          <p:cNvSpPr txBox="1">
            <a:spLocks noChangeArrowheads="1"/>
          </p:cNvSpPr>
          <p:nvPr/>
        </p:nvSpPr>
        <p:spPr bwMode="auto">
          <a:xfrm>
            <a:off x="0" y="88900"/>
            <a:ext cx="9144000" cy="1066800"/>
          </a:xfrm>
          <a:prstGeom prst="rect">
            <a:avLst/>
          </a:prstGeom>
          <a:noFill/>
          <a:ln w="9525" algn="ctr">
            <a:noFill/>
            <a:miter lim="800000"/>
            <a:headEnd/>
            <a:tailEnd/>
          </a:ln>
          <a:effectLst/>
        </p:spPr>
        <p:txBody>
          <a:bodyPr>
            <a:spAutoFit/>
          </a:bodyPr>
          <a:lstStyle/>
          <a:p>
            <a:pPr algn="ctr">
              <a:defRPr/>
            </a:pPr>
            <a:r>
              <a:rPr lang="en-GB" sz="3200" smtClean="0">
                <a:solidFill>
                  <a:srgbClr val="FFFF00"/>
                </a:solidFill>
                <a:effectLst>
                  <a:outerShdw blurRad="38100" dist="38100" dir="2700000" algn="tl">
                    <a:srgbClr val="000000"/>
                  </a:outerShdw>
                </a:effectLst>
                <a:latin typeface="Calibri" pitchFamily="34" charset="0"/>
              </a:rPr>
              <a:t>Mantle melting, melt extraction and post-melting processes beneath mid-ocean ridges</a:t>
            </a:r>
            <a:endParaRPr lang="en-GB" sz="3200">
              <a:solidFill>
                <a:srgbClr val="FFFF00"/>
              </a:solidFill>
              <a:effectLst>
                <a:outerShdw blurRad="38100" dist="38100" dir="2700000" algn="tl">
                  <a:srgbClr val="000000"/>
                </a:outerShdw>
              </a:effectLst>
              <a:latin typeface="Calibri" pitchFamily="34" charset="0"/>
            </a:endParaRPr>
          </a:p>
        </p:txBody>
      </p:sp>
      <p:sp>
        <p:nvSpPr>
          <p:cNvPr id="642071" name="Text Box 23"/>
          <p:cNvSpPr txBox="1">
            <a:spLocks noChangeArrowheads="1"/>
          </p:cNvSpPr>
          <p:nvPr/>
        </p:nvSpPr>
        <p:spPr bwMode="auto">
          <a:xfrm>
            <a:off x="346075" y="1419225"/>
            <a:ext cx="8451850" cy="2185214"/>
          </a:xfrm>
          <a:prstGeom prst="rect">
            <a:avLst/>
          </a:prstGeom>
          <a:noFill/>
          <a:ln w="9525">
            <a:noFill/>
            <a:miter lim="800000"/>
            <a:headEnd/>
            <a:tailEnd/>
          </a:ln>
          <a:effectLst/>
        </p:spPr>
        <p:txBody>
          <a:bodyPr wrap="square">
            <a:spAutoFit/>
          </a:bodyPr>
          <a:lstStyle/>
          <a:p>
            <a:pPr algn="ctr">
              <a:defRPr/>
            </a:pPr>
            <a:r>
              <a:rPr lang="en-GB" sz="3200" smtClean="0">
                <a:solidFill>
                  <a:srgbClr val="FFFF00"/>
                </a:solidFill>
                <a:effectLst>
                  <a:outerShdw blurRad="38100" dist="38100" dir="2700000" algn="tl">
                    <a:srgbClr val="000000"/>
                  </a:outerShdw>
                </a:effectLst>
                <a:latin typeface="Calibri" pitchFamily="34" charset="0"/>
                <a:sym typeface="Wingdings" pitchFamily="2" charset="2"/>
              </a:rPr>
              <a:t>Possible solution:</a:t>
            </a:r>
          </a:p>
          <a:p>
            <a:pPr algn="ctr">
              <a:defRPr/>
            </a:pPr>
            <a:r>
              <a:rPr lang="en-GB" sz="3200" smtClean="0">
                <a:solidFill>
                  <a:srgbClr val="FFFF00"/>
                </a:solidFill>
                <a:effectLst>
                  <a:outerShdw blurRad="38100" dist="38100" dir="2700000" algn="tl">
                    <a:srgbClr val="000000"/>
                  </a:outerShdw>
                </a:effectLst>
                <a:latin typeface="Calibri" pitchFamily="34" charset="0"/>
                <a:sym typeface="Wingdings" pitchFamily="2" charset="2"/>
              </a:rPr>
              <a:t>Bulk-rock REE cannot be explained by melting models but can be explained by                      </a:t>
            </a:r>
            <a:r>
              <a:rPr lang="en-GB" sz="4000" smtClean="0">
                <a:solidFill>
                  <a:schemeClr val="bg1"/>
                </a:solidFill>
                <a:effectLst>
                  <a:outerShdw blurRad="38100" dist="38100" dir="2700000" algn="tl">
                    <a:srgbClr val="000000"/>
                  </a:outerShdw>
                </a:effectLst>
                <a:latin typeface="Calibri" pitchFamily="34" charset="0"/>
                <a:sym typeface="Wingdings" pitchFamily="2" charset="2"/>
              </a:rPr>
              <a:t>Post-Melting Refertilization</a:t>
            </a:r>
            <a:endParaRPr lang="en-GB" sz="3200">
              <a:solidFill>
                <a:srgbClr val="FFFF00"/>
              </a:solidFill>
              <a:effectLst>
                <a:outerShdw blurRad="38100" dist="38100" dir="2700000" algn="tl">
                  <a:srgbClr val="000000"/>
                </a:outerShdw>
              </a:effectLst>
              <a:latin typeface="Calibri" pitchFamily="34" charset="0"/>
              <a:sym typeface="Wingdings" pitchFamily="2" charset="2"/>
            </a:endParaRPr>
          </a:p>
        </p:txBody>
      </p:sp>
      <p:pic>
        <p:nvPicPr>
          <p:cNvPr id="642077" name="Picture 29"/>
          <p:cNvPicPr>
            <a:picLocks noChangeAspect="1" noChangeArrowheads="1"/>
          </p:cNvPicPr>
          <p:nvPr/>
        </p:nvPicPr>
        <p:blipFill>
          <a:blip r:embed="rId3" cstate="print"/>
          <a:srcRect b="34741"/>
          <a:stretch>
            <a:fillRect/>
          </a:stretch>
        </p:blipFill>
        <p:spPr bwMode="auto">
          <a:xfrm>
            <a:off x="1379538" y="3611563"/>
            <a:ext cx="6850062" cy="2981325"/>
          </a:xfrm>
          <a:prstGeom prst="rect">
            <a:avLst/>
          </a:prstGeom>
          <a:noFill/>
          <a:ln w="9525" algn="ctr">
            <a:noFill/>
            <a:miter lim="800000"/>
            <a:headEnd/>
            <a:tailEnd/>
          </a:ln>
        </p:spPr>
      </p:pic>
      <p:sp>
        <p:nvSpPr>
          <p:cNvPr id="642078" name="AutoShape 30"/>
          <p:cNvSpPr>
            <a:spLocks noChangeArrowheads="1"/>
          </p:cNvSpPr>
          <p:nvPr/>
        </p:nvSpPr>
        <p:spPr bwMode="auto">
          <a:xfrm>
            <a:off x="4430713" y="4071938"/>
            <a:ext cx="727075" cy="881062"/>
          </a:xfrm>
          <a:prstGeom prst="irregularSeal1">
            <a:avLst/>
          </a:prstGeom>
          <a:solidFill>
            <a:srgbClr val="FF0000">
              <a:alpha val="70000"/>
            </a:srgbClr>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7" name="Text Box 45"/>
          <p:cNvSpPr txBox="1">
            <a:spLocks noChangeArrowheads="1"/>
          </p:cNvSpPr>
          <p:nvPr/>
        </p:nvSpPr>
        <p:spPr bwMode="auto">
          <a:xfrm>
            <a:off x="346075" y="1038225"/>
            <a:ext cx="8451850" cy="519113"/>
          </a:xfrm>
          <a:prstGeom prst="rect">
            <a:avLst/>
          </a:prstGeom>
          <a:noFill/>
          <a:ln w="9525">
            <a:noFill/>
            <a:miter lim="800000"/>
            <a:headEnd/>
            <a:tailEnd/>
          </a:ln>
          <a:effectLst/>
        </p:spPr>
        <p:txBody>
          <a:bodyPr wrap="square">
            <a:spAutoFit/>
          </a:bodyPr>
          <a:lstStyle/>
          <a:p>
            <a:pPr>
              <a:defRPr/>
            </a:pPr>
            <a:r>
              <a:rPr lang="en-GB" sz="2800" i="1" smtClean="0">
                <a:solidFill>
                  <a:schemeClr val="bg1"/>
                </a:solidFill>
                <a:effectLst>
                  <a:outerShdw blurRad="38100" dist="38100" dir="2700000" algn="tl">
                    <a:srgbClr val="000000"/>
                  </a:outerShdw>
                </a:effectLst>
                <a:latin typeface="Calibri" pitchFamily="34" charset="0"/>
                <a:sym typeface="Wingdings" pitchFamily="2" charset="2"/>
              </a:rPr>
              <a:t>What is the origin of these unexpected results?</a:t>
            </a:r>
            <a:endParaRPr lang="en-GB" sz="2800" i="1">
              <a:solidFill>
                <a:schemeClr val="bg1"/>
              </a:solidFill>
              <a:effectLst>
                <a:outerShdw blurRad="38100" dist="38100" dir="2700000" algn="tl">
                  <a:srgbClr val="000000"/>
                </a:outerShdw>
              </a:effectLst>
              <a:latin typeface="Calibri" pitchFamily="34" charset="0"/>
              <a:sym typeface="Wingdings" pitchFamily="2" charset="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42071">
                                            <p:txEl>
                                              <p:pRg st="0" end="0"/>
                                            </p:txEl>
                                          </p:spTgt>
                                        </p:tgtEl>
                                        <p:attrNameLst>
                                          <p:attrName>style.visibility</p:attrName>
                                        </p:attrNameLst>
                                      </p:cBhvr>
                                      <p:to>
                                        <p:strVal val="visible"/>
                                      </p:to>
                                    </p:set>
                                    <p:animEffect transition="in" filter="fade">
                                      <p:cBhvr>
                                        <p:cTn id="7" dur="500"/>
                                        <p:tgtEl>
                                          <p:spTgt spid="6420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42071">
                                            <p:txEl>
                                              <p:pRg st="1" end="1"/>
                                            </p:txEl>
                                          </p:spTgt>
                                        </p:tgtEl>
                                        <p:attrNameLst>
                                          <p:attrName>style.visibility</p:attrName>
                                        </p:attrNameLst>
                                      </p:cBhvr>
                                      <p:to>
                                        <p:strVal val="visible"/>
                                      </p:to>
                                    </p:set>
                                    <p:animEffect transition="in" filter="fade">
                                      <p:cBhvr>
                                        <p:cTn id="12" dur="500"/>
                                        <p:tgtEl>
                                          <p:spTgt spid="642071">
                                            <p:txEl>
                                              <p:pRg st="1" end="1"/>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642077"/>
                                        </p:tgtEl>
                                        <p:attrNameLst>
                                          <p:attrName>style.visibility</p:attrName>
                                        </p:attrNameLst>
                                      </p:cBhvr>
                                      <p:to>
                                        <p:strVal val="visible"/>
                                      </p:to>
                                    </p:set>
                                    <p:animEffect transition="in" filter="fade">
                                      <p:cBhvr>
                                        <p:cTn id="16" dur="500"/>
                                        <p:tgtEl>
                                          <p:spTgt spid="642077"/>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642078"/>
                                        </p:tgtEl>
                                        <p:attrNameLst>
                                          <p:attrName>style.visibility</p:attrName>
                                        </p:attrNameLst>
                                      </p:cBhvr>
                                      <p:to>
                                        <p:strVal val="visible"/>
                                      </p:to>
                                    </p:set>
                                    <p:animEffect transition="in" filter="fade">
                                      <p:cBhvr>
                                        <p:cTn id="20" dur="2000"/>
                                        <p:tgtEl>
                                          <p:spTgt spid="642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2071" grpId="0" build="p" autoUpdateAnimBg="0"/>
      <p:bldP spid="642078" grpId="0" animBg="1"/>
    </p:bldLst>
  </p:timing>
</p:sld>
</file>

<file path=ppt/slides/slide1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44098" name="Text Box 2"/>
          <p:cNvSpPr txBox="1">
            <a:spLocks noChangeArrowheads="1"/>
          </p:cNvSpPr>
          <p:nvPr/>
        </p:nvSpPr>
        <p:spPr bwMode="auto">
          <a:xfrm>
            <a:off x="0" y="88900"/>
            <a:ext cx="9144000" cy="1066800"/>
          </a:xfrm>
          <a:prstGeom prst="rect">
            <a:avLst/>
          </a:prstGeom>
          <a:noFill/>
          <a:ln w="9525" algn="ctr">
            <a:noFill/>
            <a:miter lim="800000"/>
            <a:headEnd/>
            <a:tailEnd/>
          </a:ln>
          <a:effectLst/>
        </p:spPr>
        <p:txBody>
          <a:bodyPr>
            <a:spAutoFit/>
          </a:bodyPr>
          <a:lstStyle/>
          <a:p>
            <a:pPr algn="ctr">
              <a:defRPr/>
            </a:pPr>
            <a:r>
              <a:rPr lang="en-GB" sz="3200" smtClean="0">
                <a:solidFill>
                  <a:srgbClr val="FFFF00"/>
                </a:solidFill>
                <a:effectLst>
                  <a:outerShdw blurRad="38100" dist="38100" dir="2700000" algn="tl">
                    <a:srgbClr val="000000"/>
                  </a:outerShdw>
                </a:effectLst>
                <a:latin typeface="Calibri" pitchFamily="34" charset="0"/>
              </a:rPr>
              <a:t>Mantle melting, melt extraction and post-melting processes beneath mid-ocean ridges</a:t>
            </a:r>
            <a:endParaRPr lang="en-GB" sz="3200">
              <a:solidFill>
                <a:srgbClr val="FFFF00"/>
              </a:solidFill>
              <a:effectLst>
                <a:outerShdw blurRad="38100" dist="38100" dir="2700000" algn="tl">
                  <a:srgbClr val="000000"/>
                </a:outerShdw>
              </a:effectLst>
              <a:latin typeface="Calibri" pitchFamily="34" charset="0"/>
            </a:endParaRPr>
          </a:p>
        </p:txBody>
      </p:sp>
      <p:sp>
        <p:nvSpPr>
          <p:cNvPr id="644100" name="Text Box 4"/>
          <p:cNvSpPr txBox="1">
            <a:spLocks noChangeArrowheads="1"/>
          </p:cNvSpPr>
          <p:nvPr/>
        </p:nvSpPr>
        <p:spPr bwMode="auto">
          <a:xfrm>
            <a:off x="374650" y="6180138"/>
            <a:ext cx="1974850" cy="584775"/>
          </a:xfrm>
          <a:prstGeom prst="rect">
            <a:avLst/>
          </a:prstGeom>
          <a:noFill/>
          <a:ln w="9525" algn="ctr">
            <a:noFill/>
            <a:miter lim="800000"/>
            <a:headEnd/>
            <a:tailEnd/>
          </a:ln>
          <a:effectLst/>
        </p:spPr>
        <p:txBody>
          <a:bodyPr wrap="square">
            <a:spAutoFit/>
          </a:bodyPr>
          <a:lstStyle/>
          <a:p>
            <a:pPr>
              <a:defRPr/>
            </a:pPr>
            <a:r>
              <a:rPr lang="en-GB" sz="1600" dirty="0" err="1" smtClean="0">
                <a:solidFill>
                  <a:schemeClr val="bg1"/>
                </a:solidFill>
                <a:effectLst>
                  <a:outerShdw blurRad="38100" dist="38100" dir="2700000" algn="tl">
                    <a:srgbClr val="000000"/>
                  </a:outerShdw>
                </a:effectLst>
                <a:latin typeface="Calibri" pitchFamily="34" charset="0"/>
              </a:rPr>
              <a:t>Niu</a:t>
            </a:r>
            <a:r>
              <a:rPr lang="en-GB" sz="1600" dirty="0" smtClean="0">
                <a:solidFill>
                  <a:schemeClr val="bg1"/>
                </a:solidFill>
                <a:effectLst>
                  <a:outerShdw blurRad="38100" dist="38100" dir="2700000" algn="tl">
                    <a:srgbClr val="000000"/>
                  </a:outerShdw>
                </a:effectLst>
                <a:latin typeface="Calibri" pitchFamily="34" charset="0"/>
              </a:rPr>
              <a:t>, </a:t>
            </a:r>
            <a:r>
              <a:rPr lang="en-GB" sz="1600" dirty="0" smtClean="0">
                <a:solidFill>
                  <a:schemeClr val="bg1"/>
                </a:solidFill>
                <a:effectLst>
                  <a:outerShdw blurRad="38100" dist="38100" dir="2700000" algn="tl">
                    <a:srgbClr val="000000"/>
                  </a:outerShdw>
                </a:effectLst>
                <a:latin typeface="Calibri" pitchFamily="34" charset="0"/>
              </a:rPr>
              <a:t>2004 (J</a:t>
            </a:r>
            <a:r>
              <a:rPr lang="en-GB" sz="1600" dirty="0" smtClean="0">
                <a:solidFill>
                  <a:schemeClr val="bg1"/>
                </a:solidFill>
                <a:effectLst>
                  <a:outerShdw blurRad="38100" dist="38100" dir="2700000" algn="tl">
                    <a:srgbClr val="000000"/>
                  </a:outerShdw>
                </a:effectLst>
                <a:latin typeface="Calibri" pitchFamily="34" charset="0"/>
              </a:rPr>
              <a:t>. Petrol.,  45, </a:t>
            </a:r>
            <a:r>
              <a:rPr lang="en-GB" sz="1600" dirty="0" smtClean="0">
                <a:solidFill>
                  <a:schemeClr val="bg1"/>
                </a:solidFill>
                <a:effectLst>
                  <a:outerShdw blurRad="38100" dist="38100" dir="2700000" algn="tl">
                    <a:srgbClr val="000000"/>
                  </a:outerShdw>
                </a:effectLst>
                <a:latin typeface="Calibri" pitchFamily="34" charset="0"/>
              </a:rPr>
              <a:t>2423-2458) </a:t>
            </a:r>
            <a:endParaRPr lang="en-GB" sz="1600" dirty="0">
              <a:solidFill>
                <a:schemeClr val="bg1"/>
              </a:solidFill>
              <a:effectLst>
                <a:outerShdw blurRad="38100" dist="38100" dir="2700000" algn="tl">
                  <a:srgbClr val="000000"/>
                </a:outerShdw>
              </a:effectLst>
              <a:latin typeface="Calibri" pitchFamily="34" charset="0"/>
            </a:endParaRPr>
          </a:p>
        </p:txBody>
      </p:sp>
      <p:sp>
        <p:nvSpPr>
          <p:cNvPr id="644117" name="Text Box 21"/>
          <p:cNvSpPr txBox="1">
            <a:spLocks noChangeArrowheads="1"/>
          </p:cNvSpPr>
          <p:nvPr/>
        </p:nvSpPr>
        <p:spPr bwMode="auto">
          <a:xfrm>
            <a:off x="346075" y="1549400"/>
            <a:ext cx="2559050" cy="3939540"/>
          </a:xfrm>
          <a:prstGeom prst="rect">
            <a:avLst/>
          </a:prstGeom>
          <a:noFill/>
          <a:ln w="9525">
            <a:noFill/>
            <a:miter lim="800000"/>
            <a:headEnd/>
            <a:tailEnd/>
          </a:ln>
          <a:effectLst/>
        </p:spPr>
        <p:txBody>
          <a:bodyPr wrap="square">
            <a:spAutoFit/>
          </a:bodyPr>
          <a:lstStyle/>
          <a:p>
            <a:pPr>
              <a:defRPr/>
            </a:pPr>
            <a:r>
              <a:rPr lang="en-GB" sz="2600" smtClean="0">
                <a:solidFill>
                  <a:srgbClr val="FFFF00"/>
                </a:solidFill>
                <a:effectLst>
                  <a:outerShdw blurRad="38100" dist="38100" dir="2700000" algn="tl">
                    <a:srgbClr val="000000"/>
                  </a:outerShdw>
                </a:effectLst>
                <a:latin typeface="Calibri" pitchFamily="34" charset="0"/>
                <a:sym typeface="Wingdings" pitchFamily="2" charset="2"/>
              </a:rPr>
              <a:t>Geochemical modeling assuming two types of sources (DM and PM) and two types of melting processes (Batch and Fractional).</a:t>
            </a:r>
          </a:p>
          <a:p>
            <a:pPr>
              <a:defRPr/>
            </a:pPr>
            <a:r>
              <a:rPr lang="en-GB" sz="1600" smtClean="0">
                <a:solidFill>
                  <a:schemeClr val="bg1"/>
                </a:solidFill>
                <a:effectLst>
                  <a:outerShdw blurRad="38100" dist="38100" dir="2700000" algn="tl">
                    <a:srgbClr val="000000"/>
                  </a:outerShdw>
                </a:effectLst>
                <a:latin typeface="Calibri" pitchFamily="34" charset="0"/>
                <a:sym typeface="Wingdings" pitchFamily="2" charset="2"/>
              </a:rPr>
              <a:t>(Remember Excercise #2)</a:t>
            </a:r>
            <a:endParaRPr lang="en-GB" sz="1600">
              <a:solidFill>
                <a:schemeClr val="bg1"/>
              </a:solidFill>
              <a:effectLst>
                <a:outerShdw blurRad="38100" dist="38100" dir="2700000" algn="tl">
                  <a:srgbClr val="000000"/>
                </a:outerShdw>
              </a:effectLst>
              <a:latin typeface="Calibri" pitchFamily="34" charset="0"/>
              <a:sym typeface="Wingdings" pitchFamily="2" charset="2"/>
            </a:endParaRPr>
          </a:p>
        </p:txBody>
      </p:sp>
      <p:grpSp>
        <p:nvGrpSpPr>
          <p:cNvPr id="2" name="Group 20"/>
          <p:cNvGrpSpPr>
            <a:grpSpLocks/>
          </p:cNvGrpSpPr>
          <p:nvPr/>
        </p:nvGrpSpPr>
        <p:grpSpPr bwMode="auto">
          <a:xfrm>
            <a:off x="2851150" y="1692275"/>
            <a:ext cx="6292850" cy="5165725"/>
            <a:chOff x="1220" y="1066"/>
            <a:chExt cx="4540" cy="3254"/>
          </a:xfrm>
        </p:grpSpPr>
        <p:pic>
          <p:nvPicPr>
            <p:cNvPr id="113672" name="Picture 6"/>
            <p:cNvPicPr>
              <a:picLocks noChangeAspect="1" noChangeArrowheads="1"/>
            </p:cNvPicPr>
            <p:nvPr/>
          </p:nvPicPr>
          <p:blipFill>
            <a:blip r:embed="rId3" cstate="print"/>
            <a:srcRect/>
            <a:stretch>
              <a:fillRect/>
            </a:stretch>
          </p:blipFill>
          <p:spPr bwMode="auto">
            <a:xfrm>
              <a:off x="1220" y="1066"/>
              <a:ext cx="4540" cy="3254"/>
            </a:xfrm>
            <a:prstGeom prst="rect">
              <a:avLst/>
            </a:prstGeom>
            <a:noFill/>
            <a:ln w="9525" algn="ctr">
              <a:noFill/>
              <a:miter lim="800000"/>
              <a:headEnd/>
              <a:tailEnd/>
            </a:ln>
          </p:spPr>
        </p:pic>
        <p:sp>
          <p:nvSpPr>
            <p:cNvPr id="22" name="Rectangle 8"/>
            <p:cNvSpPr>
              <a:spLocks noChangeArrowheads="1"/>
            </p:cNvSpPr>
            <p:nvPr/>
          </p:nvSpPr>
          <p:spPr bwMode="auto">
            <a:xfrm>
              <a:off x="2858" y="1445"/>
              <a:ext cx="526" cy="195"/>
            </a:xfrm>
            <a:prstGeom prst="rect">
              <a:avLst/>
            </a:prstGeom>
            <a:noFill/>
            <a:ln w="38100" algn="ctr">
              <a:solidFill>
                <a:srgbClr val="FF0000"/>
              </a:solidFill>
              <a:miter lim="800000"/>
              <a:headEnd/>
              <a:tailEnd/>
            </a:ln>
            <a:effectLst/>
          </p:spPr>
          <p:txBody>
            <a:bodyPr wrap="none" anchor="ctr"/>
            <a:lstStyle/>
            <a:p>
              <a:pPr>
                <a:defRPr/>
              </a:pPr>
              <a:endParaRPr lang="en-GB">
                <a:latin typeface="Calibri" pitchFamily="34" charset="0"/>
              </a:endParaRPr>
            </a:p>
          </p:txBody>
        </p:sp>
        <p:sp>
          <p:nvSpPr>
            <p:cNvPr id="23" name="Rectangle 9"/>
            <p:cNvSpPr>
              <a:spLocks noChangeArrowheads="1"/>
            </p:cNvSpPr>
            <p:nvPr/>
          </p:nvSpPr>
          <p:spPr bwMode="auto">
            <a:xfrm>
              <a:off x="4882" y="1457"/>
              <a:ext cx="528" cy="195"/>
            </a:xfrm>
            <a:prstGeom prst="rect">
              <a:avLst/>
            </a:prstGeom>
            <a:noFill/>
            <a:ln w="38100" algn="ctr">
              <a:solidFill>
                <a:srgbClr val="FF0000"/>
              </a:solidFill>
              <a:miter lim="800000"/>
              <a:headEnd/>
              <a:tailEnd/>
            </a:ln>
            <a:effectLst/>
          </p:spPr>
          <p:txBody>
            <a:bodyPr wrap="none" anchor="ctr"/>
            <a:lstStyle/>
            <a:p>
              <a:pPr>
                <a:defRPr/>
              </a:pPr>
              <a:endParaRPr lang="en-GB">
                <a:latin typeface="Calibri" pitchFamily="34" charset="0"/>
              </a:endParaRPr>
            </a:p>
          </p:txBody>
        </p:sp>
        <p:sp>
          <p:nvSpPr>
            <p:cNvPr id="24" name="Rectangle 10"/>
            <p:cNvSpPr>
              <a:spLocks noChangeArrowheads="1"/>
            </p:cNvSpPr>
            <p:nvPr/>
          </p:nvSpPr>
          <p:spPr bwMode="auto">
            <a:xfrm>
              <a:off x="2855" y="2948"/>
              <a:ext cx="520" cy="195"/>
            </a:xfrm>
            <a:prstGeom prst="rect">
              <a:avLst/>
            </a:prstGeom>
            <a:noFill/>
            <a:ln w="38100" algn="ctr">
              <a:solidFill>
                <a:srgbClr val="0033CC"/>
              </a:solidFill>
              <a:miter lim="800000"/>
              <a:headEnd/>
              <a:tailEnd/>
            </a:ln>
            <a:effectLst/>
          </p:spPr>
          <p:txBody>
            <a:bodyPr wrap="none" anchor="ctr"/>
            <a:lstStyle/>
            <a:p>
              <a:pPr>
                <a:defRPr/>
              </a:pPr>
              <a:endParaRPr lang="en-GB">
                <a:latin typeface="Calibri" pitchFamily="34" charset="0"/>
              </a:endParaRPr>
            </a:p>
          </p:txBody>
        </p:sp>
        <p:sp>
          <p:nvSpPr>
            <p:cNvPr id="25" name="Rectangle 11"/>
            <p:cNvSpPr>
              <a:spLocks noChangeArrowheads="1"/>
            </p:cNvSpPr>
            <p:nvPr/>
          </p:nvSpPr>
          <p:spPr bwMode="auto">
            <a:xfrm>
              <a:off x="4896" y="2963"/>
              <a:ext cx="525" cy="195"/>
            </a:xfrm>
            <a:prstGeom prst="rect">
              <a:avLst/>
            </a:prstGeom>
            <a:noFill/>
            <a:ln w="38100" algn="ctr">
              <a:solidFill>
                <a:srgbClr val="0033CC"/>
              </a:solidFill>
              <a:miter lim="800000"/>
              <a:headEnd/>
              <a:tailEnd/>
            </a:ln>
            <a:effectLst/>
          </p:spPr>
          <p:txBody>
            <a:bodyPr wrap="none" anchor="ctr"/>
            <a:lstStyle/>
            <a:p>
              <a:pPr>
                <a:defRPr/>
              </a:pPr>
              <a:endParaRPr lang="en-GB">
                <a:latin typeface="Calibri" pitchFamily="34" charset="0"/>
              </a:endParaRPr>
            </a:p>
          </p:txBody>
        </p:sp>
        <p:sp>
          <p:nvSpPr>
            <p:cNvPr id="26" name="Oval 12"/>
            <p:cNvSpPr>
              <a:spLocks noChangeArrowheads="1"/>
            </p:cNvSpPr>
            <p:nvPr/>
          </p:nvSpPr>
          <p:spPr bwMode="auto">
            <a:xfrm>
              <a:off x="2778" y="1256"/>
              <a:ext cx="639" cy="188"/>
            </a:xfrm>
            <a:prstGeom prst="ellipse">
              <a:avLst/>
            </a:prstGeom>
            <a:noFill/>
            <a:ln w="38100" algn="ctr">
              <a:solidFill>
                <a:srgbClr val="00FF00"/>
              </a:solidFill>
              <a:round/>
              <a:headEnd/>
              <a:tailEnd/>
            </a:ln>
            <a:effectLst/>
          </p:spPr>
          <p:txBody>
            <a:bodyPr wrap="none" anchor="ctr"/>
            <a:lstStyle/>
            <a:p>
              <a:pPr>
                <a:defRPr/>
              </a:pPr>
              <a:endParaRPr lang="en-GB">
                <a:latin typeface="Calibri" pitchFamily="34" charset="0"/>
              </a:endParaRPr>
            </a:p>
          </p:txBody>
        </p:sp>
        <p:sp>
          <p:nvSpPr>
            <p:cNvPr id="27" name="Oval 13"/>
            <p:cNvSpPr>
              <a:spLocks noChangeArrowheads="1"/>
            </p:cNvSpPr>
            <p:nvPr/>
          </p:nvSpPr>
          <p:spPr bwMode="auto">
            <a:xfrm>
              <a:off x="2787" y="2731"/>
              <a:ext cx="639" cy="197"/>
            </a:xfrm>
            <a:prstGeom prst="ellipse">
              <a:avLst/>
            </a:prstGeom>
            <a:noFill/>
            <a:ln w="38100" algn="ctr">
              <a:solidFill>
                <a:srgbClr val="00FF00"/>
              </a:solidFill>
              <a:round/>
              <a:headEnd/>
              <a:tailEnd/>
            </a:ln>
            <a:effectLst/>
          </p:spPr>
          <p:txBody>
            <a:bodyPr wrap="none" anchor="ctr"/>
            <a:lstStyle/>
            <a:p>
              <a:pPr>
                <a:defRPr/>
              </a:pPr>
              <a:endParaRPr lang="en-GB">
                <a:latin typeface="Calibri" pitchFamily="34" charset="0"/>
              </a:endParaRPr>
            </a:p>
          </p:txBody>
        </p:sp>
        <p:sp>
          <p:nvSpPr>
            <p:cNvPr id="28" name="Oval 14"/>
            <p:cNvSpPr>
              <a:spLocks noChangeArrowheads="1"/>
            </p:cNvSpPr>
            <p:nvPr/>
          </p:nvSpPr>
          <p:spPr bwMode="auto">
            <a:xfrm>
              <a:off x="4664" y="1232"/>
              <a:ext cx="811" cy="206"/>
            </a:xfrm>
            <a:prstGeom prst="ellipse">
              <a:avLst/>
            </a:prstGeom>
            <a:noFill/>
            <a:ln w="38100" algn="ctr">
              <a:solidFill>
                <a:srgbClr val="FF66FF"/>
              </a:solidFill>
              <a:round/>
              <a:headEnd/>
              <a:tailEnd/>
            </a:ln>
            <a:effectLst/>
          </p:spPr>
          <p:txBody>
            <a:bodyPr wrap="none" anchor="ctr"/>
            <a:lstStyle/>
            <a:p>
              <a:pPr>
                <a:defRPr/>
              </a:pPr>
              <a:endParaRPr lang="en-GB">
                <a:latin typeface="Calibri" pitchFamily="34" charset="0"/>
              </a:endParaRPr>
            </a:p>
          </p:txBody>
        </p:sp>
        <p:sp>
          <p:nvSpPr>
            <p:cNvPr id="29" name="Oval 15"/>
            <p:cNvSpPr>
              <a:spLocks noChangeArrowheads="1"/>
            </p:cNvSpPr>
            <p:nvPr/>
          </p:nvSpPr>
          <p:spPr bwMode="auto">
            <a:xfrm>
              <a:off x="4682" y="2719"/>
              <a:ext cx="811" cy="215"/>
            </a:xfrm>
            <a:prstGeom prst="ellipse">
              <a:avLst/>
            </a:prstGeom>
            <a:noFill/>
            <a:ln w="38100" algn="ctr">
              <a:solidFill>
                <a:srgbClr val="FF66FF"/>
              </a:solidFill>
              <a:round/>
              <a:headEnd/>
              <a:tailEnd/>
            </a:ln>
            <a:effectLst/>
          </p:spPr>
          <p:txBody>
            <a:bodyPr wrap="none" anchor="ctr"/>
            <a:lstStyle/>
            <a:p>
              <a:pPr>
                <a:defRPr/>
              </a:pPr>
              <a:endParaRPr lang="en-GB">
                <a:latin typeface="Calibri" pitchFamily="34" charset="0"/>
              </a:endParaRPr>
            </a:p>
          </p:txBody>
        </p:sp>
        <p:sp>
          <p:nvSpPr>
            <p:cNvPr id="30" name="Rectangle 19"/>
            <p:cNvSpPr>
              <a:spLocks noChangeArrowheads="1"/>
            </p:cNvSpPr>
            <p:nvPr/>
          </p:nvSpPr>
          <p:spPr bwMode="auto">
            <a:xfrm>
              <a:off x="2259" y="2340"/>
              <a:ext cx="1158" cy="336"/>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sp>
          <p:nvSpPr>
            <p:cNvPr id="113682" name="Text Box 17"/>
            <p:cNvSpPr txBox="1">
              <a:spLocks noChangeArrowheads="1"/>
            </p:cNvSpPr>
            <p:nvPr/>
          </p:nvSpPr>
          <p:spPr bwMode="auto">
            <a:xfrm>
              <a:off x="2129" y="2291"/>
              <a:ext cx="660" cy="409"/>
            </a:xfrm>
            <a:prstGeom prst="rect">
              <a:avLst/>
            </a:prstGeom>
            <a:noFill/>
            <a:ln w="9525" algn="ctr">
              <a:noFill/>
              <a:miter lim="800000"/>
              <a:headEnd/>
              <a:tailEnd/>
            </a:ln>
          </p:spPr>
          <p:txBody>
            <a:bodyPr>
              <a:spAutoFit/>
            </a:bodyPr>
            <a:lstStyle/>
            <a:p>
              <a:pPr>
                <a:lnSpc>
                  <a:spcPct val="80000"/>
                </a:lnSpc>
              </a:pPr>
              <a:r>
                <a:rPr lang="en-GB" sz="900" smtClean="0">
                  <a:solidFill>
                    <a:schemeClr val="tx1"/>
                  </a:solidFill>
                  <a:effectLst/>
                  <a:latin typeface="Calibri" pitchFamily="34" charset="0"/>
                </a:rPr>
                <a:t>1 Islas Orcadas</a:t>
              </a:r>
            </a:p>
            <a:p>
              <a:pPr>
                <a:lnSpc>
                  <a:spcPct val="80000"/>
                </a:lnSpc>
              </a:pPr>
              <a:r>
                <a:rPr lang="en-GB" sz="900" smtClean="0">
                  <a:solidFill>
                    <a:schemeClr val="tx1"/>
                  </a:solidFill>
                  <a:effectLst/>
                  <a:latin typeface="Calibri" pitchFamily="34" charset="0"/>
                </a:rPr>
                <a:t>2 Shaka</a:t>
              </a:r>
            </a:p>
            <a:p>
              <a:pPr>
                <a:lnSpc>
                  <a:spcPct val="80000"/>
                </a:lnSpc>
              </a:pPr>
              <a:r>
                <a:rPr lang="en-GB" sz="900" smtClean="0">
                  <a:solidFill>
                    <a:schemeClr val="tx1"/>
                  </a:solidFill>
                  <a:effectLst/>
                  <a:latin typeface="Calibri" pitchFamily="34" charset="0"/>
                </a:rPr>
                <a:t>3 Atlantis</a:t>
              </a:r>
            </a:p>
            <a:p>
              <a:pPr>
                <a:lnSpc>
                  <a:spcPct val="80000"/>
                </a:lnSpc>
              </a:pPr>
              <a:r>
                <a:rPr lang="en-GB" sz="900" smtClean="0">
                  <a:solidFill>
                    <a:schemeClr val="tx1"/>
                  </a:solidFill>
                  <a:effectLst/>
                  <a:latin typeface="Calibri" pitchFamily="34" charset="0"/>
                </a:rPr>
                <a:t>4 Vulcan</a:t>
              </a:r>
            </a:p>
            <a:p>
              <a:pPr>
                <a:lnSpc>
                  <a:spcPct val="80000"/>
                </a:lnSpc>
              </a:pPr>
              <a:r>
                <a:rPr lang="en-GB" sz="900" smtClean="0">
                  <a:solidFill>
                    <a:schemeClr val="tx1"/>
                  </a:solidFill>
                  <a:effectLst/>
                  <a:latin typeface="Calibri" pitchFamily="34" charset="0"/>
                </a:rPr>
                <a:t>5 Bullard</a:t>
              </a:r>
              <a:endParaRPr lang="en-GB" sz="900">
                <a:solidFill>
                  <a:schemeClr val="tx1"/>
                </a:solidFill>
                <a:effectLst/>
                <a:latin typeface="Calibri" pitchFamily="34" charset="0"/>
              </a:endParaRPr>
            </a:p>
          </p:txBody>
        </p:sp>
        <p:sp>
          <p:nvSpPr>
            <p:cNvPr id="113683" name="Text Box 18"/>
            <p:cNvSpPr txBox="1">
              <a:spLocks noChangeArrowheads="1"/>
            </p:cNvSpPr>
            <p:nvPr/>
          </p:nvSpPr>
          <p:spPr bwMode="auto">
            <a:xfrm>
              <a:off x="2831" y="2291"/>
              <a:ext cx="660" cy="479"/>
            </a:xfrm>
            <a:prstGeom prst="rect">
              <a:avLst/>
            </a:prstGeom>
            <a:noFill/>
            <a:ln w="9525" algn="ctr">
              <a:noFill/>
              <a:miter lim="800000"/>
              <a:headEnd/>
              <a:tailEnd/>
            </a:ln>
          </p:spPr>
          <p:txBody>
            <a:bodyPr>
              <a:spAutoFit/>
            </a:bodyPr>
            <a:lstStyle/>
            <a:p>
              <a:pPr>
                <a:lnSpc>
                  <a:spcPct val="80000"/>
                </a:lnSpc>
              </a:pPr>
              <a:r>
                <a:rPr lang="en-GB" sz="900" smtClean="0">
                  <a:solidFill>
                    <a:schemeClr val="tx1"/>
                  </a:solidFill>
                  <a:effectLst/>
                  <a:latin typeface="Calibri" pitchFamily="34" charset="0"/>
                </a:rPr>
                <a:t>6 Andrew Bain</a:t>
              </a:r>
            </a:p>
            <a:p>
              <a:pPr>
                <a:lnSpc>
                  <a:spcPct val="80000"/>
                </a:lnSpc>
              </a:pPr>
              <a:r>
                <a:rPr lang="en-GB" sz="900" smtClean="0">
                  <a:solidFill>
                    <a:schemeClr val="tx1"/>
                  </a:solidFill>
                  <a:effectLst/>
                  <a:latin typeface="Calibri" pitchFamily="34" charset="0"/>
                </a:rPr>
                <a:t>7 Prince Edward</a:t>
              </a:r>
            </a:p>
            <a:p>
              <a:pPr>
                <a:lnSpc>
                  <a:spcPct val="80000"/>
                </a:lnSpc>
              </a:pPr>
              <a:r>
                <a:rPr lang="en-GB" sz="900" smtClean="0">
                  <a:solidFill>
                    <a:schemeClr val="tx1"/>
                  </a:solidFill>
                  <a:effectLst/>
                  <a:latin typeface="Calibri" pitchFamily="34" charset="0"/>
                </a:rPr>
                <a:t>8 Bouvet</a:t>
              </a:r>
            </a:p>
            <a:p>
              <a:pPr>
                <a:lnSpc>
                  <a:spcPct val="80000"/>
                </a:lnSpc>
              </a:pPr>
              <a:r>
                <a:rPr lang="en-GB" sz="900" smtClean="0">
                  <a:solidFill>
                    <a:schemeClr val="tx1"/>
                  </a:solidFill>
                  <a:effectLst/>
                  <a:latin typeface="Calibri" pitchFamily="34" charset="0"/>
                </a:rPr>
                <a:t>9 Indomed</a:t>
              </a:r>
            </a:p>
            <a:p>
              <a:pPr>
                <a:lnSpc>
                  <a:spcPct val="80000"/>
                </a:lnSpc>
              </a:pPr>
              <a:r>
                <a:rPr lang="en-GB" sz="900" smtClean="0">
                  <a:solidFill>
                    <a:schemeClr val="tx1"/>
                  </a:solidFill>
                  <a:effectLst/>
                  <a:latin typeface="Calibri" pitchFamily="34" charset="0"/>
                </a:rPr>
                <a:t>10 Discovery</a:t>
              </a:r>
              <a:endParaRPr lang="en-GB" sz="900">
                <a:solidFill>
                  <a:schemeClr val="tx1"/>
                </a:solidFill>
                <a:effectLst/>
                <a:latin typeface="Calibri" pitchFamily="34" charset="0"/>
              </a:endParaRPr>
            </a:p>
          </p:txBody>
        </p:sp>
      </p:grpSp>
      <p:sp>
        <p:nvSpPr>
          <p:cNvPr id="33" name="Text Box 45"/>
          <p:cNvSpPr txBox="1">
            <a:spLocks noChangeArrowheads="1"/>
          </p:cNvSpPr>
          <p:nvPr/>
        </p:nvSpPr>
        <p:spPr bwMode="auto">
          <a:xfrm>
            <a:off x="1097079" y="1038225"/>
            <a:ext cx="6949842" cy="519113"/>
          </a:xfrm>
          <a:prstGeom prst="rect">
            <a:avLst/>
          </a:prstGeom>
          <a:noFill/>
          <a:ln w="9525">
            <a:noFill/>
            <a:miter lim="800000"/>
            <a:headEnd/>
            <a:tailEnd/>
          </a:ln>
          <a:effectLst/>
        </p:spPr>
        <p:txBody>
          <a:bodyPr wrap="square">
            <a:spAutoFit/>
          </a:bodyPr>
          <a:lstStyle/>
          <a:p>
            <a:pPr>
              <a:defRPr/>
            </a:pPr>
            <a:r>
              <a:rPr lang="en-GB" sz="2800" i="1" smtClean="0">
                <a:solidFill>
                  <a:schemeClr val="bg1"/>
                </a:solidFill>
                <a:effectLst>
                  <a:outerShdw blurRad="38100" dist="38100" dir="2700000" algn="tl">
                    <a:srgbClr val="000000"/>
                  </a:outerShdw>
                </a:effectLst>
                <a:latin typeface="Calibri" pitchFamily="34" charset="0"/>
                <a:sym typeface="Wingdings" pitchFamily="2" charset="2"/>
              </a:rPr>
              <a:t>What is the origin of these unexpected results?</a:t>
            </a:r>
            <a:endParaRPr lang="en-GB" sz="2800" i="1">
              <a:solidFill>
                <a:schemeClr val="bg1"/>
              </a:solidFill>
              <a:effectLst>
                <a:outerShdw blurRad="38100" dist="38100" dir="2700000" algn="tl">
                  <a:srgbClr val="000000"/>
                </a:outerShdw>
              </a:effectLst>
              <a:latin typeface="Calibri" pitchFamily="34" charset="0"/>
              <a:sym typeface="Wingdings" pitchFamily="2" charset="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44100"/>
                                        </p:tgtEl>
                                        <p:attrNameLst>
                                          <p:attrName>style.visibility</p:attrName>
                                        </p:attrNameLst>
                                      </p:cBhvr>
                                      <p:to>
                                        <p:strVal val="visible"/>
                                      </p:to>
                                    </p:set>
                                    <p:animEffect transition="in" filter="fade">
                                      <p:cBhvr>
                                        <p:cTn id="7" dur="500"/>
                                        <p:tgtEl>
                                          <p:spTgt spid="64410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44117"/>
                                        </p:tgtEl>
                                        <p:attrNameLst>
                                          <p:attrName>style.visibility</p:attrName>
                                        </p:attrNameLst>
                                      </p:cBhvr>
                                      <p:to>
                                        <p:strVal val="visible"/>
                                      </p:to>
                                    </p:set>
                                    <p:animEffect transition="in" filter="fade">
                                      <p:cBhvr>
                                        <p:cTn id="11" dur="500"/>
                                        <p:tgtEl>
                                          <p:spTgt spid="64411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4100" grpId="0"/>
      <p:bldP spid="644117" grpId="0" autoUpdateAnimBg="0"/>
    </p:bldLst>
  </p:timing>
</p:sld>
</file>

<file path=ppt/slides/slide1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46146" name="Text Box 2"/>
          <p:cNvSpPr txBox="1">
            <a:spLocks noChangeArrowheads="1"/>
          </p:cNvSpPr>
          <p:nvPr/>
        </p:nvSpPr>
        <p:spPr bwMode="auto">
          <a:xfrm>
            <a:off x="0" y="88900"/>
            <a:ext cx="9144000" cy="1066800"/>
          </a:xfrm>
          <a:prstGeom prst="rect">
            <a:avLst/>
          </a:prstGeom>
          <a:noFill/>
          <a:ln w="9525" algn="ctr">
            <a:noFill/>
            <a:miter lim="800000"/>
            <a:headEnd/>
            <a:tailEnd/>
          </a:ln>
          <a:effectLst/>
        </p:spPr>
        <p:txBody>
          <a:bodyPr>
            <a:spAutoFit/>
          </a:bodyPr>
          <a:lstStyle/>
          <a:p>
            <a:pPr algn="ctr">
              <a:defRPr/>
            </a:pPr>
            <a:r>
              <a:rPr lang="en-GB" sz="3200" smtClean="0">
                <a:solidFill>
                  <a:srgbClr val="FFFF00"/>
                </a:solidFill>
                <a:effectLst>
                  <a:outerShdw blurRad="38100" dist="38100" dir="2700000" algn="tl">
                    <a:srgbClr val="000000"/>
                  </a:outerShdw>
                </a:effectLst>
                <a:latin typeface="Calibri" pitchFamily="34" charset="0"/>
              </a:rPr>
              <a:t>Mantle melting, melt extraction and post-melting processes beneath mid-ocean ridges</a:t>
            </a:r>
            <a:endParaRPr lang="en-GB" sz="3200">
              <a:solidFill>
                <a:srgbClr val="FFFF00"/>
              </a:solidFill>
              <a:effectLst>
                <a:outerShdw blurRad="38100" dist="38100" dir="2700000" algn="tl">
                  <a:srgbClr val="000000"/>
                </a:outerShdw>
              </a:effectLst>
              <a:latin typeface="Calibri" pitchFamily="34" charset="0"/>
            </a:endParaRPr>
          </a:p>
        </p:txBody>
      </p:sp>
      <p:sp>
        <p:nvSpPr>
          <p:cNvPr id="646159" name="Text Box 15"/>
          <p:cNvSpPr txBox="1">
            <a:spLocks noChangeArrowheads="1"/>
          </p:cNvSpPr>
          <p:nvPr/>
        </p:nvSpPr>
        <p:spPr bwMode="auto">
          <a:xfrm>
            <a:off x="346075" y="1608138"/>
            <a:ext cx="8451850" cy="1282700"/>
          </a:xfrm>
          <a:prstGeom prst="rect">
            <a:avLst/>
          </a:prstGeom>
          <a:noFill/>
          <a:ln w="9525">
            <a:noFill/>
            <a:miter lim="800000"/>
            <a:headEnd/>
            <a:tailEnd/>
          </a:ln>
          <a:effectLst/>
        </p:spPr>
        <p:txBody>
          <a:bodyPr wrap="square">
            <a:spAutoFit/>
          </a:bodyPr>
          <a:lstStyle/>
          <a:p>
            <a:pPr>
              <a:defRPr/>
            </a:pPr>
            <a:r>
              <a:rPr lang="en-GB" sz="2600" smtClean="0">
                <a:solidFill>
                  <a:srgbClr val="FFFF00"/>
                </a:solidFill>
                <a:effectLst>
                  <a:outerShdw blurRad="38100" dist="38100" dir="2700000" algn="tl">
                    <a:srgbClr val="000000"/>
                  </a:outerShdw>
                </a:effectLst>
                <a:latin typeface="Calibri" pitchFamily="34" charset="0"/>
                <a:sym typeface="Wingdings" pitchFamily="2" charset="2"/>
              </a:rPr>
              <a:t>Primitive Mantle-like starting compositions (PM) cannot give patterns like average values of natural abyssal peridotites both for Batch and Fractional Melting.</a:t>
            </a:r>
            <a:endParaRPr lang="en-GB" sz="2600">
              <a:solidFill>
                <a:srgbClr val="FFFF00"/>
              </a:solidFill>
              <a:effectLst>
                <a:outerShdw blurRad="38100" dist="38100" dir="2700000" algn="tl">
                  <a:srgbClr val="000000"/>
                </a:outerShdw>
              </a:effectLst>
              <a:latin typeface="Calibri" pitchFamily="34" charset="0"/>
              <a:sym typeface="Wingdings" pitchFamily="2" charset="2"/>
            </a:endParaRPr>
          </a:p>
        </p:txBody>
      </p:sp>
      <p:sp>
        <p:nvSpPr>
          <p:cNvPr id="646160" name="Text Box 16"/>
          <p:cNvSpPr txBox="1">
            <a:spLocks noChangeArrowheads="1"/>
          </p:cNvSpPr>
          <p:nvPr/>
        </p:nvSpPr>
        <p:spPr bwMode="auto">
          <a:xfrm>
            <a:off x="346075" y="3314700"/>
            <a:ext cx="3140075" cy="1282700"/>
          </a:xfrm>
          <a:prstGeom prst="rect">
            <a:avLst/>
          </a:prstGeom>
          <a:noFill/>
          <a:ln w="9525">
            <a:noFill/>
            <a:miter lim="800000"/>
            <a:headEnd/>
            <a:tailEnd/>
          </a:ln>
          <a:effectLst/>
        </p:spPr>
        <p:txBody>
          <a:bodyPr wrap="square">
            <a:spAutoFit/>
          </a:bodyPr>
          <a:lstStyle/>
          <a:p>
            <a:pPr>
              <a:defRPr/>
            </a:pPr>
            <a:r>
              <a:rPr lang="en-GB" sz="2600" smtClean="0">
                <a:solidFill>
                  <a:schemeClr val="bg1"/>
                </a:solidFill>
                <a:effectLst>
                  <a:outerShdw blurRad="38100" dist="38100" dir="2700000" algn="tl">
                    <a:srgbClr val="000000"/>
                  </a:outerShdw>
                </a:effectLst>
                <a:latin typeface="Calibri" pitchFamily="34" charset="0"/>
                <a:sym typeface="Wingdings" pitchFamily="2" charset="2"/>
              </a:rPr>
              <a:t>The same holds if the starting composition is depleted (DM).</a:t>
            </a:r>
            <a:endParaRPr lang="en-GB" sz="2600">
              <a:solidFill>
                <a:schemeClr val="bg1"/>
              </a:solidFill>
              <a:effectLst>
                <a:outerShdw blurRad="38100" dist="38100" dir="2700000" algn="tl">
                  <a:srgbClr val="000000"/>
                </a:outerShdw>
              </a:effectLst>
              <a:latin typeface="Calibri" pitchFamily="34" charset="0"/>
              <a:sym typeface="Wingdings" pitchFamily="2" charset="2"/>
            </a:endParaRPr>
          </a:p>
        </p:txBody>
      </p:sp>
      <p:grpSp>
        <p:nvGrpSpPr>
          <p:cNvPr id="2" name="Group 14"/>
          <p:cNvGrpSpPr>
            <a:grpSpLocks/>
          </p:cNvGrpSpPr>
          <p:nvPr/>
        </p:nvGrpSpPr>
        <p:grpSpPr bwMode="auto">
          <a:xfrm>
            <a:off x="3465513" y="2897188"/>
            <a:ext cx="5678487" cy="3960812"/>
            <a:chOff x="1131" y="1002"/>
            <a:chExt cx="4629" cy="3318"/>
          </a:xfrm>
        </p:grpSpPr>
        <p:pic>
          <p:nvPicPr>
            <p:cNvPr id="114702" name="Picture 4"/>
            <p:cNvPicPr>
              <a:picLocks noChangeAspect="1" noChangeArrowheads="1"/>
            </p:cNvPicPr>
            <p:nvPr/>
          </p:nvPicPr>
          <p:blipFill>
            <a:blip r:embed="rId3" cstate="print"/>
            <a:srcRect/>
            <a:stretch>
              <a:fillRect/>
            </a:stretch>
          </p:blipFill>
          <p:spPr bwMode="auto">
            <a:xfrm>
              <a:off x="1131" y="1002"/>
              <a:ext cx="4629" cy="3318"/>
            </a:xfrm>
            <a:prstGeom prst="rect">
              <a:avLst/>
            </a:prstGeom>
            <a:noFill/>
            <a:ln w="9525" algn="ctr">
              <a:noFill/>
              <a:miter lim="800000"/>
              <a:headEnd/>
              <a:tailEnd/>
            </a:ln>
          </p:spPr>
        </p:pic>
        <p:sp>
          <p:nvSpPr>
            <p:cNvPr id="25" name="Rectangle 6"/>
            <p:cNvSpPr>
              <a:spLocks noChangeArrowheads="1"/>
            </p:cNvSpPr>
            <p:nvPr/>
          </p:nvSpPr>
          <p:spPr bwMode="auto">
            <a:xfrm>
              <a:off x="2797" y="1386"/>
              <a:ext cx="534" cy="198"/>
            </a:xfrm>
            <a:prstGeom prst="rect">
              <a:avLst/>
            </a:prstGeom>
            <a:noFill/>
            <a:ln w="38100" algn="ctr">
              <a:solidFill>
                <a:srgbClr val="FF0000"/>
              </a:solidFill>
              <a:miter lim="800000"/>
              <a:headEnd/>
              <a:tailEnd/>
            </a:ln>
            <a:effectLst/>
          </p:spPr>
          <p:txBody>
            <a:bodyPr wrap="none" anchor="ctr"/>
            <a:lstStyle/>
            <a:p>
              <a:pPr>
                <a:defRPr/>
              </a:pPr>
              <a:endParaRPr lang="en-GB">
                <a:latin typeface="Calibri" pitchFamily="34" charset="0"/>
              </a:endParaRPr>
            </a:p>
          </p:txBody>
        </p:sp>
        <p:sp>
          <p:nvSpPr>
            <p:cNvPr id="26" name="Rectangle 7"/>
            <p:cNvSpPr>
              <a:spLocks noChangeArrowheads="1"/>
            </p:cNvSpPr>
            <p:nvPr/>
          </p:nvSpPr>
          <p:spPr bwMode="auto">
            <a:xfrm>
              <a:off x="4884" y="1386"/>
              <a:ext cx="534" cy="198"/>
            </a:xfrm>
            <a:prstGeom prst="rect">
              <a:avLst/>
            </a:prstGeom>
            <a:noFill/>
            <a:ln w="38100" algn="ctr">
              <a:solidFill>
                <a:srgbClr val="FF0000"/>
              </a:solidFill>
              <a:miter lim="800000"/>
              <a:headEnd/>
              <a:tailEnd/>
            </a:ln>
            <a:effectLst/>
          </p:spPr>
          <p:txBody>
            <a:bodyPr wrap="none" anchor="ctr"/>
            <a:lstStyle/>
            <a:p>
              <a:pPr>
                <a:defRPr/>
              </a:pPr>
              <a:endParaRPr lang="en-GB">
                <a:latin typeface="Calibri" pitchFamily="34" charset="0"/>
              </a:endParaRPr>
            </a:p>
          </p:txBody>
        </p:sp>
        <p:sp>
          <p:nvSpPr>
            <p:cNvPr id="27" name="Rectangle 8"/>
            <p:cNvSpPr>
              <a:spLocks noChangeArrowheads="1"/>
            </p:cNvSpPr>
            <p:nvPr/>
          </p:nvSpPr>
          <p:spPr bwMode="auto">
            <a:xfrm>
              <a:off x="2797" y="2913"/>
              <a:ext cx="534" cy="199"/>
            </a:xfrm>
            <a:prstGeom prst="rect">
              <a:avLst/>
            </a:prstGeom>
            <a:noFill/>
            <a:ln w="38100" algn="ctr">
              <a:solidFill>
                <a:srgbClr val="0033CC"/>
              </a:solidFill>
              <a:miter lim="800000"/>
              <a:headEnd/>
              <a:tailEnd/>
            </a:ln>
            <a:effectLst/>
          </p:spPr>
          <p:txBody>
            <a:bodyPr wrap="none" anchor="ctr"/>
            <a:lstStyle/>
            <a:p>
              <a:pPr>
                <a:defRPr/>
              </a:pPr>
              <a:endParaRPr lang="en-GB">
                <a:latin typeface="Calibri" pitchFamily="34" charset="0"/>
              </a:endParaRPr>
            </a:p>
          </p:txBody>
        </p:sp>
        <p:sp>
          <p:nvSpPr>
            <p:cNvPr id="28" name="Rectangle 9"/>
            <p:cNvSpPr>
              <a:spLocks noChangeArrowheads="1"/>
            </p:cNvSpPr>
            <p:nvPr/>
          </p:nvSpPr>
          <p:spPr bwMode="auto">
            <a:xfrm>
              <a:off x="4884" y="2913"/>
              <a:ext cx="534" cy="199"/>
            </a:xfrm>
            <a:prstGeom prst="rect">
              <a:avLst/>
            </a:prstGeom>
            <a:noFill/>
            <a:ln w="38100" algn="ctr">
              <a:solidFill>
                <a:srgbClr val="0033CC"/>
              </a:solidFill>
              <a:miter lim="800000"/>
              <a:headEnd/>
              <a:tailEnd/>
            </a:ln>
            <a:effectLst/>
          </p:spPr>
          <p:txBody>
            <a:bodyPr wrap="none" anchor="ctr"/>
            <a:lstStyle/>
            <a:p>
              <a:pPr>
                <a:defRPr/>
              </a:pPr>
              <a:endParaRPr lang="en-GB">
                <a:latin typeface="Calibri" pitchFamily="34" charset="0"/>
              </a:endParaRPr>
            </a:p>
          </p:txBody>
        </p:sp>
        <p:sp>
          <p:nvSpPr>
            <p:cNvPr id="29" name="Oval 10"/>
            <p:cNvSpPr>
              <a:spLocks noChangeArrowheads="1"/>
            </p:cNvSpPr>
            <p:nvPr/>
          </p:nvSpPr>
          <p:spPr bwMode="auto">
            <a:xfrm>
              <a:off x="2729" y="1191"/>
              <a:ext cx="652" cy="193"/>
            </a:xfrm>
            <a:prstGeom prst="ellipse">
              <a:avLst/>
            </a:prstGeom>
            <a:noFill/>
            <a:ln w="38100" algn="ctr">
              <a:solidFill>
                <a:srgbClr val="00FF00"/>
              </a:solidFill>
              <a:round/>
              <a:headEnd/>
              <a:tailEnd/>
            </a:ln>
            <a:effectLst/>
          </p:spPr>
          <p:txBody>
            <a:bodyPr wrap="none" anchor="ctr"/>
            <a:lstStyle/>
            <a:p>
              <a:pPr>
                <a:defRPr/>
              </a:pPr>
              <a:endParaRPr lang="en-GB">
                <a:latin typeface="Calibri" pitchFamily="34" charset="0"/>
              </a:endParaRPr>
            </a:p>
          </p:txBody>
        </p:sp>
        <p:sp>
          <p:nvSpPr>
            <p:cNvPr id="30" name="Oval 11"/>
            <p:cNvSpPr>
              <a:spLocks noChangeArrowheads="1"/>
            </p:cNvSpPr>
            <p:nvPr/>
          </p:nvSpPr>
          <p:spPr bwMode="auto">
            <a:xfrm>
              <a:off x="2729" y="2694"/>
              <a:ext cx="652" cy="193"/>
            </a:xfrm>
            <a:prstGeom prst="ellipse">
              <a:avLst/>
            </a:prstGeom>
            <a:noFill/>
            <a:ln w="38100" algn="ctr">
              <a:solidFill>
                <a:srgbClr val="00FF00"/>
              </a:solidFill>
              <a:round/>
              <a:headEnd/>
              <a:tailEnd/>
            </a:ln>
            <a:effectLst/>
          </p:spPr>
          <p:txBody>
            <a:bodyPr wrap="none" anchor="ctr"/>
            <a:lstStyle/>
            <a:p>
              <a:pPr>
                <a:defRPr/>
              </a:pPr>
              <a:endParaRPr lang="en-GB">
                <a:latin typeface="Calibri" pitchFamily="34" charset="0"/>
              </a:endParaRPr>
            </a:p>
          </p:txBody>
        </p:sp>
        <p:sp>
          <p:nvSpPr>
            <p:cNvPr id="31" name="Oval 12"/>
            <p:cNvSpPr>
              <a:spLocks noChangeArrowheads="1"/>
            </p:cNvSpPr>
            <p:nvPr/>
          </p:nvSpPr>
          <p:spPr bwMode="auto">
            <a:xfrm>
              <a:off x="4657" y="1191"/>
              <a:ext cx="827" cy="193"/>
            </a:xfrm>
            <a:prstGeom prst="ellipse">
              <a:avLst/>
            </a:prstGeom>
            <a:noFill/>
            <a:ln w="38100" algn="ctr">
              <a:solidFill>
                <a:srgbClr val="FF66FF"/>
              </a:solidFill>
              <a:round/>
              <a:headEnd/>
              <a:tailEnd/>
            </a:ln>
            <a:effectLst/>
          </p:spPr>
          <p:txBody>
            <a:bodyPr wrap="none" anchor="ctr"/>
            <a:lstStyle/>
            <a:p>
              <a:pPr>
                <a:defRPr/>
              </a:pPr>
              <a:endParaRPr lang="en-GB">
                <a:latin typeface="Calibri" pitchFamily="34" charset="0"/>
              </a:endParaRPr>
            </a:p>
          </p:txBody>
        </p:sp>
        <p:sp>
          <p:nvSpPr>
            <p:cNvPr id="32" name="Oval 13"/>
            <p:cNvSpPr>
              <a:spLocks noChangeArrowheads="1"/>
            </p:cNvSpPr>
            <p:nvPr/>
          </p:nvSpPr>
          <p:spPr bwMode="auto">
            <a:xfrm>
              <a:off x="4657" y="2694"/>
              <a:ext cx="827" cy="193"/>
            </a:xfrm>
            <a:prstGeom prst="ellipse">
              <a:avLst/>
            </a:prstGeom>
            <a:noFill/>
            <a:ln w="38100" algn="ctr">
              <a:solidFill>
                <a:srgbClr val="FF66FF"/>
              </a:solidFill>
              <a:round/>
              <a:headEnd/>
              <a:tailEnd/>
            </a:ln>
            <a:effectLst/>
          </p:spPr>
          <p:txBody>
            <a:bodyPr wrap="none" anchor="ctr"/>
            <a:lstStyle/>
            <a:p>
              <a:pPr>
                <a:defRPr/>
              </a:pPr>
              <a:endParaRPr lang="en-GB">
                <a:latin typeface="Calibri" pitchFamily="34" charset="0"/>
              </a:endParaRPr>
            </a:p>
          </p:txBody>
        </p:sp>
      </p:grpSp>
      <p:grpSp>
        <p:nvGrpSpPr>
          <p:cNvPr id="3" name="Group 25"/>
          <p:cNvGrpSpPr>
            <a:grpSpLocks/>
          </p:cNvGrpSpPr>
          <p:nvPr/>
        </p:nvGrpSpPr>
        <p:grpSpPr bwMode="auto">
          <a:xfrm>
            <a:off x="3409950" y="4905375"/>
            <a:ext cx="5734050" cy="1952625"/>
            <a:chOff x="2148" y="3090"/>
            <a:chExt cx="3612" cy="1131"/>
          </a:xfrm>
          <a:solidFill>
            <a:schemeClr val="tx1"/>
          </a:solidFill>
        </p:grpSpPr>
        <p:sp>
          <p:nvSpPr>
            <p:cNvPr id="34" name="Rectangle 21"/>
            <p:cNvSpPr>
              <a:spLocks noChangeArrowheads="1"/>
            </p:cNvSpPr>
            <p:nvPr/>
          </p:nvSpPr>
          <p:spPr bwMode="auto">
            <a:xfrm>
              <a:off x="2148" y="3090"/>
              <a:ext cx="3612" cy="1131"/>
            </a:xfrm>
            <a:prstGeom prst="rect">
              <a:avLst/>
            </a:prstGeom>
            <a:grpFill/>
            <a:ln w="9525" algn="ctr">
              <a:noFill/>
              <a:miter lim="800000"/>
              <a:headEnd/>
              <a:tailEnd/>
            </a:ln>
            <a:effectLst/>
          </p:spPr>
          <p:txBody>
            <a:bodyPr wrap="none" anchor="ctr"/>
            <a:lstStyle/>
            <a:p>
              <a:pPr>
                <a:defRPr/>
              </a:pPr>
              <a:endParaRPr lang="en-GB">
                <a:latin typeface="Calibri" pitchFamily="34" charset="0"/>
              </a:endParaRPr>
            </a:p>
          </p:txBody>
        </p:sp>
        <p:sp>
          <p:nvSpPr>
            <p:cNvPr id="35" name="Rectangle 24"/>
            <p:cNvSpPr>
              <a:spLocks noChangeArrowheads="1"/>
            </p:cNvSpPr>
            <p:nvPr/>
          </p:nvSpPr>
          <p:spPr bwMode="auto">
            <a:xfrm>
              <a:off x="2182" y="3090"/>
              <a:ext cx="3578" cy="176"/>
            </a:xfrm>
            <a:prstGeom prst="rect">
              <a:avLst/>
            </a:prstGeom>
            <a:grpFill/>
            <a:ln w="9525" algn="ctr">
              <a:noFill/>
              <a:miter lim="800000"/>
              <a:headEnd/>
              <a:tailEnd/>
            </a:ln>
            <a:effectLst/>
          </p:spPr>
          <p:txBody>
            <a:bodyPr wrap="none" anchor="ctr"/>
            <a:lstStyle/>
            <a:p>
              <a:pPr>
                <a:defRPr/>
              </a:pPr>
              <a:endParaRPr lang="en-GB">
                <a:latin typeface="Calibri" pitchFamily="34" charset="0"/>
              </a:endParaRPr>
            </a:p>
          </p:txBody>
        </p:sp>
        <p:sp>
          <p:nvSpPr>
            <p:cNvPr id="36" name="Text Box 22"/>
            <p:cNvSpPr txBox="1">
              <a:spLocks noChangeArrowheads="1"/>
            </p:cNvSpPr>
            <p:nvPr/>
          </p:nvSpPr>
          <p:spPr bwMode="auto">
            <a:xfrm>
              <a:off x="2341" y="3100"/>
              <a:ext cx="1395" cy="134"/>
            </a:xfrm>
            <a:prstGeom prst="rect">
              <a:avLst/>
            </a:prstGeom>
            <a:grpFill/>
            <a:ln w="9525" algn="ctr">
              <a:noFill/>
              <a:miter lim="800000"/>
              <a:headEnd/>
              <a:tailEnd/>
            </a:ln>
            <a:effectLst/>
          </p:spPr>
          <p:txBody>
            <a:bodyPr wrap="none">
              <a:spAutoFit/>
            </a:bodyPr>
            <a:lstStyle/>
            <a:p>
              <a:pPr>
                <a:defRPr/>
              </a:pPr>
              <a:r>
                <a:rPr lang="en-GB" sz="900">
                  <a:solidFill>
                    <a:schemeClr val="tx1"/>
                  </a:solidFill>
                  <a:effectLst>
                    <a:outerShdw blurRad="38100" dist="38100" dir="2700000" algn="tl">
                      <a:srgbClr val="FFFFFF"/>
                    </a:outerShdw>
                  </a:effectLst>
                  <a:latin typeface="Calibri" pitchFamily="34" charset="0"/>
                </a:rPr>
                <a:t>La Ce Pr Nd Sm Eu Gd Tb Dy Ho Er Tm Yb Lu</a:t>
              </a:r>
            </a:p>
          </p:txBody>
        </p:sp>
        <p:sp>
          <p:nvSpPr>
            <p:cNvPr id="37" name="Text Box 23"/>
            <p:cNvSpPr txBox="1">
              <a:spLocks noChangeArrowheads="1"/>
            </p:cNvSpPr>
            <p:nvPr/>
          </p:nvSpPr>
          <p:spPr bwMode="auto">
            <a:xfrm>
              <a:off x="3947" y="3100"/>
              <a:ext cx="1395" cy="134"/>
            </a:xfrm>
            <a:prstGeom prst="rect">
              <a:avLst/>
            </a:prstGeom>
            <a:grpFill/>
            <a:ln w="9525" algn="ctr">
              <a:noFill/>
              <a:miter lim="800000"/>
              <a:headEnd/>
              <a:tailEnd/>
            </a:ln>
            <a:effectLst/>
          </p:spPr>
          <p:txBody>
            <a:bodyPr wrap="none">
              <a:spAutoFit/>
            </a:bodyPr>
            <a:lstStyle/>
            <a:p>
              <a:pPr>
                <a:defRPr/>
              </a:pPr>
              <a:r>
                <a:rPr lang="en-GB" sz="900">
                  <a:solidFill>
                    <a:schemeClr val="tx1"/>
                  </a:solidFill>
                  <a:effectLst>
                    <a:outerShdw blurRad="38100" dist="38100" dir="2700000" algn="tl">
                      <a:srgbClr val="FFFFFF"/>
                    </a:outerShdw>
                  </a:effectLst>
                  <a:latin typeface="Calibri" pitchFamily="34" charset="0"/>
                </a:rPr>
                <a:t>La Ce Pr Nd Sm Eu Gd Tb Dy Ho Er Tm Yb Lu</a:t>
              </a:r>
            </a:p>
          </p:txBody>
        </p:sp>
      </p:grpSp>
      <p:sp>
        <p:nvSpPr>
          <p:cNvPr id="38" name="Text Box 45"/>
          <p:cNvSpPr txBox="1">
            <a:spLocks noChangeArrowheads="1"/>
          </p:cNvSpPr>
          <p:nvPr/>
        </p:nvSpPr>
        <p:spPr bwMode="auto">
          <a:xfrm>
            <a:off x="346075" y="1038225"/>
            <a:ext cx="8451850" cy="519113"/>
          </a:xfrm>
          <a:prstGeom prst="rect">
            <a:avLst/>
          </a:prstGeom>
          <a:noFill/>
          <a:ln w="9525">
            <a:noFill/>
            <a:miter lim="800000"/>
            <a:headEnd/>
            <a:tailEnd/>
          </a:ln>
          <a:effectLst/>
        </p:spPr>
        <p:txBody>
          <a:bodyPr wrap="square">
            <a:spAutoFit/>
          </a:bodyPr>
          <a:lstStyle/>
          <a:p>
            <a:pPr>
              <a:defRPr/>
            </a:pPr>
            <a:r>
              <a:rPr lang="en-GB" sz="2800" i="1" smtClean="0">
                <a:solidFill>
                  <a:schemeClr val="bg1"/>
                </a:solidFill>
                <a:effectLst>
                  <a:outerShdw blurRad="38100" dist="38100" dir="2700000" algn="tl">
                    <a:srgbClr val="000000"/>
                  </a:outerShdw>
                </a:effectLst>
                <a:latin typeface="Calibri" pitchFamily="34" charset="0"/>
                <a:sym typeface="Wingdings" pitchFamily="2" charset="2"/>
              </a:rPr>
              <a:t>What is the origin of these unexpected results?</a:t>
            </a:r>
            <a:endParaRPr lang="en-GB" sz="2800" i="1">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23" name="Text Box 4"/>
          <p:cNvSpPr txBox="1">
            <a:spLocks noChangeArrowheads="1"/>
          </p:cNvSpPr>
          <p:nvPr/>
        </p:nvSpPr>
        <p:spPr bwMode="auto">
          <a:xfrm>
            <a:off x="374650" y="6180138"/>
            <a:ext cx="1974850" cy="584775"/>
          </a:xfrm>
          <a:prstGeom prst="rect">
            <a:avLst/>
          </a:prstGeom>
          <a:noFill/>
          <a:ln w="9525" algn="ctr">
            <a:noFill/>
            <a:miter lim="800000"/>
            <a:headEnd/>
            <a:tailEnd/>
          </a:ln>
          <a:effectLst/>
        </p:spPr>
        <p:txBody>
          <a:bodyPr wrap="square">
            <a:spAutoFit/>
          </a:bodyPr>
          <a:lstStyle/>
          <a:p>
            <a:pPr>
              <a:defRPr/>
            </a:pPr>
            <a:r>
              <a:rPr lang="en-GB" sz="1600" dirty="0" err="1" smtClean="0">
                <a:solidFill>
                  <a:schemeClr val="bg1"/>
                </a:solidFill>
                <a:effectLst>
                  <a:outerShdw blurRad="38100" dist="38100" dir="2700000" algn="tl">
                    <a:srgbClr val="000000"/>
                  </a:outerShdw>
                </a:effectLst>
                <a:latin typeface="Calibri" pitchFamily="34" charset="0"/>
              </a:rPr>
              <a:t>Niu</a:t>
            </a:r>
            <a:r>
              <a:rPr lang="en-GB" sz="1600" dirty="0" smtClean="0">
                <a:solidFill>
                  <a:schemeClr val="bg1"/>
                </a:solidFill>
                <a:effectLst>
                  <a:outerShdw blurRad="38100" dist="38100" dir="2700000" algn="tl">
                    <a:srgbClr val="000000"/>
                  </a:outerShdw>
                </a:effectLst>
                <a:latin typeface="Calibri" pitchFamily="34" charset="0"/>
              </a:rPr>
              <a:t>, </a:t>
            </a:r>
            <a:r>
              <a:rPr lang="en-GB" sz="1600" dirty="0" smtClean="0">
                <a:solidFill>
                  <a:schemeClr val="bg1"/>
                </a:solidFill>
                <a:effectLst>
                  <a:outerShdw blurRad="38100" dist="38100" dir="2700000" algn="tl">
                    <a:srgbClr val="000000"/>
                  </a:outerShdw>
                </a:effectLst>
                <a:latin typeface="Calibri" pitchFamily="34" charset="0"/>
              </a:rPr>
              <a:t>2004 (J</a:t>
            </a:r>
            <a:r>
              <a:rPr lang="en-GB" sz="1600" dirty="0" smtClean="0">
                <a:solidFill>
                  <a:schemeClr val="bg1"/>
                </a:solidFill>
                <a:effectLst>
                  <a:outerShdw blurRad="38100" dist="38100" dir="2700000" algn="tl">
                    <a:srgbClr val="000000"/>
                  </a:outerShdw>
                </a:effectLst>
                <a:latin typeface="Calibri" pitchFamily="34" charset="0"/>
              </a:rPr>
              <a:t>. Petrol.,  45, </a:t>
            </a:r>
            <a:r>
              <a:rPr lang="en-GB" sz="1600" dirty="0" smtClean="0">
                <a:solidFill>
                  <a:schemeClr val="bg1"/>
                </a:solidFill>
                <a:effectLst>
                  <a:outerShdw blurRad="38100" dist="38100" dir="2700000" algn="tl">
                    <a:srgbClr val="000000"/>
                  </a:outerShdw>
                </a:effectLst>
                <a:latin typeface="Calibri" pitchFamily="34" charset="0"/>
              </a:rPr>
              <a:t>2423-2458) </a:t>
            </a:r>
            <a:endParaRPr lang="en-GB" sz="1600" dirty="0">
              <a:solidFill>
                <a:schemeClr val="bg1"/>
              </a:solidFill>
              <a:effectLst>
                <a:outerShdw blurRad="38100" dist="38100" dir="2700000" algn="tl">
                  <a:srgbClr val="000000"/>
                </a:outerShdw>
              </a:effectLst>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46159"/>
                                        </p:tgtEl>
                                        <p:attrNameLst>
                                          <p:attrName>style.visibility</p:attrName>
                                        </p:attrNameLst>
                                      </p:cBhvr>
                                      <p:to>
                                        <p:strVal val="visible"/>
                                      </p:to>
                                    </p:set>
                                    <p:animEffect transition="in" filter="fade">
                                      <p:cBhvr>
                                        <p:cTn id="11" dur="500"/>
                                        <p:tgtEl>
                                          <p:spTgt spid="64615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46160"/>
                                        </p:tgtEl>
                                        <p:attrNameLst>
                                          <p:attrName>style.visibility</p:attrName>
                                        </p:attrNameLst>
                                      </p:cBhvr>
                                      <p:to>
                                        <p:strVal val="visible"/>
                                      </p:to>
                                    </p:set>
                                    <p:animEffect transition="in" filter="fade">
                                      <p:cBhvr>
                                        <p:cTn id="16" dur="500"/>
                                        <p:tgtEl>
                                          <p:spTgt spid="646160"/>
                                        </p:tgtEl>
                                      </p:cBhvr>
                                    </p:animEffect>
                                  </p:childTnLst>
                                </p:cTn>
                              </p:par>
                            </p:childTnLst>
                          </p:cTn>
                        </p:par>
                        <p:par>
                          <p:cTn id="17" fill="hold">
                            <p:stCondLst>
                              <p:cond delay="500"/>
                            </p:stCondLst>
                            <p:childTnLst>
                              <p:par>
                                <p:cTn id="18" presetID="10" presetClass="exit" presetSubtype="0" fill="hold" nodeType="afterEffect">
                                  <p:stCondLst>
                                    <p:cond delay="0"/>
                                  </p:stCondLst>
                                  <p:childTnLst>
                                    <p:animEffect transition="out" filter="fade">
                                      <p:cBhvr>
                                        <p:cTn id="19" dur="2000"/>
                                        <p:tgtEl>
                                          <p:spTgt spid="3"/>
                                        </p:tgtEl>
                                      </p:cBhvr>
                                    </p:animEffect>
                                    <p:set>
                                      <p:cBhvr>
                                        <p:cTn id="20" dur="1" fill="hold">
                                          <p:stCondLst>
                                            <p:cond delay="1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6159" grpId="0" autoUpdateAnimBg="0"/>
      <p:bldP spid="646160" grpId="0" autoUpdateAnimBg="0"/>
    </p:bldLst>
  </p:timing>
</p:sld>
</file>

<file path=ppt/slides/slide1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10690" name="Rectangle 2"/>
          <p:cNvSpPr>
            <a:spLocks noChangeArrowheads="1"/>
          </p:cNvSpPr>
          <p:nvPr/>
        </p:nvSpPr>
        <p:spPr bwMode="auto">
          <a:xfrm>
            <a:off x="504824" y="6316663"/>
            <a:ext cx="8639175" cy="541337"/>
          </a:xfrm>
          <a:prstGeom prst="rect">
            <a:avLst/>
          </a:prstGeom>
          <a:solidFill>
            <a:schemeClr val="tx1"/>
          </a:solidFill>
          <a:ln w="9525" algn="ctr">
            <a:noFill/>
            <a:miter lim="800000"/>
            <a:headEnd/>
            <a:tailEnd/>
          </a:ln>
          <a:effectLst/>
        </p:spPr>
        <p:txBody>
          <a:bodyPr wrap="none" anchor="ctr"/>
          <a:lstStyle/>
          <a:p>
            <a:pPr algn="ctr">
              <a:defRPr/>
            </a:pPr>
            <a:endParaRPr lang="en-GB">
              <a:effectLst>
                <a:outerShdw blurRad="38100" dist="38100" dir="2700000" algn="tl">
                  <a:srgbClr val="000000"/>
                </a:outerShdw>
              </a:effectLst>
              <a:latin typeface="Calibri" pitchFamily="34" charset="0"/>
            </a:endParaRPr>
          </a:p>
        </p:txBody>
      </p:sp>
      <p:sp>
        <p:nvSpPr>
          <p:cNvPr id="1010707" name="Text Box 19"/>
          <p:cNvSpPr txBox="1">
            <a:spLocks noChangeArrowheads="1"/>
          </p:cNvSpPr>
          <p:nvPr/>
        </p:nvSpPr>
        <p:spPr bwMode="auto">
          <a:xfrm>
            <a:off x="0" y="88900"/>
            <a:ext cx="9144000" cy="1066800"/>
          </a:xfrm>
          <a:prstGeom prst="rect">
            <a:avLst/>
          </a:prstGeom>
          <a:noFill/>
          <a:ln w="9525" algn="ctr">
            <a:noFill/>
            <a:miter lim="800000"/>
            <a:headEnd/>
            <a:tailEnd/>
          </a:ln>
          <a:effectLst/>
        </p:spPr>
        <p:txBody>
          <a:bodyPr>
            <a:spAutoFit/>
          </a:bodyPr>
          <a:lstStyle/>
          <a:p>
            <a:pPr algn="ctr">
              <a:defRPr/>
            </a:pPr>
            <a:r>
              <a:rPr lang="en-GB" sz="3200" smtClean="0">
                <a:solidFill>
                  <a:srgbClr val="FFFF00"/>
                </a:solidFill>
                <a:effectLst>
                  <a:outerShdw blurRad="38100" dist="38100" dir="2700000" algn="tl">
                    <a:srgbClr val="000000"/>
                  </a:outerShdw>
                </a:effectLst>
                <a:latin typeface="Calibri" pitchFamily="34" charset="0"/>
              </a:rPr>
              <a:t>Mantle melting, melt extraction and post-melting processes beneath mid-ocean ridges</a:t>
            </a:r>
            <a:endParaRPr lang="en-GB" sz="3200">
              <a:solidFill>
                <a:srgbClr val="FFFF00"/>
              </a:solidFill>
              <a:effectLst>
                <a:outerShdw blurRad="38100" dist="38100" dir="2700000" algn="tl">
                  <a:srgbClr val="000000"/>
                </a:outerShdw>
              </a:effectLst>
              <a:latin typeface="Calibri" pitchFamily="34" charset="0"/>
            </a:endParaRPr>
          </a:p>
        </p:txBody>
      </p:sp>
      <p:sp>
        <p:nvSpPr>
          <p:cNvPr id="1010709" name="Text Box 21"/>
          <p:cNvSpPr txBox="1">
            <a:spLocks noChangeArrowheads="1"/>
          </p:cNvSpPr>
          <p:nvPr/>
        </p:nvSpPr>
        <p:spPr bwMode="auto">
          <a:xfrm>
            <a:off x="346075" y="1608138"/>
            <a:ext cx="8451850" cy="1292662"/>
          </a:xfrm>
          <a:prstGeom prst="rect">
            <a:avLst/>
          </a:prstGeom>
          <a:noFill/>
          <a:ln w="9525">
            <a:noFill/>
            <a:miter lim="800000"/>
            <a:headEnd/>
            <a:tailEnd/>
          </a:ln>
          <a:effectLst/>
        </p:spPr>
        <p:txBody>
          <a:bodyPr wrap="square">
            <a:spAutoFit/>
          </a:bodyPr>
          <a:lstStyle/>
          <a:p>
            <a:pPr>
              <a:defRPr/>
            </a:pPr>
            <a:r>
              <a:rPr lang="en-GB" sz="2600" smtClean="0">
                <a:solidFill>
                  <a:srgbClr val="FFFF00"/>
                </a:solidFill>
                <a:effectLst>
                  <a:outerShdw blurRad="38100" dist="38100" dir="2700000" algn="tl">
                    <a:srgbClr val="000000"/>
                  </a:outerShdw>
                </a:effectLst>
                <a:latin typeface="Calibri" pitchFamily="34" charset="0"/>
                <a:sym typeface="Wingdings" pitchFamily="2" charset="2"/>
              </a:rPr>
              <a:t>The elevated LREE abundances in bulk-rock abyssal peridotites can be readily explained by </a:t>
            </a:r>
            <a:r>
              <a:rPr lang="en-GB" sz="2600" smtClean="0">
                <a:solidFill>
                  <a:schemeClr val="bg1"/>
                </a:solidFill>
                <a:effectLst>
                  <a:outerShdw blurRad="38100" dist="38100" dir="2700000" algn="tl">
                    <a:srgbClr val="000000"/>
                  </a:outerShdw>
                </a:effectLst>
                <a:latin typeface="Calibri" pitchFamily="34" charset="0"/>
                <a:sym typeface="Wingdings" pitchFamily="2" charset="2"/>
              </a:rPr>
              <a:t>post-melting melt refertilization in the TBL.</a:t>
            </a:r>
            <a:endParaRPr lang="en-GB" sz="2600">
              <a:solidFill>
                <a:srgbClr val="FFFF00"/>
              </a:solidFill>
              <a:effectLst>
                <a:outerShdw blurRad="38100" dist="38100" dir="2700000" algn="tl">
                  <a:srgbClr val="000000"/>
                </a:outerShdw>
              </a:effectLst>
              <a:latin typeface="Calibri" pitchFamily="34" charset="0"/>
              <a:sym typeface="Wingdings" pitchFamily="2" charset="2"/>
            </a:endParaRPr>
          </a:p>
        </p:txBody>
      </p:sp>
      <p:sp>
        <p:nvSpPr>
          <p:cNvPr id="1010710" name="Text Box 22"/>
          <p:cNvSpPr txBox="1">
            <a:spLocks noChangeArrowheads="1"/>
          </p:cNvSpPr>
          <p:nvPr/>
        </p:nvSpPr>
        <p:spPr bwMode="auto">
          <a:xfrm>
            <a:off x="346075" y="3168650"/>
            <a:ext cx="3232150" cy="3108543"/>
          </a:xfrm>
          <a:prstGeom prst="rect">
            <a:avLst/>
          </a:prstGeom>
          <a:noFill/>
          <a:ln w="9525">
            <a:noFill/>
            <a:miter lim="800000"/>
            <a:headEnd/>
            <a:tailEnd/>
          </a:ln>
          <a:effectLst/>
        </p:spPr>
        <p:txBody>
          <a:bodyPr wrap="square">
            <a:spAutoFit/>
          </a:bodyPr>
          <a:lstStyle/>
          <a:p>
            <a:pPr>
              <a:defRPr/>
            </a:pPr>
            <a:r>
              <a:rPr lang="en-GB" sz="2800" smtClean="0">
                <a:solidFill>
                  <a:srgbClr val="FFFF00"/>
                </a:solidFill>
                <a:effectLst>
                  <a:outerShdw blurRad="38100" dist="38100" dir="2700000" algn="tl">
                    <a:srgbClr val="000000"/>
                  </a:outerShdw>
                </a:effectLst>
                <a:latin typeface="Calibri" pitchFamily="34" charset="0"/>
                <a:sym typeface="Wingdings" pitchFamily="2" charset="2"/>
              </a:rPr>
              <a:t>What can you say about the composition of </a:t>
            </a:r>
            <a:r>
              <a:rPr lang="en-GB" sz="2800" smtClean="0">
                <a:solidFill>
                  <a:schemeClr val="bg1"/>
                </a:solidFill>
                <a:effectLst>
                  <a:outerShdw blurRad="38100" dist="38100" dir="2700000" algn="tl">
                    <a:srgbClr val="000000"/>
                  </a:outerShdw>
                </a:effectLst>
                <a:latin typeface="Calibri" pitchFamily="34" charset="0"/>
                <a:sym typeface="Wingdings" pitchFamily="2" charset="2"/>
              </a:rPr>
              <a:t>an hypotetical Depleted Mantle partially melted</a:t>
            </a:r>
            <a:r>
              <a:rPr lang="en-GB" sz="2800" smtClean="0">
                <a:solidFill>
                  <a:srgbClr val="FFFF00"/>
                </a:solidFill>
                <a:effectLst>
                  <a:outerShdw blurRad="38100" dist="38100" dir="2700000" algn="tl">
                    <a:srgbClr val="000000"/>
                  </a:outerShdw>
                </a:effectLst>
                <a:latin typeface="Calibri" pitchFamily="34" charset="0"/>
                <a:sym typeface="Wingdings" pitchFamily="2" charset="2"/>
              </a:rPr>
              <a:t> to 5, 10, 15, 20, 25 and 30%?</a:t>
            </a:r>
            <a:endParaRPr lang="en-GB" sz="2800">
              <a:solidFill>
                <a:srgbClr val="FFFF00"/>
              </a:solidFill>
              <a:effectLst>
                <a:outerShdw blurRad="38100" dist="38100" dir="2700000" algn="tl">
                  <a:srgbClr val="000000"/>
                </a:outerShdw>
              </a:effectLst>
              <a:latin typeface="Calibri" pitchFamily="34" charset="0"/>
              <a:sym typeface="Wingdings" pitchFamily="2" charset="2"/>
            </a:endParaRPr>
          </a:p>
        </p:txBody>
      </p:sp>
      <p:grpSp>
        <p:nvGrpSpPr>
          <p:cNvPr id="2" name="Group 70"/>
          <p:cNvGrpSpPr>
            <a:grpSpLocks/>
          </p:cNvGrpSpPr>
          <p:nvPr/>
        </p:nvGrpSpPr>
        <p:grpSpPr bwMode="auto">
          <a:xfrm>
            <a:off x="3609975" y="2889250"/>
            <a:ext cx="5545138" cy="3957638"/>
            <a:chOff x="2267" y="1827"/>
            <a:chExt cx="3493" cy="2493"/>
          </a:xfrm>
        </p:grpSpPr>
        <p:grpSp>
          <p:nvGrpSpPr>
            <p:cNvPr id="115738" name="Group 64"/>
            <p:cNvGrpSpPr>
              <a:grpSpLocks/>
            </p:cNvGrpSpPr>
            <p:nvPr/>
          </p:nvGrpSpPr>
          <p:grpSpPr bwMode="auto">
            <a:xfrm>
              <a:off x="2267" y="1827"/>
              <a:ext cx="3493" cy="2493"/>
              <a:chOff x="2267" y="1827"/>
              <a:chExt cx="3493" cy="2493"/>
            </a:xfrm>
          </p:grpSpPr>
          <p:grpSp>
            <p:nvGrpSpPr>
              <p:cNvPr id="115740" name="Group 60"/>
              <p:cNvGrpSpPr>
                <a:grpSpLocks/>
              </p:cNvGrpSpPr>
              <p:nvPr/>
            </p:nvGrpSpPr>
            <p:grpSpPr bwMode="auto">
              <a:xfrm>
                <a:off x="2267" y="1827"/>
                <a:ext cx="3493" cy="2493"/>
                <a:chOff x="2267" y="1827"/>
                <a:chExt cx="3493" cy="2493"/>
              </a:xfrm>
            </p:grpSpPr>
            <p:grpSp>
              <p:nvGrpSpPr>
                <p:cNvPr id="115742" name="Group 53"/>
                <p:cNvGrpSpPr>
                  <a:grpSpLocks/>
                </p:cNvGrpSpPr>
                <p:nvPr/>
              </p:nvGrpSpPr>
              <p:grpSpPr bwMode="auto">
                <a:xfrm>
                  <a:off x="2267" y="1827"/>
                  <a:ext cx="3493" cy="2493"/>
                  <a:chOff x="2267" y="1827"/>
                  <a:chExt cx="3493" cy="2493"/>
                </a:xfrm>
              </p:grpSpPr>
              <p:grpSp>
                <p:nvGrpSpPr>
                  <p:cNvPr id="115749" name="Group 3"/>
                  <p:cNvGrpSpPr>
                    <a:grpSpLocks/>
                  </p:cNvGrpSpPr>
                  <p:nvPr/>
                </p:nvGrpSpPr>
                <p:grpSpPr bwMode="auto">
                  <a:xfrm>
                    <a:off x="2267" y="1827"/>
                    <a:ext cx="3493" cy="2493"/>
                    <a:chOff x="2267" y="1827"/>
                    <a:chExt cx="3493" cy="2493"/>
                  </a:xfrm>
                </p:grpSpPr>
                <p:grpSp>
                  <p:nvGrpSpPr>
                    <p:cNvPr id="115751" name="Group 4"/>
                    <p:cNvGrpSpPr>
                      <a:grpSpLocks/>
                    </p:cNvGrpSpPr>
                    <p:nvPr/>
                  </p:nvGrpSpPr>
                  <p:grpSpPr bwMode="auto">
                    <a:xfrm>
                      <a:off x="2267" y="1827"/>
                      <a:ext cx="3493" cy="2493"/>
                      <a:chOff x="2267" y="1827"/>
                      <a:chExt cx="3493" cy="2493"/>
                    </a:xfrm>
                  </p:grpSpPr>
                  <p:grpSp>
                    <p:nvGrpSpPr>
                      <p:cNvPr id="115753" name="Group 5"/>
                      <p:cNvGrpSpPr>
                        <a:grpSpLocks/>
                      </p:cNvGrpSpPr>
                      <p:nvPr/>
                    </p:nvGrpSpPr>
                    <p:grpSpPr bwMode="auto">
                      <a:xfrm>
                        <a:off x="2267" y="1827"/>
                        <a:ext cx="3493" cy="2493"/>
                        <a:chOff x="2267" y="1827"/>
                        <a:chExt cx="3493" cy="2493"/>
                      </a:xfrm>
                    </p:grpSpPr>
                    <p:grpSp>
                      <p:nvGrpSpPr>
                        <p:cNvPr id="115756" name="Group 6"/>
                        <p:cNvGrpSpPr>
                          <a:grpSpLocks/>
                        </p:cNvGrpSpPr>
                        <p:nvPr/>
                      </p:nvGrpSpPr>
                      <p:grpSpPr bwMode="auto">
                        <a:xfrm>
                          <a:off x="2267" y="1827"/>
                          <a:ext cx="3493" cy="2493"/>
                          <a:chOff x="2267" y="1827"/>
                          <a:chExt cx="3493" cy="2493"/>
                        </a:xfrm>
                      </p:grpSpPr>
                      <p:grpSp>
                        <p:nvGrpSpPr>
                          <p:cNvPr id="115758" name="Group 7"/>
                          <p:cNvGrpSpPr>
                            <a:grpSpLocks/>
                          </p:cNvGrpSpPr>
                          <p:nvPr/>
                        </p:nvGrpSpPr>
                        <p:grpSpPr bwMode="auto">
                          <a:xfrm>
                            <a:off x="2267" y="1827"/>
                            <a:ext cx="3493" cy="2493"/>
                            <a:chOff x="2267" y="1827"/>
                            <a:chExt cx="3493" cy="2493"/>
                          </a:xfrm>
                        </p:grpSpPr>
                        <p:pic>
                          <p:nvPicPr>
                            <p:cNvPr id="115764" name="Picture 8"/>
                            <p:cNvPicPr>
                              <a:picLocks noChangeAspect="1" noChangeArrowheads="1"/>
                            </p:cNvPicPr>
                            <p:nvPr/>
                          </p:nvPicPr>
                          <p:blipFill>
                            <a:blip r:embed="rId3" cstate="print"/>
                            <a:srcRect t="50708"/>
                            <a:stretch>
                              <a:fillRect/>
                            </a:stretch>
                          </p:blipFill>
                          <p:spPr bwMode="auto">
                            <a:xfrm>
                              <a:off x="2267" y="1827"/>
                              <a:ext cx="3493" cy="2493"/>
                            </a:xfrm>
                            <a:prstGeom prst="rect">
                              <a:avLst/>
                            </a:prstGeom>
                            <a:noFill/>
                            <a:ln w="9525" algn="ctr">
                              <a:noFill/>
                              <a:miter lim="800000"/>
                              <a:headEnd/>
                              <a:tailEnd/>
                            </a:ln>
                          </p:spPr>
                        </p:pic>
                        <p:sp>
                          <p:nvSpPr>
                            <p:cNvPr id="82" name="Rectangle 9"/>
                            <p:cNvSpPr>
                              <a:spLocks noChangeArrowheads="1"/>
                            </p:cNvSpPr>
                            <p:nvPr/>
                          </p:nvSpPr>
                          <p:spPr bwMode="auto">
                            <a:xfrm>
                              <a:off x="5351" y="3807"/>
                              <a:ext cx="284" cy="250"/>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grpSp>
                      <p:sp>
                        <p:nvSpPr>
                          <p:cNvPr id="76" name="Oval 10"/>
                          <p:cNvSpPr>
                            <a:spLocks noChangeArrowheads="1"/>
                          </p:cNvSpPr>
                          <p:nvPr/>
                        </p:nvSpPr>
                        <p:spPr bwMode="auto">
                          <a:xfrm>
                            <a:off x="2935" y="3963"/>
                            <a:ext cx="56" cy="114"/>
                          </a:xfrm>
                          <a:prstGeom prst="ellipse">
                            <a:avLst/>
                          </a:prstGeom>
                          <a:solidFill>
                            <a:schemeClr val="bg1"/>
                          </a:solidFill>
                          <a:ln w="9525" algn="ctr">
                            <a:noFill/>
                            <a:round/>
                            <a:headEnd/>
                            <a:tailEnd/>
                          </a:ln>
                          <a:effectLst/>
                        </p:spPr>
                        <p:txBody>
                          <a:bodyPr wrap="none" anchor="ctr"/>
                          <a:lstStyle/>
                          <a:p>
                            <a:pPr>
                              <a:defRPr/>
                            </a:pPr>
                            <a:endParaRPr lang="en-GB">
                              <a:latin typeface="Calibri" pitchFamily="34" charset="0"/>
                            </a:endParaRPr>
                          </a:p>
                        </p:txBody>
                      </p:sp>
                      <p:sp>
                        <p:nvSpPr>
                          <p:cNvPr id="77" name="Oval 11"/>
                          <p:cNvSpPr>
                            <a:spLocks noChangeArrowheads="1"/>
                          </p:cNvSpPr>
                          <p:nvPr/>
                        </p:nvSpPr>
                        <p:spPr bwMode="auto">
                          <a:xfrm>
                            <a:off x="3250" y="3963"/>
                            <a:ext cx="92" cy="114"/>
                          </a:xfrm>
                          <a:prstGeom prst="ellipse">
                            <a:avLst/>
                          </a:prstGeom>
                          <a:solidFill>
                            <a:schemeClr val="bg1"/>
                          </a:solidFill>
                          <a:ln w="9525" algn="ctr">
                            <a:noFill/>
                            <a:round/>
                            <a:headEnd/>
                            <a:tailEnd/>
                          </a:ln>
                          <a:effectLst/>
                        </p:spPr>
                        <p:txBody>
                          <a:bodyPr wrap="none" anchor="ctr"/>
                          <a:lstStyle/>
                          <a:p>
                            <a:pPr>
                              <a:defRPr/>
                            </a:pPr>
                            <a:endParaRPr lang="en-GB">
                              <a:latin typeface="Calibri" pitchFamily="34" charset="0"/>
                            </a:endParaRPr>
                          </a:p>
                        </p:txBody>
                      </p:sp>
                      <p:sp>
                        <p:nvSpPr>
                          <p:cNvPr id="78" name="Oval 12"/>
                          <p:cNvSpPr>
                            <a:spLocks noChangeArrowheads="1"/>
                          </p:cNvSpPr>
                          <p:nvPr/>
                        </p:nvSpPr>
                        <p:spPr bwMode="auto">
                          <a:xfrm>
                            <a:off x="3409" y="3954"/>
                            <a:ext cx="92" cy="114"/>
                          </a:xfrm>
                          <a:prstGeom prst="ellipse">
                            <a:avLst/>
                          </a:prstGeom>
                          <a:solidFill>
                            <a:schemeClr val="bg1"/>
                          </a:solidFill>
                          <a:ln w="9525" algn="ctr">
                            <a:noFill/>
                            <a:round/>
                            <a:headEnd/>
                            <a:tailEnd/>
                          </a:ln>
                          <a:effectLst/>
                        </p:spPr>
                        <p:txBody>
                          <a:bodyPr wrap="none" anchor="ctr"/>
                          <a:lstStyle/>
                          <a:p>
                            <a:pPr>
                              <a:defRPr/>
                            </a:pPr>
                            <a:endParaRPr lang="en-GB">
                              <a:latin typeface="Calibri" pitchFamily="34" charset="0"/>
                            </a:endParaRPr>
                          </a:p>
                        </p:txBody>
                      </p:sp>
                      <p:sp>
                        <p:nvSpPr>
                          <p:cNvPr id="79" name="Oval 13"/>
                          <p:cNvSpPr>
                            <a:spLocks noChangeArrowheads="1"/>
                          </p:cNvSpPr>
                          <p:nvPr/>
                        </p:nvSpPr>
                        <p:spPr bwMode="auto">
                          <a:xfrm>
                            <a:off x="3601" y="3963"/>
                            <a:ext cx="92" cy="114"/>
                          </a:xfrm>
                          <a:prstGeom prst="ellipse">
                            <a:avLst/>
                          </a:prstGeom>
                          <a:solidFill>
                            <a:schemeClr val="bg1"/>
                          </a:solidFill>
                          <a:ln w="9525" algn="ctr">
                            <a:noFill/>
                            <a:round/>
                            <a:headEnd/>
                            <a:tailEnd/>
                          </a:ln>
                          <a:effectLst/>
                        </p:spPr>
                        <p:txBody>
                          <a:bodyPr wrap="none" anchor="ctr"/>
                          <a:lstStyle/>
                          <a:p>
                            <a:pPr>
                              <a:defRPr/>
                            </a:pPr>
                            <a:endParaRPr lang="en-GB">
                              <a:latin typeface="Calibri" pitchFamily="34" charset="0"/>
                            </a:endParaRPr>
                          </a:p>
                        </p:txBody>
                      </p:sp>
                      <p:sp>
                        <p:nvSpPr>
                          <p:cNvPr id="80" name="Oval 14"/>
                          <p:cNvSpPr>
                            <a:spLocks noChangeArrowheads="1"/>
                          </p:cNvSpPr>
                          <p:nvPr/>
                        </p:nvSpPr>
                        <p:spPr bwMode="auto">
                          <a:xfrm>
                            <a:off x="4924" y="3966"/>
                            <a:ext cx="92" cy="114"/>
                          </a:xfrm>
                          <a:prstGeom prst="ellipse">
                            <a:avLst/>
                          </a:prstGeom>
                          <a:solidFill>
                            <a:schemeClr val="bg1"/>
                          </a:solidFill>
                          <a:ln w="9525" algn="ctr">
                            <a:noFill/>
                            <a:round/>
                            <a:headEnd/>
                            <a:tailEnd/>
                          </a:ln>
                          <a:effectLst/>
                        </p:spPr>
                        <p:txBody>
                          <a:bodyPr wrap="none" anchor="ctr"/>
                          <a:lstStyle/>
                          <a:p>
                            <a:pPr>
                              <a:defRPr/>
                            </a:pPr>
                            <a:endParaRPr lang="en-GB">
                              <a:latin typeface="Calibri" pitchFamily="34" charset="0"/>
                            </a:endParaRPr>
                          </a:p>
                        </p:txBody>
                      </p:sp>
                    </p:grpSp>
                    <p:sp>
                      <p:nvSpPr>
                        <p:cNvPr id="74" name="Oval 15"/>
                        <p:cNvSpPr>
                          <a:spLocks noChangeArrowheads="1"/>
                        </p:cNvSpPr>
                        <p:nvPr/>
                      </p:nvSpPr>
                      <p:spPr bwMode="auto">
                        <a:xfrm>
                          <a:off x="4096" y="3969"/>
                          <a:ext cx="92" cy="114"/>
                        </a:xfrm>
                        <a:prstGeom prst="ellipse">
                          <a:avLst/>
                        </a:prstGeom>
                        <a:solidFill>
                          <a:schemeClr val="bg1"/>
                        </a:solidFill>
                        <a:ln w="9525" algn="ctr">
                          <a:noFill/>
                          <a:round/>
                          <a:headEnd/>
                          <a:tailEnd/>
                        </a:ln>
                        <a:effectLst/>
                      </p:spPr>
                      <p:txBody>
                        <a:bodyPr wrap="none" anchor="ctr"/>
                        <a:lstStyle/>
                        <a:p>
                          <a:pPr>
                            <a:defRPr/>
                          </a:pPr>
                          <a:endParaRPr lang="en-GB">
                            <a:latin typeface="Calibri" pitchFamily="34" charset="0"/>
                          </a:endParaRPr>
                        </a:p>
                      </p:txBody>
                    </p:sp>
                  </p:grpSp>
                  <p:sp>
                    <p:nvSpPr>
                      <p:cNvPr id="71" name="Rectangle 16"/>
                      <p:cNvSpPr>
                        <a:spLocks noChangeArrowheads="1"/>
                      </p:cNvSpPr>
                      <p:nvPr/>
                    </p:nvSpPr>
                    <p:spPr bwMode="auto">
                      <a:xfrm>
                        <a:off x="2670" y="2460"/>
                        <a:ext cx="822" cy="120"/>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sp>
                    <p:nvSpPr>
                      <p:cNvPr id="72" name="Freeform 17"/>
                      <p:cNvSpPr>
                        <a:spLocks/>
                      </p:cNvSpPr>
                      <p:nvPr/>
                    </p:nvSpPr>
                    <p:spPr bwMode="auto">
                      <a:xfrm>
                        <a:off x="2745" y="2538"/>
                        <a:ext cx="864" cy="396"/>
                      </a:xfrm>
                      <a:custGeom>
                        <a:avLst/>
                        <a:gdLst/>
                        <a:ahLst/>
                        <a:cxnLst>
                          <a:cxn ang="0">
                            <a:pos x="27" y="30"/>
                          </a:cxn>
                          <a:cxn ang="0">
                            <a:pos x="0" y="258"/>
                          </a:cxn>
                          <a:cxn ang="0">
                            <a:pos x="42" y="282"/>
                          </a:cxn>
                          <a:cxn ang="0">
                            <a:pos x="147" y="261"/>
                          </a:cxn>
                          <a:cxn ang="0">
                            <a:pos x="222" y="270"/>
                          </a:cxn>
                          <a:cxn ang="0">
                            <a:pos x="303" y="282"/>
                          </a:cxn>
                          <a:cxn ang="0">
                            <a:pos x="348" y="312"/>
                          </a:cxn>
                          <a:cxn ang="0">
                            <a:pos x="477" y="381"/>
                          </a:cxn>
                          <a:cxn ang="0">
                            <a:pos x="603" y="390"/>
                          </a:cxn>
                          <a:cxn ang="0">
                            <a:pos x="711" y="396"/>
                          </a:cxn>
                          <a:cxn ang="0">
                            <a:pos x="864" y="387"/>
                          </a:cxn>
                          <a:cxn ang="0">
                            <a:pos x="585" y="348"/>
                          </a:cxn>
                          <a:cxn ang="0">
                            <a:pos x="417" y="267"/>
                          </a:cxn>
                          <a:cxn ang="0">
                            <a:pos x="405" y="210"/>
                          </a:cxn>
                          <a:cxn ang="0">
                            <a:pos x="444" y="132"/>
                          </a:cxn>
                          <a:cxn ang="0">
                            <a:pos x="546" y="0"/>
                          </a:cxn>
                          <a:cxn ang="0">
                            <a:pos x="429" y="30"/>
                          </a:cxn>
                          <a:cxn ang="0">
                            <a:pos x="27" y="30"/>
                          </a:cxn>
                        </a:cxnLst>
                        <a:rect l="0" t="0" r="r" b="b"/>
                        <a:pathLst>
                          <a:path w="864" h="396">
                            <a:moveTo>
                              <a:pt x="27" y="30"/>
                            </a:moveTo>
                            <a:lnTo>
                              <a:pt x="0" y="258"/>
                            </a:lnTo>
                            <a:lnTo>
                              <a:pt x="42" y="282"/>
                            </a:lnTo>
                            <a:lnTo>
                              <a:pt x="147" y="261"/>
                            </a:lnTo>
                            <a:lnTo>
                              <a:pt x="222" y="270"/>
                            </a:lnTo>
                            <a:lnTo>
                              <a:pt x="303" y="282"/>
                            </a:lnTo>
                            <a:lnTo>
                              <a:pt x="348" y="312"/>
                            </a:lnTo>
                            <a:lnTo>
                              <a:pt x="477" y="381"/>
                            </a:lnTo>
                            <a:lnTo>
                              <a:pt x="603" y="390"/>
                            </a:lnTo>
                            <a:lnTo>
                              <a:pt x="711" y="396"/>
                            </a:lnTo>
                            <a:lnTo>
                              <a:pt x="864" y="387"/>
                            </a:lnTo>
                            <a:lnTo>
                              <a:pt x="585" y="348"/>
                            </a:lnTo>
                            <a:lnTo>
                              <a:pt x="417" y="267"/>
                            </a:lnTo>
                            <a:lnTo>
                              <a:pt x="405" y="210"/>
                            </a:lnTo>
                            <a:lnTo>
                              <a:pt x="444" y="132"/>
                            </a:lnTo>
                            <a:lnTo>
                              <a:pt x="546" y="0"/>
                            </a:lnTo>
                            <a:lnTo>
                              <a:pt x="429" y="30"/>
                            </a:lnTo>
                            <a:lnTo>
                              <a:pt x="27" y="30"/>
                            </a:lnTo>
                            <a:close/>
                          </a:path>
                        </a:pathLst>
                      </a:custGeom>
                      <a:solidFill>
                        <a:schemeClr val="bg1"/>
                      </a:solidFill>
                      <a:ln w="9525" cap="flat" cmpd="sng">
                        <a:noFill/>
                        <a:prstDash val="solid"/>
                        <a:round/>
                        <a:headEnd/>
                        <a:tailEnd/>
                      </a:ln>
                      <a:effectLst/>
                    </p:spPr>
                    <p:txBody>
                      <a:bodyPr anchor="ctr"/>
                      <a:lstStyle/>
                      <a:p>
                        <a:pPr>
                          <a:defRPr/>
                        </a:pPr>
                        <a:endParaRPr lang="en-GB">
                          <a:latin typeface="Calibri" pitchFamily="34" charset="0"/>
                        </a:endParaRPr>
                      </a:p>
                    </p:txBody>
                  </p:sp>
                </p:grpSp>
                <p:sp>
                  <p:nvSpPr>
                    <p:cNvPr id="69" name="Freeform 18"/>
                    <p:cNvSpPr>
                      <a:spLocks/>
                    </p:cNvSpPr>
                    <p:nvPr/>
                  </p:nvSpPr>
                  <p:spPr bwMode="auto">
                    <a:xfrm>
                      <a:off x="2804" y="2470"/>
                      <a:ext cx="2676" cy="466"/>
                    </a:xfrm>
                    <a:custGeom>
                      <a:avLst/>
                      <a:gdLst/>
                      <a:ahLst/>
                      <a:cxnLst>
                        <a:cxn ang="0">
                          <a:pos x="2676" y="10"/>
                        </a:cxn>
                        <a:cxn ang="0">
                          <a:pos x="1900" y="2"/>
                        </a:cxn>
                        <a:cxn ang="0">
                          <a:pos x="1348" y="22"/>
                        </a:cxn>
                        <a:cxn ang="0">
                          <a:pos x="832" y="78"/>
                        </a:cxn>
                        <a:cxn ang="0">
                          <a:pos x="396" y="226"/>
                        </a:cxn>
                        <a:cxn ang="0">
                          <a:pos x="88" y="386"/>
                        </a:cxn>
                        <a:cxn ang="0">
                          <a:pos x="0" y="466"/>
                        </a:cxn>
                      </a:cxnLst>
                      <a:rect l="0" t="0" r="r" b="b"/>
                      <a:pathLst>
                        <a:path w="2676" h="466">
                          <a:moveTo>
                            <a:pt x="2676" y="10"/>
                          </a:moveTo>
                          <a:cubicBezTo>
                            <a:pt x="2398" y="5"/>
                            <a:pt x="2121" y="0"/>
                            <a:pt x="1900" y="2"/>
                          </a:cubicBezTo>
                          <a:cubicBezTo>
                            <a:pt x="1679" y="4"/>
                            <a:pt x="1526" y="9"/>
                            <a:pt x="1348" y="22"/>
                          </a:cubicBezTo>
                          <a:cubicBezTo>
                            <a:pt x="1170" y="35"/>
                            <a:pt x="991" y="44"/>
                            <a:pt x="832" y="78"/>
                          </a:cubicBezTo>
                          <a:cubicBezTo>
                            <a:pt x="673" y="112"/>
                            <a:pt x="520" y="175"/>
                            <a:pt x="396" y="226"/>
                          </a:cubicBezTo>
                          <a:cubicBezTo>
                            <a:pt x="272" y="277"/>
                            <a:pt x="154" y="346"/>
                            <a:pt x="88" y="386"/>
                          </a:cubicBezTo>
                          <a:cubicBezTo>
                            <a:pt x="22" y="426"/>
                            <a:pt x="11" y="446"/>
                            <a:pt x="0" y="466"/>
                          </a:cubicBezTo>
                        </a:path>
                      </a:pathLst>
                    </a:custGeom>
                    <a:noFill/>
                    <a:ln w="38100" cap="flat" cmpd="sng">
                      <a:solidFill>
                        <a:srgbClr val="969696"/>
                      </a:solidFill>
                      <a:prstDash val="solid"/>
                      <a:round/>
                      <a:headEnd/>
                      <a:tailEnd/>
                    </a:ln>
                    <a:effectLst/>
                  </p:spPr>
                  <p:txBody>
                    <a:bodyPr anchor="ctr"/>
                    <a:lstStyle/>
                    <a:p>
                      <a:pPr>
                        <a:defRPr/>
                      </a:pPr>
                      <a:endParaRPr lang="en-GB">
                        <a:latin typeface="Calibri" pitchFamily="34" charset="0"/>
                      </a:endParaRPr>
                    </a:p>
                  </p:txBody>
                </p:sp>
              </p:grpSp>
              <p:sp>
                <p:nvSpPr>
                  <p:cNvPr id="67" name="Rectangle 52"/>
                  <p:cNvSpPr>
                    <a:spLocks noChangeArrowheads="1"/>
                  </p:cNvSpPr>
                  <p:nvPr/>
                </p:nvSpPr>
                <p:spPr bwMode="auto">
                  <a:xfrm>
                    <a:off x="5033" y="1941"/>
                    <a:ext cx="266" cy="186"/>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grpSp>
            <p:sp>
              <p:nvSpPr>
                <p:cNvPr id="60" name="Freeform 54"/>
                <p:cNvSpPr>
                  <a:spLocks/>
                </p:cNvSpPr>
                <p:nvPr/>
              </p:nvSpPr>
              <p:spPr bwMode="auto">
                <a:xfrm>
                  <a:off x="2724" y="2874"/>
                  <a:ext cx="177" cy="1242"/>
                </a:xfrm>
                <a:custGeom>
                  <a:avLst/>
                  <a:gdLst/>
                  <a:ahLst/>
                  <a:cxnLst>
                    <a:cxn ang="0">
                      <a:pos x="27" y="1230"/>
                    </a:cxn>
                    <a:cxn ang="0">
                      <a:pos x="0" y="156"/>
                    </a:cxn>
                    <a:cxn ang="0">
                      <a:pos x="60" y="36"/>
                    </a:cxn>
                    <a:cxn ang="0">
                      <a:pos x="81" y="0"/>
                    </a:cxn>
                    <a:cxn ang="0">
                      <a:pos x="111" y="45"/>
                    </a:cxn>
                    <a:cxn ang="0">
                      <a:pos x="177" y="252"/>
                    </a:cxn>
                    <a:cxn ang="0">
                      <a:pos x="132" y="555"/>
                    </a:cxn>
                    <a:cxn ang="0">
                      <a:pos x="123" y="1242"/>
                    </a:cxn>
                    <a:cxn ang="0">
                      <a:pos x="54" y="1239"/>
                    </a:cxn>
                    <a:cxn ang="0">
                      <a:pos x="27" y="1230"/>
                    </a:cxn>
                  </a:cxnLst>
                  <a:rect l="0" t="0" r="r" b="b"/>
                  <a:pathLst>
                    <a:path w="177" h="1242">
                      <a:moveTo>
                        <a:pt x="27" y="1230"/>
                      </a:moveTo>
                      <a:lnTo>
                        <a:pt x="0" y="156"/>
                      </a:lnTo>
                      <a:lnTo>
                        <a:pt x="60" y="36"/>
                      </a:lnTo>
                      <a:lnTo>
                        <a:pt x="81" y="0"/>
                      </a:lnTo>
                      <a:lnTo>
                        <a:pt x="111" y="45"/>
                      </a:lnTo>
                      <a:lnTo>
                        <a:pt x="177" y="252"/>
                      </a:lnTo>
                      <a:lnTo>
                        <a:pt x="132" y="555"/>
                      </a:lnTo>
                      <a:lnTo>
                        <a:pt x="123" y="1242"/>
                      </a:lnTo>
                      <a:lnTo>
                        <a:pt x="54" y="1239"/>
                      </a:lnTo>
                      <a:lnTo>
                        <a:pt x="27" y="1230"/>
                      </a:lnTo>
                      <a:close/>
                    </a:path>
                  </a:pathLst>
                </a:custGeom>
                <a:solidFill>
                  <a:schemeClr val="bg1"/>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61" name="Freeform 55"/>
                <p:cNvSpPr>
                  <a:spLocks/>
                </p:cNvSpPr>
                <p:nvPr/>
              </p:nvSpPr>
              <p:spPr bwMode="auto">
                <a:xfrm>
                  <a:off x="2928" y="2832"/>
                  <a:ext cx="162" cy="1287"/>
                </a:xfrm>
                <a:custGeom>
                  <a:avLst/>
                  <a:gdLst/>
                  <a:ahLst/>
                  <a:cxnLst>
                    <a:cxn ang="0">
                      <a:pos x="15" y="960"/>
                    </a:cxn>
                    <a:cxn ang="0">
                      <a:pos x="0" y="87"/>
                    </a:cxn>
                    <a:cxn ang="0">
                      <a:pos x="72" y="18"/>
                    </a:cxn>
                    <a:cxn ang="0">
                      <a:pos x="84" y="0"/>
                    </a:cxn>
                    <a:cxn ang="0">
                      <a:pos x="162" y="201"/>
                    </a:cxn>
                    <a:cxn ang="0">
                      <a:pos x="162" y="288"/>
                    </a:cxn>
                    <a:cxn ang="0">
                      <a:pos x="102" y="366"/>
                    </a:cxn>
                    <a:cxn ang="0">
                      <a:pos x="102" y="483"/>
                    </a:cxn>
                    <a:cxn ang="0">
                      <a:pos x="114" y="1284"/>
                    </a:cxn>
                    <a:cxn ang="0">
                      <a:pos x="42" y="1287"/>
                    </a:cxn>
                    <a:cxn ang="0">
                      <a:pos x="15" y="960"/>
                    </a:cxn>
                  </a:cxnLst>
                  <a:rect l="0" t="0" r="r" b="b"/>
                  <a:pathLst>
                    <a:path w="162" h="1287">
                      <a:moveTo>
                        <a:pt x="15" y="960"/>
                      </a:moveTo>
                      <a:lnTo>
                        <a:pt x="0" y="87"/>
                      </a:lnTo>
                      <a:lnTo>
                        <a:pt x="72" y="18"/>
                      </a:lnTo>
                      <a:lnTo>
                        <a:pt x="84" y="0"/>
                      </a:lnTo>
                      <a:lnTo>
                        <a:pt x="162" y="201"/>
                      </a:lnTo>
                      <a:lnTo>
                        <a:pt x="162" y="288"/>
                      </a:lnTo>
                      <a:lnTo>
                        <a:pt x="102" y="366"/>
                      </a:lnTo>
                      <a:lnTo>
                        <a:pt x="102" y="483"/>
                      </a:lnTo>
                      <a:lnTo>
                        <a:pt x="114" y="1284"/>
                      </a:lnTo>
                      <a:lnTo>
                        <a:pt x="42" y="1287"/>
                      </a:lnTo>
                      <a:lnTo>
                        <a:pt x="15" y="960"/>
                      </a:lnTo>
                      <a:close/>
                    </a:path>
                  </a:pathLst>
                </a:custGeom>
                <a:solidFill>
                  <a:schemeClr val="bg1"/>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62" name="Freeform 56"/>
                <p:cNvSpPr>
                  <a:spLocks/>
                </p:cNvSpPr>
                <p:nvPr/>
              </p:nvSpPr>
              <p:spPr bwMode="auto">
                <a:xfrm>
                  <a:off x="3141" y="2964"/>
                  <a:ext cx="171" cy="1152"/>
                </a:xfrm>
                <a:custGeom>
                  <a:avLst/>
                  <a:gdLst/>
                  <a:ahLst/>
                  <a:cxnLst>
                    <a:cxn ang="0">
                      <a:pos x="12" y="831"/>
                    </a:cxn>
                    <a:cxn ang="0">
                      <a:pos x="0" y="204"/>
                    </a:cxn>
                    <a:cxn ang="0">
                      <a:pos x="81" y="0"/>
                    </a:cxn>
                    <a:cxn ang="0">
                      <a:pos x="123" y="24"/>
                    </a:cxn>
                    <a:cxn ang="0">
                      <a:pos x="171" y="213"/>
                    </a:cxn>
                    <a:cxn ang="0">
                      <a:pos x="105" y="1152"/>
                    </a:cxn>
                    <a:cxn ang="0">
                      <a:pos x="18" y="1146"/>
                    </a:cxn>
                    <a:cxn ang="0">
                      <a:pos x="12" y="831"/>
                    </a:cxn>
                  </a:cxnLst>
                  <a:rect l="0" t="0" r="r" b="b"/>
                  <a:pathLst>
                    <a:path w="171" h="1152">
                      <a:moveTo>
                        <a:pt x="12" y="831"/>
                      </a:moveTo>
                      <a:lnTo>
                        <a:pt x="0" y="204"/>
                      </a:lnTo>
                      <a:lnTo>
                        <a:pt x="81" y="0"/>
                      </a:lnTo>
                      <a:lnTo>
                        <a:pt x="123" y="24"/>
                      </a:lnTo>
                      <a:lnTo>
                        <a:pt x="171" y="213"/>
                      </a:lnTo>
                      <a:lnTo>
                        <a:pt x="105" y="1152"/>
                      </a:lnTo>
                      <a:lnTo>
                        <a:pt x="18" y="1146"/>
                      </a:lnTo>
                      <a:lnTo>
                        <a:pt x="12" y="831"/>
                      </a:lnTo>
                      <a:close/>
                    </a:path>
                  </a:pathLst>
                </a:custGeom>
                <a:solidFill>
                  <a:schemeClr val="bg1"/>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63" name="Freeform 57"/>
                <p:cNvSpPr>
                  <a:spLocks/>
                </p:cNvSpPr>
                <p:nvPr/>
              </p:nvSpPr>
              <p:spPr bwMode="auto">
                <a:xfrm>
                  <a:off x="3348" y="2949"/>
                  <a:ext cx="165" cy="438"/>
                </a:xfrm>
                <a:custGeom>
                  <a:avLst/>
                  <a:gdLst/>
                  <a:ahLst/>
                  <a:cxnLst>
                    <a:cxn ang="0">
                      <a:pos x="0" y="384"/>
                    </a:cxn>
                    <a:cxn ang="0">
                      <a:pos x="3" y="201"/>
                    </a:cxn>
                    <a:cxn ang="0">
                      <a:pos x="87" y="0"/>
                    </a:cxn>
                    <a:cxn ang="0">
                      <a:pos x="165" y="216"/>
                    </a:cxn>
                    <a:cxn ang="0">
                      <a:pos x="111" y="285"/>
                    </a:cxn>
                    <a:cxn ang="0">
                      <a:pos x="99" y="381"/>
                    </a:cxn>
                    <a:cxn ang="0">
                      <a:pos x="63" y="438"/>
                    </a:cxn>
                    <a:cxn ang="0">
                      <a:pos x="0" y="384"/>
                    </a:cxn>
                  </a:cxnLst>
                  <a:rect l="0" t="0" r="r" b="b"/>
                  <a:pathLst>
                    <a:path w="165" h="438">
                      <a:moveTo>
                        <a:pt x="0" y="384"/>
                      </a:moveTo>
                      <a:lnTo>
                        <a:pt x="3" y="201"/>
                      </a:lnTo>
                      <a:lnTo>
                        <a:pt x="87" y="0"/>
                      </a:lnTo>
                      <a:lnTo>
                        <a:pt x="165" y="216"/>
                      </a:lnTo>
                      <a:lnTo>
                        <a:pt x="111" y="285"/>
                      </a:lnTo>
                      <a:lnTo>
                        <a:pt x="99" y="381"/>
                      </a:lnTo>
                      <a:lnTo>
                        <a:pt x="63" y="438"/>
                      </a:lnTo>
                      <a:lnTo>
                        <a:pt x="0" y="384"/>
                      </a:lnTo>
                      <a:close/>
                    </a:path>
                  </a:pathLst>
                </a:custGeom>
                <a:solidFill>
                  <a:schemeClr val="bg1"/>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64" name="Freeform 58"/>
                <p:cNvSpPr>
                  <a:spLocks/>
                </p:cNvSpPr>
                <p:nvPr/>
              </p:nvSpPr>
              <p:spPr bwMode="auto">
                <a:xfrm>
                  <a:off x="3567" y="2951"/>
                  <a:ext cx="98" cy="175"/>
                </a:xfrm>
                <a:custGeom>
                  <a:avLst/>
                  <a:gdLst/>
                  <a:ahLst/>
                  <a:cxnLst>
                    <a:cxn ang="0">
                      <a:pos x="0" y="169"/>
                    </a:cxn>
                    <a:cxn ang="0">
                      <a:pos x="62" y="0"/>
                    </a:cxn>
                    <a:cxn ang="0">
                      <a:pos x="71" y="4"/>
                    </a:cxn>
                    <a:cxn ang="0">
                      <a:pos x="98" y="85"/>
                    </a:cxn>
                    <a:cxn ang="0">
                      <a:pos x="8" y="175"/>
                    </a:cxn>
                    <a:cxn ang="0">
                      <a:pos x="0" y="169"/>
                    </a:cxn>
                  </a:cxnLst>
                  <a:rect l="0" t="0" r="r" b="b"/>
                  <a:pathLst>
                    <a:path w="98" h="175">
                      <a:moveTo>
                        <a:pt x="0" y="169"/>
                      </a:moveTo>
                      <a:lnTo>
                        <a:pt x="62" y="0"/>
                      </a:lnTo>
                      <a:lnTo>
                        <a:pt x="71" y="4"/>
                      </a:lnTo>
                      <a:lnTo>
                        <a:pt x="98" y="85"/>
                      </a:lnTo>
                      <a:lnTo>
                        <a:pt x="8" y="175"/>
                      </a:lnTo>
                      <a:lnTo>
                        <a:pt x="0" y="169"/>
                      </a:lnTo>
                      <a:close/>
                    </a:path>
                  </a:pathLst>
                </a:custGeom>
                <a:solidFill>
                  <a:schemeClr val="bg1"/>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65" name="Freeform 59"/>
                <p:cNvSpPr>
                  <a:spLocks/>
                </p:cNvSpPr>
                <p:nvPr/>
              </p:nvSpPr>
              <p:spPr bwMode="auto">
                <a:xfrm>
                  <a:off x="3647" y="3057"/>
                  <a:ext cx="43" cy="68"/>
                </a:xfrm>
                <a:custGeom>
                  <a:avLst/>
                  <a:gdLst/>
                  <a:ahLst/>
                  <a:cxnLst>
                    <a:cxn ang="0">
                      <a:pos x="3" y="48"/>
                    </a:cxn>
                    <a:cxn ang="0">
                      <a:pos x="43" y="68"/>
                    </a:cxn>
                    <a:cxn ang="0">
                      <a:pos x="43" y="48"/>
                    </a:cxn>
                    <a:cxn ang="0">
                      <a:pos x="28" y="0"/>
                    </a:cxn>
                    <a:cxn ang="0">
                      <a:pos x="0" y="27"/>
                    </a:cxn>
                    <a:cxn ang="0">
                      <a:pos x="3" y="48"/>
                    </a:cxn>
                  </a:cxnLst>
                  <a:rect l="0" t="0" r="r" b="b"/>
                  <a:pathLst>
                    <a:path w="43" h="68">
                      <a:moveTo>
                        <a:pt x="3" y="48"/>
                      </a:moveTo>
                      <a:lnTo>
                        <a:pt x="43" y="68"/>
                      </a:lnTo>
                      <a:lnTo>
                        <a:pt x="43" y="48"/>
                      </a:lnTo>
                      <a:lnTo>
                        <a:pt x="28" y="0"/>
                      </a:lnTo>
                      <a:lnTo>
                        <a:pt x="0" y="27"/>
                      </a:lnTo>
                      <a:lnTo>
                        <a:pt x="3" y="48"/>
                      </a:lnTo>
                      <a:close/>
                    </a:path>
                  </a:pathLst>
                </a:custGeom>
                <a:solidFill>
                  <a:schemeClr val="bg1"/>
                </a:solidFill>
                <a:ln w="9525" cap="flat" cmpd="sng">
                  <a:noFill/>
                  <a:prstDash val="solid"/>
                  <a:round/>
                  <a:headEnd/>
                  <a:tailEnd/>
                </a:ln>
                <a:effectLst/>
              </p:spPr>
              <p:txBody>
                <a:bodyPr anchor="ctr"/>
                <a:lstStyle/>
                <a:p>
                  <a:pPr>
                    <a:defRPr/>
                  </a:pPr>
                  <a:endParaRPr lang="en-GB">
                    <a:latin typeface="Calibri" pitchFamily="34" charset="0"/>
                  </a:endParaRPr>
                </a:p>
              </p:txBody>
            </p:sp>
          </p:grpSp>
          <p:sp>
            <p:nvSpPr>
              <p:cNvPr id="58" name="Rectangle 61"/>
              <p:cNvSpPr>
                <a:spLocks noChangeArrowheads="1"/>
              </p:cNvSpPr>
              <p:nvPr/>
            </p:nvSpPr>
            <p:spPr bwMode="auto">
              <a:xfrm>
                <a:off x="2753" y="2110"/>
                <a:ext cx="2761" cy="1982"/>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grpSp>
        <p:sp>
          <p:nvSpPr>
            <p:cNvPr id="56" name="Rectangle 65"/>
            <p:cNvSpPr>
              <a:spLocks noChangeArrowheads="1"/>
            </p:cNvSpPr>
            <p:nvPr/>
          </p:nvSpPr>
          <p:spPr bwMode="auto">
            <a:xfrm>
              <a:off x="4735" y="1952"/>
              <a:ext cx="389" cy="172"/>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grpSp>
      <p:sp>
        <p:nvSpPr>
          <p:cNvPr id="83" name="Freeform 25"/>
          <p:cNvSpPr>
            <a:spLocks/>
          </p:cNvSpPr>
          <p:nvPr/>
        </p:nvSpPr>
        <p:spPr bwMode="auto">
          <a:xfrm>
            <a:off x="5346700" y="4592638"/>
            <a:ext cx="3351213" cy="1947862"/>
          </a:xfrm>
          <a:custGeom>
            <a:avLst/>
            <a:gdLst/>
            <a:ahLst/>
            <a:cxnLst>
              <a:cxn ang="0">
                <a:pos x="2111" y="0"/>
              </a:cxn>
              <a:cxn ang="0">
                <a:pos x="1575" y="48"/>
              </a:cxn>
              <a:cxn ang="0">
                <a:pos x="1031" y="152"/>
              </a:cxn>
              <a:cxn ang="0">
                <a:pos x="619" y="284"/>
              </a:cxn>
              <a:cxn ang="0">
                <a:pos x="287" y="516"/>
              </a:cxn>
              <a:cxn ang="0">
                <a:pos x="131" y="812"/>
              </a:cxn>
              <a:cxn ang="0">
                <a:pos x="19" y="1160"/>
              </a:cxn>
              <a:cxn ang="0">
                <a:pos x="19" y="1216"/>
              </a:cxn>
            </a:cxnLst>
            <a:rect l="0" t="0" r="r" b="b"/>
            <a:pathLst>
              <a:path w="2111" h="1227">
                <a:moveTo>
                  <a:pt x="2111" y="0"/>
                </a:moveTo>
                <a:cubicBezTo>
                  <a:pt x="1933" y="11"/>
                  <a:pt x="1755" y="23"/>
                  <a:pt x="1575" y="48"/>
                </a:cubicBezTo>
                <a:cubicBezTo>
                  <a:pt x="1395" y="73"/>
                  <a:pt x="1190" y="113"/>
                  <a:pt x="1031" y="152"/>
                </a:cubicBezTo>
                <a:cubicBezTo>
                  <a:pt x="872" y="191"/>
                  <a:pt x="743" y="223"/>
                  <a:pt x="619" y="284"/>
                </a:cubicBezTo>
                <a:cubicBezTo>
                  <a:pt x="495" y="345"/>
                  <a:pt x="368" y="428"/>
                  <a:pt x="287" y="516"/>
                </a:cubicBezTo>
                <a:cubicBezTo>
                  <a:pt x="206" y="604"/>
                  <a:pt x="176" y="705"/>
                  <a:pt x="131" y="812"/>
                </a:cubicBezTo>
                <a:cubicBezTo>
                  <a:pt x="86" y="919"/>
                  <a:pt x="38" y="1093"/>
                  <a:pt x="19" y="1160"/>
                </a:cubicBezTo>
                <a:cubicBezTo>
                  <a:pt x="0" y="1227"/>
                  <a:pt x="9" y="1221"/>
                  <a:pt x="19" y="1216"/>
                </a:cubicBezTo>
              </a:path>
            </a:pathLst>
          </a:custGeom>
          <a:noFill/>
          <a:ln w="38100" cap="flat" cmpd="sng">
            <a:solidFill>
              <a:srgbClr val="FF0000"/>
            </a:solidFill>
            <a:prstDash val="solid"/>
            <a:round/>
            <a:headEnd/>
            <a:tailEnd/>
          </a:ln>
          <a:effectLst/>
        </p:spPr>
        <p:txBody>
          <a:bodyPr anchor="ctr"/>
          <a:lstStyle/>
          <a:p>
            <a:pPr>
              <a:defRPr/>
            </a:pPr>
            <a:endParaRPr lang="en-GB">
              <a:latin typeface="Calibri" pitchFamily="34" charset="0"/>
            </a:endParaRPr>
          </a:p>
        </p:txBody>
      </p:sp>
      <p:sp>
        <p:nvSpPr>
          <p:cNvPr id="84" name="Freeform 26"/>
          <p:cNvSpPr>
            <a:spLocks/>
          </p:cNvSpPr>
          <p:nvPr/>
        </p:nvSpPr>
        <p:spPr bwMode="auto">
          <a:xfrm>
            <a:off x="5649913" y="4891088"/>
            <a:ext cx="3054350" cy="1638300"/>
          </a:xfrm>
          <a:custGeom>
            <a:avLst/>
            <a:gdLst/>
            <a:ahLst/>
            <a:cxnLst>
              <a:cxn ang="0">
                <a:pos x="1924" y="0"/>
              </a:cxn>
              <a:cxn ang="0">
                <a:pos x="1596" y="40"/>
              </a:cxn>
              <a:cxn ang="0">
                <a:pos x="936" y="220"/>
              </a:cxn>
              <a:cxn ang="0">
                <a:pos x="428" y="468"/>
              </a:cxn>
              <a:cxn ang="0">
                <a:pos x="180" y="688"/>
              </a:cxn>
              <a:cxn ang="0">
                <a:pos x="48" y="832"/>
              </a:cxn>
              <a:cxn ang="0">
                <a:pos x="0" y="1032"/>
              </a:cxn>
            </a:cxnLst>
            <a:rect l="0" t="0" r="r" b="b"/>
            <a:pathLst>
              <a:path w="1924" h="1032">
                <a:moveTo>
                  <a:pt x="1924" y="0"/>
                </a:moveTo>
                <a:cubicBezTo>
                  <a:pt x="1842" y="1"/>
                  <a:pt x="1761" y="3"/>
                  <a:pt x="1596" y="40"/>
                </a:cubicBezTo>
                <a:cubicBezTo>
                  <a:pt x="1431" y="77"/>
                  <a:pt x="1131" y="149"/>
                  <a:pt x="936" y="220"/>
                </a:cubicBezTo>
                <a:cubicBezTo>
                  <a:pt x="741" y="291"/>
                  <a:pt x="554" y="390"/>
                  <a:pt x="428" y="468"/>
                </a:cubicBezTo>
                <a:cubicBezTo>
                  <a:pt x="302" y="546"/>
                  <a:pt x="243" y="627"/>
                  <a:pt x="180" y="688"/>
                </a:cubicBezTo>
                <a:cubicBezTo>
                  <a:pt x="117" y="749"/>
                  <a:pt x="78" y="775"/>
                  <a:pt x="48" y="832"/>
                </a:cubicBezTo>
                <a:cubicBezTo>
                  <a:pt x="18" y="889"/>
                  <a:pt x="9" y="960"/>
                  <a:pt x="0" y="1032"/>
                </a:cubicBezTo>
              </a:path>
            </a:pathLst>
          </a:custGeom>
          <a:noFill/>
          <a:ln w="38100" cap="flat" cmpd="sng">
            <a:solidFill>
              <a:srgbClr val="FF0000"/>
            </a:solidFill>
            <a:prstDash val="solid"/>
            <a:round/>
            <a:headEnd/>
            <a:tailEnd/>
          </a:ln>
          <a:effectLst/>
        </p:spPr>
        <p:txBody>
          <a:bodyPr anchor="ctr"/>
          <a:lstStyle/>
          <a:p>
            <a:pPr>
              <a:defRPr/>
            </a:pPr>
            <a:endParaRPr lang="en-GB">
              <a:latin typeface="Calibri" pitchFamily="34" charset="0"/>
            </a:endParaRPr>
          </a:p>
        </p:txBody>
      </p:sp>
      <p:sp>
        <p:nvSpPr>
          <p:cNvPr id="85" name="Freeform 27"/>
          <p:cNvSpPr>
            <a:spLocks/>
          </p:cNvSpPr>
          <p:nvPr/>
        </p:nvSpPr>
        <p:spPr bwMode="auto">
          <a:xfrm>
            <a:off x="6284913" y="5240338"/>
            <a:ext cx="2419350" cy="1289050"/>
          </a:xfrm>
          <a:custGeom>
            <a:avLst/>
            <a:gdLst/>
            <a:ahLst/>
            <a:cxnLst>
              <a:cxn ang="0">
                <a:pos x="1524" y="0"/>
              </a:cxn>
              <a:cxn ang="0">
                <a:pos x="1084" y="124"/>
              </a:cxn>
              <a:cxn ang="0">
                <a:pos x="504" y="420"/>
              </a:cxn>
              <a:cxn ang="0">
                <a:pos x="132" y="664"/>
              </a:cxn>
              <a:cxn ang="0">
                <a:pos x="0" y="812"/>
              </a:cxn>
            </a:cxnLst>
            <a:rect l="0" t="0" r="r" b="b"/>
            <a:pathLst>
              <a:path w="1524" h="812">
                <a:moveTo>
                  <a:pt x="1524" y="0"/>
                </a:moveTo>
                <a:cubicBezTo>
                  <a:pt x="1389" y="27"/>
                  <a:pt x="1254" y="54"/>
                  <a:pt x="1084" y="124"/>
                </a:cubicBezTo>
                <a:cubicBezTo>
                  <a:pt x="914" y="194"/>
                  <a:pt x="663" y="330"/>
                  <a:pt x="504" y="420"/>
                </a:cubicBezTo>
                <a:cubicBezTo>
                  <a:pt x="345" y="510"/>
                  <a:pt x="216" y="599"/>
                  <a:pt x="132" y="664"/>
                </a:cubicBezTo>
                <a:cubicBezTo>
                  <a:pt x="48" y="729"/>
                  <a:pt x="24" y="770"/>
                  <a:pt x="0" y="812"/>
                </a:cubicBezTo>
              </a:path>
            </a:pathLst>
          </a:custGeom>
          <a:noFill/>
          <a:ln w="38100" cap="flat" cmpd="sng">
            <a:solidFill>
              <a:srgbClr val="FF0000"/>
            </a:solidFill>
            <a:prstDash val="solid"/>
            <a:round/>
            <a:headEnd/>
            <a:tailEnd/>
          </a:ln>
          <a:effectLst/>
        </p:spPr>
        <p:txBody>
          <a:bodyPr anchor="ctr"/>
          <a:lstStyle/>
          <a:p>
            <a:pPr>
              <a:defRPr/>
            </a:pPr>
            <a:endParaRPr lang="en-GB">
              <a:latin typeface="Calibri" pitchFamily="34" charset="0"/>
            </a:endParaRPr>
          </a:p>
        </p:txBody>
      </p:sp>
      <p:sp>
        <p:nvSpPr>
          <p:cNvPr id="86" name="Freeform 28"/>
          <p:cNvSpPr>
            <a:spLocks/>
          </p:cNvSpPr>
          <p:nvPr/>
        </p:nvSpPr>
        <p:spPr bwMode="auto">
          <a:xfrm>
            <a:off x="7548563" y="5697538"/>
            <a:ext cx="1149350" cy="831850"/>
          </a:xfrm>
          <a:custGeom>
            <a:avLst/>
            <a:gdLst/>
            <a:ahLst/>
            <a:cxnLst>
              <a:cxn ang="0">
                <a:pos x="724" y="0"/>
              </a:cxn>
              <a:cxn ang="0">
                <a:pos x="508" y="100"/>
              </a:cxn>
              <a:cxn ang="0">
                <a:pos x="196" y="352"/>
              </a:cxn>
              <a:cxn ang="0">
                <a:pos x="0" y="524"/>
              </a:cxn>
            </a:cxnLst>
            <a:rect l="0" t="0" r="r" b="b"/>
            <a:pathLst>
              <a:path w="724" h="524">
                <a:moveTo>
                  <a:pt x="724" y="0"/>
                </a:moveTo>
                <a:cubicBezTo>
                  <a:pt x="660" y="20"/>
                  <a:pt x="596" y="41"/>
                  <a:pt x="508" y="100"/>
                </a:cubicBezTo>
                <a:cubicBezTo>
                  <a:pt x="420" y="159"/>
                  <a:pt x="281" y="281"/>
                  <a:pt x="196" y="352"/>
                </a:cubicBezTo>
                <a:cubicBezTo>
                  <a:pt x="111" y="423"/>
                  <a:pt x="55" y="473"/>
                  <a:pt x="0" y="524"/>
                </a:cubicBezTo>
              </a:path>
            </a:pathLst>
          </a:custGeom>
          <a:noFill/>
          <a:ln w="38100" cap="flat" cmpd="sng">
            <a:solidFill>
              <a:srgbClr val="FF0000"/>
            </a:solidFill>
            <a:prstDash val="solid"/>
            <a:round/>
            <a:headEnd/>
            <a:tailEnd/>
          </a:ln>
          <a:effectLst/>
        </p:spPr>
        <p:txBody>
          <a:bodyPr anchor="ctr"/>
          <a:lstStyle/>
          <a:p>
            <a:pPr>
              <a:defRPr/>
            </a:pPr>
            <a:endParaRPr lang="en-GB">
              <a:latin typeface="Calibri" pitchFamily="34" charset="0"/>
            </a:endParaRPr>
          </a:p>
        </p:txBody>
      </p:sp>
      <p:sp>
        <p:nvSpPr>
          <p:cNvPr id="87" name="Freeform 30"/>
          <p:cNvSpPr>
            <a:spLocks/>
          </p:cNvSpPr>
          <p:nvPr/>
        </p:nvSpPr>
        <p:spPr bwMode="auto">
          <a:xfrm>
            <a:off x="4462463" y="3792538"/>
            <a:ext cx="4248150" cy="739775"/>
          </a:xfrm>
          <a:custGeom>
            <a:avLst/>
            <a:gdLst/>
            <a:ahLst/>
            <a:cxnLst>
              <a:cxn ang="0">
                <a:pos x="2676" y="10"/>
              </a:cxn>
              <a:cxn ang="0">
                <a:pos x="1900" y="2"/>
              </a:cxn>
              <a:cxn ang="0">
                <a:pos x="1348" y="22"/>
              </a:cxn>
              <a:cxn ang="0">
                <a:pos x="832" y="78"/>
              </a:cxn>
              <a:cxn ang="0">
                <a:pos x="396" y="226"/>
              </a:cxn>
              <a:cxn ang="0">
                <a:pos x="88" y="386"/>
              </a:cxn>
              <a:cxn ang="0">
                <a:pos x="0" y="466"/>
              </a:cxn>
            </a:cxnLst>
            <a:rect l="0" t="0" r="r" b="b"/>
            <a:pathLst>
              <a:path w="2676" h="466">
                <a:moveTo>
                  <a:pt x="2676" y="10"/>
                </a:moveTo>
                <a:cubicBezTo>
                  <a:pt x="2398" y="5"/>
                  <a:pt x="2121" y="0"/>
                  <a:pt x="1900" y="2"/>
                </a:cubicBezTo>
                <a:cubicBezTo>
                  <a:pt x="1679" y="4"/>
                  <a:pt x="1526" y="9"/>
                  <a:pt x="1348" y="22"/>
                </a:cubicBezTo>
                <a:cubicBezTo>
                  <a:pt x="1170" y="35"/>
                  <a:pt x="991" y="44"/>
                  <a:pt x="832" y="78"/>
                </a:cubicBezTo>
                <a:cubicBezTo>
                  <a:pt x="673" y="112"/>
                  <a:pt x="520" y="175"/>
                  <a:pt x="396" y="226"/>
                </a:cubicBezTo>
                <a:cubicBezTo>
                  <a:pt x="272" y="277"/>
                  <a:pt x="154" y="346"/>
                  <a:pt x="88" y="386"/>
                </a:cubicBezTo>
                <a:cubicBezTo>
                  <a:pt x="22" y="426"/>
                  <a:pt x="11" y="446"/>
                  <a:pt x="0" y="466"/>
                </a:cubicBezTo>
              </a:path>
            </a:pathLst>
          </a:custGeom>
          <a:noFill/>
          <a:ln w="76200" cap="flat" cmpd="sng">
            <a:solidFill>
              <a:srgbClr val="FF0000"/>
            </a:solidFill>
            <a:prstDash val="dash"/>
            <a:round/>
            <a:headEnd/>
            <a:tailEnd/>
          </a:ln>
          <a:effectLst/>
        </p:spPr>
        <p:txBody>
          <a:bodyPr anchor="ctr"/>
          <a:lstStyle/>
          <a:p>
            <a:pPr>
              <a:defRPr/>
            </a:pPr>
            <a:endParaRPr lang="en-GB">
              <a:latin typeface="Calibri" pitchFamily="34" charset="0"/>
            </a:endParaRPr>
          </a:p>
        </p:txBody>
      </p:sp>
      <p:sp>
        <p:nvSpPr>
          <p:cNvPr id="88" name="Freeform 29"/>
          <p:cNvSpPr>
            <a:spLocks/>
          </p:cNvSpPr>
          <p:nvPr/>
        </p:nvSpPr>
        <p:spPr bwMode="auto">
          <a:xfrm>
            <a:off x="4576763" y="4114800"/>
            <a:ext cx="4133850" cy="2414588"/>
          </a:xfrm>
          <a:custGeom>
            <a:avLst/>
            <a:gdLst/>
            <a:ahLst/>
            <a:cxnLst>
              <a:cxn ang="0">
                <a:pos x="2604" y="9"/>
              </a:cxn>
              <a:cxn ang="0">
                <a:pos x="1692" y="17"/>
              </a:cxn>
              <a:cxn ang="0">
                <a:pos x="1032" y="113"/>
              </a:cxn>
              <a:cxn ang="0">
                <a:pos x="764" y="173"/>
              </a:cxn>
              <a:cxn ang="0">
                <a:pos x="656" y="257"/>
              </a:cxn>
              <a:cxn ang="0">
                <a:pos x="436" y="533"/>
              </a:cxn>
              <a:cxn ang="0">
                <a:pos x="244" y="921"/>
              </a:cxn>
              <a:cxn ang="0">
                <a:pos x="72" y="1309"/>
              </a:cxn>
              <a:cxn ang="0">
                <a:pos x="0" y="1521"/>
              </a:cxn>
            </a:cxnLst>
            <a:rect l="0" t="0" r="r" b="b"/>
            <a:pathLst>
              <a:path w="2604" h="1521">
                <a:moveTo>
                  <a:pt x="2604" y="9"/>
                </a:moveTo>
                <a:cubicBezTo>
                  <a:pt x="2279" y="4"/>
                  <a:pt x="1954" y="0"/>
                  <a:pt x="1692" y="17"/>
                </a:cubicBezTo>
                <a:cubicBezTo>
                  <a:pt x="1430" y="34"/>
                  <a:pt x="1187" y="87"/>
                  <a:pt x="1032" y="113"/>
                </a:cubicBezTo>
                <a:cubicBezTo>
                  <a:pt x="877" y="139"/>
                  <a:pt x="827" y="149"/>
                  <a:pt x="764" y="173"/>
                </a:cubicBezTo>
                <a:cubicBezTo>
                  <a:pt x="701" y="197"/>
                  <a:pt x="711" y="197"/>
                  <a:pt x="656" y="257"/>
                </a:cubicBezTo>
                <a:cubicBezTo>
                  <a:pt x="601" y="317"/>
                  <a:pt x="505" y="422"/>
                  <a:pt x="436" y="533"/>
                </a:cubicBezTo>
                <a:cubicBezTo>
                  <a:pt x="367" y="644"/>
                  <a:pt x="305" y="792"/>
                  <a:pt x="244" y="921"/>
                </a:cubicBezTo>
                <a:cubicBezTo>
                  <a:pt x="183" y="1050"/>
                  <a:pt x="113" y="1209"/>
                  <a:pt x="72" y="1309"/>
                </a:cubicBezTo>
                <a:cubicBezTo>
                  <a:pt x="31" y="1409"/>
                  <a:pt x="15" y="1465"/>
                  <a:pt x="0" y="1521"/>
                </a:cubicBezTo>
              </a:path>
            </a:pathLst>
          </a:custGeom>
          <a:noFill/>
          <a:ln w="38100" cap="flat" cmpd="sng">
            <a:solidFill>
              <a:srgbClr val="FF0000"/>
            </a:solidFill>
            <a:prstDash val="solid"/>
            <a:round/>
            <a:headEnd/>
            <a:tailEnd/>
          </a:ln>
          <a:effectLst/>
        </p:spPr>
        <p:txBody>
          <a:bodyPr anchor="ctr"/>
          <a:lstStyle/>
          <a:p>
            <a:pPr>
              <a:defRPr/>
            </a:pPr>
            <a:endParaRPr lang="en-GB">
              <a:latin typeface="Calibri" pitchFamily="34" charset="0"/>
            </a:endParaRPr>
          </a:p>
        </p:txBody>
      </p:sp>
      <p:sp>
        <p:nvSpPr>
          <p:cNvPr id="89" name="Freeform 24"/>
          <p:cNvSpPr>
            <a:spLocks/>
          </p:cNvSpPr>
          <p:nvPr/>
        </p:nvSpPr>
        <p:spPr bwMode="auto">
          <a:xfrm>
            <a:off x="5089525" y="4335463"/>
            <a:ext cx="3643313" cy="2208212"/>
          </a:xfrm>
          <a:custGeom>
            <a:avLst/>
            <a:gdLst/>
            <a:ahLst/>
            <a:cxnLst>
              <a:cxn ang="0">
                <a:pos x="2295" y="0"/>
              </a:cxn>
              <a:cxn ang="0">
                <a:pos x="1631" y="27"/>
              </a:cxn>
              <a:cxn ang="0">
                <a:pos x="1010" y="98"/>
              </a:cxn>
              <a:cxn ang="0">
                <a:pos x="611" y="231"/>
              </a:cxn>
              <a:cxn ang="0">
                <a:pos x="399" y="381"/>
              </a:cxn>
              <a:cxn ang="0">
                <a:pos x="213" y="674"/>
              </a:cxn>
              <a:cxn ang="0">
                <a:pos x="97" y="1055"/>
              </a:cxn>
              <a:cxn ang="0">
                <a:pos x="0" y="1391"/>
              </a:cxn>
            </a:cxnLst>
            <a:rect l="0" t="0" r="r" b="b"/>
            <a:pathLst>
              <a:path w="2295" h="1391">
                <a:moveTo>
                  <a:pt x="2295" y="0"/>
                </a:moveTo>
                <a:cubicBezTo>
                  <a:pt x="2070" y="5"/>
                  <a:pt x="1845" y="11"/>
                  <a:pt x="1631" y="27"/>
                </a:cubicBezTo>
                <a:cubicBezTo>
                  <a:pt x="1417" y="43"/>
                  <a:pt x="1180" y="64"/>
                  <a:pt x="1010" y="98"/>
                </a:cubicBezTo>
                <a:cubicBezTo>
                  <a:pt x="840" y="132"/>
                  <a:pt x="713" y="184"/>
                  <a:pt x="611" y="231"/>
                </a:cubicBezTo>
                <a:cubicBezTo>
                  <a:pt x="509" y="278"/>
                  <a:pt x="465" y="307"/>
                  <a:pt x="399" y="381"/>
                </a:cubicBezTo>
                <a:cubicBezTo>
                  <a:pt x="333" y="455"/>
                  <a:pt x="263" y="562"/>
                  <a:pt x="213" y="674"/>
                </a:cubicBezTo>
                <a:cubicBezTo>
                  <a:pt x="163" y="786"/>
                  <a:pt x="132" y="936"/>
                  <a:pt x="97" y="1055"/>
                </a:cubicBezTo>
                <a:cubicBezTo>
                  <a:pt x="62" y="1174"/>
                  <a:pt x="31" y="1282"/>
                  <a:pt x="0" y="1391"/>
                </a:cubicBezTo>
              </a:path>
            </a:pathLst>
          </a:custGeom>
          <a:noFill/>
          <a:ln w="38100" cap="flat" cmpd="sng">
            <a:solidFill>
              <a:srgbClr val="FF0000"/>
            </a:solidFill>
            <a:prstDash val="solid"/>
            <a:round/>
            <a:headEnd/>
            <a:tailEnd/>
          </a:ln>
          <a:effectLst/>
        </p:spPr>
        <p:txBody>
          <a:bodyPr anchor="ctr"/>
          <a:lstStyle/>
          <a:p>
            <a:pPr>
              <a:defRPr/>
            </a:pPr>
            <a:endParaRPr lang="en-GB">
              <a:latin typeface="Calibri" pitchFamily="34" charset="0"/>
            </a:endParaRPr>
          </a:p>
        </p:txBody>
      </p:sp>
      <p:sp>
        <p:nvSpPr>
          <p:cNvPr id="90" name="Text Box 47"/>
          <p:cNvSpPr txBox="1">
            <a:spLocks noChangeArrowheads="1"/>
          </p:cNvSpPr>
          <p:nvPr/>
        </p:nvSpPr>
        <p:spPr bwMode="auto">
          <a:xfrm>
            <a:off x="5062538" y="6251575"/>
            <a:ext cx="371475" cy="304800"/>
          </a:xfrm>
          <a:prstGeom prst="rect">
            <a:avLst/>
          </a:prstGeom>
          <a:noFill/>
          <a:ln w="9525" algn="ctr">
            <a:noFill/>
            <a:miter lim="800000"/>
            <a:headEnd/>
            <a:tailEnd/>
          </a:ln>
          <a:effectLst/>
        </p:spPr>
        <p:txBody>
          <a:bodyPr wrap="none">
            <a:spAutoFit/>
          </a:bodyPr>
          <a:lstStyle/>
          <a:p>
            <a:pPr>
              <a:defRPr/>
            </a:pPr>
            <a:r>
              <a:rPr lang="en-GB" sz="1400" smtClean="0">
                <a:solidFill>
                  <a:srgbClr val="FF0000"/>
                </a:solidFill>
                <a:effectLst>
                  <a:outerShdw blurRad="38100" dist="38100" dir="2700000" algn="tl">
                    <a:srgbClr val="000000"/>
                  </a:outerShdw>
                </a:effectLst>
                <a:latin typeface="Calibri" pitchFamily="34" charset="0"/>
              </a:rPr>
              <a:t>10</a:t>
            </a:r>
            <a:endParaRPr lang="en-GB" sz="1400">
              <a:solidFill>
                <a:srgbClr val="FF0000"/>
              </a:solidFill>
              <a:effectLst>
                <a:outerShdw blurRad="38100" dist="38100" dir="2700000" algn="tl">
                  <a:srgbClr val="000000"/>
                </a:outerShdw>
              </a:effectLst>
              <a:latin typeface="Calibri" pitchFamily="34" charset="0"/>
            </a:endParaRPr>
          </a:p>
        </p:txBody>
      </p:sp>
      <p:sp>
        <p:nvSpPr>
          <p:cNvPr id="91" name="Text Box 48"/>
          <p:cNvSpPr txBox="1">
            <a:spLocks noChangeArrowheads="1"/>
          </p:cNvSpPr>
          <p:nvPr/>
        </p:nvSpPr>
        <p:spPr bwMode="auto">
          <a:xfrm>
            <a:off x="5310188" y="6251575"/>
            <a:ext cx="495649" cy="307777"/>
          </a:xfrm>
          <a:prstGeom prst="rect">
            <a:avLst/>
          </a:prstGeom>
          <a:noFill/>
          <a:ln w="9525" algn="ctr">
            <a:noFill/>
            <a:miter lim="800000"/>
            <a:headEnd/>
            <a:tailEnd/>
          </a:ln>
          <a:effectLst/>
        </p:spPr>
        <p:txBody>
          <a:bodyPr wrap="none">
            <a:spAutoFit/>
          </a:bodyPr>
          <a:lstStyle/>
          <a:p>
            <a:pPr>
              <a:defRPr/>
            </a:pPr>
            <a:r>
              <a:rPr lang="en-GB" sz="1400" smtClean="0">
                <a:solidFill>
                  <a:srgbClr val="FF0000"/>
                </a:solidFill>
                <a:effectLst>
                  <a:outerShdw blurRad="38100" dist="38100" dir="2700000" algn="tl">
                    <a:srgbClr val="000000"/>
                  </a:outerShdw>
                </a:effectLst>
                <a:latin typeface="Calibri" pitchFamily="34" charset="0"/>
              </a:rPr>
              <a:t>15%</a:t>
            </a:r>
            <a:endParaRPr lang="en-GB" sz="1400">
              <a:solidFill>
                <a:srgbClr val="FF0000"/>
              </a:solidFill>
              <a:effectLst>
                <a:outerShdw blurRad="38100" dist="38100" dir="2700000" algn="tl">
                  <a:srgbClr val="000000"/>
                </a:outerShdw>
              </a:effectLst>
              <a:latin typeface="Calibri" pitchFamily="34" charset="0"/>
            </a:endParaRPr>
          </a:p>
        </p:txBody>
      </p:sp>
      <p:sp>
        <p:nvSpPr>
          <p:cNvPr id="92" name="Text Box 49"/>
          <p:cNvSpPr txBox="1">
            <a:spLocks noChangeArrowheads="1"/>
          </p:cNvSpPr>
          <p:nvPr/>
        </p:nvSpPr>
        <p:spPr bwMode="auto">
          <a:xfrm>
            <a:off x="5662613" y="6251575"/>
            <a:ext cx="495649" cy="307777"/>
          </a:xfrm>
          <a:prstGeom prst="rect">
            <a:avLst/>
          </a:prstGeom>
          <a:noFill/>
          <a:ln w="9525" algn="ctr">
            <a:noFill/>
            <a:miter lim="800000"/>
            <a:headEnd/>
            <a:tailEnd/>
          </a:ln>
          <a:effectLst/>
        </p:spPr>
        <p:txBody>
          <a:bodyPr wrap="none">
            <a:spAutoFit/>
          </a:bodyPr>
          <a:lstStyle/>
          <a:p>
            <a:pPr>
              <a:defRPr/>
            </a:pPr>
            <a:r>
              <a:rPr lang="en-GB" sz="1400" smtClean="0">
                <a:solidFill>
                  <a:srgbClr val="FF0000"/>
                </a:solidFill>
                <a:effectLst>
                  <a:outerShdw blurRad="38100" dist="38100" dir="2700000" algn="tl">
                    <a:srgbClr val="000000"/>
                  </a:outerShdw>
                </a:effectLst>
                <a:latin typeface="Calibri" pitchFamily="34" charset="0"/>
              </a:rPr>
              <a:t>20%</a:t>
            </a:r>
            <a:endParaRPr lang="en-GB" sz="1400">
              <a:solidFill>
                <a:srgbClr val="FF0000"/>
              </a:solidFill>
              <a:effectLst>
                <a:outerShdw blurRad="38100" dist="38100" dir="2700000" algn="tl">
                  <a:srgbClr val="000000"/>
                </a:outerShdw>
              </a:effectLst>
              <a:latin typeface="Calibri" pitchFamily="34" charset="0"/>
            </a:endParaRPr>
          </a:p>
        </p:txBody>
      </p:sp>
      <p:sp>
        <p:nvSpPr>
          <p:cNvPr id="93" name="Text Box 50"/>
          <p:cNvSpPr txBox="1">
            <a:spLocks noChangeArrowheads="1"/>
          </p:cNvSpPr>
          <p:nvPr/>
        </p:nvSpPr>
        <p:spPr bwMode="auto">
          <a:xfrm>
            <a:off x="6362700" y="6251575"/>
            <a:ext cx="495649" cy="307777"/>
          </a:xfrm>
          <a:prstGeom prst="rect">
            <a:avLst/>
          </a:prstGeom>
          <a:noFill/>
          <a:ln w="9525" algn="ctr">
            <a:noFill/>
            <a:miter lim="800000"/>
            <a:headEnd/>
            <a:tailEnd/>
          </a:ln>
          <a:effectLst/>
        </p:spPr>
        <p:txBody>
          <a:bodyPr wrap="none">
            <a:spAutoFit/>
          </a:bodyPr>
          <a:lstStyle/>
          <a:p>
            <a:pPr>
              <a:defRPr/>
            </a:pPr>
            <a:r>
              <a:rPr lang="en-GB" sz="1400" smtClean="0">
                <a:solidFill>
                  <a:srgbClr val="FF0000"/>
                </a:solidFill>
                <a:effectLst>
                  <a:outerShdw blurRad="38100" dist="38100" dir="2700000" algn="tl">
                    <a:srgbClr val="000000"/>
                  </a:outerShdw>
                </a:effectLst>
                <a:latin typeface="Calibri" pitchFamily="34" charset="0"/>
              </a:rPr>
              <a:t>25%</a:t>
            </a:r>
            <a:endParaRPr lang="en-GB" sz="1400">
              <a:solidFill>
                <a:srgbClr val="FF0000"/>
              </a:solidFill>
              <a:effectLst>
                <a:outerShdw blurRad="38100" dist="38100" dir="2700000" algn="tl">
                  <a:srgbClr val="000000"/>
                </a:outerShdw>
              </a:effectLst>
              <a:latin typeface="Calibri" pitchFamily="34" charset="0"/>
            </a:endParaRPr>
          </a:p>
        </p:txBody>
      </p:sp>
      <p:sp>
        <p:nvSpPr>
          <p:cNvPr id="94" name="Text Box 51"/>
          <p:cNvSpPr txBox="1">
            <a:spLocks noChangeArrowheads="1"/>
          </p:cNvSpPr>
          <p:nvPr/>
        </p:nvSpPr>
        <p:spPr bwMode="auto">
          <a:xfrm>
            <a:off x="7681913" y="6251575"/>
            <a:ext cx="495649" cy="307777"/>
          </a:xfrm>
          <a:prstGeom prst="rect">
            <a:avLst/>
          </a:prstGeom>
          <a:noFill/>
          <a:ln w="9525" algn="ctr">
            <a:noFill/>
            <a:miter lim="800000"/>
            <a:headEnd/>
            <a:tailEnd/>
          </a:ln>
          <a:effectLst/>
        </p:spPr>
        <p:txBody>
          <a:bodyPr wrap="none">
            <a:spAutoFit/>
          </a:bodyPr>
          <a:lstStyle/>
          <a:p>
            <a:pPr>
              <a:defRPr/>
            </a:pPr>
            <a:r>
              <a:rPr lang="en-GB" sz="1400" smtClean="0">
                <a:solidFill>
                  <a:srgbClr val="FF0000"/>
                </a:solidFill>
                <a:effectLst>
                  <a:outerShdw blurRad="38100" dist="38100" dir="2700000" algn="tl">
                    <a:srgbClr val="000000"/>
                  </a:outerShdw>
                </a:effectLst>
                <a:latin typeface="Calibri" pitchFamily="34" charset="0"/>
              </a:rPr>
              <a:t>30%</a:t>
            </a:r>
            <a:endParaRPr lang="en-GB" sz="1400">
              <a:solidFill>
                <a:srgbClr val="FF0000"/>
              </a:solidFill>
              <a:effectLst>
                <a:outerShdw blurRad="38100" dist="38100" dir="2700000" algn="tl">
                  <a:srgbClr val="000000"/>
                </a:outerShdw>
              </a:effectLst>
              <a:latin typeface="Calibri" pitchFamily="34" charset="0"/>
            </a:endParaRPr>
          </a:p>
        </p:txBody>
      </p:sp>
      <p:sp>
        <p:nvSpPr>
          <p:cNvPr id="95" name="Text Box 46"/>
          <p:cNvSpPr txBox="1">
            <a:spLocks noChangeArrowheads="1"/>
          </p:cNvSpPr>
          <p:nvPr/>
        </p:nvSpPr>
        <p:spPr bwMode="auto">
          <a:xfrm>
            <a:off x="4576763" y="6251575"/>
            <a:ext cx="404278" cy="307777"/>
          </a:xfrm>
          <a:prstGeom prst="rect">
            <a:avLst/>
          </a:prstGeom>
          <a:noFill/>
          <a:ln w="9525" algn="ctr">
            <a:noFill/>
            <a:miter lim="800000"/>
            <a:headEnd/>
            <a:tailEnd/>
          </a:ln>
          <a:effectLst/>
        </p:spPr>
        <p:txBody>
          <a:bodyPr wrap="none">
            <a:spAutoFit/>
          </a:bodyPr>
          <a:lstStyle/>
          <a:p>
            <a:pPr>
              <a:defRPr/>
            </a:pPr>
            <a:r>
              <a:rPr lang="en-GB" sz="1400" smtClean="0">
                <a:solidFill>
                  <a:srgbClr val="FF0000"/>
                </a:solidFill>
                <a:effectLst>
                  <a:outerShdw blurRad="38100" dist="38100" dir="2700000" algn="tl">
                    <a:srgbClr val="000000"/>
                  </a:outerShdw>
                </a:effectLst>
                <a:latin typeface="Calibri" pitchFamily="34" charset="0"/>
              </a:rPr>
              <a:t>5%</a:t>
            </a:r>
            <a:endParaRPr lang="en-GB" sz="1400">
              <a:solidFill>
                <a:srgbClr val="FF0000"/>
              </a:solidFill>
              <a:effectLst>
                <a:outerShdw blurRad="38100" dist="38100" dir="2700000" algn="tl">
                  <a:srgbClr val="000000"/>
                </a:outerShdw>
              </a:effectLst>
              <a:latin typeface="Calibri" pitchFamily="34" charset="0"/>
            </a:endParaRPr>
          </a:p>
        </p:txBody>
      </p:sp>
      <p:sp>
        <p:nvSpPr>
          <p:cNvPr id="96" name="Freeform 63"/>
          <p:cNvSpPr>
            <a:spLocks/>
          </p:cNvSpPr>
          <p:nvPr/>
        </p:nvSpPr>
        <p:spPr bwMode="auto">
          <a:xfrm>
            <a:off x="4640263" y="3381375"/>
            <a:ext cx="4051300" cy="2176463"/>
          </a:xfrm>
          <a:custGeom>
            <a:avLst/>
            <a:gdLst/>
            <a:ahLst/>
            <a:cxnLst>
              <a:cxn ang="0">
                <a:pos x="2552" y="32"/>
              </a:cxn>
              <a:cxn ang="0">
                <a:pos x="1691" y="17"/>
              </a:cxn>
              <a:cxn ang="0">
                <a:pos x="1406" y="32"/>
              </a:cxn>
              <a:cxn ang="0">
                <a:pos x="800" y="211"/>
              </a:cxn>
              <a:cxn ang="0">
                <a:pos x="666" y="324"/>
              </a:cxn>
              <a:cxn ang="0">
                <a:pos x="524" y="608"/>
              </a:cxn>
              <a:cxn ang="0">
                <a:pos x="344" y="787"/>
              </a:cxn>
              <a:cxn ang="0">
                <a:pos x="194" y="1034"/>
              </a:cxn>
              <a:cxn ang="0">
                <a:pos x="75" y="1251"/>
              </a:cxn>
              <a:cxn ang="0">
                <a:pos x="0" y="1371"/>
              </a:cxn>
            </a:cxnLst>
            <a:rect l="0" t="0" r="r" b="b"/>
            <a:pathLst>
              <a:path w="2552" h="1371">
                <a:moveTo>
                  <a:pt x="2552" y="32"/>
                </a:moveTo>
                <a:cubicBezTo>
                  <a:pt x="2409" y="31"/>
                  <a:pt x="1882" y="17"/>
                  <a:pt x="1691" y="17"/>
                </a:cubicBezTo>
                <a:cubicBezTo>
                  <a:pt x="1500" y="17"/>
                  <a:pt x="1554" y="0"/>
                  <a:pt x="1406" y="32"/>
                </a:cubicBezTo>
                <a:cubicBezTo>
                  <a:pt x="1258" y="64"/>
                  <a:pt x="923" y="162"/>
                  <a:pt x="800" y="211"/>
                </a:cubicBezTo>
                <a:cubicBezTo>
                  <a:pt x="677" y="260"/>
                  <a:pt x="712" y="258"/>
                  <a:pt x="666" y="324"/>
                </a:cubicBezTo>
                <a:cubicBezTo>
                  <a:pt x="620" y="390"/>
                  <a:pt x="578" y="531"/>
                  <a:pt x="524" y="608"/>
                </a:cubicBezTo>
                <a:cubicBezTo>
                  <a:pt x="470" y="685"/>
                  <a:pt x="399" y="716"/>
                  <a:pt x="344" y="787"/>
                </a:cubicBezTo>
                <a:cubicBezTo>
                  <a:pt x="289" y="858"/>
                  <a:pt x="239" y="957"/>
                  <a:pt x="194" y="1034"/>
                </a:cubicBezTo>
                <a:cubicBezTo>
                  <a:pt x="149" y="1111"/>
                  <a:pt x="107" y="1195"/>
                  <a:pt x="75" y="1251"/>
                </a:cubicBezTo>
                <a:cubicBezTo>
                  <a:pt x="43" y="1307"/>
                  <a:pt x="21" y="1339"/>
                  <a:pt x="0" y="1371"/>
                </a:cubicBezTo>
              </a:path>
            </a:pathLst>
          </a:custGeom>
          <a:noFill/>
          <a:ln w="57150" cap="flat" cmpd="sng">
            <a:solidFill>
              <a:schemeClr val="tx1"/>
            </a:solidFill>
            <a:prstDash val="sysDot"/>
            <a:round/>
            <a:headEnd/>
            <a:tailEnd/>
          </a:ln>
          <a:effectLst/>
        </p:spPr>
        <p:txBody>
          <a:bodyPr anchor="ctr"/>
          <a:lstStyle/>
          <a:p>
            <a:pPr>
              <a:defRPr/>
            </a:pPr>
            <a:endParaRPr lang="en-GB">
              <a:latin typeface="Calibri" pitchFamily="34" charset="0"/>
            </a:endParaRPr>
          </a:p>
        </p:txBody>
      </p:sp>
      <p:sp>
        <p:nvSpPr>
          <p:cNvPr id="97" name="Freeform 31"/>
          <p:cNvSpPr>
            <a:spLocks/>
          </p:cNvSpPr>
          <p:nvPr/>
        </p:nvSpPr>
        <p:spPr bwMode="auto">
          <a:xfrm>
            <a:off x="4456113" y="4351338"/>
            <a:ext cx="4267200" cy="342900"/>
          </a:xfrm>
          <a:custGeom>
            <a:avLst/>
            <a:gdLst/>
            <a:ahLst/>
            <a:cxnLst>
              <a:cxn ang="0">
                <a:pos x="2688" y="0"/>
              </a:cxn>
              <a:cxn ang="0">
                <a:pos x="2344" y="60"/>
              </a:cxn>
              <a:cxn ang="0">
                <a:pos x="1984" y="76"/>
              </a:cxn>
              <a:cxn ang="0">
                <a:pos x="1708" y="96"/>
              </a:cxn>
              <a:cxn ang="0">
                <a:pos x="1296" y="164"/>
              </a:cxn>
              <a:cxn ang="0">
                <a:pos x="856" y="200"/>
              </a:cxn>
              <a:cxn ang="0">
                <a:pos x="488" y="208"/>
              </a:cxn>
              <a:cxn ang="0">
                <a:pos x="336" y="152"/>
              </a:cxn>
              <a:cxn ang="0">
                <a:pos x="204" y="80"/>
              </a:cxn>
              <a:cxn ang="0">
                <a:pos x="56" y="100"/>
              </a:cxn>
              <a:cxn ang="0">
                <a:pos x="0" y="104"/>
              </a:cxn>
            </a:cxnLst>
            <a:rect l="0" t="0" r="r" b="b"/>
            <a:pathLst>
              <a:path w="2688" h="216">
                <a:moveTo>
                  <a:pt x="2688" y="0"/>
                </a:moveTo>
                <a:cubicBezTo>
                  <a:pt x="2574" y="23"/>
                  <a:pt x="2461" y="47"/>
                  <a:pt x="2344" y="60"/>
                </a:cubicBezTo>
                <a:cubicBezTo>
                  <a:pt x="2227" y="73"/>
                  <a:pt x="2090" y="70"/>
                  <a:pt x="1984" y="76"/>
                </a:cubicBezTo>
                <a:cubicBezTo>
                  <a:pt x="1878" y="82"/>
                  <a:pt x="1823" y="81"/>
                  <a:pt x="1708" y="96"/>
                </a:cubicBezTo>
                <a:cubicBezTo>
                  <a:pt x="1593" y="111"/>
                  <a:pt x="1438" y="147"/>
                  <a:pt x="1296" y="164"/>
                </a:cubicBezTo>
                <a:cubicBezTo>
                  <a:pt x="1154" y="181"/>
                  <a:pt x="991" y="193"/>
                  <a:pt x="856" y="200"/>
                </a:cubicBezTo>
                <a:cubicBezTo>
                  <a:pt x="721" y="207"/>
                  <a:pt x="575" y="216"/>
                  <a:pt x="488" y="208"/>
                </a:cubicBezTo>
                <a:cubicBezTo>
                  <a:pt x="401" y="200"/>
                  <a:pt x="383" y="173"/>
                  <a:pt x="336" y="152"/>
                </a:cubicBezTo>
                <a:cubicBezTo>
                  <a:pt x="289" y="131"/>
                  <a:pt x="251" y="89"/>
                  <a:pt x="204" y="80"/>
                </a:cubicBezTo>
                <a:cubicBezTo>
                  <a:pt x="157" y="71"/>
                  <a:pt x="90" y="96"/>
                  <a:pt x="56" y="100"/>
                </a:cubicBezTo>
                <a:cubicBezTo>
                  <a:pt x="22" y="104"/>
                  <a:pt x="11" y="104"/>
                  <a:pt x="0" y="104"/>
                </a:cubicBezTo>
              </a:path>
            </a:pathLst>
          </a:custGeom>
          <a:noFill/>
          <a:ln w="76200" cap="flat" cmpd="sng">
            <a:solidFill>
              <a:srgbClr val="0000FF"/>
            </a:solidFill>
            <a:prstDash val="solid"/>
            <a:round/>
            <a:headEnd/>
            <a:tailEnd/>
          </a:ln>
          <a:effectLst/>
        </p:spPr>
        <p:txBody>
          <a:bodyPr anchor="ctr"/>
          <a:lstStyle/>
          <a:p>
            <a:pPr>
              <a:defRPr/>
            </a:pPr>
            <a:endParaRPr lang="en-GB">
              <a:latin typeface="Calibri" pitchFamily="34" charset="0"/>
            </a:endParaRPr>
          </a:p>
        </p:txBody>
      </p:sp>
      <p:sp>
        <p:nvSpPr>
          <p:cNvPr id="98" name="Text Box 67"/>
          <p:cNvSpPr txBox="1">
            <a:spLocks noChangeArrowheads="1"/>
          </p:cNvSpPr>
          <p:nvPr/>
        </p:nvSpPr>
        <p:spPr bwMode="auto">
          <a:xfrm>
            <a:off x="8062913" y="2955925"/>
            <a:ext cx="636969" cy="461665"/>
          </a:xfrm>
          <a:prstGeom prst="rect">
            <a:avLst/>
          </a:prstGeom>
          <a:noFill/>
          <a:ln w="9525" algn="ctr">
            <a:noFill/>
            <a:miter lim="800000"/>
            <a:headEnd/>
            <a:tailEnd/>
          </a:ln>
          <a:effectLst/>
        </p:spPr>
        <p:txBody>
          <a:bodyPr wrap="none">
            <a:spAutoFit/>
          </a:bodyPr>
          <a:lstStyle/>
          <a:p>
            <a:pPr>
              <a:defRPr/>
            </a:pPr>
            <a:r>
              <a:rPr lang="en-GB" sz="2400">
                <a:solidFill>
                  <a:schemeClr val="tx1"/>
                </a:solidFill>
                <a:effectLst>
                  <a:outerShdw blurRad="38100" dist="38100" dir="2700000" algn="tl">
                    <a:srgbClr val="FFFFFF"/>
                  </a:outerShdw>
                </a:effectLst>
                <a:latin typeface="Calibri" pitchFamily="34" charset="0"/>
              </a:rPr>
              <a:t>Cpx</a:t>
            </a:r>
          </a:p>
        </p:txBody>
      </p:sp>
      <p:sp>
        <p:nvSpPr>
          <p:cNvPr id="99" name="Text Box 68"/>
          <p:cNvSpPr txBox="1">
            <a:spLocks noChangeArrowheads="1"/>
          </p:cNvSpPr>
          <p:nvPr/>
        </p:nvSpPr>
        <p:spPr bwMode="auto">
          <a:xfrm>
            <a:off x="8061325" y="3382963"/>
            <a:ext cx="636713" cy="461665"/>
          </a:xfrm>
          <a:prstGeom prst="rect">
            <a:avLst/>
          </a:prstGeom>
          <a:noFill/>
          <a:ln w="9525" algn="ctr">
            <a:noFill/>
            <a:miter lim="800000"/>
            <a:headEnd/>
            <a:tailEnd/>
          </a:ln>
          <a:effectLst/>
        </p:spPr>
        <p:txBody>
          <a:bodyPr wrap="none">
            <a:spAutoFit/>
          </a:bodyPr>
          <a:lstStyle/>
          <a:p>
            <a:pPr>
              <a:defRPr/>
            </a:pPr>
            <a:r>
              <a:rPr lang="en-GB" sz="2400">
                <a:solidFill>
                  <a:srgbClr val="FF0000"/>
                </a:solidFill>
                <a:effectLst>
                  <a:outerShdw blurRad="38100" dist="38100" dir="2700000" algn="tl">
                    <a:srgbClr val="000000"/>
                  </a:outerShdw>
                </a:effectLst>
                <a:latin typeface="Calibri" pitchFamily="34" charset="0"/>
              </a:rPr>
              <a:t>DM</a:t>
            </a:r>
          </a:p>
        </p:txBody>
      </p:sp>
      <p:sp>
        <p:nvSpPr>
          <p:cNvPr id="100" name="Text Box 69"/>
          <p:cNvSpPr txBox="1">
            <a:spLocks noChangeArrowheads="1"/>
          </p:cNvSpPr>
          <p:nvPr/>
        </p:nvSpPr>
        <p:spPr bwMode="auto">
          <a:xfrm>
            <a:off x="8050213" y="4410075"/>
            <a:ext cx="625492" cy="461665"/>
          </a:xfrm>
          <a:prstGeom prst="rect">
            <a:avLst/>
          </a:prstGeom>
          <a:noFill/>
          <a:ln w="9525" algn="ctr">
            <a:noFill/>
            <a:miter lim="800000"/>
            <a:headEnd/>
            <a:tailEnd/>
          </a:ln>
          <a:effectLst/>
        </p:spPr>
        <p:txBody>
          <a:bodyPr wrap="none">
            <a:spAutoFit/>
          </a:bodyPr>
          <a:lstStyle/>
          <a:p>
            <a:pPr>
              <a:defRPr/>
            </a:pPr>
            <a:r>
              <a:rPr lang="en-GB" sz="2400">
                <a:solidFill>
                  <a:schemeClr val="accent2"/>
                </a:solidFill>
                <a:effectLst>
                  <a:outerShdw blurRad="38100" dist="38100" dir="2700000" algn="tl">
                    <a:srgbClr val="000000"/>
                  </a:outerShdw>
                </a:effectLst>
                <a:latin typeface="Calibri" pitchFamily="34" charset="0"/>
              </a:rPr>
              <a:t>WR</a:t>
            </a:r>
          </a:p>
        </p:txBody>
      </p:sp>
      <p:sp>
        <p:nvSpPr>
          <p:cNvPr id="101" name="Text Box 45"/>
          <p:cNvSpPr txBox="1">
            <a:spLocks noChangeArrowheads="1"/>
          </p:cNvSpPr>
          <p:nvPr/>
        </p:nvSpPr>
        <p:spPr bwMode="auto">
          <a:xfrm>
            <a:off x="346075" y="1038225"/>
            <a:ext cx="8451850" cy="519113"/>
          </a:xfrm>
          <a:prstGeom prst="rect">
            <a:avLst/>
          </a:prstGeom>
          <a:noFill/>
          <a:ln w="9525">
            <a:noFill/>
            <a:miter lim="800000"/>
            <a:headEnd/>
            <a:tailEnd/>
          </a:ln>
          <a:effectLst/>
        </p:spPr>
        <p:txBody>
          <a:bodyPr wrap="square">
            <a:spAutoFit/>
          </a:bodyPr>
          <a:lstStyle/>
          <a:p>
            <a:pPr>
              <a:defRPr/>
            </a:pPr>
            <a:r>
              <a:rPr lang="en-GB" sz="2800" i="1" smtClean="0">
                <a:solidFill>
                  <a:schemeClr val="bg1"/>
                </a:solidFill>
                <a:effectLst>
                  <a:outerShdw blurRad="38100" dist="38100" dir="2700000" algn="tl">
                    <a:srgbClr val="000000"/>
                  </a:outerShdw>
                </a:effectLst>
                <a:latin typeface="Calibri" pitchFamily="34" charset="0"/>
                <a:sym typeface="Wingdings" pitchFamily="2" charset="2"/>
              </a:rPr>
              <a:t>What is the origin of these unexpected results?</a:t>
            </a:r>
            <a:endParaRPr lang="en-GB" sz="2800" i="1">
              <a:solidFill>
                <a:schemeClr val="bg1"/>
              </a:solidFill>
              <a:effectLst>
                <a:outerShdw blurRad="38100" dist="38100" dir="2700000" algn="tl">
                  <a:srgbClr val="000000"/>
                </a:outerShdw>
              </a:effectLst>
              <a:latin typeface="Calibri" pitchFamily="34" charset="0"/>
              <a:sym typeface="Wingdings" pitchFamily="2" charset="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10709"/>
                                        </p:tgtEl>
                                        <p:attrNameLst>
                                          <p:attrName>style.visibility</p:attrName>
                                        </p:attrNameLst>
                                      </p:cBhvr>
                                      <p:to>
                                        <p:strVal val="visible"/>
                                      </p:to>
                                    </p:set>
                                    <p:animEffect transition="in" filter="fade">
                                      <p:cBhvr>
                                        <p:cTn id="7" dur="500"/>
                                        <p:tgtEl>
                                          <p:spTgt spid="101070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96"/>
                                        </p:tgtEl>
                                        <p:attrNameLst>
                                          <p:attrName>style.visibility</p:attrName>
                                        </p:attrNameLst>
                                      </p:cBhvr>
                                      <p:to>
                                        <p:strVal val="visible"/>
                                      </p:to>
                                    </p:set>
                                    <p:animEffect transition="in" filter="wipe(right)">
                                      <p:cBhvr>
                                        <p:cTn id="17" dur="1000"/>
                                        <p:tgtEl>
                                          <p:spTgt spid="96"/>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98"/>
                                        </p:tgtEl>
                                        <p:attrNameLst>
                                          <p:attrName>style.visibility</p:attrName>
                                        </p:attrNameLst>
                                      </p:cBhvr>
                                      <p:to>
                                        <p:strVal val="visible"/>
                                      </p:to>
                                    </p:set>
                                    <p:animEffect transition="in" filter="fade">
                                      <p:cBhvr>
                                        <p:cTn id="21" dur="500"/>
                                        <p:tgtEl>
                                          <p:spTgt spid="9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wipe(right)">
                                      <p:cBhvr>
                                        <p:cTn id="26" dur="2000"/>
                                        <p:tgtEl>
                                          <p:spTgt spid="97"/>
                                        </p:tgtEl>
                                      </p:cBhvr>
                                    </p:animEffect>
                                  </p:childTnLst>
                                </p:cTn>
                              </p:par>
                            </p:childTnLst>
                          </p:cTn>
                        </p:par>
                        <p:par>
                          <p:cTn id="27" fill="hold">
                            <p:stCondLst>
                              <p:cond delay="2000"/>
                            </p:stCondLst>
                            <p:childTnLst>
                              <p:par>
                                <p:cTn id="28" presetID="10" presetClass="entr" presetSubtype="0" fill="hold" grpId="0" nodeType="afterEffect">
                                  <p:stCondLst>
                                    <p:cond delay="0"/>
                                  </p:stCondLst>
                                  <p:childTnLst>
                                    <p:set>
                                      <p:cBhvr>
                                        <p:cTn id="29" dur="1" fill="hold">
                                          <p:stCondLst>
                                            <p:cond delay="0"/>
                                          </p:stCondLst>
                                        </p:cTn>
                                        <p:tgtEl>
                                          <p:spTgt spid="100"/>
                                        </p:tgtEl>
                                        <p:attrNameLst>
                                          <p:attrName>style.visibility</p:attrName>
                                        </p:attrNameLst>
                                      </p:cBhvr>
                                      <p:to>
                                        <p:strVal val="visible"/>
                                      </p:to>
                                    </p:set>
                                    <p:animEffect transition="in" filter="fade">
                                      <p:cBhvr>
                                        <p:cTn id="30" dur="500"/>
                                        <p:tgtEl>
                                          <p:spTgt spid="10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87"/>
                                        </p:tgtEl>
                                        <p:attrNameLst>
                                          <p:attrName>style.visibility</p:attrName>
                                        </p:attrNameLst>
                                      </p:cBhvr>
                                      <p:to>
                                        <p:strVal val="visible"/>
                                      </p:to>
                                    </p:set>
                                    <p:animEffect transition="in" filter="wipe(right)">
                                      <p:cBhvr>
                                        <p:cTn id="35" dur="2000"/>
                                        <p:tgtEl>
                                          <p:spTgt spid="87"/>
                                        </p:tgtEl>
                                      </p:cBhvr>
                                    </p:animEffect>
                                  </p:childTnLst>
                                </p:cTn>
                              </p:par>
                            </p:childTnLst>
                          </p:cTn>
                        </p:par>
                        <p:par>
                          <p:cTn id="36" fill="hold">
                            <p:stCondLst>
                              <p:cond delay="2000"/>
                            </p:stCondLst>
                            <p:childTnLst>
                              <p:par>
                                <p:cTn id="37" presetID="10" presetClass="entr" presetSubtype="0" fill="hold" grpId="0" nodeType="afterEffect">
                                  <p:stCondLst>
                                    <p:cond delay="0"/>
                                  </p:stCondLst>
                                  <p:childTnLst>
                                    <p:set>
                                      <p:cBhvr>
                                        <p:cTn id="38" dur="1" fill="hold">
                                          <p:stCondLst>
                                            <p:cond delay="0"/>
                                          </p:stCondLst>
                                        </p:cTn>
                                        <p:tgtEl>
                                          <p:spTgt spid="99"/>
                                        </p:tgtEl>
                                        <p:attrNameLst>
                                          <p:attrName>style.visibility</p:attrName>
                                        </p:attrNameLst>
                                      </p:cBhvr>
                                      <p:to>
                                        <p:strVal val="visible"/>
                                      </p:to>
                                    </p:set>
                                    <p:animEffect transition="in" filter="fade">
                                      <p:cBhvr>
                                        <p:cTn id="39" dur="500"/>
                                        <p:tgtEl>
                                          <p:spTgt spid="99"/>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2" fill="hold" grpId="0" nodeType="clickEffect">
                                  <p:stCondLst>
                                    <p:cond delay="0"/>
                                  </p:stCondLst>
                                  <p:childTnLst>
                                    <p:set>
                                      <p:cBhvr>
                                        <p:cTn id="43" dur="1" fill="hold">
                                          <p:stCondLst>
                                            <p:cond delay="0"/>
                                          </p:stCondLst>
                                        </p:cTn>
                                        <p:tgtEl>
                                          <p:spTgt spid="88"/>
                                        </p:tgtEl>
                                        <p:attrNameLst>
                                          <p:attrName>style.visibility</p:attrName>
                                        </p:attrNameLst>
                                      </p:cBhvr>
                                      <p:to>
                                        <p:strVal val="visible"/>
                                      </p:to>
                                    </p:set>
                                    <p:animEffect transition="in" filter="wipe(right)">
                                      <p:cBhvr>
                                        <p:cTn id="44" dur="2000"/>
                                        <p:tgtEl>
                                          <p:spTgt spid="88"/>
                                        </p:tgtEl>
                                      </p:cBhvr>
                                    </p:animEffect>
                                  </p:childTnLst>
                                </p:cTn>
                              </p:par>
                            </p:childTnLst>
                          </p:cTn>
                        </p:par>
                        <p:par>
                          <p:cTn id="45" fill="hold">
                            <p:stCondLst>
                              <p:cond delay="2000"/>
                            </p:stCondLst>
                            <p:childTnLst>
                              <p:par>
                                <p:cTn id="46" presetID="10" presetClass="entr" presetSubtype="0" fill="hold" grpId="0" nodeType="afterEffect">
                                  <p:stCondLst>
                                    <p:cond delay="0"/>
                                  </p:stCondLst>
                                  <p:childTnLst>
                                    <p:set>
                                      <p:cBhvr>
                                        <p:cTn id="47" dur="1" fill="hold">
                                          <p:stCondLst>
                                            <p:cond delay="0"/>
                                          </p:stCondLst>
                                        </p:cTn>
                                        <p:tgtEl>
                                          <p:spTgt spid="95"/>
                                        </p:tgtEl>
                                        <p:attrNameLst>
                                          <p:attrName>style.visibility</p:attrName>
                                        </p:attrNameLst>
                                      </p:cBhvr>
                                      <p:to>
                                        <p:strVal val="visible"/>
                                      </p:to>
                                    </p:set>
                                    <p:animEffect transition="in" filter="fade">
                                      <p:cBhvr>
                                        <p:cTn id="48" dur="500"/>
                                        <p:tgtEl>
                                          <p:spTgt spid="95"/>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2" fill="hold" grpId="0" nodeType="clickEffect">
                                  <p:stCondLst>
                                    <p:cond delay="0"/>
                                  </p:stCondLst>
                                  <p:childTnLst>
                                    <p:set>
                                      <p:cBhvr>
                                        <p:cTn id="52" dur="1" fill="hold">
                                          <p:stCondLst>
                                            <p:cond delay="0"/>
                                          </p:stCondLst>
                                        </p:cTn>
                                        <p:tgtEl>
                                          <p:spTgt spid="89"/>
                                        </p:tgtEl>
                                        <p:attrNameLst>
                                          <p:attrName>style.visibility</p:attrName>
                                        </p:attrNameLst>
                                      </p:cBhvr>
                                      <p:to>
                                        <p:strVal val="visible"/>
                                      </p:to>
                                    </p:set>
                                    <p:animEffect transition="in" filter="wipe(right)">
                                      <p:cBhvr>
                                        <p:cTn id="53" dur="1000"/>
                                        <p:tgtEl>
                                          <p:spTgt spid="89"/>
                                        </p:tgtEl>
                                      </p:cBhvr>
                                    </p:animEffect>
                                  </p:childTnLst>
                                </p:cTn>
                              </p:par>
                            </p:childTnLst>
                          </p:cTn>
                        </p:par>
                        <p:par>
                          <p:cTn id="54" fill="hold">
                            <p:stCondLst>
                              <p:cond delay="1000"/>
                            </p:stCondLst>
                            <p:childTnLst>
                              <p:par>
                                <p:cTn id="55" presetID="10" presetClass="entr" presetSubtype="0" fill="hold" grpId="0" nodeType="afterEffect">
                                  <p:stCondLst>
                                    <p:cond delay="0"/>
                                  </p:stCondLst>
                                  <p:childTnLst>
                                    <p:set>
                                      <p:cBhvr>
                                        <p:cTn id="56" dur="1" fill="hold">
                                          <p:stCondLst>
                                            <p:cond delay="0"/>
                                          </p:stCondLst>
                                        </p:cTn>
                                        <p:tgtEl>
                                          <p:spTgt spid="90"/>
                                        </p:tgtEl>
                                        <p:attrNameLst>
                                          <p:attrName>style.visibility</p:attrName>
                                        </p:attrNameLst>
                                      </p:cBhvr>
                                      <p:to>
                                        <p:strVal val="visible"/>
                                      </p:to>
                                    </p:set>
                                    <p:animEffect transition="in" filter="fade">
                                      <p:cBhvr>
                                        <p:cTn id="57" dur="500"/>
                                        <p:tgtEl>
                                          <p:spTgt spid="90"/>
                                        </p:tgtEl>
                                      </p:cBhvr>
                                    </p:animEffect>
                                  </p:childTnLst>
                                </p:cTn>
                              </p:par>
                            </p:childTnLst>
                          </p:cTn>
                        </p:par>
                        <p:par>
                          <p:cTn id="58" fill="hold">
                            <p:stCondLst>
                              <p:cond delay="1500"/>
                            </p:stCondLst>
                            <p:childTnLst>
                              <p:par>
                                <p:cTn id="59" presetID="22" presetClass="entr" presetSubtype="2" fill="hold" grpId="0" nodeType="afterEffect">
                                  <p:stCondLst>
                                    <p:cond delay="0"/>
                                  </p:stCondLst>
                                  <p:childTnLst>
                                    <p:set>
                                      <p:cBhvr>
                                        <p:cTn id="60" dur="1" fill="hold">
                                          <p:stCondLst>
                                            <p:cond delay="0"/>
                                          </p:stCondLst>
                                        </p:cTn>
                                        <p:tgtEl>
                                          <p:spTgt spid="83"/>
                                        </p:tgtEl>
                                        <p:attrNameLst>
                                          <p:attrName>style.visibility</p:attrName>
                                        </p:attrNameLst>
                                      </p:cBhvr>
                                      <p:to>
                                        <p:strVal val="visible"/>
                                      </p:to>
                                    </p:set>
                                    <p:animEffect transition="in" filter="wipe(right)">
                                      <p:cBhvr>
                                        <p:cTn id="61" dur="1000"/>
                                        <p:tgtEl>
                                          <p:spTgt spid="83"/>
                                        </p:tgtEl>
                                      </p:cBhvr>
                                    </p:animEffect>
                                  </p:childTnLst>
                                </p:cTn>
                              </p:par>
                            </p:childTnLst>
                          </p:cTn>
                        </p:par>
                        <p:par>
                          <p:cTn id="62" fill="hold">
                            <p:stCondLst>
                              <p:cond delay="2500"/>
                            </p:stCondLst>
                            <p:childTnLst>
                              <p:par>
                                <p:cTn id="63" presetID="10" presetClass="entr" presetSubtype="0" fill="hold" grpId="0" nodeType="afterEffect">
                                  <p:stCondLst>
                                    <p:cond delay="0"/>
                                  </p:stCondLst>
                                  <p:childTnLst>
                                    <p:set>
                                      <p:cBhvr>
                                        <p:cTn id="64" dur="1" fill="hold">
                                          <p:stCondLst>
                                            <p:cond delay="0"/>
                                          </p:stCondLst>
                                        </p:cTn>
                                        <p:tgtEl>
                                          <p:spTgt spid="91"/>
                                        </p:tgtEl>
                                        <p:attrNameLst>
                                          <p:attrName>style.visibility</p:attrName>
                                        </p:attrNameLst>
                                      </p:cBhvr>
                                      <p:to>
                                        <p:strVal val="visible"/>
                                      </p:to>
                                    </p:set>
                                    <p:animEffect transition="in" filter="fade">
                                      <p:cBhvr>
                                        <p:cTn id="65" dur="500"/>
                                        <p:tgtEl>
                                          <p:spTgt spid="91"/>
                                        </p:tgtEl>
                                      </p:cBhvr>
                                    </p:animEffect>
                                  </p:childTnLst>
                                </p:cTn>
                              </p:par>
                            </p:childTnLst>
                          </p:cTn>
                        </p:par>
                        <p:par>
                          <p:cTn id="66" fill="hold">
                            <p:stCondLst>
                              <p:cond delay="3000"/>
                            </p:stCondLst>
                            <p:childTnLst>
                              <p:par>
                                <p:cTn id="67" presetID="22" presetClass="entr" presetSubtype="2" fill="hold" grpId="0" nodeType="afterEffect">
                                  <p:stCondLst>
                                    <p:cond delay="0"/>
                                  </p:stCondLst>
                                  <p:childTnLst>
                                    <p:set>
                                      <p:cBhvr>
                                        <p:cTn id="68" dur="1" fill="hold">
                                          <p:stCondLst>
                                            <p:cond delay="0"/>
                                          </p:stCondLst>
                                        </p:cTn>
                                        <p:tgtEl>
                                          <p:spTgt spid="84"/>
                                        </p:tgtEl>
                                        <p:attrNameLst>
                                          <p:attrName>style.visibility</p:attrName>
                                        </p:attrNameLst>
                                      </p:cBhvr>
                                      <p:to>
                                        <p:strVal val="visible"/>
                                      </p:to>
                                    </p:set>
                                    <p:animEffect transition="in" filter="wipe(right)">
                                      <p:cBhvr>
                                        <p:cTn id="69" dur="1000"/>
                                        <p:tgtEl>
                                          <p:spTgt spid="84"/>
                                        </p:tgtEl>
                                      </p:cBhvr>
                                    </p:animEffect>
                                  </p:childTnLst>
                                </p:cTn>
                              </p:par>
                            </p:childTnLst>
                          </p:cTn>
                        </p:par>
                        <p:par>
                          <p:cTn id="70" fill="hold">
                            <p:stCondLst>
                              <p:cond delay="4000"/>
                            </p:stCondLst>
                            <p:childTnLst>
                              <p:par>
                                <p:cTn id="71" presetID="10" presetClass="entr" presetSubtype="0" fill="hold" grpId="0" nodeType="afterEffect">
                                  <p:stCondLst>
                                    <p:cond delay="0"/>
                                  </p:stCondLst>
                                  <p:childTnLst>
                                    <p:set>
                                      <p:cBhvr>
                                        <p:cTn id="72" dur="1" fill="hold">
                                          <p:stCondLst>
                                            <p:cond delay="0"/>
                                          </p:stCondLst>
                                        </p:cTn>
                                        <p:tgtEl>
                                          <p:spTgt spid="92"/>
                                        </p:tgtEl>
                                        <p:attrNameLst>
                                          <p:attrName>style.visibility</p:attrName>
                                        </p:attrNameLst>
                                      </p:cBhvr>
                                      <p:to>
                                        <p:strVal val="visible"/>
                                      </p:to>
                                    </p:set>
                                    <p:animEffect transition="in" filter="fade">
                                      <p:cBhvr>
                                        <p:cTn id="73" dur="500"/>
                                        <p:tgtEl>
                                          <p:spTgt spid="92"/>
                                        </p:tgtEl>
                                      </p:cBhvr>
                                    </p:animEffect>
                                  </p:childTnLst>
                                </p:cTn>
                              </p:par>
                            </p:childTnLst>
                          </p:cTn>
                        </p:par>
                        <p:par>
                          <p:cTn id="74" fill="hold">
                            <p:stCondLst>
                              <p:cond delay="4500"/>
                            </p:stCondLst>
                            <p:childTnLst>
                              <p:par>
                                <p:cTn id="75" presetID="22" presetClass="entr" presetSubtype="2" fill="hold" grpId="0" nodeType="afterEffect">
                                  <p:stCondLst>
                                    <p:cond delay="0"/>
                                  </p:stCondLst>
                                  <p:childTnLst>
                                    <p:set>
                                      <p:cBhvr>
                                        <p:cTn id="76" dur="1" fill="hold">
                                          <p:stCondLst>
                                            <p:cond delay="0"/>
                                          </p:stCondLst>
                                        </p:cTn>
                                        <p:tgtEl>
                                          <p:spTgt spid="85"/>
                                        </p:tgtEl>
                                        <p:attrNameLst>
                                          <p:attrName>style.visibility</p:attrName>
                                        </p:attrNameLst>
                                      </p:cBhvr>
                                      <p:to>
                                        <p:strVal val="visible"/>
                                      </p:to>
                                    </p:set>
                                    <p:animEffect transition="in" filter="wipe(right)">
                                      <p:cBhvr>
                                        <p:cTn id="77" dur="1000"/>
                                        <p:tgtEl>
                                          <p:spTgt spid="85"/>
                                        </p:tgtEl>
                                      </p:cBhvr>
                                    </p:animEffect>
                                  </p:childTnLst>
                                </p:cTn>
                              </p:par>
                            </p:childTnLst>
                          </p:cTn>
                        </p:par>
                        <p:par>
                          <p:cTn id="78" fill="hold">
                            <p:stCondLst>
                              <p:cond delay="5500"/>
                            </p:stCondLst>
                            <p:childTnLst>
                              <p:par>
                                <p:cTn id="79" presetID="10" presetClass="entr" presetSubtype="0" fill="hold" grpId="0" nodeType="afterEffect">
                                  <p:stCondLst>
                                    <p:cond delay="0"/>
                                  </p:stCondLst>
                                  <p:childTnLst>
                                    <p:set>
                                      <p:cBhvr>
                                        <p:cTn id="80" dur="1" fill="hold">
                                          <p:stCondLst>
                                            <p:cond delay="0"/>
                                          </p:stCondLst>
                                        </p:cTn>
                                        <p:tgtEl>
                                          <p:spTgt spid="93"/>
                                        </p:tgtEl>
                                        <p:attrNameLst>
                                          <p:attrName>style.visibility</p:attrName>
                                        </p:attrNameLst>
                                      </p:cBhvr>
                                      <p:to>
                                        <p:strVal val="visible"/>
                                      </p:to>
                                    </p:set>
                                    <p:animEffect transition="in" filter="fade">
                                      <p:cBhvr>
                                        <p:cTn id="81" dur="500"/>
                                        <p:tgtEl>
                                          <p:spTgt spid="93"/>
                                        </p:tgtEl>
                                      </p:cBhvr>
                                    </p:animEffect>
                                  </p:childTnLst>
                                </p:cTn>
                              </p:par>
                            </p:childTnLst>
                          </p:cTn>
                        </p:par>
                        <p:par>
                          <p:cTn id="82" fill="hold">
                            <p:stCondLst>
                              <p:cond delay="6000"/>
                            </p:stCondLst>
                            <p:childTnLst>
                              <p:par>
                                <p:cTn id="83" presetID="22" presetClass="entr" presetSubtype="2" fill="hold" grpId="0" nodeType="afterEffect">
                                  <p:stCondLst>
                                    <p:cond delay="0"/>
                                  </p:stCondLst>
                                  <p:childTnLst>
                                    <p:set>
                                      <p:cBhvr>
                                        <p:cTn id="84" dur="1" fill="hold">
                                          <p:stCondLst>
                                            <p:cond delay="0"/>
                                          </p:stCondLst>
                                        </p:cTn>
                                        <p:tgtEl>
                                          <p:spTgt spid="86"/>
                                        </p:tgtEl>
                                        <p:attrNameLst>
                                          <p:attrName>style.visibility</p:attrName>
                                        </p:attrNameLst>
                                      </p:cBhvr>
                                      <p:to>
                                        <p:strVal val="visible"/>
                                      </p:to>
                                    </p:set>
                                    <p:animEffect transition="in" filter="wipe(right)">
                                      <p:cBhvr>
                                        <p:cTn id="85" dur="1000"/>
                                        <p:tgtEl>
                                          <p:spTgt spid="86"/>
                                        </p:tgtEl>
                                      </p:cBhvr>
                                    </p:animEffect>
                                  </p:childTnLst>
                                </p:cTn>
                              </p:par>
                            </p:childTnLst>
                          </p:cTn>
                        </p:par>
                        <p:par>
                          <p:cTn id="86" fill="hold">
                            <p:stCondLst>
                              <p:cond delay="7000"/>
                            </p:stCondLst>
                            <p:childTnLst>
                              <p:par>
                                <p:cTn id="87" presetID="10" presetClass="entr" presetSubtype="0" fill="hold" grpId="0" nodeType="afterEffect">
                                  <p:stCondLst>
                                    <p:cond delay="0"/>
                                  </p:stCondLst>
                                  <p:childTnLst>
                                    <p:set>
                                      <p:cBhvr>
                                        <p:cTn id="88" dur="1" fill="hold">
                                          <p:stCondLst>
                                            <p:cond delay="0"/>
                                          </p:stCondLst>
                                        </p:cTn>
                                        <p:tgtEl>
                                          <p:spTgt spid="94"/>
                                        </p:tgtEl>
                                        <p:attrNameLst>
                                          <p:attrName>style.visibility</p:attrName>
                                        </p:attrNameLst>
                                      </p:cBhvr>
                                      <p:to>
                                        <p:strVal val="visible"/>
                                      </p:to>
                                    </p:set>
                                    <p:animEffect transition="in" filter="fade">
                                      <p:cBhvr>
                                        <p:cTn id="89" dur="500"/>
                                        <p:tgtEl>
                                          <p:spTgt spid="94"/>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1010710"/>
                                        </p:tgtEl>
                                        <p:attrNameLst>
                                          <p:attrName>style.visibility</p:attrName>
                                        </p:attrNameLst>
                                      </p:cBhvr>
                                      <p:to>
                                        <p:strVal val="visible"/>
                                      </p:to>
                                    </p:set>
                                    <p:animEffect transition="in" filter="fade">
                                      <p:cBhvr>
                                        <p:cTn id="94" dur="500"/>
                                        <p:tgtEl>
                                          <p:spTgt spid="10107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0709" grpId="0" autoUpdateAnimBg="0"/>
      <p:bldP spid="1010710" grpId="0" autoUpdateAnimBg="0"/>
      <p:bldP spid="83" grpId="0" animBg="1"/>
      <p:bldP spid="84" grpId="0" animBg="1"/>
      <p:bldP spid="85" grpId="0" animBg="1"/>
      <p:bldP spid="86" grpId="0" animBg="1"/>
      <p:bldP spid="87" grpId="0" animBg="1"/>
      <p:bldP spid="88" grpId="0" animBg="1"/>
      <p:bldP spid="89" grpId="0" animBg="1"/>
      <p:bldP spid="90" grpId="0"/>
      <p:bldP spid="91" grpId="0"/>
      <p:bldP spid="92" grpId="0"/>
      <p:bldP spid="93" grpId="0"/>
      <p:bldP spid="94" grpId="0"/>
      <p:bldP spid="95" grpId="0"/>
      <p:bldP spid="96" grpId="0" animBg="1"/>
      <p:bldP spid="97" grpId="0" animBg="1"/>
      <p:bldP spid="98" grpId="0"/>
      <p:bldP spid="99" grpId="0"/>
      <p:bldP spid="100" grpId="0"/>
    </p:bldLst>
  </p:timing>
</p:sld>
</file>

<file path=ppt/slides/slide1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12738" name="Rectangle 2"/>
          <p:cNvSpPr>
            <a:spLocks noChangeArrowheads="1"/>
          </p:cNvSpPr>
          <p:nvPr/>
        </p:nvSpPr>
        <p:spPr bwMode="auto">
          <a:xfrm>
            <a:off x="619124" y="6316663"/>
            <a:ext cx="8524875" cy="541337"/>
          </a:xfrm>
          <a:prstGeom prst="rect">
            <a:avLst/>
          </a:prstGeom>
          <a:solidFill>
            <a:schemeClr val="tx1"/>
          </a:solidFill>
          <a:ln w="9525" algn="ctr">
            <a:noFill/>
            <a:miter lim="800000"/>
            <a:headEnd/>
            <a:tailEnd/>
          </a:ln>
          <a:effectLst/>
        </p:spPr>
        <p:txBody>
          <a:bodyPr wrap="none" anchor="ctr"/>
          <a:lstStyle/>
          <a:p>
            <a:pPr>
              <a:defRPr/>
            </a:pPr>
            <a:endParaRPr lang="en-GB">
              <a:latin typeface="Calibri" pitchFamily="34" charset="0"/>
            </a:endParaRPr>
          </a:p>
        </p:txBody>
      </p:sp>
      <p:sp>
        <p:nvSpPr>
          <p:cNvPr id="1012755" name="Text Box 19"/>
          <p:cNvSpPr txBox="1">
            <a:spLocks noChangeArrowheads="1"/>
          </p:cNvSpPr>
          <p:nvPr/>
        </p:nvSpPr>
        <p:spPr bwMode="auto">
          <a:xfrm>
            <a:off x="0" y="88900"/>
            <a:ext cx="9144000" cy="1066800"/>
          </a:xfrm>
          <a:prstGeom prst="rect">
            <a:avLst/>
          </a:prstGeom>
          <a:noFill/>
          <a:ln w="9525" algn="ctr">
            <a:noFill/>
            <a:miter lim="800000"/>
            <a:headEnd/>
            <a:tailEnd/>
          </a:ln>
          <a:effectLst/>
        </p:spPr>
        <p:txBody>
          <a:bodyPr>
            <a:spAutoFit/>
          </a:bodyPr>
          <a:lstStyle/>
          <a:p>
            <a:pPr algn="ctr">
              <a:defRPr/>
            </a:pPr>
            <a:r>
              <a:rPr lang="en-GB" sz="3200" smtClean="0">
                <a:solidFill>
                  <a:srgbClr val="FFFF00"/>
                </a:solidFill>
                <a:effectLst>
                  <a:outerShdw blurRad="38100" dist="38100" dir="2700000" algn="tl">
                    <a:srgbClr val="000000"/>
                  </a:outerShdw>
                </a:effectLst>
                <a:latin typeface="Calibri" pitchFamily="34" charset="0"/>
              </a:rPr>
              <a:t>Mantle melting, melt extraction and post-melting processes beneath mid-ocean ridges</a:t>
            </a:r>
            <a:endParaRPr lang="en-GB" sz="3200">
              <a:solidFill>
                <a:srgbClr val="FFFF00"/>
              </a:solidFill>
              <a:effectLst>
                <a:outerShdw blurRad="38100" dist="38100" dir="2700000" algn="tl">
                  <a:srgbClr val="000000"/>
                </a:outerShdw>
              </a:effectLst>
              <a:latin typeface="Calibri" pitchFamily="34" charset="0"/>
            </a:endParaRPr>
          </a:p>
        </p:txBody>
      </p:sp>
      <p:sp>
        <p:nvSpPr>
          <p:cNvPr id="1012757" name="Text Box 21"/>
          <p:cNvSpPr txBox="1">
            <a:spLocks noChangeArrowheads="1"/>
          </p:cNvSpPr>
          <p:nvPr/>
        </p:nvSpPr>
        <p:spPr bwMode="auto">
          <a:xfrm>
            <a:off x="346075" y="1608138"/>
            <a:ext cx="8451850" cy="1292662"/>
          </a:xfrm>
          <a:prstGeom prst="rect">
            <a:avLst/>
          </a:prstGeom>
          <a:noFill/>
          <a:ln w="9525">
            <a:noFill/>
            <a:miter lim="800000"/>
            <a:headEnd/>
            <a:tailEnd/>
          </a:ln>
          <a:effectLst/>
        </p:spPr>
        <p:txBody>
          <a:bodyPr wrap="square">
            <a:spAutoFit/>
          </a:bodyPr>
          <a:lstStyle/>
          <a:p>
            <a:pPr>
              <a:defRPr/>
            </a:pPr>
            <a:r>
              <a:rPr lang="en-GB" sz="2600" smtClean="0">
                <a:solidFill>
                  <a:srgbClr val="FFFF00"/>
                </a:solidFill>
                <a:effectLst>
                  <a:outerShdw blurRad="38100" dist="38100" dir="2700000" algn="tl">
                    <a:srgbClr val="000000"/>
                  </a:outerShdw>
                </a:effectLst>
                <a:latin typeface="Calibri" pitchFamily="34" charset="0"/>
                <a:sym typeface="Wingdings" pitchFamily="2" charset="2"/>
              </a:rPr>
              <a:t>The elevated LREE abundances in bulk-rock abyssal peridotites can be readily explained by </a:t>
            </a:r>
            <a:r>
              <a:rPr lang="en-GB" sz="2600" smtClean="0">
                <a:solidFill>
                  <a:schemeClr val="bg1"/>
                </a:solidFill>
                <a:effectLst>
                  <a:outerShdw blurRad="38100" dist="38100" dir="2700000" algn="tl">
                    <a:srgbClr val="000000"/>
                  </a:outerShdw>
                </a:effectLst>
                <a:latin typeface="Calibri" pitchFamily="34" charset="0"/>
                <a:sym typeface="Wingdings" pitchFamily="2" charset="2"/>
              </a:rPr>
              <a:t>post-melting melt refertilization in the TBL</a:t>
            </a:r>
            <a:r>
              <a:rPr lang="en-GB" sz="2600" smtClean="0">
                <a:solidFill>
                  <a:srgbClr val="FFFF00"/>
                </a:solidFill>
                <a:effectLst>
                  <a:outerShdw blurRad="38100" dist="38100" dir="2700000" algn="tl">
                    <a:srgbClr val="000000"/>
                  </a:outerShdw>
                </a:effectLst>
                <a:latin typeface="Calibri" pitchFamily="34" charset="0"/>
                <a:sym typeface="Wingdings" pitchFamily="2" charset="2"/>
              </a:rPr>
              <a:t>.</a:t>
            </a:r>
            <a:endParaRPr lang="en-GB" sz="2600">
              <a:solidFill>
                <a:srgbClr val="FFFF00"/>
              </a:solidFill>
              <a:effectLst>
                <a:outerShdw blurRad="38100" dist="38100" dir="2700000" algn="tl">
                  <a:srgbClr val="000000"/>
                </a:outerShdw>
              </a:effectLst>
              <a:latin typeface="Calibri" pitchFamily="34" charset="0"/>
              <a:sym typeface="Wingdings" pitchFamily="2" charset="2"/>
            </a:endParaRPr>
          </a:p>
        </p:txBody>
      </p:sp>
      <p:sp>
        <p:nvSpPr>
          <p:cNvPr id="1012758" name="Text Box 22"/>
          <p:cNvSpPr txBox="1">
            <a:spLocks noChangeArrowheads="1"/>
          </p:cNvSpPr>
          <p:nvPr/>
        </p:nvSpPr>
        <p:spPr bwMode="auto">
          <a:xfrm>
            <a:off x="346075" y="2897188"/>
            <a:ext cx="3232150" cy="3721100"/>
          </a:xfrm>
          <a:prstGeom prst="rect">
            <a:avLst/>
          </a:prstGeom>
          <a:noFill/>
          <a:ln w="9525">
            <a:noFill/>
            <a:miter lim="800000"/>
            <a:headEnd/>
            <a:tailEnd/>
          </a:ln>
          <a:effectLst/>
        </p:spPr>
        <p:txBody>
          <a:bodyPr wrap="square">
            <a:spAutoFit/>
          </a:bodyPr>
          <a:lstStyle/>
          <a:p>
            <a:pPr>
              <a:defRPr/>
            </a:pPr>
            <a:r>
              <a:rPr lang="en-GB" sz="2800" smtClean="0">
                <a:solidFill>
                  <a:schemeClr val="bg1"/>
                </a:solidFill>
                <a:effectLst>
                  <a:outerShdw blurRad="38100" dist="38100" dir="2700000" algn="tl">
                    <a:srgbClr val="000000"/>
                  </a:outerShdw>
                </a:effectLst>
                <a:latin typeface="Calibri" pitchFamily="34" charset="0"/>
                <a:sym typeface="Wingdings" pitchFamily="2" charset="2"/>
              </a:rPr>
              <a:t>1) </a:t>
            </a:r>
            <a:r>
              <a:rPr lang="en-GB" sz="2800" smtClean="0">
                <a:solidFill>
                  <a:srgbClr val="FFFF00"/>
                </a:solidFill>
                <a:effectLst>
                  <a:outerShdw blurRad="38100" dist="38100" dir="2700000" algn="tl">
                    <a:srgbClr val="000000"/>
                  </a:outerShdw>
                </a:effectLst>
                <a:latin typeface="Calibri" pitchFamily="34" charset="0"/>
                <a:sym typeface="Wingdings" pitchFamily="2" charset="2"/>
              </a:rPr>
              <a:t>All the REE are depleted (i.e., they are incompatible as a group).</a:t>
            </a:r>
          </a:p>
          <a:p>
            <a:pPr>
              <a:defRPr/>
            </a:pPr>
            <a:endParaRPr lang="en-GB" sz="1400" smtClean="0">
              <a:solidFill>
                <a:srgbClr val="FFFF00"/>
              </a:solidFill>
              <a:effectLst>
                <a:outerShdw blurRad="38100" dist="38100" dir="2700000" algn="tl">
                  <a:srgbClr val="000000"/>
                </a:outerShdw>
              </a:effectLst>
              <a:latin typeface="Calibri" pitchFamily="34" charset="0"/>
              <a:sym typeface="Wingdings" pitchFamily="2" charset="2"/>
            </a:endParaRPr>
          </a:p>
          <a:p>
            <a:pPr>
              <a:defRPr/>
            </a:pPr>
            <a:r>
              <a:rPr lang="en-GB" sz="2800" smtClean="0">
                <a:solidFill>
                  <a:schemeClr val="bg1"/>
                </a:solidFill>
                <a:effectLst>
                  <a:outerShdw blurRad="38100" dist="38100" dir="2700000" algn="tl">
                    <a:srgbClr val="000000"/>
                  </a:outerShdw>
                </a:effectLst>
                <a:latin typeface="Calibri" pitchFamily="34" charset="0"/>
                <a:sym typeface="Wingdings" pitchFamily="2" charset="2"/>
              </a:rPr>
              <a:t>2) </a:t>
            </a:r>
            <a:r>
              <a:rPr lang="en-GB" sz="2800" smtClean="0">
                <a:solidFill>
                  <a:srgbClr val="FFFF00"/>
                </a:solidFill>
                <a:effectLst>
                  <a:outerShdw blurRad="38100" dist="38100" dir="2700000" algn="tl">
                    <a:srgbClr val="000000"/>
                  </a:outerShdw>
                </a:effectLst>
                <a:latin typeface="Calibri" pitchFamily="34" charset="0"/>
                <a:sym typeface="Wingdings" pitchFamily="2" charset="2"/>
              </a:rPr>
              <a:t>LREE are more incompatible (more depleted) than MREE and HREE.</a:t>
            </a:r>
            <a:endParaRPr lang="en-GB" sz="2800">
              <a:solidFill>
                <a:srgbClr val="FFFF00"/>
              </a:solidFill>
              <a:effectLst>
                <a:outerShdw blurRad="38100" dist="38100" dir="2700000" algn="tl">
                  <a:srgbClr val="000000"/>
                </a:outerShdw>
              </a:effectLst>
              <a:latin typeface="Calibri" pitchFamily="34" charset="0"/>
              <a:sym typeface="Wingdings" pitchFamily="2" charset="2"/>
            </a:endParaRPr>
          </a:p>
        </p:txBody>
      </p:sp>
      <p:grpSp>
        <p:nvGrpSpPr>
          <p:cNvPr id="116742" name="Group 39"/>
          <p:cNvGrpSpPr>
            <a:grpSpLocks/>
          </p:cNvGrpSpPr>
          <p:nvPr/>
        </p:nvGrpSpPr>
        <p:grpSpPr bwMode="auto">
          <a:xfrm>
            <a:off x="3603625" y="2894013"/>
            <a:ext cx="5545138" cy="3957637"/>
            <a:chOff x="2267" y="1827"/>
            <a:chExt cx="3493" cy="2493"/>
          </a:xfrm>
        </p:grpSpPr>
        <p:grpSp>
          <p:nvGrpSpPr>
            <p:cNvPr id="116762" name="Group 40"/>
            <p:cNvGrpSpPr>
              <a:grpSpLocks/>
            </p:cNvGrpSpPr>
            <p:nvPr/>
          </p:nvGrpSpPr>
          <p:grpSpPr bwMode="auto">
            <a:xfrm>
              <a:off x="2267" y="1827"/>
              <a:ext cx="3493" cy="2493"/>
              <a:chOff x="2267" y="1827"/>
              <a:chExt cx="3493" cy="2493"/>
            </a:xfrm>
          </p:grpSpPr>
          <p:grpSp>
            <p:nvGrpSpPr>
              <p:cNvPr id="116764" name="Group 41"/>
              <p:cNvGrpSpPr>
                <a:grpSpLocks/>
              </p:cNvGrpSpPr>
              <p:nvPr/>
            </p:nvGrpSpPr>
            <p:grpSpPr bwMode="auto">
              <a:xfrm>
                <a:off x="2267" y="1827"/>
                <a:ext cx="3493" cy="2493"/>
                <a:chOff x="2267" y="1827"/>
                <a:chExt cx="3493" cy="2493"/>
              </a:xfrm>
            </p:grpSpPr>
            <p:grpSp>
              <p:nvGrpSpPr>
                <p:cNvPr id="116766" name="Group 42"/>
                <p:cNvGrpSpPr>
                  <a:grpSpLocks/>
                </p:cNvGrpSpPr>
                <p:nvPr/>
              </p:nvGrpSpPr>
              <p:grpSpPr bwMode="auto">
                <a:xfrm>
                  <a:off x="2267" y="1827"/>
                  <a:ext cx="3493" cy="2493"/>
                  <a:chOff x="2267" y="1827"/>
                  <a:chExt cx="3493" cy="2493"/>
                </a:xfrm>
              </p:grpSpPr>
              <p:grpSp>
                <p:nvGrpSpPr>
                  <p:cNvPr id="116773" name="Group 43"/>
                  <p:cNvGrpSpPr>
                    <a:grpSpLocks/>
                  </p:cNvGrpSpPr>
                  <p:nvPr/>
                </p:nvGrpSpPr>
                <p:grpSpPr bwMode="auto">
                  <a:xfrm>
                    <a:off x="2267" y="1827"/>
                    <a:ext cx="3493" cy="2493"/>
                    <a:chOff x="2267" y="1827"/>
                    <a:chExt cx="3493" cy="2493"/>
                  </a:xfrm>
                </p:grpSpPr>
                <p:grpSp>
                  <p:nvGrpSpPr>
                    <p:cNvPr id="116775" name="Group 44"/>
                    <p:cNvGrpSpPr>
                      <a:grpSpLocks/>
                    </p:cNvGrpSpPr>
                    <p:nvPr/>
                  </p:nvGrpSpPr>
                  <p:grpSpPr bwMode="auto">
                    <a:xfrm>
                      <a:off x="2267" y="1827"/>
                      <a:ext cx="3493" cy="2493"/>
                      <a:chOff x="2267" y="1827"/>
                      <a:chExt cx="3493" cy="2493"/>
                    </a:xfrm>
                  </p:grpSpPr>
                  <p:grpSp>
                    <p:nvGrpSpPr>
                      <p:cNvPr id="116777" name="Group 45"/>
                      <p:cNvGrpSpPr>
                        <a:grpSpLocks/>
                      </p:cNvGrpSpPr>
                      <p:nvPr/>
                    </p:nvGrpSpPr>
                    <p:grpSpPr bwMode="auto">
                      <a:xfrm>
                        <a:off x="2267" y="1827"/>
                        <a:ext cx="3493" cy="2493"/>
                        <a:chOff x="2267" y="1827"/>
                        <a:chExt cx="3493" cy="2493"/>
                      </a:xfrm>
                    </p:grpSpPr>
                    <p:grpSp>
                      <p:nvGrpSpPr>
                        <p:cNvPr id="116780" name="Group 46"/>
                        <p:cNvGrpSpPr>
                          <a:grpSpLocks/>
                        </p:cNvGrpSpPr>
                        <p:nvPr/>
                      </p:nvGrpSpPr>
                      <p:grpSpPr bwMode="auto">
                        <a:xfrm>
                          <a:off x="2267" y="1827"/>
                          <a:ext cx="3493" cy="2493"/>
                          <a:chOff x="2267" y="1827"/>
                          <a:chExt cx="3493" cy="2493"/>
                        </a:xfrm>
                      </p:grpSpPr>
                      <p:grpSp>
                        <p:nvGrpSpPr>
                          <p:cNvPr id="116782" name="Group 47"/>
                          <p:cNvGrpSpPr>
                            <a:grpSpLocks/>
                          </p:cNvGrpSpPr>
                          <p:nvPr/>
                        </p:nvGrpSpPr>
                        <p:grpSpPr bwMode="auto">
                          <a:xfrm>
                            <a:off x="2267" y="1827"/>
                            <a:ext cx="3493" cy="2493"/>
                            <a:chOff x="2267" y="1827"/>
                            <a:chExt cx="3493" cy="2493"/>
                          </a:xfrm>
                        </p:grpSpPr>
                        <p:pic>
                          <p:nvPicPr>
                            <p:cNvPr id="116788" name="Picture 48"/>
                            <p:cNvPicPr>
                              <a:picLocks noChangeAspect="1" noChangeArrowheads="1"/>
                            </p:cNvPicPr>
                            <p:nvPr/>
                          </p:nvPicPr>
                          <p:blipFill>
                            <a:blip r:embed="rId3" cstate="print"/>
                            <a:srcRect t="50708"/>
                            <a:stretch>
                              <a:fillRect/>
                            </a:stretch>
                          </p:blipFill>
                          <p:spPr bwMode="auto">
                            <a:xfrm>
                              <a:off x="2267" y="1827"/>
                              <a:ext cx="3493" cy="2493"/>
                            </a:xfrm>
                            <a:prstGeom prst="rect">
                              <a:avLst/>
                            </a:prstGeom>
                            <a:noFill/>
                            <a:ln w="9525" algn="ctr">
                              <a:noFill/>
                              <a:miter lim="800000"/>
                              <a:headEnd/>
                              <a:tailEnd/>
                            </a:ln>
                          </p:spPr>
                        </p:pic>
                        <p:sp>
                          <p:nvSpPr>
                            <p:cNvPr id="82" name="Rectangle 49"/>
                            <p:cNvSpPr>
                              <a:spLocks noChangeArrowheads="1"/>
                            </p:cNvSpPr>
                            <p:nvPr/>
                          </p:nvSpPr>
                          <p:spPr bwMode="auto">
                            <a:xfrm>
                              <a:off x="5351" y="3807"/>
                              <a:ext cx="284" cy="250"/>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grpSp>
                      <p:sp>
                        <p:nvSpPr>
                          <p:cNvPr id="76" name="Oval 50"/>
                          <p:cNvSpPr>
                            <a:spLocks noChangeArrowheads="1"/>
                          </p:cNvSpPr>
                          <p:nvPr/>
                        </p:nvSpPr>
                        <p:spPr bwMode="auto">
                          <a:xfrm>
                            <a:off x="2935" y="3963"/>
                            <a:ext cx="56" cy="114"/>
                          </a:xfrm>
                          <a:prstGeom prst="ellipse">
                            <a:avLst/>
                          </a:prstGeom>
                          <a:solidFill>
                            <a:schemeClr val="bg1"/>
                          </a:solidFill>
                          <a:ln w="9525" algn="ctr">
                            <a:noFill/>
                            <a:round/>
                            <a:headEnd/>
                            <a:tailEnd/>
                          </a:ln>
                          <a:effectLst/>
                        </p:spPr>
                        <p:txBody>
                          <a:bodyPr wrap="none" anchor="ctr"/>
                          <a:lstStyle/>
                          <a:p>
                            <a:pPr>
                              <a:defRPr/>
                            </a:pPr>
                            <a:endParaRPr lang="en-GB">
                              <a:latin typeface="Calibri" pitchFamily="34" charset="0"/>
                            </a:endParaRPr>
                          </a:p>
                        </p:txBody>
                      </p:sp>
                      <p:sp>
                        <p:nvSpPr>
                          <p:cNvPr id="77" name="Oval 51"/>
                          <p:cNvSpPr>
                            <a:spLocks noChangeArrowheads="1"/>
                          </p:cNvSpPr>
                          <p:nvPr/>
                        </p:nvSpPr>
                        <p:spPr bwMode="auto">
                          <a:xfrm>
                            <a:off x="3250" y="3963"/>
                            <a:ext cx="92" cy="114"/>
                          </a:xfrm>
                          <a:prstGeom prst="ellipse">
                            <a:avLst/>
                          </a:prstGeom>
                          <a:solidFill>
                            <a:schemeClr val="bg1"/>
                          </a:solidFill>
                          <a:ln w="9525" algn="ctr">
                            <a:noFill/>
                            <a:round/>
                            <a:headEnd/>
                            <a:tailEnd/>
                          </a:ln>
                          <a:effectLst/>
                        </p:spPr>
                        <p:txBody>
                          <a:bodyPr wrap="none" anchor="ctr"/>
                          <a:lstStyle/>
                          <a:p>
                            <a:pPr>
                              <a:defRPr/>
                            </a:pPr>
                            <a:endParaRPr lang="en-GB">
                              <a:latin typeface="Calibri" pitchFamily="34" charset="0"/>
                            </a:endParaRPr>
                          </a:p>
                        </p:txBody>
                      </p:sp>
                      <p:sp>
                        <p:nvSpPr>
                          <p:cNvPr id="78" name="Oval 52"/>
                          <p:cNvSpPr>
                            <a:spLocks noChangeArrowheads="1"/>
                          </p:cNvSpPr>
                          <p:nvPr/>
                        </p:nvSpPr>
                        <p:spPr bwMode="auto">
                          <a:xfrm>
                            <a:off x="3409" y="3954"/>
                            <a:ext cx="92" cy="114"/>
                          </a:xfrm>
                          <a:prstGeom prst="ellipse">
                            <a:avLst/>
                          </a:prstGeom>
                          <a:solidFill>
                            <a:schemeClr val="bg1"/>
                          </a:solidFill>
                          <a:ln w="9525" algn="ctr">
                            <a:noFill/>
                            <a:round/>
                            <a:headEnd/>
                            <a:tailEnd/>
                          </a:ln>
                          <a:effectLst/>
                        </p:spPr>
                        <p:txBody>
                          <a:bodyPr wrap="none" anchor="ctr"/>
                          <a:lstStyle/>
                          <a:p>
                            <a:pPr>
                              <a:defRPr/>
                            </a:pPr>
                            <a:endParaRPr lang="en-GB">
                              <a:latin typeface="Calibri" pitchFamily="34" charset="0"/>
                            </a:endParaRPr>
                          </a:p>
                        </p:txBody>
                      </p:sp>
                      <p:sp>
                        <p:nvSpPr>
                          <p:cNvPr id="79" name="Oval 53"/>
                          <p:cNvSpPr>
                            <a:spLocks noChangeArrowheads="1"/>
                          </p:cNvSpPr>
                          <p:nvPr/>
                        </p:nvSpPr>
                        <p:spPr bwMode="auto">
                          <a:xfrm>
                            <a:off x="3601" y="3963"/>
                            <a:ext cx="92" cy="114"/>
                          </a:xfrm>
                          <a:prstGeom prst="ellipse">
                            <a:avLst/>
                          </a:prstGeom>
                          <a:solidFill>
                            <a:schemeClr val="bg1"/>
                          </a:solidFill>
                          <a:ln w="9525" algn="ctr">
                            <a:noFill/>
                            <a:round/>
                            <a:headEnd/>
                            <a:tailEnd/>
                          </a:ln>
                          <a:effectLst/>
                        </p:spPr>
                        <p:txBody>
                          <a:bodyPr wrap="none" anchor="ctr"/>
                          <a:lstStyle/>
                          <a:p>
                            <a:pPr>
                              <a:defRPr/>
                            </a:pPr>
                            <a:endParaRPr lang="en-GB">
                              <a:latin typeface="Calibri" pitchFamily="34" charset="0"/>
                            </a:endParaRPr>
                          </a:p>
                        </p:txBody>
                      </p:sp>
                      <p:sp>
                        <p:nvSpPr>
                          <p:cNvPr id="80" name="Oval 54"/>
                          <p:cNvSpPr>
                            <a:spLocks noChangeArrowheads="1"/>
                          </p:cNvSpPr>
                          <p:nvPr/>
                        </p:nvSpPr>
                        <p:spPr bwMode="auto">
                          <a:xfrm>
                            <a:off x="4924" y="3966"/>
                            <a:ext cx="92" cy="114"/>
                          </a:xfrm>
                          <a:prstGeom prst="ellipse">
                            <a:avLst/>
                          </a:prstGeom>
                          <a:solidFill>
                            <a:schemeClr val="bg1"/>
                          </a:solidFill>
                          <a:ln w="9525" algn="ctr">
                            <a:noFill/>
                            <a:round/>
                            <a:headEnd/>
                            <a:tailEnd/>
                          </a:ln>
                          <a:effectLst/>
                        </p:spPr>
                        <p:txBody>
                          <a:bodyPr wrap="none" anchor="ctr"/>
                          <a:lstStyle/>
                          <a:p>
                            <a:pPr>
                              <a:defRPr/>
                            </a:pPr>
                            <a:endParaRPr lang="en-GB">
                              <a:latin typeface="Calibri" pitchFamily="34" charset="0"/>
                            </a:endParaRPr>
                          </a:p>
                        </p:txBody>
                      </p:sp>
                    </p:grpSp>
                    <p:sp>
                      <p:nvSpPr>
                        <p:cNvPr id="74" name="Oval 55"/>
                        <p:cNvSpPr>
                          <a:spLocks noChangeArrowheads="1"/>
                        </p:cNvSpPr>
                        <p:nvPr/>
                      </p:nvSpPr>
                      <p:spPr bwMode="auto">
                        <a:xfrm>
                          <a:off x="4096" y="3969"/>
                          <a:ext cx="92" cy="114"/>
                        </a:xfrm>
                        <a:prstGeom prst="ellipse">
                          <a:avLst/>
                        </a:prstGeom>
                        <a:solidFill>
                          <a:schemeClr val="bg1"/>
                        </a:solidFill>
                        <a:ln w="9525" algn="ctr">
                          <a:noFill/>
                          <a:round/>
                          <a:headEnd/>
                          <a:tailEnd/>
                        </a:ln>
                        <a:effectLst/>
                      </p:spPr>
                      <p:txBody>
                        <a:bodyPr wrap="none" anchor="ctr"/>
                        <a:lstStyle/>
                        <a:p>
                          <a:pPr>
                            <a:defRPr/>
                          </a:pPr>
                          <a:endParaRPr lang="en-GB">
                            <a:latin typeface="Calibri" pitchFamily="34" charset="0"/>
                          </a:endParaRPr>
                        </a:p>
                      </p:txBody>
                    </p:sp>
                  </p:grpSp>
                  <p:sp>
                    <p:nvSpPr>
                      <p:cNvPr id="71" name="Rectangle 56"/>
                      <p:cNvSpPr>
                        <a:spLocks noChangeArrowheads="1"/>
                      </p:cNvSpPr>
                      <p:nvPr/>
                    </p:nvSpPr>
                    <p:spPr bwMode="auto">
                      <a:xfrm>
                        <a:off x="2670" y="2460"/>
                        <a:ext cx="822" cy="120"/>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sp>
                    <p:nvSpPr>
                      <p:cNvPr id="72" name="Freeform 57"/>
                      <p:cNvSpPr>
                        <a:spLocks/>
                      </p:cNvSpPr>
                      <p:nvPr/>
                    </p:nvSpPr>
                    <p:spPr bwMode="auto">
                      <a:xfrm>
                        <a:off x="2745" y="2538"/>
                        <a:ext cx="864" cy="396"/>
                      </a:xfrm>
                      <a:custGeom>
                        <a:avLst/>
                        <a:gdLst/>
                        <a:ahLst/>
                        <a:cxnLst>
                          <a:cxn ang="0">
                            <a:pos x="27" y="30"/>
                          </a:cxn>
                          <a:cxn ang="0">
                            <a:pos x="0" y="258"/>
                          </a:cxn>
                          <a:cxn ang="0">
                            <a:pos x="42" y="282"/>
                          </a:cxn>
                          <a:cxn ang="0">
                            <a:pos x="147" y="261"/>
                          </a:cxn>
                          <a:cxn ang="0">
                            <a:pos x="222" y="270"/>
                          </a:cxn>
                          <a:cxn ang="0">
                            <a:pos x="303" y="282"/>
                          </a:cxn>
                          <a:cxn ang="0">
                            <a:pos x="348" y="312"/>
                          </a:cxn>
                          <a:cxn ang="0">
                            <a:pos x="477" y="381"/>
                          </a:cxn>
                          <a:cxn ang="0">
                            <a:pos x="603" y="390"/>
                          </a:cxn>
                          <a:cxn ang="0">
                            <a:pos x="711" y="396"/>
                          </a:cxn>
                          <a:cxn ang="0">
                            <a:pos x="864" y="387"/>
                          </a:cxn>
                          <a:cxn ang="0">
                            <a:pos x="585" y="348"/>
                          </a:cxn>
                          <a:cxn ang="0">
                            <a:pos x="417" y="267"/>
                          </a:cxn>
                          <a:cxn ang="0">
                            <a:pos x="405" y="210"/>
                          </a:cxn>
                          <a:cxn ang="0">
                            <a:pos x="444" y="132"/>
                          </a:cxn>
                          <a:cxn ang="0">
                            <a:pos x="546" y="0"/>
                          </a:cxn>
                          <a:cxn ang="0">
                            <a:pos x="429" y="30"/>
                          </a:cxn>
                          <a:cxn ang="0">
                            <a:pos x="27" y="30"/>
                          </a:cxn>
                        </a:cxnLst>
                        <a:rect l="0" t="0" r="r" b="b"/>
                        <a:pathLst>
                          <a:path w="864" h="396">
                            <a:moveTo>
                              <a:pt x="27" y="30"/>
                            </a:moveTo>
                            <a:lnTo>
                              <a:pt x="0" y="258"/>
                            </a:lnTo>
                            <a:lnTo>
                              <a:pt x="42" y="282"/>
                            </a:lnTo>
                            <a:lnTo>
                              <a:pt x="147" y="261"/>
                            </a:lnTo>
                            <a:lnTo>
                              <a:pt x="222" y="270"/>
                            </a:lnTo>
                            <a:lnTo>
                              <a:pt x="303" y="282"/>
                            </a:lnTo>
                            <a:lnTo>
                              <a:pt x="348" y="312"/>
                            </a:lnTo>
                            <a:lnTo>
                              <a:pt x="477" y="381"/>
                            </a:lnTo>
                            <a:lnTo>
                              <a:pt x="603" y="390"/>
                            </a:lnTo>
                            <a:lnTo>
                              <a:pt x="711" y="396"/>
                            </a:lnTo>
                            <a:lnTo>
                              <a:pt x="864" y="387"/>
                            </a:lnTo>
                            <a:lnTo>
                              <a:pt x="585" y="348"/>
                            </a:lnTo>
                            <a:lnTo>
                              <a:pt x="417" y="267"/>
                            </a:lnTo>
                            <a:lnTo>
                              <a:pt x="405" y="210"/>
                            </a:lnTo>
                            <a:lnTo>
                              <a:pt x="444" y="132"/>
                            </a:lnTo>
                            <a:lnTo>
                              <a:pt x="546" y="0"/>
                            </a:lnTo>
                            <a:lnTo>
                              <a:pt x="429" y="30"/>
                            </a:lnTo>
                            <a:lnTo>
                              <a:pt x="27" y="30"/>
                            </a:lnTo>
                            <a:close/>
                          </a:path>
                        </a:pathLst>
                      </a:custGeom>
                      <a:solidFill>
                        <a:schemeClr val="bg1"/>
                      </a:solidFill>
                      <a:ln w="9525" cap="flat" cmpd="sng">
                        <a:noFill/>
                        <a:prstDash val="solid"/>
                        <a:round/>
                        <a:headEnd/>
                        <a:tailEnd/>
                      </a:ln>
                      <a:effectLst/>
                    </p:spPr>
                    <p:txBody>
                      <a:bodyPr anchor="ctr"/>
                      <a:lstStyle/>
                      <a:p>
                        <a:pPr>
                          <a:defRPr/>
                        </a:pPr>
                        <a:endParaRPr lang="en-GB">
                          <a:latin typeface="Calibri" pitchFamily="34" charset="0"/>
                        </a:endParaRPr>
                      </a:p>
                    </p:txBody>
                  </p:sp>
                </p:grpSp>
                <p:sp>
                  <p:nvSpPr>
                    <p:cNvPr id="69" name="Freeform 58"/>
                    <p:cNvSpPr>
                      <a:spLocks/>
                    </p:cNvSpPr>
                    <p:nvPr/>
                  </p:nvSpPr>
                  <p:spPr bwMode="auto">
                    <a:xfrm>
                      <a:off x="2804" y="2470"/>
                      <a:ext cx="2676" cy="466"/>
                    </a:xfrm>
                    <a:custGeom>
                      <a:avLst/>
                      <a:gdLst/>
                      <a:ahLst/>
                      <a:cxnLst>
                        <a:cxn ang="0">
                          <a:pos x="2676" y="10"/>
                        </a:cxn>
                        <a:cxn ang="0">
                          <a:pos x="1900" y="2"/>
                        </a:cxn>
                        <a:cxn ang="0">
                          <a:pos x="1348" y="22"/>
                        </a:cxn>
                        <a:cxn ang="0">
                          <a:pos x="832" y="78"/>
                        </a:cxn>
                        <a:cxn ang="0">
                          <a:pos x="396" y="226"/>
                        </a:cxn>
                        <a:cxn ang="0">
                          <a:pos x="88" y="386"/>
                        </a:cxn>
                        <a:cxn ang="0">
                          <a:pos x="0" y="466"/>
                        </a:cxn>
                      </a:cxnLst>
                      <a:rect l="0" t="0" r="r" b="b"/>
                      <a:pathLst>
                        <a:path w="2676" h="466">
                          <a:moveTo>
                            <a:pt x="2676" y="10"/>
                          </a:moveTo>
                          <a:cubicBezTo>
                            <a:pt x="2398" y="5"/>
                            <a:pt x="2121" y="0"/>
                            <a:pt x="1900" y="2"/>
                          </a:cubicBezTo>
                          <a:cubicBezTo>
                            <a:pt x="1679" y="4"/>
                            <a:pt x="1526" y="9"/>
                            <a:pt x="1348" y="22"/>
                          </a:cubicBezTo>
                          <a:cubicBezTo>
                            <a:pt x="1170" y="35"/>
                            <a:pt x="991" y="44"/>
                            <a:pt x="832" y="78"/>
                          </a:cubicBezTo>
                          <a:cubicBezTo>
                            <a:pt x="673" y="112"/>
                            <a:pt x="520" y="175"/>
                            <a:pt x="396" y="226"/>
                          </a:cubicBezTo>
                          <a:cubicBezTo>
                            <a:pt x="272" y="277"/>
                            <a:pt x="154" y="346"/>
                            <a:pt x="88" y="386"/>
                          </a:cubicBezTo>
                          <a:cubicBezTo>
                            <a:pt x="22" y="426"/>
                            <a:pt x="11" y="446"/>
                            <a:pt x="0" y="466"/>
                          </a:cubicBezTo>
                        </a:path>
                      </a:pathLst>
                    </a:custGeom>
                    <a:noFill/>
                    <a:ln w="38100" cap="flat" cmpd="sng">
                      <a:solidFill>
                        <a:srgbClr val="969696"/>
                      </a:solidFill>
                      <a:prstDash val="solid"/>
                      <a:round/>
                      <a:headEnd/>
                      <a:tailEnd/>
                    </a:ln>
                    <a:effectLst/>
                  </p:spPr>
                  <p:txBody>
                    <a:bodyPr anchor="ctr"/>
                    <a:lstStyle/>
                    <a:p>
                      <a:pPr>
                        <a:defRPr/>
                      </a:pPr>
                      <a:endParaRPr lang="en-GB">
                        <a:latin typeface="Calibri" pitchFamily="34" charset="0"/>
                      </a:endParaRPr>
                    </a:p>
                  </p:txBody>
                </p:sp>
              </p:grpSp>
              <p:sp>
                <p:nvSpPr>
                  <p:cNvPr id="67" name="Rectangle 59"/>
                  <p:cNvSpPr>
                    <a:spLocks noChangeArrowheads="1"/>
                  </p:cNvSpPr>
                  <p:nvPr/>
                </p:nvSpPr>
                <p:spPr bwMode="auto">
                  <a:xfrm>
                    <a:off x="5033" y="1941"/>
                    <a:ext cx="266" cy="186"/>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grpSp>
            <p:sp>
              <p:nvSpPr>
                <p:cNvPr id="60" name="Freeform 60"/>
                <p:cNvSpPr>
                  <a:spLocks/>
                </p:cNvSpPr>
                <p:nvPr/>
              </p:nvSpPr>
              <p:spPr bwMode="auto">
                <a:xfrm>
                  <a:off x="2724" y="2874"/>
                  <a:ext cx="177" cy="1242"/>
                </a:xfrm>
                <a:custGeom>
                  <a:avLst/>
                  <a:gdLst/>
                  <a:ahLst/>
                  <a:cxnLst>
                    <a:cxn ang="0">
                      <a:pos x="27" y="1230"/>
                    </a:cxn>
                    <a:cxn ang="0">
                      <a:pos x="0" y="156"/>
                    </a:cxn>
                    <a:cxn ang="0">
                      <a:pos x="60" y="36"/>
                    </a:cxn>
                    <a:cxn ang="0">
                      <a:pos x="81" y="0"/>
                    </a:cxn>
                    <a:cxn ang="0">
                      <a:pos x="111" y="45"/>
                    </a:cxn>
                    <a:cxn ang="0">
                      <a:pos x="177" y="252"/>
                    </a:cxn>
                    <a:cxn ang="0">
                      <a:pos x="132" y="555"/>
                    </a:cxn>
                    <a:cxn ang="0">
                      <a:pos x="123" y="1242"/>
                    </a:cxn>
                    <a:cxn ang="0">
                      <a:pos x="54" y="1239"/>
                    </a:cxn>
                    <a:cxn ang="0">
                      <a:pos x="27" y="1230"/>
                    </a:cxn>
                  </a:cxnLst>
                  <a:rect l="0" t="0" r="r" b="b"/>
                  <a:pathLst>
                    <a:path w="177" h="1242">
                      <a:moveTo>
                        <a:pt x="27" y="1230"/>
                      </a:moveTo>
                      <a:lnTo>
                        <a:pt x="0" y="156"/>
                      </a:lnTo>
                      <a:lnTo>
                        <a:pt x="60" y="36"/>
                      </a:lnTo>
                      <a:lnTo>
                        <a:pt x="81" y="0"/>
                      </a:lnTo>
                      <a:lnTo>
                        <a:pt x="111" y="45"/>
                      </a:lnTo>
                      <a:lnTo>
                        <a:pt x="177" y="252"/>
                      </a:lnTo>
                      <a:lnTo>
                        <a:pt x="132" y="555"/>
                      </a:lnTo>
                      <a:lnTo>
                        <a:pt x="123" y="1242"/>
                      </a:lnTo>
                      <a:lnTo>
                        <a:pt x="54" y="1239"/>
                      </a:lnTo>
                      <a:lnTo>
                        <a:pt x="27" y="1230"/>
                      </a:lnTo>
                      <a:close/>
                    </a:path>
                  </a:pathLst>
                </a:custGeom>
                <a:solidFill>
                  <a:schemeClr val="bg1"/>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61" name="Freeform 61"/>
                <p:cNvSpPr>
                  <a:spLocks/>
                </p:cNvSpPr>
                <p:nvPr/>
              </p:nvSpPr>
              <p:spPr bwMode="auto">
                <a:xfrm>
                  <a:off x="2928" y="2832"/>
                  <a:ext cx="162" cy="1287"/>
                </a:xfrm>
                <a:custGeom>
                  <a:avLst/>
                  <a:gdLst/>
                  <a:ahLst/>
                  <a:cxnLst>
                    <a:cxn ang="0">
                      <a:pos x="15" y="960"/>
                    </a:cxn>
                    <a:cxn ang="0">
                      <a:pos x="0" y="87"/>
                    </a:cxn>
                    <a:cxn ang="0">
                      <a:pos x="72" y="18"/>
                    </a:cxn>
                    <a:cxn ang="0">
                      <a:pos x="84" y="0"/>
                    </a:cxn>
                    <a:cxn ang="0">
                      <a:pos x="162" y="201"/>
                    </a:cxn>
                    <a:cxn ang="0">
                      <a:pos x="162" y="288"/>
                    </a:cxn>
                    <a:cxn ang="0">
                      <a:pos x="102" y="366"/>
                    </a:cxn>
                    <a:cxn ang="0">
                      <a:pos x="102" y="483"/>
                    </a:cxn>
                    <a:cxn ang="0">
                      <a:pos x="114" y="1284"/>
                    </a:cxn>
                    <a:cxn ang="0">
                      <a:pos x="42" y="1287"/>
                    </a:cxn>
                    <a:cxn ang="0">
                      <a:pos x="15" y="960"/>
                    </a:cxn>
                  </a:cxnLst>
                  <a:rect l="0" t="0" r="r" b="b"/>
                  <a:pathLst>
                    <a:path w="162" h="1287">
                      <a:moveTo>
                        <a:pt x="15" y="960"/>
                      </a:moveTo>
                      <a:lnTo>
                        <a:pt x="0" y="87"/>
                      </a:lnTo>
                      <a:lnTo>
                        <a:pt x="72" y="18"/>
                      </a:lnTo>
                      <a:lnTo>
                        <a:pt x="84" y="0"/>
                      </a:lnTo>
                      <a:lnTo>
                        <a:pt x="162" y="201"/>
                      </a:lnTo>
                      <a:lnTo>
                        <a:pt x="162" y="288"/>
                      </a:lnTo>
                      <a:lnTo>
                        <a:pt x="102" y="366"/>
                      </a:lnTo>
                      <a:lnTo>
                        <a:pt x="102" y="483"/>
                      </a:lnTo>
                      <a:lnTo>
                        <a:pt x="114" y="1284"/>
                      </a:lnTo>
                      <a:lnTo>
                        <a:pt x="42" y="1287"/>
                      </a:lnTo>
                      <a:lnTo>
                        <a:pt x="15" y="960"/>
                      </a:lnTo>
                      <a:close/>
                    </a:path>
                  </a:pathLst>
                </a:custGeom>
                <a:solidFill>
                  <a:schemeClr val="bg1"/>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62" name="Freeform 62"/>
                <p:cNvSpPr>
                  <a:spLocks/>
                </p:cNvSpPr>
                <p:nvPr/>
              </p:nvSpPr>
              <p:spPr bwMode="auto">
                <a:xfrm>
                  <a:off x="3141" y="2964"/>
                  <a:ext cx="171" cy="1152"/>
                </a:xfrm>
                <a:custGeom>
                  <a:avLst/>
                  <a:gdLst/>
                  <a:ahLst/>
                  <a:cxnLst>
                    <a:cxn ang="0">
                      <a:pos x="12" y="831"/>
                    </a:cxn>
                    <a:cxn ang="0">
                      <a:pos x="0" y="204"/>
                    </a:cxn>
                    <a:cxn ang="0">
                      <a:pos x="81" y="0"/>
                    </a:cxn>
                    <a:cxn ang="0">
                      <a:pos x="123" y="24"/>
                    </a:cxn>
                    <a:cxn ang="0">
                      <a:pos x="171" y="213"/>
                    </a:cxn>
                    <a:cxn ang="0">
                      <a:pos x="105" y="1152"/>
                    </a:cxn>
                    <a:cxn ang="0">
                      <a:pos x="18" y="1146"/>
                    </a:cxn>
                    <a:cxn ang="0">
                      <a:pos x="12" y="831"/>
                    </a:cxn>
                  </a:cxnLst>
                  <a:rect l="0" t="0" r="r" b="b"/>
                  <a:pathLst>
                    <a:path w="171" h="1152">
                      <a:moveTo>
                        <a:pt x="12" y="831"/>
                      </a:moveTo>
                      <a:lnTo>
                        <a:pt x="0" y="204"/>
                      </a:lnTo>
                      <a:lnTo>
                        <a:pt x="81" y="0"/>
                      </a:lnTo>
                      <a:lnTo>
                        <a:pt x="123" y="24"/>
                      </a:lnTo>
                      <a:lnTo>
                        <a:pt x="171" y="213"/>
                      </a:lnTo>
                      <a:lnTo>
                        <a:pt x="105" y="1152"/>
                      </a:lnTo>
                      <a:lnTo>
                        <a:pt x="18" y="1146"/>
                      </a:lnTo>
                      <a:lnTo>
                        <a:pt x="12" y="831"/>
                      </a:lnTo>
                      <a:close/>
                    </a:path>
                  </a:pathLst>
                </a:custGeom>
                <a:solidFill>
                  <a:schemeClr val="bg1"/>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63" name="Freeform 63"/>
                <p:cNvSpPr>
                  <a:spLocks/>
                </p:cNvSpPr>
                <p:nvPr/>
              </p:nvSpPr>
              <p:spPr bwMode="auto">
                <a:xfrm>
                  <a:off x="3348" y="2949"/>
                  <a:ext cx="165" cy="438"/>
                </a:xfrm>
                <a:custGeom>
                  <a:avLst/>
                  <a:gdLst/>
                  <a:ahLst/>
                  <a:cxnLst>
                    <a:cxn ang="0">
                      <a:pos x="0" y="384"/>
                    </a:cxn>
                    <a:cxn ang="0">
                      <a:pos x="3" y="201"/>
                    </a:cxn>
                    <a:cxn ang="0">
                      <a:pos x="87" y="0"/>
                    </a:cxn>
                    <a:cxn ang="0">
                      <a:pos x="165" y="216"/>
                    </a:cxn>
                    <a:cxn ang="0">
                      <a:pos x="111" y="285"/>
                    </a:cxn>
                    <a:cxn ang="0">
                      <a:pos x="99" y="381"/>
                    </a:cxn>
                    <a:cxn ang="0">
                      <a:pos x="63" y="438"/>
                    </a:cxn>
                    <a:cxn ang="0">
                      <a:pos x="0" y="384"/>
                    </a:cxn>
                  </a:cxnLst>
                  <a:rect l="0" t="0" r="r" b="b"/>
                  <a:pathLst>
                    <a:path w="165" h="438">
                      <a:moveTo>
                        <a:pt x="0" y="384"/>
                      </a:moveTo>
                      <a:lnTo>
                        <a:pt x="3" y="201"/>
                      </a:lnTo>
                      <a:lnTo>
                        <a:pt x="87" y="0"/>
                      </a:lnTo>
                      <a:lnTo>
                        <a:pt x="165" y="216"/>
                      </a:lnTo>
                      <a:lnTo>
                        <a:pt x="111" y="285"/>
                      </a:lnTo>
                      <a:lnTo>
                        <a:pt x="99" y="381"/>
                      </a:lnTo>
                      <a:lnTo>
                        <a:pt x="63" y="438"/>
                      </a:lnTo>
                      <a:lnTo>
                        <a:pt x="0" y="384"/>
                      </a:lnTo>
                      <a:close/>
                    </a:path>
                  </a:pathLst>
                </a:custGeom>
                <a:solidFill>
                  <a:schemeClr val="bg1"/>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64" name="Freeform 64"/>
                <p:cNvSpPr>
                  <a:spLocks/>
                </p:cNvSpPr>
                <p:nvPr/>
              </p:nvSpPr>
              <p:spPr bwMode="auto">
                <a:xfrm>
                  <a:off x="3567" y="2951"/>
                  <a:ext cx="98" cy="175"/>
                </a:xfrm>
                <a:custGeom>
                  <a:avLst/>
                  <a:gdLst/>
                  <a:ahLst/>
                  <a:cxnLst>
                    <a:cxn ang="0">
                      <a:pos x="0" y="169"/>
                    </a:cxn>
                    <a:cxn ang="0">
                      <a:pos x="62" y="0"/>
                    </a:cxn>
                    <a:cxn ang="0">
                      <a:pos x="71" y="4"/>
                    </a:cxn>
                    <a:cxn ang="0">
                      <a:pos x="98" y="85"/>
                    </a:cxn>
                    <a:cxn ang="0">
                      <a:pos x="8" y="175"/>
                    </a:cxn>
                    <a:cxn ang="0">
                      <a:pos x="0" y="169"/>
                    </a:cxn>
                  </a:cxnLst>
                  <a:rect l="0" t="0" r="r" b="b"/>
                  <a:pathLst>
                    <a:path w="98" h="175">
                      <a:moveTo>
                        <a:pt x="0" y="169"/>
                      </a:moveTo>
                      <a:lnTo>
                        <a:pt x="62" y="0"/>
                      </a:lnTo>
                      <a:lnTo>
                        <a:pt x="71" y="4"/>
                      </a:lnTo>
                      <a:lnTo>
                        <a:pt x="98" y="85"/>
                      </a:lnTo>
                      <a:lnTo>
                        <a:pt x="8" y="175"/>
                      </a:lnTo>
                      <a:lnTo>
                        <a:pt x="0" y="169"/>
                      </a:lnTo>
                      <a:close/>
                    </a:path>
                  </a:pathLst>
                </a:custGeom>
                <a:solidFill>
                  <a:schemeClr val="bg1"/>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65" name="Freeform 65"/>
                <p:cNvSpPr>
                  <a:spLocks/>
                </p:cNvSpPr>
                <p:nvPr/>
              </p:nvSpPr>
              <p:spPr bwMode="auto">
                <a:xfrm>
                  <a:off x="3647" y="3057"/>
                  <a:ext cx="43" cy="68"/>
                </a:xfrm>
                <a:custGeom>
                  <a:avLst/>
                  <a:gdLst/>
                  <a:ahLst/>
                  <a:cxnLst>
                    <a:cxn ang="0">
                      <a:pos x="3" y="48"/>
                    </a:cxn>
                    <a:cxn ang="0">
                      <a:pos x="43" y="68"/>
                    </a:cxn>
                    <a:cxn ang="0">
                      <a:pos x="43" y="48"/>
                    </a:cxn>
                    <a:cxn ang="0">
                      <a:pos x="28" y="0"/>
                    </a:cxn>
                    <a:cxn ang="0">
                      <a:pos x="0" y="27"/>
                    </a:cxn>
                    <a:cxn ang="0">
                      <a:pos x="3" y="48"/>
                    </a:cxn>
                  </a:cxnLst>
                  <a:rect l="0" t="0" r="r" b="b"/>
                  <a:pathLst>
                    <a:path w="43" h="68">
                      <a:moveTo>
                        <a:pt x="3" y="48"/>
                      </a:moveTo>
                      <a:lnTo>
                        <a:pt x="43" y="68"/>
                      </a:lnTo>
                      <a:lnTo>
                        <a:pt x="43" y="48"/>
                      </a:lnTo>
                      <a:lnTo>
                        <a:pt x="28" y="0"/>
                      </a:lnTo>
                      <a:lnTo>
                        <a:pt x="0" y="27"/>
                      </a:lnTo>
                      <a:lnTo>
                        <a:pt x="3" y="48"/>
                      </a:lnTo>
                      <a:close/>
                    </a:path>
                  </a:pathLst>
                </a:custGeom>
                <a:solidFill>
                  <a:schemeClr val="bg1"/>
                </a:solidFill>
                <a:ln w="9525" cap="flat" cmpd="sng">
                  <a:noFill/>
                  <a:prstDash val="solid"/>
                  <a:round/>
                  <a:headEnd/>
                  <a:tailEnd/>
                </a:ln>
                <a:effectLst/>
              </p:spPr>
              <p:txBody>
                <a:bodyPr anchor="ctr"/>
                <a:lstStyle/>
                <a:p>
                  <a:pPr>
                    <a:defRPr/>
                  </a:pPr>
                  <a:endParaRPr lang="en-GB">
                    <a:latin typeface="Calibri" pitchFamily="34" charset="0"/>
                  </a:endParaRPr>
                </a:p>
              </p:txBody>
            </p:sp>
          </p:grpSp>
          <p:sp>
            <p:nvSpPr>
              <p:cNvPr id="58" name="Rectangle 66"/>
              <p:cNvSpPr>
                <a:spLocks noChangeArrowheads="1"/>
              </p:cNvSpPr>
              <p:nvPr/>
            </p:nvSpPr>
            <p:spPr bwMode="auto">
              <a:xfrm>
                <a:off x="2753" y="2110"/>
                <a:ext cx="2761" cy="1982"/>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grpSp>
        <p:sp>
          <p:nvSpPr>
            <p:cNvPr id="56" name="Rectangle 67"/>
            <p:cNvSpPr>
              <a:spLocks noChangeArrowheads="1"/>
            </p:cNvSpPr>
            <p:nvPr/>
          </p:nvSpPr>
          <p:spPr bwMode="auto">
            <a:xfrm>
              <a:off x="4735" y="1952"/>
              <a:ext cx="389" cy="172"/>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grpSp>
      <p:sp>
        <p:nvSpPr>
          <p:cNvPr id="83" name="Freeform 68"/>
          <p:cNvSpPr>
            <a:spLocks/>
          </p:cNvSpPr>
          <p:nvPr/>
        </p:nvSpPr>
        <p:spPr bwMode="auto">
          <a:xfrm>
            <a:off x="5340350" y="4597400"/>
            <a:ext cx="3351213" cy="1947863"/>
          </a:xfrm>
          <a:custGeom>
            <a:avLst/>
            <a:gdLst/>
            <a:ahLst/>
            <a:cxnLst>
              <a:cxn ang="0">
                <a:pos x="2111" y="0"/>
              </a:cxn>
              <a:cxn ang="0">
                <a:pos x="1575" y="48"/>
              </a:cxn>
              <a:cxn ang="0">
                <a:pos x="1031" y="152"/>
              </a:cxn>
              <a:cxn ang="0">
                <a:pos x="619" y="284"/>
              </a:cxn>
              <a:cxn ang="0">
                <a:pos x="287" y="516"/>
              </a:cxn>
              <a:cxn ang="0">
                <a:pos x="131" y="812"/>
              </a:cxn>
              <a:cxn ang="0">
                <a:pos x="19" y="1160"/>
              </a:cxn>
              <a:cxn ang="0">
                <a:pos x="19" y="1216"/>
              </a:cxn>
            </a:cxnLst>
            <a:rect l="0" t="0" r="r" b="b"/>
            <a:pathLst>
              <a:path w="2111" h="1227">
                <a:moveTo>
                  <a:pt x="2111" y="0"/>
                </a:moveTo>
                <a:cubicBezTo>
                  <a:pt x="1933" y="11"/>
                  <a:pt x="1755" y="23"/>
                  <a:pt x="1575" y="48"/>
                </a:cubicBezTo>
                <a:cubicBezTo>
                  <a:pt x="1395" y="73"/>
                  <a:pt x="1190" y="113"/>
                  <a:pt x="1031" y="152"/>
                </a:cubicBezTo>
                <a:cubicBezTo>
                  <a:pt x="872" y="191"/>
                  <a:pt x="743" y="223"/>
                  <a:pt x="619" y="284"/>
                </a:cubicBezTo>
                <a:cubicBezTo>
                  <a:pt x="495" y="345"/>
                  <a:pt x="368" y="428"/>
                  <a:pt x="287" y="516"/>
                </a:cubicBezTo>
                <a:cubicBezTo>
                  <a:pt x="206" y="604"/>
                  <a:pt x="176" y="705"/>
                  <a:pt x="131" y="812"/>
                </a:cubicBezTo>
                <a:cubicBezTo>
                  <a:pt x="86" y="919"/>
                  <a:pt x="38" y="1093"/>
                  <a:pt x="19" y="1160"/>
                </a:cubicBezTo>
                <a:cubicBezTo>
                  <a:pt x="0" y="1227"/>
                  <a:pt x="9" y="1221"/>
                  <a:pt x="19" y="1216"/>
                </a:cubicBezTo>
              </a:path>
            </a:pathLst>
          </a:custGeom>
          <a:noFill/>
          <a:ln w="38100" cap="flat" cmpd="sng">
            <a:solidFill>
              <a:srgbClr val="FF0000"/>
            </a:solidFill>
            <a:prstDash val="solid"/>
            <a:round/>
            <a:headEnd/>
            <a:tailEnd/>
          </a:ln>
          <a:effectLst/>
        </p:spPr>
        <p:txBody>
          <a:bodyPr anchor="ctr"/>
          <a:lstStyle/>
          <a:p>
            <a:pPr>
              <a:defRPr/>
            </a:pPr>
            <a:endParaRPr lang="en-GB">
              <a:latin typeface="Calibri" pitchFamily="34" charset="0"/>
            </a:endParaRPr>
          </a:p>
        </p:txBody>
      </p:sp>
      <p:sp>
        <p:nvSpPr>
          <p:cNvPr id="84" name="Freeform 69"/>
          <p:cNvSpPr>
            <a:spLocks/>
          </p:cNvSpPr>
          <p:nvPr/>
        </p:nvSpPr>
        <p:spPr bwMode="auto">
          <a:xfrm>
            <a:off x="5643563" y="4895850"/>
            <a:ext cx="3054350" cy="1638300"/>
          </a:xfrm>
          <a:custGeom>
            <a:avLst/>
            <a:gdLst/>
            <a:ahLst/>
            <a:cxnLst>
              <a:cxn ang="0">
                <a:pos x="1924" y="0"/>
              </a:cxn>
              <a:cxn ang="0">
                <a:pos x="1596" y="40"/>
              </a:cxn>
              <a:cxn ang="0">
                <a:pos x="936" y="220"/>
              </a:cxn>
              <a:cxn ang="0">
                <a:pos x="428" y="468"/>
              </a:cxn>
              <a:cxn ang="0">
                <a:pos x="180" y="688"/>
              </a:cxn>
              <a:cxn ang="0">
                <a:pos x="48" y="832"/>
              </a:cxn>
              <a:cxn ang="0">
                <a:pos x="0" y="1032"/>
              </a:cxn>
            </a:cxnLst>
            <a:rect l="0" t="0" r="r" b="b"/>
            <a:pathLst>
              <a:path w="1924" h="1032">
                <a:moveTo>
                  <a:pt x="1924" y="0"/>
                </a:moveTo>
                <a:cubicBezTo>
                  <a:pt x="1842" y="1"/>
                  <a:pt x="1761" y="3"/>
                  <a:pt x="1596" y="40"/>
                </a:cubicBezTo>
                <a:cubicBezTo>
                  <a:pt x="1431" y="77"/>
                  <a:pt x="1131" y="149"/>
                  <a:pt x="936" y="220"/>
                </a:cubicBezTo>
                <a:cubicBezTo>
                  <a:pt x="741" y="291"/>
                  <a:pt x="554" y="390"/>
                  <a:pt x="428" y="468"/>
                </a:cubicBezTo>
                <a:cubicBezTo>
                  <a:pt x="302" y="546"/>
                  <a:pt x="243" y="627"/>
                  <a:pt x="180" y="688"/>
                </a:cubicBezTo>
                <a:cubicBezTo>
                  <a:pt x="117" y="749"/>
                  <a:pt x="78" y="775"/>
                  <a:pt x="48" y="832"/>
                </a:cubicBezTo>
                <a:cubicBezTo>
                  <a:pt x="18" y="889"/>
                  <a:pt x="9" y="960"/>
                  <a:pt x="0" y="1032"/>
                </a:cubicBezTo>
              </a:path>
            </a:pathLst>
          </a:custGeom>
          <a:noFill/>
          <a:ln w="38100" cap="flat" cmpd="sng">
            <a:solidFill>
              <a:srgbClr val="FF0000"/>
            </a:solidFill>
            <a:prstDash val="solid"/>
            <a:round/>
            <a:headEnd/>
            <a:tailEnd/>
          </a:ln>
          <a:effectLst/>
        </p:spPr>
        <p:txBody>
          <a:bodyPr anchor="ctr"/>
          <a:lstStyle/>
          <a:p>
            <a:pPr>
              <a:defRPr/>
            </a:pPr>
            <a:endParaRPr lang="en-GB">
              <a:latin typeface="Calibri" pitchFamily="34" charset="0"/>
            </a:endParaRPr>
          </a:p>
        </p:txBody>
      </p:sp>
      <p:sp>
        <p:nvSpPr>
          <p:cNvPr id="85" name="Freeform 70"/>
          <p:cNvSpPr>
            <a:spLocks/>
          </p:cNvSpPr>
          <p:nvPr/>
        </p:nvSpPr>
        <p:spPr bwMode="auto">
          <a:xfrm>
            <a:off x="6278563" y="5245100"/>
            <a:ext cx="2419350" cy="1289050"/>
          </a:xfrm>
          <a:custGeom>
            <a:avLst/>
            <a:gdLst/>
            <a:ahLst/>
            <a:cxnLst>
              <a:cxn ang="0">
                <a:pos x="1524" y="0"/>
              </a:cxn>
              <a:cxn ang="0">
                <a:pos x="1084" y="124"/>
              </a:cxn>
              <a:cxn ang="0">
                <a:pos x="504" y="420"/>
              </a:cxn>
              <a:cxn ang="0">
                <a:pos x="132" y="664"/>
              </a:cxn>
              <a:cxn ang="0">
                <a:pos x="0" y="812"/>
              </a:cxn>
            </a:cxnLst>
            <a:rect l="0" t="0" r="r" b="b"/>
            <a:pathLst>
              <a:path w="1524" h="812">
                <a:moveTo>
                  <a:pt x="1524" y="0"/>
                </a:moveTo>
                <a:cubicBezTo>
                  <a:pt x="1389" y="27"/>
                  <a:pt x="1254" y="54"/>
                  <a:pt x="1084" y="124"/>
                </a:cubicBezTo>
                <a:cubicBezTo>
                  <a:pt x="914" y="194"/>
                  <a:pt x="663" y="330"/>
                  <a:pt x="504" y="420"/>
                </a:cubicBezTo>
                <a:cubicBezTo>
                  <a:pt x="345" y="510"/>
                  <a:pt x="216" y="599"/>
                  <a:pt x="132" y="664"/>
                </a:cubicBezTo>
                <a:cubicBezTo>
                  <a:pt x="48" y="729"/>
                  <a:pt x="24" y="770"/>
                  <a:pt x="0" y="812"/>
                </a:cubicBezTo>
              </a:path>
            </a:pathLst>
          </a:custGeom>
          <a:noFill/>
          <a:ln w="38100" cap="flat" cmpd="sng">
            <a:solidFill>
              <a:srgbClr val="FF0000"/>
            </a:solidFill>
            <a:prstDash val="solid"/>
            <a:round/>
            <a:headEnd/>
            <a:tailEnd/>
          </a:ln>
          <a:effectLst/>
        </p:spPr>
        <p:txBody>
          <a:bodyPr anchor="ctr"/>
          <a:lstStyle/>
          <a:p>
            <a:pPr>
              <a:defRPr/>
            </a:pPr>
            <a:endParaRPr lang="en-GB">
              <a:latin typeface="Calibri" pitchFamily="34" charset="0"/>
            </a:endParaRPr>
          </a:p>
        </p:txBody>
      </p:sp>
      <p:sp>
        <p:nvSpPr>
          <p:cNvPr id="86" name="Freeform 71"/>
          <p:cNvSpPr>
            <a:spLocks/>
          </p:cNvSpPr>
          <p:nvPr/>
        </p:nvSpPr>
        <p:spPr bwMode="auto">
          <a:xfrm>
            <a:off x="7542213" y="5702300"/>
            <a:ext cx="1149350" cy="831850"/>
          </a:xfrm>
          <a:custGeom>
            <a:avLst/>
            <a:gdLst/>
            <a:ahLst/>
            <a:cxnLst>
              <a:cxn ang="0">
                <a:pos x="724" y="0"/>
              </a:cxn>
              <a:cxn ang="0">
                <a:pos x="508" y="100"/>
              </a:cxn>
              <a:cxn ang="0">
                <a:pos x="196" y="352"/>
              </a:cxn>
              <a:cxn ang="0">
                <a:pos x="0" y="524"/>
              </a:cxn>
            </a:cxnLst>
            <a:rect l="0" t="0" r="r" b="b"/>
            <a:pathLst>
              <a:path w="724" h="524">
                <a:moveTo>
                  <a:pt x="724" y="0"/>
                </a:moveTo>
                <a:cubicBezTo>
                  <a:pt x="660" y="20"/>
                  <a:pt x="596" y="41"/>
                  <a:pt x="508" y="100"/>
                </a:cubicBezTo>
                <a:cubicBezTo>
                  <a:pt x="420" y="159"/>
                  <a:pt x="281" y="281"/>
                  <a:pt x="196" y="352"/>
                </a:cubicBezTo>
                <a:cubicBezTo>
                  <a:pt x="111" y="423"/>
                  <a:pt x="55" y="473"/>
                  <a:pt x="0" y="524"/>
                </a:cubicBezTo>
              </a:path>
            </a:pathLst>
          </a:custGeom>
          <a:noFill/>
          <a:ln w="38100" cap="flat" cmpd="sng">
            <a:solidFill>
              <a:srgbClr val="FF0000"/>
            </a:solidFill>
            <a:prstDash val="solid"/>
            <a:round/>
            <a:headEnd/>
            <a:tailEnd/>
          </a:ln>
          <a:effectLst/>
        </p:spPr>
        <p:txBody>
          <a:bodyPr anchor="ctr"/>
          <a:lstStyle/>
          <a:p>
            <a:pPr>
              <a:defRPr/>
            </a:pPr>
            <a:endParaRPr lang="en-GB">
              <a:latin typeface="Calibri" pitchFamily="34" charset="0"/>
            </a:endParaRPr>
          </a:p>
        </p:txBody>
      </p:sp>
      <p:sp>
        <p:nvSpPr>
          <p:cNvPr id="87" name="Freeform 72"/>
          <p:cNvSpPr>
            <a:spLocks/>
          </p:cNvSpPr>
          <p:nvPr/>
        </p:nvSpPr>
        <p:spPr bwMode="auto">
          <a:xfrm>
            <a:off x="4456113" y="3797300"/>
            <a:ext cx="4248150" cy="739775"/>
          </a:xfrm>
          <a:custGeom>
            <a:avLst/>
            <a:gdLst/>
            <a:ahLst/>
            <a:cxnLst>
              <a:cxn ang="0">
                <a:pos x="2676" y="10"/>
              </a:cxn>
              <a:cxn ang="0">
                <a:pos x="1900" y="2"/>
              </a:cxn>
              <a:cxn ang="0">
                <a:pos x="1348" y="22"/>
              </a:cxn>
              <a:cxn ang="0">
                <a:pos x="832" y="78"/>
              </a:cxn>
              <a:cxn ang="0">
                <a:pos x="396" y="226"/>
              </a:cxn>
              <a:cxn ang="0">
                <a:pos x="88" y="386"/>
              </a:cxn>
              <a:cxn ang="0">
                <a:pos x="0" y="466"/>
              </a:cxn>
            </a:cxnLst>
            <a:rect l="0" t="0" r="r" b="b"/>
            <a:pathLst>
              <a:path w="2676" h="466">
                <a:moveTo>
                  <a:pt x="2676" y="10"/>
                </a:moveTo>
                <a:cubicBezTo>
                  <a:pt x="2398" y="5"/>
                  <a:pt x="2121" y="0"/>
                  <a:pt x="1900" y="2"/>
                </a:cubicBezTo>
                <a:cubicBezTo>
                  <a:pt x="1679" y="4"/>
                  <a:pt x="1526" y="9"/>
                  <a:pt x="1348" y="22"/>
                </a:cubicBezTo>
                <a:cubicBezTo>
                  <a:pt x="1170" y="35"/>
                  <a:pt x="991" y="44"/>
                  <a:pt x="832" y="78"/>
                </a:cubicBezTo>
                <a:cubicBezTo>
                  <a:pt x="673" y="112"/>
                  <a:pt x="520" y="175"/>
                  <a:pt x="396" y="226"/>
                </a:cubicBezTo>
                <a:cubicBezTo>
                  <a:pt x="272" y="277"/>
                  <a:pt x="154" y="346"/>
                  <a:pt x="88" y="386"/>
                </a:cubicBezTo>
                <a:cubicBezTo>
                  <a:pt x="22" y="426"/>
                  <a:pt x="11" y="446"/>
                  <a:pt x="0" y="466"/>
                </a:cubicBezTo>
              </a:path>
            </a:pathLst>
          </a:custGeom>
          <a:noFill/>
          <a:ln w="76200" cap="flat" cmpd="sng">
            <a:solidFill>
              <a:srgbClr val="FF0000"/>
            </a:solidFill>
            <a:prstDash val="dash"/>
            <a:round/>
            <a:headEnd/>
            <a:tailEnd/>
          </a:ln>
          <a:effectLst/>
        </p:spPr>
        <p:txBody>
          <a:bodyPr anchor="ctr"/>
          <a:lstStyle/>
          <a:p>
            <a:pPr>
              <a:defRPr/>
            </a:pPr>
            <a:endParaRPr lang="en-GB">
              <a:latin typeface="Calibri" pitchFamily="34" charset="0"/>
            </a:endParaRPr>
          </a:p>
        </p:txBody>
      </p:sp>
      <p:sp>
        <p:nvSpPr>
          <p:cNvPr id="88" name="Freeform 73"/>
          <p:cNvSpPr>
            <a:spLocks/>
          </p:cNvSpPr>
          <p:nvPr/>
        </p:nvSpPr>
        <p:spPr bwMode="auto">
          <a:xfrm>
            <a:off x="4570413" y="4119563"/>
            <a:ext cx="4133850" cy="2414587"/>
          </a:xfrm>
          <a:custGeom>
            <a:avLst/>
            <a:gdLst/>
            <a:ahLst/>
            <a:cxnLst>
              <a:cxn ang="0">
                <a:pos x="2604" y="9"/>
              </a:cxn>
              <a:cxn ang="0">
                <a:pos x="1692" y="17"/>
              </a:cxn>
              <a:cxn ang="0">
                <a:pos x="1032" y="113"/>
              </a:cxn>
              <a:cxn ang="0">
                <a:pos x="764" y="173"/>
              </a:cxn>
              <a:cxn ang="0">
                <a:pos x="656" y="257"/>
              </a:cxn>
              <a:cxn ang="0">
                <a:pos x="436" y="533"/>
              </a:cxn>
              <a:cxn ang="0">
                <a:pos x="244" y="921"/>
              </a:cxn>
              <a:cxn ang="0">
                <a:pos x="72" y="1309"/>
              </a:cxn>
              <a:cxn ang="0">
                <a:pos x="0" y="1521"/>
              </a:cxn>
            </a:cxnLst>
            <a:rect l="0" t="0" r="r" b="b"/>
            <a:pathLst>
              <a:path w="2604" h="1521">
                <a:moveTo>
                  <a:pt x="2604" y="9"/>
                </a:moveTo>
                <a:cubicBezTo>
                  <a:pt x="2279" y="4"/>
                  <a:pt x="1954" y="0"/>
                  <a:pt x="1692" y="17"/>
                </a:cubicBezTo>
                <a:cubicBezTo>
                  <a:pt x="1430" y="34"/>
                  <a:pt x="1187" y="87"/>
                  <a:pt x="1032" y="113"/>
                </a:cubicBezTo>
                <a:cubicBezTo>
                  <a:pt x="877" y="139"/>
                  <a:pt x="827" y="149"/>
                  <a:pt x="764" y="173"/>
                </a:cubicBezTo>
                <a:cubicBezTo>
                  <a:pt x="701" y="197"/>
                  <a:pt x="711" y="197"/>
                  <a:pt x="656" y="257"/>
                </a:cubicBezTo>
                <a:cubicBezTo>
                  <a:pt x="601" y="317"/>
                  <a:pt x="505" y="422"/>
                  <a:pt x="436" y="533"/>
                </a:cubicBezTo>
                <a:cubicBezTo>
                  <a:pt x="367" y="644"/>
                  <a:pt x="305" y="792"/>
                  <a:pt x="244" y="921"/>
                </a:cubicBezTo>
                <a:cubicBezTo>
                  <a:pt x="183" y="1050"/>
                  <a:pt x="113" y="1209"/>
                  <a:pt x="72" y="1309"/>
                </a:cubicBezTo>
                <a:cubicBezTo>
                  <a:pt x="31" y="1409"/>
                  <a:pt x="15" y="1465"/>
                  <a:pt x="0" y="1521"/>
                </a:cubicBezTo>
              </a:path>
            </a:pathLst>
          </a:custGeom>
          <a:noFill/>
          <a:ln w="38100" cap="flat" cmpd="sng">
            <a:solidFill>
              <a:srgbClr val="FF0000"/>
            </a:solidFill>
            <a:prstDash val="solid"/>
            <a:round/>
            <a:headEnd/>
            <a:tailEnd/>
          </a:ln>
          <a:effectLst/>
        </p:spPr>
        <p:txBody>
          <a:bodyPr anchor="ctr"/>
          <a:lstStyle/>
          <a:p>
            <a:pPr>
              <a:defRPr/>
            </a:pPr>
            <a:endParaRPr lang="en-GB">
              <a:latin typeface="Calibri" pitchFamily="34" charset="0"/>
            </a:endParaRPr>
          </a:p>
        </p:txBody>
      </p:sp>
      <p:sp>
        <p:nvSpPr>
          <p:cNvPr id="89" name="Freeform 74"/>
          <p:cNvSpPr>
            <a:spLocks/>
          </p:cNvSpPr>
          <p:nvPr/>
        </p:nvSpPr>
        <p:spPr bwMode="auto">
          <a:xfrm>
            <a:off x="5083175" y="4340225"/>
            <a:ext cx="3643313" cy="2208213"/>
          </a:xfrm>
          <a:custGeom>
            <a:avLst/>
            <a:gdLst/>
            <a:ahLst/>
            <a:cxnLst>
              <a:cxn ang="0">
                <a:pos x="2295" y="0"/>
              </a:cxn>
              <a:cxn ang="0">
                <a:pos x="1631" y="27"/>
              </a:cxn>
              <a:cxn ang="0">
                <a:pos x="1010" y="98"/>
              </a:cxn>
              <a:cxn ang="0">
                <a:pos x="611" y="231"/>
              </a:cxn>
              <a:cxn ang="0">
                <a:pos x="399" y="381"/>
              </a:cxn>
              <a:cxn ang="0">
                <a:pos x="213" y="674"/>
              </a:cxn>
              <a:cxn ang="0">
                <a:pos x="97" y="1055"/>
              </a:cxn>
              <a:cxn ang="0">
                <a:pos x="0" y="1391"/>
              </a:cxn>
            </a:cxnLst>
            <a:rect l="0" t="0" r="r" b="b"/>
            <a:pathLst>
              <a:path w="2295" h="1391">
                <a:moveTo>
                  <a:pt x="2295" y="0"/>
                </a:moveTo>
                <a:cubicBezTo>
                  <a:pt x="2070" y="5"/>
                  <a:pt x="1845" y="11"/>
                  <a:pt x="1631" y="27"/>
                </a:cubicBezTo>
                <a:cubicBezTo>
                  <a:pt x="1417" y="43"/>
                  <a:pt x="1180" y="64"/>
                  <a:pt x="1010" y="98"/>
                </a:cubicBezTo>
                <a:cubicBezTo>
                  <a:pt x="840" y="132"/>
                  <a:pt x="713" y="184"/>
                  <a:pt x="611" y="231"/>
                </a:cubicBezTo>
                <a:cubicBezTo>
                  <a:pt x="509" y="278"/>
                  <a:pt x="465" y="307"/>
                  <a:pt x="399" y="381"/>
                </a:cubicBezTo>
                <a:cubicBezTo>
                  <a:pt x="333" y="455"/>
                  <a:pt x="263" y="562"/>
                  <a:pt x="213" y="674"/>
                </a:cubicBezTo>
                <a:cubicBezTo>
                  <a:pt x="163" y="786"/>
                  <a:pt x="132" y="936"/>
                  <a:pt x="97" y="1055"/>
                </a:cubicBezTo>
                <a:cubicBezTo>
                  <a:pt x="62" y="1174"/>
                  <a:pt x="31" y="1282"/>
                  <a:pt x="0" y="1391"/>
                </a:cubicBezTo>
              </a:path>
            </a:pathLst>
          </a:custGeom>
          <a:noFill/>
          <a:ln w="38100" cap="flat" cmpd="sng">
            <a:solidFill>
              <a:srgbClr val="FF0000"/>
            </a:solidFill>
            <a:prstDash val="solid"/>
            <a:round/>
            <a:headEnd/>
            <a:tailEnd/>
          </a:ln>
          <a:effectLst/>
        </p:spPr>
        <p:txBody>
          <a:bodyPr anchor="ctr"/>
          <a:lstStyle/>
          <a:p>
            <a:pPr>
              <a:defRPr/>
            </a:pPr>
            <a:endParaRPr lang="en-GB">
              <a:latin typeface="Calibri" pitchFamily="34" charset="0"/>
            </a:endParaRPr>
          </a:p>
        </p:txBody>
      </p:sp>
      <p:sp>
        <p:nvSpPr>
          <p:cNvPr id="90" name="Text Box 75"/>
          <p:cNvSpPr txBox="1">
            <a:spLocks noChangeArrowheads="1"/>
          </p:cNvSpPr>
          <p:nvPr/>
        </p:nvSpPr>
        <p:spPr bwMode="auto">
          <a:xfrm>
            <a:off x="5056188" y="6256338"/>
            <a:ext cx="371475" cy="304800"/>
          </a:xfrm>
          <a:prstGeom prst="rect">
            <a:avLst/>
          </a:prstGeom>
          <a:noFill/>
          <a:ln w="9525" algn="ctr">
            <a:noFill/>
            <a:miter lim="800000"/>
            <a:headEnd/>
            <a:tailEnd/>
          </a:ln>
          <a:effectLst/>
        </p:spPr>
        <p:txBody>
          <a:bodyPr wrap="none">
            <a:spAutoFit/>
          </a:bodyPr>
          <a:lstStyle/>
          <a:p>
            <a:pPr>
              <a:defRPr/>
            </a:pPr>
            <a:r>
              <a:rPr lang="en-GB" sz="1400" smtClean="0">
                <a:solidFill>
                  <a:srgbClr val="FF0000"/>
                </a:solidFill>
                <a:effectLst>
                  <a:outerShdw blurRad="38100" dist="38100" dir="2700000" algn="tl">
                    <a:srgbClr val="000000"/>
                  </a:outerShdw>
                </a:effectLst>
                <a:latin typeface="Calibri" pitchFamily="34" charset="0"/>
              </a:rPr>
              <a:t>10</a:t>
            </a:r>
            <a:endParaRPr lang="en-GB" sz="1400">
              <a:solidFill>
                <a:srgbClr val="FF0000"/>
              </a:solidFill>
              <a:effectLst>
                <a:outerShdw blurRad="38100" dist="38100" dir="2700000" algn="tl">
                  <a:srgbClr val="000000"/>
                </a:outerShdw>
              </a:effectLst>
              <a:latin typeface="Calibri" pitchFamily="34" charset="0"/>
            </a:endParaRPr>
          </a:p>
        </p:txBody>
      </p:sp>
      <p:sp>
        <p:nvSpPr>
          <p:cNvPr id="91" name="Text Box 76"/>
          <p:cNvSpPr txBox="1">
            <a:spLocks noChangeArrowheads="1"/>
          </p:cNvSpPr>
          <p:nvPr/>
        </p:nvSpPr>
        <p:spPr bwMode="auto">
          <a:xfrm>
            <a:off x="5303838" y="6256338"/>
            <a:ext cx="495649" cy="307777"/>
          </a:xfrm>
          <a:prstGeom prst="rect">
            <a:avLst/>
          </a:prstGeom>
          <a:noFill/>
          <a:ln w="9525" algn="ctr">
            <a:noFill/>
            <a:miter lim="800000"/>
            <a:headEnd/>
            <a:tailEnd/>
          </a:ln>
          <a:effectLst/>
        </p:spPr>
        <p:txBody>
          <a:bodyPr wrap="none">
            <a:spAutoFit/>
          </a:bodyPr>
          <a:lstStyle/>
          <a:p>
            <a:pPr>
              <a:defRPr/>
            </a:pPr>
            <a:r>
              <a:rPr lang="en-GB" sz="1400" smtClean="0">
                <a:solidFill>
                  <a:srgbClr val="FF0000"/>
                </a:solidFill>
                <a:effectLst>
                  <a:outerShdw blurRad="38100" dist="38100" dir="2700000" algn="tl">
                    <a:srgbClr val="000000"/>
                  </a:outerShdw>
                </a:effectLst>
                <a:latin typeface="Calibri" pitchFamily="34" charset="0"/>
              </a:rPr>
              <a:t>15%</a:t>
            </a:r>
            <a:endParaRPr lang="en-GB" sz="1400">
              <a:solidFill>
                <a:srgbClr val="FF0000"/>
              </a:solidFill>
              <a:effectLst>
                <a:outerShdw blurRad="38100" dist="38100" dir="2700000" algn="tl">
                  <a:srgbClr val="000000"/>
                </a:outerShdw>
              </a:effectLst>
              <a:latin typeface="Calibri" pitchFamily="34" charset="0"/>
            </a:endParaRPr>
          </a:p>
        </p:txBody>
      </p:sp>
      <p:sp>
        <p:nvSpPr>
          <p:cNvPr id="92" name="Text Box 77"/>
          <p:cNvSpPr txBox="1">
            <a:spLocks noChangeArrowheads="1"/>
          </p:cNvSpPr>
          <p:nvPr/>
        </p:nvSpPr>
        <p:spPr bwMode="auto">
          <a:xfrm>
            <a:off x="5656263" y="6256338"/>
            <a:ext cx="495649" cy="307777"/>
          </a:xfrm>
          <a:prstGeom prst="rect">
            <a:avLst/>
          </a:prstGeom>
          <a:noFill/>
          <a:ln w="9525" algn="ctr">
            <a:noFill/>
            <a:miter lim="800000"/>
            <a:headEnd/>
            <a:tailEnd/>
          </a:ln>
          <a:effectLst/>
        </p:spPr>
        <p:txBody>
          <a:bodyPr wrap="none">
            <a:spAutoFit/>
          </a:bodyPr>
          <a:lstStyle/>
          <a:p>
            <a:pPr>
              <a:defRPr/>
            </a:pPr>
            <a:r>
              <a:rPr lang="en-GB" sz="1400" smtClean="0">
                <a:solidFill>
                  <a:srgbClr val="FF0000"/>
                </a:solidFill>
                <a:effectLst>
                  <a:outerShdw blurRad="38100" dist="38100" dir="2700000" algn="tl">
                    <a:srgbClr val="000000"/>
                  </a:outerShdw>
                </a:effectLst>
                <a:latin typeface="Calibri" pitchFamily="34" charset="0"/>
              </a:rPr>
              <a:t>20%</a:t>
            </a:r>
            <a:endParaRPr lang="en-GB" sz="1400">
              <a:solidFill>
                <a:srgbClr val="FF0000"/>
              </a:solidFill>
              <a:effectLst>
                <a:outerShdw blurRad="38100" dist="38100" dir="2700000" algn="tl">
                  <a:srgbClr val="000000"/>
                </a:outerShdw>
              </a:effectLst>
              <a:latin typeface="Calibri" pitchFamily="34" charset="0"/>
            </a:endParaRPr>
          </a:p>
        </p:txBody>
      </p:sp>
      <p:sp>
        <p:nvSpPr>
          <p:cNvPr id="93" name="Text Box 78"/>
          <p:cNvSpPr txBox="1">
            <a:spLocks noChangeArrowheads="1"/>
          </p:cNvSpPr>
          <p:nvPr/>
        </p:nvSpPr>
        <p:spPr bwMode="auto">
          <a:xfrm>
            <a:off x="6356350" y="6256338"/>
            <a:ext cx="495649" cy="307777"/>
          </a:xfrm>
          <a:prstGeom prst="rect">
            <a:avLst/>
          </a:prstGeom>
          <a:noFill/>
          <a:ln w="9525" algn="ctr">
            <a:noFill/>
            <a:miter lim="800000"/>
            <a:headEnd/>
            <a:tailEnd/>
          </a:ln>
          <a:effectLst/>
        </p:spPr>
        <p:txBody>
          <a:bodyPr wrap="none">
            <a:spAutoFit/>
          </a:bodyPr>
          <a:lstStyle/>
          <a:p>
            <a:pPr>
              <a:defRPr/>
            </a:pPr>
            <a:r>
              <a:rPr lang="en-GB" sz="1400" smtClean="0">
                <a:solidFill>
                  <a:srgbClr val="FF0000"/>
                </a:solidFill>
                <a:effectLst>
                  <a:outerShdw blurRad="38100" dist="38100" dir="2700000" algn="tl">
                    <a:srgbClr val="000000"/>
                  </a:outerShdw>
                </a:effectLst>
                <a:latin typeface="Calibri" pitchFamily="34" charset="0"/>
              </a:rPr>
              <a:t>25%</a:t>
            </a:r>
            <a:endParaRPr lang="en-GB" sz="1400">
              <a:solidFill>
                <a:srgbClr val="FF0000"/>
              </a:solidFill>
              <a:effectLst>
                <a:outerShdw blurRad="38100" dist="38100" dir="2700000" algn="tl">
                  <a:srgbClr val="000000"/>
                </a:outerShdw>
              </a:effectLst>
              <a:latin typeface="Calibri" pitchFamily="34" charset="0"/>
            </a:endParaRPr>
          </a:p>
        </p:txBody>
      </p:sp>
      <p:sp>
        <p:nvSpPr>
          <p:cNvPr id="94" name="Text Box 79"/>
          <p:cNvSpPr txBox="1">
            <a:spLocks noChangeArrowheads="1"/>
          </p:cNvSpPr>
          <p:nvPr/>
        </p:nvSpPr>
        <p:spPr bwMode="auto">
          <a:xfrm>
            <a:off x="7675563" y="6256338"/>
            <a:ext cx="495649" cy="307777"/>
          </a:xfrm>
          <a:prstGeom prst="rect">
            <a:avLst/>
          </a:prstGeom>
          <a:noFill/>
          <a:ln w="9525" algn="ctr">
            <a:noFill/>
            <a:miter lim="800000"/>
            <a:headEnd/>
            <a:tailEnd/>
          </a:ln>
          <a:effectLst/>
        </p:spPr>
        <p:txBody>
          <a:bodyPr wrap="none">
            <a:spAutoFit/>
          </a:bodyPr>
          <a:lstStyle/>
          <a:p>
            <a:pPr>
              <a:defRPr/>
            </a:pPr>
            <a:r>
              <a:rPr lang="en-GB" sz="1400" smtClean="0">
                <a:solidFill>
                  <a:srgbClr val="FF0000"/>
                </a:solidFill>
                <a:effectLst>
                  <a:outerShdw blurRad="38100" dist="38100" dir="2700000" algn="tl">
                    <a:srgbClr val="000000"/>
                  </a:outerShdw>
                </a:effectLst>
                <a:latin typeface="Calibri" pitchFamily="34" charset="0"/>
              </a:rPr>
              <a:t>30%</a:t>
            </a:r>
            <a:endParaRPr lang="en-GB" sz="1400">
              <a:solidFill>
                <a:srgbClr val="FF0000"/>
              </a:solidFill>
              <a:effectLst>
                <a:outerShdw blurRad="38100" dist="38100" dir="2700000" algn="tl">
                  <a:srgbClr val="000000"/>
                </a:outerShdw>
              </a:effectLst>
              <a:latin typeface="Calibri" pitchFamily="34" charset="0"/>
            </a:endParaRPr>
          </a:p>
        </p:txBody>
      </p:sp>
      <p:sp>
        <p:nvSpPr>
          <p:cNvPr id="95" name="Text Box 80"/>
          <p:cNvSpPr txBox="1">
            <a:spLocks noChangeArrowheads="1"/>
          </p:cNvSpPr>
          <p:nvPr/>
        </p:nvSpPr>
        <p:spPr bwMode="auto">
          <a:xfrm>
            <a:off x="4570413" y="6256338"/>
            <a:ext cx="404278" cy="307777"/>
          </a:xfrm>
          <a:prstGeom prst="rect">
            <a:avLst/>
          </a:prstGeom>
          <a:noFill/>
          <a:ln w="9525" algn="ctr">
            <a:noFill/>
            <a:miter lim="800000"/>
            <a:headEnd/>
            <a:tailEnd/>
          </a:ln>
          <a:effectLst/>
        </p:spPr>
        <p:txBody>
          <a:bodyPr wrap="none">
            <a:spAutoFit/>
          </a:bodyPr>
          <a:lstStyle/>
          <a:p>
            <a:pPr>
              <a:defRPr/>
            </a:pPr>
            <a:r>
              <a:rPr lang="en-GB" sz="1400" smtClean="0">
                <a:solidFill>
                  <a:srgbClr val="FF0000"/>
                </a:solidFill>
                <a:effectLst>
                  <a:outerShdw blurRad="38100" dist="38100" dir="2700000" algn="tl">
                    <a:srgbClr val="000000"/>
                  </a:outerShdw>
                </a:effectLst>
                <a:latin typeface="Calibri" pitchFamily="34" charset="0"/>
              </a:rPr>
              <a:t>5%</a:t>
            </a:r>
            <a:endParaRPr lang="en-GB" sz="1400">
              <a:solidFill>
                <a:srgbClr val="FF0000"/>
              </a:solidFill>
              <a:effectLst>
                <a:outerShdw blurRad="38100" dist="38100" dir="2700000" algn="tl">
                  <a:srgbClr val="000000"/>
                </a:outerShdw>
              </a:effectLst>
              <a:latin typeface="Calibri" pitchFamily="34" charset="0"/>
            </a:endParaRPr>
          </a:p>
        </p:txBody>
      </p:sp>
      <p:sp>
        <p:nvSpPr>
          <p:cNvPr id="96" name="Freeform 81"/>
          <p:cNvSpPr>
            <a:spLocks/>
          </p:cNvSpPr>
          <p:nvPr/>
        </p:nvSpPr>
        <p:spPr bwMode="auto">
          <a:xfrm>
            <a:off x="4633913" y="3386138"/>
            <a:ext cx="4051300" cy="2176462"/>
          </a:xfrm>
          <a:custGeom>
            <a:avLst/>
            <a:gdLst/>
            <a:ahLst/>
            <a:cxnLst>
              <a:cxn ang="0">
                <a:pos x="2552" y="32"/>
              </a:cxn>
              <a:cxn ang="0">
                <a:pos x="1691" y="17"/>
              </a:cxn>
              <a:cxn ang="0">
                <a:pos x="1406" y="32"/>
              </a:cxn>
              <a:cxn ang="0">
                <a:pos x="800" y="211"/>
              </a:cxn>
              <a:cxn ang="0">
                <a:pos x="666" y="324"/>
              </a:cxn>
              <a:cxn ang="0">
                <a:pos x="524" y="608"/>
              </a:cxn>
              <a:cxn ang="0">
                <a:pos x="344" y="787"/>
              </a:cxn>
              <a:cxn ang="0">
                <a:pos x="194" y="1034"/>
              </a:cxn>
              <a:cxn ang="0">
                <a:pos x="75" y="1251"/>
              </a:cxn>
              <a:cxn ang="0">
                <a:pos x="0" y="1371"/>
              </a:cxn>
            </a:cxnLst>
            <a:rect l="0" t="0" r="r" b="b"/>
            <a:pathLst>
              <a:path w="2552" h="1371">
                <a:moveTo>
                  <a:pt x="2552" y="32"/>
                </a:moveTo>
                <a:cubicBezTo>
                  <a:pt x="2409" y="31"/>
                  <a:pt x="1882" y="17"/>
                  <a:pt x="1691" y="17"/>
                </a:cubicBezTo>
                <a:cubicBezTo>
                  <a:pt x="1500" y="17"/>
                  <a:pt x="1554" y="0"/>
                  <a:pt x="1406" y="32"/>
                </a:cubicBezTo>
                <a:cubicBezTo>
                  <a:pt x="1258" y="64"/>
                  <a:pt x="923" y="162"/>
                  <a:pt x="800" y="211"/>
                </a:cubicBezTo>
                <a:cubicBezTo>
                  <a:pt x="677" y="260"/>
                  <a:pt x="712" y="258"/>
                  <a:pt x="666" y="324"/>
                </a:cubicBezTo>
                <a:cubicBezTo>
                  <a:pt x="620" y="390"/>
                  <a:pt x="578" y="531"/>
                  <a:pt x="524" y="608"/>
                </a:cubicBezTo>
                <a:cubicBezTo>
                  <a:pt x="470" y="685"/>
                  <a:pt x="399" y="716"/>
                  <a:pt x="344" y="787"/>
                </a:cubicBezTo>
                <a:cubicBezTo>
                  <a:pt x="289" y="858"/>
                  <a:pt x="239" y="957"/>
                  <a:pt x="194" y="1034"/>
                </a:cubicBezTo>
                <a:cubicBezTo>
                  <a:pt x="149" y="1111"/>
                  <a:pt x="107" y="1195"/>
                  <a:pt x="75" y="1251"/>
                </a:cubicBezTo>
                <a:cubicBezTo>
                  <a:pt x="43" y="1307"/>
                  <a:pt x="21" y="1339"/>
                  <a:pt x="0" y="1371"/>
                </a:cubicBezTo>
              </a:path>
            </a:pathLst>
          </a:custGeom>
          <a:noFill/>
          <a:ln w="57150" cap="flat" cmpd="sng">
            <a:solidFill>
              <a:schemeClr val="tx1"/>
            </a:solidFill>
            <a:prstDash val="sysDot"/>
            <a:round/>
            <a:headEnd/>
            <a:tailEnd/>
          </a:ln>
          <a:effectLst/>
        </p:spPr>
        <p:txBody>
          <a:bodyPr anchor="ctr"/>
          <a:lstStyle/>
          <a:p>
            <a:pPr>
              <a:defRPr/>
            </a:pPr>
            <a:endParaRPr lang="en-GB">
              <a:latin typeface="Calibri" pitchFamily="34" charset="0"/>
            </a:endParaRPr>
          </a:p>
        </p:txBody>
      </p:sp>
      <p:sp>
        <p:nvSpPr>
          <p:cNvPr id="97" name="Freeform 82"/>
          <p:cNvSpPr>
            <a:spLocks/>
          </p:cNvSpPr>
          <p:nvPr/>
        </p:nvSpPr>
        <p:spPr bwMode="auto">
          <a:xfrm>
            <a:off x="4449763" y="4356100"/>
            <a:ext cx="4267200" cy="342900"/>
          </a:xfrm>
          <a:custGeom>
            <a:avLst/>
            <a:gdLst/>
            <a:ahLst/>
            <a:cxnLst>
              <a:cxn ang="0">
                <a:pos x="2688" y="0"/>
              </a:cxn>
              <a:cxn ang="0">
                <a:pos x="2344" y="60"/>
              </a:cxn>
              <a:cxn ang="0">
                <a:pos x="1984" y="76"/>
              </a:cxn>
              <a:cxn ang="0">
                <a:pos x="1708" y="96"/>
              </a:cxn>
              <a:cxn ang="0">
                <a:pos x="1296" y="164"/>
              </a:cxn>
              <a:cxn ang="0">
                <a:pos x="856" y="200"/>
              </a:cxn>
              <a:cxn ang="0">
                <a:pos x="488" y="208"/>
              </a:cxn>
              <a:cxn ang="0">
                <a:pos x="336" y="152"/>
              </a:cxn>
              <a:cxn ang="0">
                <a:pos x="204" y="80"/>
              </a:cxn>
              <a:cxn ang="0">
                <a:pos x="56" y="100"/>
              </a:cxn>
              <a:cxn ang="0">
                <a:pos x="0" y="104"/>
              </a:cxn>
            </a:cxnLst>
            <a:rect l="0" t="0" r="r" b="b"/>
            <a:pathLst>
              <a:path w="2688" h="216">
                <a:moveTo>
                  <a:pt x="2688" y="0"/>
                </a:moveTo>
                <a:cubicBezTo>
                  <a:pt x="2574" y="23"/>
                  <a:pt x="2461" y="47"/>
                  <a:pt x="2344" y="60"/>
                </a:cubicBezTo>
                <a:cubicBezTo>
                  <a:pt x="2227" y="73"/>
                  <a:pt x="2090" y="70"/>
                  <a:pt x="1984" y="76"/>
                </a:cubicBezTo>
                <a:cubicBezTo>
                  <a:pt x="1878" y="82"/>
                  <a:pt x="1823" y="81"/>
                  <a:pt x="1708" y="96"/>
                </a:cubicBezTo>
                <a:cubicBezTo>
                  <a:pt x="1593" y="111"/>
                  <a:pt x="1438" y="147"/>
                  <a:pt x="1296" y="164"/>
                </a:cubicBezTo>
                <a:cubicBezTo>
                  <a:pt x="1154" y="181"/>
                  <a:pt x="991" y="193"/>
                  <a:pt x="856" y="200"/>
                </a:cubicBezTo>
                <a:cubicBezTo>
                  <a:pt x="721" y="207"/>
                  <a:pt x="575" y="216"/>
                  <a:pt x="488" y="208"/>
                </a:cubicBezTo>
                <a:cubicBezTo>
                  <a:pt x="401" y="200"/>
                  <a:pt x="383" y="173"/>
                  <a:pt x="336" y="152"/>
                </a:cubicBezTo>
                <a:cubicBezTo>
                  <a:pt x="289" y="131"/>
                  <a:pt x="251" y="89"/>
                  <a:pt x="204" y="80"/>
                </a:cubicBezTo>
                <a:cubicBezTo>
                  <a:pt x="157" y="71"/>
                  <a:pt x="90" y="96"/>
                  <a:pt x="56" y="100"/>
                </a:cubicBezTo>
                <a:cubicBezTo>
                  <a:pt x="22" y="104"/>
                  <a:pt x="11" y="104"/>
                  <a:pt x="0" y="104"/>
                </a:cubicBezTo>
              </a:path>
            </a:pathLst>
          </a:custGeom>
          <a:noFill/>
          <a:ln w="76200" cap="flat" cmpd="sng">
            <a:solidFill>
              <a:srgbClr val="0000FF"/>
            </a:solidFill>
            <a:prstDash val="solid"/>
            <a:round/>
            <a:headEnd/>
            <a:tailEnd/>
          </a:ln>
          <a:effectLst/>
        </p:spPr>
        <p:txBody>
          <a:bodyPr anchor="ctr"/>
          <a:lstStyle/>
          <a:p>
            <a:pPr>
              <a:defRPr/>
            </a:pPr>
            <a:endParaRPr lang="en-GB">
              <a:latin typeface="Calibri" pitchFamily="34" charset="0"/>
            </a:endParaRPr>
          </a:p>
        </p:txBody>
      </p:sp>
      <p:sp>
        <p:nvSpPr>
          <p:cNvPr id="98" name="Text Box 83"/>
          <p:cNvSpPr txBox="1">
            <a:spLocks noChangeArrowheads="1"/>
          </p:cNvSpPr>
          <p:nvPr/>
        </p:nvSpPr>
        <p:spPr bwMode="auto">
          <a:xfrm>
            <a:off x="8056563" y="2960688"/>
            <a:ext cx="636969" cy="461665"/>
          </a:xfrm>
          <a:prstGeom prst="rect">
            <a:avLst/>
          </a:prstGeom>
          <a:noFill/>
          <a:ln w="9525" algn="ctr">
            <a:noFill/>
            <a:miter lim="800000"/>
            <a:headEnd/>
            <a:tailEnd/>
          </a:ln>
          <a:effectLst/>
        </p:spPr>
        <p:txBody>
          <a:bodyPr wrap="none">
            <a:spAutoFit/>
          </a:bodyPr>
          <a:lstStyle/>
          <a:p>
            <a:pPr>
              <a:defRPr/>
            </a:pPr>
            <a:r>
              <a:rPr lang="en-GB" sz="2400">
                <a:solidFill>
                  <a:schemeClr val="tx1"/>
                </a:solidFill>
                <a:effectLst>
                  <a:outerShdw blurRad="38100" dist="38100" dir="2700000" algn="tl">
                    <a:srgbClr val="FFFFFF"/>
                  </a:outerShdw>
                </a:effectLst>
                <a:latin typeface="Calibri" pitchFamily="34" charset="0"/>
              </a:rPr>
              <a:t>Cpx</a:t>
            </a:r>
          </a:p>
        </p:txBody>
      </p:sp>
      <p:sp>
        <p:nvSpPr>
          <p:cNvPr id="99" name="Text Box 84"/>
          <p:cNvSpPr txBox="1">
            <a:spLocks noChangeArrowheads="1"/>
          </p:cNvSpPr>
          <p:nvPr/>
        </p:nvSpPr>
        <p:spPr bwMode="auto">
          <a:xfrm>
            <a:off x="8054975" y="3387725"/>
            <a:ext cx="636713" cy="461665"/>
          </a:xfrm>
          <a:prstGeom prst="rect">
            <a:avLst/>
          </a:prstGeom>
          <a:noFill/>
          <a:ln w="9525" algn="ctr">
            <a:noFill/>
            <a:miter lim="800000"/>
            <a:headEnd/>
            <a:tailEnd/>
          </a:ln>
          <a:effectLst/>
        </p:spPr>
        <p:txBody>
          <a:bodyPr wrap="none">
            <a:spAutoFit/>
          </a:bodyPr>
          <a:lstStyle/>
          <a:p>
            <a:pPr>
              <a:defRPr/>
            </a:pPr>
            <a:r>
              <a:rPr lang="en-GB" sz="2400">
                <a:solidFill>
                  <a:srgbClr val="FF0000"/>
                </a:solidFill>
                <a:effectLst>
                  <a:outerShdw blurRad="38100" dist="38100" dir="2700000" algn="tl">
                    <a:srgbClr val="000000"/>
                  </a:outerShdw>
                </a:effectLst>
                <a:latin typeface="Calibri" pitchFamily="34" charset="0"/>
              </a:rPr>
              <a:t>DM</a:t>
            </a:r>
          </a:p>
        </p:txBody>
      </p:sp>
      <p:sp>
        <p:nvSpPr>
          <p:cNvPr id="100" name="Text Box 85"/>
          <p:cNvSpPr txBox="1">
            <a:spLocks noChangeArrowheads="1"/>
          </p:cNvSpPr>
          <p:nvPr/>
        </p:nvSpPr>
        <p:spPr bwMode="auto">
          <a:xfrm>
            <a:off x="8043863" y="4414838"/>
            <a:ext cx="625492" cy="461665"/>
          </a:xfrm>
          <a:prstGeom prst="rect">
            <a:avLst/>
          </a:prstGeom>
          <a:noFill/>
          <a:ln w="9525" algn="ctr">
            <a:noFill/>
            <a:miter lim="800000"/>
            <a:headEnd/>
            <a:tailEnd/>
          </a:ln>
          <a:effectLst/>
        </p:spPr>
        <p:txBody>
          <a:bodyPr wrap="none">
            <a:spAutoFit/>
          </a:bodyPr>
          <a:lstStyle/>
          <a:p>
            <a:pPr>
              <a:defRPr/>
            </a:pPr>
            <a:r>
              <a:rPr lang="en-GB" sz="2400">
                <a:solidFill>
                  <a:schemeClr val="accent2"/>
                </a:solidFill>
                <a:effectLst>
                  <a:outerShdw blurRad="38100" dist="38100" dir="2700000" algn="tl">
                    <a:srgbClr val="000000"/>
                  </a:outerShdw>
                </a:effectLst>
                <a:latin typeface="Calibri" pitchFamily="34" charset="0"/>
              </a:rPr>
              <a:t>WR</a:t>
            </a:r>
          </a:p>
        </p:txBody>
      </p:sp>
      <p:sp>
        <p:nvSpPr>
          <p:cNvPr id="101" name="Text Box 45"/>
          <p:cNvSpPr txBox="1">
            <a:spLocks noChangeArrowheads="1"/>
          </p:cNvSpPr>
          <p:nvPr/>
        </p:nvSpPr>
        <p:spPr bwMode="auto">
          <a:xfrm>
            <a:off x="346075" y="1038225"/>
            <a:ext cx="8451850" cy="519113"/>
          </a:xfrm>
          <a:prstGeom prst="rect">
            <a:avLst/>
          </a:prstGeom>
          <a:noFill/>
          <a:ln w="9525">
            <a:noFill/>
            <a:miter lim="800000"/>
            <a:headEnd/>
            <a:tailEnd/>
          </a:ln>
          <a:effectLst/>
        </p:spPr>
        <p:txBody>
          <a:bodyPr wrap="square">
            <a:spAutoFit/>
          </a:bodyPr>
          <a:lstStyle/>
          <a:p>
            <a:pPr>
              <a:defRPr/>
            </a:pPr>
            <a:r>
              <a:rPr lang="en-GB" sz="2800" i="1" smtClean="0">
                <a:solidFill>
                  <a:schemeClr val="bg1"/>
                </a:solidFill>
                <a:effectLst>
                  <a:outerShdw blurRad="38100" dist="38100" dir="2700000" algn="tl">
                    <a:srgbClr val="000000"/>
                  </a:outerShdw>
                </a:effectLst>
                <a:latin typeface="Calibri" pitchFamily="34" charset="0"/>
                <a:sym typeface="Wingdings" pitchFamily="2" charset="2"/>
              </a:rPr>
              <a:t>What is the origin of these unexpected results?</a:t>
            </a:r>
            <a:endParaRPr lang="en-GB" sz="2800" i="1">
              <a:solidFill>
                <a:schemeClr val="bg1"/>
              </a:solidFill>
              <a:effectLst>
                <a:outerShdw blurRad="38100" dist="38100" dir="2700000" algn="tl">
                  <a:srgbClr val="000000"/>
                </a:outerShdw>
              </a:effectLst>
              <a:latin typeface="Calibri" pitchFamily="34" charset="0"/>
              <a:sym typeface="Wingdings" pitchFamily="2" charset="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12758">
                                            <p:txEl>
                                              <p:pRg st="0" end="0"/>
                                            </p:txEl>
                                          </p:spTgt>
                                        </p:tgtEl>
                                        <p:attrNameLst>
                                          <p:attrName>style.visibility</p:attrName>
                                        </p:attrNameLst>
                                      </p:cBhvr>
                                      <p:to>
                                        <p:strVal val="visible"/>
                                      </p:to>
                                    </p:set>
                                    <p:animEffect transition="in" filter="fade">
                                      <p:cBhvr>
                                        <p:cTn id="7" dur="500"/>
                                        <p:tgtEl>
                                          <p:spTgt spid="101275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12758">
                                            <p:txEl>
                                              <p:pRg st="2" end="2"/>
                                            </p:txEl>
                                          </p:spTgt>
                                        </p:tgtEl>
                                        <p:attrNameLst>
                                          <p:attrName>style.visibility</p:attrName>
                                        </p:attrNameLst>
                                      </p:cBhvr>
                                      <p:to>
                                        <p:strVal val="visible"/>
                                      </p:to>
                                    </p:set>
                                    <p:animEffect transition="in" filter="fade">
                                      <p:cBhvr>
                                        <p:cTn id="12" dur="500"/>
                                        <p:tgtEl>
                                          <p:spTgt spid="101275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2758" grpId="0" build="p" autoUpdateAnimBg="0"/>
    </p:bldLst>
  </p:timing>
</p:sld>
</file>

<file path=ppt/slides/slide1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48212" name="Rectangle 20"/>
          <p:cNvSpPr>
            <a:spLocks noChangeArrowheads="1"/>
          </p:cNvSpPr>
          <p:nvPr/>
        </p:nvSpPr>
        <p:spPr bwMode="auto">
          <a:xfrm>
            <a:off x="542924" y="6316663"/>
            <a:ext cx="8601075" cy="541337"/>
          </a:xfrm>
          <a:prstGeom prst="rect">
            <a:avLst/>
          </a:prstGeom>
          <a:solidFill>
            <a:schemeClr val="tx1"/>
          </a:solidFill>
          <a:ln w="9525" algn="ctr">
            <a:noFill/>
            <a:miter lim="800000"/>
            <a:headEnd/>
            <a:tailEnd/>
          </a:ln>
          <a:effectLst/>
        </p:spPr>
        <p:txBody>
          <a:bodyPr wrap="none" anchor="ctr"/>
          <a:lstStyle/>
          <a:p>
            <a:pPr>
              <a:defRPr/>
            </a:pPr>
            <a:endParaRPr lang="en-GB">
              <a:latin typeface="Calibri" pitchFamily="34" charset="0"/>
            </a:endParaRPr>
          </a:p>
        </p:txBody>
      </p:sp>
      <p:sp>
        <p:nvSpPr>
          <p:cNvPr id="648194" name="Text Box 2"/>
          <p:cNvSpPr txBox="1">
            <a:spLocks noChangeArrowheads="1"/>
          </p:cNvSpPr>
          <p:nvPr/>
        </p:nvSpPr>
        <p:spPr bwMode="auto">
          <a:xfrm>
            <a:off x="0" y="88900"/>
            <a:ext cx="9144000" cy="1066800"/>
          </a:xfrm>
          <a:prstGeom prst="rect">
            <a:avLst/>
          </a:prstGeom>
          <a:noFill/>
          <a:ln w="9525" algn="ctr">
            <a:noFill/>
            <a:miter lim="800000"/>
            <a:headEnd/>
            <a:tailEnd/>
          </a:ln>
          <a:effectLst/>
        </p:spPr>
        <p:txBody>
          <a:bodyPr>
            <a:spAutoFit/>
          </a:bodyPr>
          <a:lstStyle/>
          <a:p>
            <a:pPr algn="ctr">
              <a:defRPr/>
            </a:pPr>
            <a:r>
              <a:rPr lang="en-GB" sz="3200" smtClean="0">
                <a:solidFill>
                  <a:srgbClr val="FFFF00"/>
                </a:solidFill>
                <a:effectLst>
                  <a:outerShdw blurRad="38100" dist="38100" dir="2700000" algn="tl">
                    <a:srgbClr val="000000"/>
                  </a:outerShdw>
                </a:effectLst>
                <a:latin typeface="Calibri" pitchFamily="34" charset="0"/>
              </a:rPr>
              <a:t>Mantle melting, melt extraction and post-melting processes beneath mid-ocean ridges</a:t>
            </a:r>
            <a:endParaRPr lang="en-GB" sz="3200">
              <a:solidFill>
                <a:srgbClr val="FFFF00"/>
              </a:solidFill>
              <a:effectLst>
                <a:outerShdw blurRad="38100" dist="38100" dir="2700000" algn="tl">
                  <a:srgbClr val="000000"/>
                </a:outerShdw>
              </a:effectLst>
              <a:latin typeface="Calibri" pitchFamily="34" charset="0"/>
            </a:endParaRPr>
          </a:p>
        </p:txBody>
      </p:sp>
      <p:sp>
        <p:nvSpPr>
          <p:cNvPr id="648207" name="Text Box 15"/>
          <p:cNvSpPr txBox="1">
            <a:spLocks noChangeArrowheads="1"/>
          </p:cNvSpPr>
          <p:nvPr/>
        </p:nvSpPr>
        <p:spPr bwMode="auto">
          <a:xfrm>
            <a:off x="346075" y="1608138"/>
            <a:ext cx="8451850" cy="1292662"/>
          </a:xfrm>
          <a:prstGeom prst="rect">
            <a:avLst/>
          </a:prstGeom>
          <a:noFill/>
          <a:ln w="9525">
            <a:noFill/>
            <a:miter lim="800000"/>
            <a:headEnd/>
            <a:tailEnd/>
          </a:ln>
          <a:effectLst/>
        </p:spPr>
        <p:txBody>
          <a:bodyPr wrap="square">
            <a:spAutoFit/>
          </a:bodyPr>
          <a:lstStyle/>
          <a:p>
            <a:pPr>
              <a:defRPr/>
            </a:pPr>
            <a:r>
              <a:rPr lang="en-GB" sz="2600" smtClean="0">
                <a:solidFill>
                  <a:srgbClr val="FFFF00"/>
                </a:solidFill>
                <a:effectLst>
                  <a:outerShdw blurRad="38100" dist="38100" dir="2700000" algn="tl">
                    <a:srgbClr val="000000"/>
                  </a:outerShdw>
                </a:effectLst>
                <a:latin typeface="Calibri" pitchFamily="34" charset="0"/>
                <a:sym typeface="Wingdings" pitchFamily="2" charset="2"/>
              </a:rPr>
              <a:t>The elevated LREE abundances in bulk-rock abyssal peridotites can be readily explained by</a:t>
            </a:r>
            <a:r>
              <a:rPr lang="en-GB" sz="2600" smtClean="0">
                <a:solidFill>
                  <a:schemeClr val="bg1"/>
                </a:solidFill>
                <a:effectLst>
                  <a:outerShdw blurRad="38100" dist="38100" dir="2700000" algn="tl">
                    <a:srgbClr val="000000"/>
                  </a:outerShdw>
                </a:effectLst>
                <a:latin typeface="Calibri" pitchFamily="34" charset="0"/>
                <a:sym typeface="Wingdings" pitchFamily="2" charset="2"/>
              </a:rPr>
              <a:t> post-melting melt refertilization in the TBL</a:t>
            </a:r>
            <a:r>
              <a:rPr lang="en-GB" sz="2600" smtClean="0">
                <a:solidFill>
                  <a:srgbClr val="FFFF00"/>
                </a:solidFill>
                <a:effectLst>
                  <a:outerShdw blurRad="38100" dist="38100" dir="2700000" algn="tl">
                    <a:srgbClr val="000000"/>
                  </a:outerShdw>
                </a:effectLst>
                <a:latin typeface="Calibri" pitchFamily="34" charset="0"/>
                <a:sym typeface="Wingdings" pitchFamily="2" charset="2"/>
              </a:rPr>
              <a:t>.</a:t>
            </a:r>
            <a:endParaRPr lang="en-GB" sz="2600">
              <a:solidFill>
                <a:srgbClr val="FFFF00"/>
              </a:solidFill>
              <a:effectLst>
                <a:outerShdw blurRad="38100" dist="38100" dir="2700000" algn="tl">
                  <a:srgbClr val="000000"/>
                </a:outerShdw>
              </a:effectLst>
              <a:latin typeface="Calibri" pitchFamily="34" charset="0"/>
              <a:sym typeface="Wingdings" pitchFamily="2" charset="2"/>
            </a:endParaRPr>
          </a:p>
        </p:txBody>
      </p:sp>
      <p:sp>
        <p:nvSpPr>
          <p:cNvPr id="648208" name="Text Box 16"/>
          <p:cNvSpPr txBox="1">
            <a:spLocks noChangeArrowheads="1"/>
          </p:cNvSpPr>
          <p:nvPr/>
        </p:nvSpPr>
        <p:spPr bwMode="auto">
          <a:xfrm>
            <a:off x="346075" y="2897188"/>
            <a:ext cx="3232150" cy="3884140"/>
          </a:xfrm>
          <a:prstGeom prst="rect">
            <a:avLst/>
          </a:prstGeom>
          <a:noFill/>
          <a:ln w="9525">
            <a:noFill/>
            <a:miter lim="800000"/>
            <a:headEnd/>
            <a:tailEnd/>
          </a:ln>
          <a:effectLst/>
        </p:spPr>
        <p:txBody>
          <a:bodyPr wrap="square">
            <a:spAutoFit/>
          </a:bodyPr>
          <a:lstStyle/>
          <a:p>
            <a:pPr>
              <a:lnSpc>
                <a:spcPct val="110000"/>
              </a:lnSpc>
              <a:defRPr/>
            </a:pPr>
            <a:r>
              <a:rPr lang="en-GB" sz="2800" smtClean="0">
                <a:solidFill>
                  <a:srgbClr val="FFFF00"/>
                </a:solidFill>
                <a:effectLst>
                  <a:outerShdw blurRad="38100" dist="38100" dir="2700000" algn="tl">
                    <a:srgbClr val="000000"/>
                  </a:outerShdw>
                </a:effectLst>
                <a:latin typeface="Calibri" pitchFamily="34" charset="0"/>
                <a:sym typeface="Wingdings" pitchFamily="2" charset="2"/>
              </a:rPr>
              <a:t>The blue line (composition of a given peridotite) cannot be explained by simple partial melting of any DM or Primitive Mantle composition.</a:t>
            </a:r>
            <a:endParaRPr lang="en-GB" sz="2800">
              <a:solidFill>
                <a:srgbClr val="FFFF00"/>
              </a:solidFill>
              <a:effectLst>
                <a:outerShdw blurRad="38100" dist="38100" dir="2700000" algn="tl">
                  <a:srgbClr val="000000"/>
                </a:outerShdw>
              </a:effectLst>
              <a:latin typeface="Calibri" pitchFamily="34" charset="0"/>
              <a:sym typeface="Wingdings" pitchFamily="2" charset="2"/>
            </a:endParaRPr>
          </a:p>
        </p:txBody>
      </p:sp>
      <p:grpSp>
        <p:nvGrpSpPr>
          <p:cNvPr id="117766" name="Group 39"/>
          <p:cNvGrpSpPr>
            <a:grpSpLocks/>
          </p:cNvGrpSpPr>
          <p:nvPr/>
        </p:nvGrpSpPr>
        <p:grpSpPr bwMode="auto">
          <a:xfrm>
            <a:off x="3603625" y="2894013"/>
            <a:ext cx="5545138" cy="3957637"/>
            <a:chOff x="2267" y="1827"/>
            <a:chExt cx="3493" cy="2493"/>
          </a:xfrm>
        </p:grpSpPr>
        <p:grpSp>
          <p:nvGrpSpPr>
            <p:cNvPr id="117786" name="Group 40"/>
            <p:cNvGrpSpPr>
              <a:grpSpLocks/>
            </p:cNvGrpSpPr>
            <p:nvPr/>
          </p:nvGrpSpPr>
          <p:grpSpPr bwMode="auto">
            <a:xfrm>
              <a:off x="2267" y="1827"/>
              <a:ext cx="3493" cy="2493"/>
              <a:chOff x="2267" y="1827"/>
              <a:chExt cx="3493" cy="2493"/>
            </a:xfrm>
          </p:grpSpPr>
          <p:grpSp>
            <p:nvGrpSpPr>
              <p:cNvPr id="117788" name="Group 41"/>
              <p:cNvGrpSpPr>
                <a:grpSpLocks/>
              </p:cNvGrpSpPr>
              <p:nvPr/>
            </p:nvGrpSpPr>
            <p:grpSpPr bwMode="auto">
              <a:xfrm>
                <a:off x="2267" y="1827"/>
                <a:ext cx="3493" cy="2493"/>
                <a:chOff x="2267" y="1827"/>
                <a:chExt cx="3493" cy="2493"/>
              </a:xfrm>
            </p:grpSpPr>
            <p:grpSp>
              <p:nvGrpSpPr>
                <p:cNvPr id="117790" name="Group 42"/>
                <p:cNvGrpSpPr>
                  <a:grpSpLocks/>
                </p:cNvGrpSpPr>
                <p:nvPr/>
              </p:nvGrpSpPr>
              <p:grpSpPr bwMode="auto">
                <a:xfrm>
                  <a:off x="2267" y="1827"/>
                  <a:ext cx="3493" cy="2493"/>
                  <a:chOff x="2267" y="1827"/>
                  <a:chExt cx="3493" cy="2493"/>
                </a:xfrm>
              </p:grpSpPr>
              <p:grpSp>
                <p:nvGrpSpPr>
                  <p:cNvPr id="117797" name="Group 43"/>
                  <p:cNvGrpSpPr>
                    <a:grpSpLocks/>
                  </p:cNvGrpSpPr>
                  <p:nvPr/>
                </p:nvGrpSpPr>
                <p:grpSpPr bwMode="auto">
                  <a:xfrm>
                    <a:off x="2267" y="1827"/>
                    <a:ext cx="3493" cy="2493"/>
                    <a:chOff x="2267" y="1827"/>
                    <a:chExt cx="3493" cy="2493"/>
                  </a:xfrm>
                </p:grpSpPr>
                <p:grpSp>
                  <p:nvGrpSpPr>
                    <p:cNvPr id="117799" name="Group 44"/>
                    <p:cNvGrpSpPr>
                      <a:grpSpLocks/>
                    </p:cNvGrpSpPr>
                    <p:nvPr/>
                  </p:nvGrpSpPr>
                  <p:grpSpPr bwMode="auto">
                    <a:xfrm>
                      <a:off x="2267" y="1827"/>
                      <a:ext cx="3493" cy="2493"/>
                      <a:chOff x="2267" y="1827"/>
                      <a:chExt cx="3493" cy="2493"/>
                    </a:xfrm>
                  </p:grpSpPr>
                  <p:grpSp>
                    <p:nvGrpSpPr>
                      <p:cNvPr id="117801" name="Group 45"/>
                      <p:cNvGrpSpPr>
                        <a:grpSpLocks/>
                      </p:cNvGrpSpPr>
                      <p:nvPr/>
                    </p:nvGrpSpPr>
                    <p:grpSpPr bwMode="auto">
                      <a:xfrm>
                        <a:off x="2267" y="1827"/>
                        <a:ext cx="3493" cy="2493"/>
                        <a:chOff x="2267" y="1827"/>
                        <a:chExt cx="3493" cy="2493"/>
                      </a:xfrm>
                    </p:grpSpPr>
                    <p:grpSp>
                      <p:nvGrpSpPr>
                        <p:cNvPr id="117804" name="Group 46"/>
                        <p:cNvGrpSpPr>
                          <a:grpSpLocks/>
                        </p:cNvGrpSpPr>
                        <p:nvPr/>
                      </p:nvGrpSpPr>
                      <p:grpSpPr bwMode="auto">
                        <a:xfrm>
                          <a:off x="2267" y="1827"/>
                          <a:ext cx="3493" cy="2493"/>
                          <a:chOff x="2267" y="1827"/>
                          <a:chExt cx="3493" cy="2493"/>
                        </a:xfrm>
                      </p:grpSpPr>
                      <p:grpSp>
                        <p:nvGrpSpPr>
                          <p:cNvPr id="117806" name="Group 47"/>
                          <p:cNvGrpSpPr>
                            <a:grpSpLocks/>
                          </p:cNvGrpSpPr>
                          <p:nvPr/>
                        </p:nvGrpSpPr>
                        <p:grpSpPr bwMode="auto">
                          <a:xfrm>
                            <a:off x="2267" y="1827"/>
                            <a:ext cx="3493" cy="2493"/>
                            <a:chOff x="2267" y="1827"/>
                            <a:chExt cx="3493" cy="2493"/>
                          </a:xfrm>
                        </p:grpSpPr>
                        <p:pic>
                          <p:nvPicPr>
                            <p:cNvPr id="117812" name="Picture 48"/>
                            <p:cNvPicPr>
                              <a:picLocks noChangeAspect="1" noChangeArrowheads="1"/>
                            </p:cNvPicPr>
                            <p:nvPr/>
                          </p:nvPicPr>
                          <p:blipFill>
                            <a:blip r:embed="rId3" cstate="print"/>
                            <a:srcRect t="50708"/>
                            <a:stretch>
                              <a:fillRect/>
                            </a:stretch>
                          </p:blipFill>
                          <p:spPr bwMode="auto">
                            <a:xfrm>
                              <a:off x="2267" y="1827"/>
                              <a:ext cx="3493" cy="2493"/>
                            </a:xfrm>
                            <a:prstGeom prst="rect">
                              <a:avLst/>
                            </a:prstGeom>
                            <a:noFill/>
                            <a:ln w="9525" algn="ctr">
                              <a:noFill/>
                              <a:miter lim="800000"/>
                              <a:headEnd/>
                              <a:tailEnd/>
                            </a:ln>
                          </p:spPr>
                        </p:pic>
                        <p:sp>
                          <p:nvSpPr>
                            <p:cNvPr id="82" name="Rectangle 49"/>
                            <p:cNvSpPr>
                              <a:spLocks noChangeArrowheads="1"/>
                            </p:cNvSpPr>
                            <p:nvPr/>
                          </p:nvSpPr>
                          <p:spPr bwMode="auto">
                            <a:xfrm>
                              <a:off x="5351" y="3807"/>
                              <a:ext cx="284" cy="250"/>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grpSp>
                      <p:sp>
                        <p:nvSpPr>
                          <p:cNvPr id="76" name="Oval 50"/>
                          <p:cNvSpPr>
                            <a:spLocks noChangeArrowheads="1"/>
                          </p:cNvSpPr>
                          <p:nvPr/>
                        </p:nvSpPr>
                        <p:spPr bwMode="auto">
                          <a:xfrm>
                            <a:off x="2935" y="3963"/>
                            <a:ext cx="56" cy="114"/>
                          </a:xfrm>
                          <a:prstGeom prst="ellipse">
                            <a:avLst/>
                          </a:prstGeom>
                          <a:solidFill>
                            <a:schemeClr val="bg1"/>
                          </a:solidFill>
                          <a:ln w="9525" algn="ctr">
                            <a:noFill/>
                            <a:round/>
                            <a:headEnd/>
                            <a:tailEnd/>
                          </a:ln>
                          <a:effectLst/>
                        </p:spPr>
                        <p:txBody>
                          <a:bodyPr wrap="none" anchor="ctr"/>
                          <a:lstStyle/>
                          <a:p>
                            <a:pPr>
                              <a:defRPr/>
                            </a:pPr>
                            <a:endParaRPr lang="en-GB">
                              <a:latin typeface="Calibri" pitchFamily="34" charset="0"/>
                            </a:endParaRPr>
                          </a:p>
                        </p:txBody>
                      </p:sp>
                      <p:sp>
                        <p:nvSpPr>
                          <p:cNvPr id="77" name="Oval 51"/>
                          <p:cNvSpPr>
                            <a:spLocks noChangeArrowheads="1"/>
                          </p:cNvSpPr>
                          <p:nvPr/>
                        </p:nvSpPr>
                        <p:spPr bwMode="auto">
                          <a:xfrm>
                            <a:off x="3250" y="3963"/>
                            <a:ext cx="92" cy="114"/>
                          </a:xfrm>
                          <a:prstGeom prst="ellipse">
                            <a:avLst/>
                          </a:prstGeom>
                          <a:solidFill>
                            <a:schemeClr val="bg1"/>
                          </a:solidFill>
                          <a:ln w="9525" algn="ctr">
                            <a:noFill/>
                            <a:round/>
                            <a:headEnd/>
                            <a:tailEnd/>
                          </a:ln>
                          <a:effectLst/>
                        </p:spPr>
                        <p:txBody>
                          <a:bodyPr wrap="none" anchor="ctr"/>
                          <a:lstStyle/>
                          <a:p>
                            <a:pPr>
                              <a:defRPr/>
                            </a:pPr>
                            <a:endParaRPr lang="en-GB">
                              <a:latin typeface="Calibri" pitchFamily="34" charset="0"/>
                            </a:endParaRPr>
                          </a:p>
                        </p:txBody>
                      </p:sp>
                      <p:sp>
                        <p:nvSpPr>
                          <p:cNvPr id="78" name="Oval 52"/>
                          <p:cNvSpPr>
                            <a:spLocks noChangeArrowheads="1"/>
                          </p:cNvSpPr>
                          <p:nvPr/>
                        </p:nvSpPr>
                        <p:spPr bwMode="auto">
                          <a:xfrm>
                            <a:off x="3409" y="3954"/>
                            <a:ext cx="92" cy="114"/>
                          </a:xfrm>
                          <a:prstGeom prst="ellipse">
                            <a:avLst/>
                          </a:prstGeom>
                          <a:solidFill>
                            <a:schemeClr val="bg1"/>
                          </a:solidFill>
                          <a:ln w="9525" algn="ctr">
                            <a:noFill/>
                            <a:round/>
                            <a:headEnd/>
                            <a:tailEnd/>
                          </a:ln>
                          <a:effectLst/>
                        </p:spPr>
                        <p:txBody>
                          <a:bodyPr wrap="none" anchor="ctr"/>
                          <a:lstStyle/>
                          <a:p>
                            <a:pPr>
                              <a:defRPr/>
                            </a:pPr>
                            <a:endParaRPr lang="en-GB">
                              <a:latin typeface="Calibri" pitchFamily="34" charset="0"/>
                            </a:endParaRPr>
                          </a:p>
                        </p:txBody>
                      </p:sp>
                      <p:sp>
                        <p:nvSpPr>
                          <p:cNvPr id="79" name="Oval 53"/>
                          <p:cNvSpPr>
                            <a:spLocks noChangeArrowheads="1"/>
                          </p:cNvSpPr>
                          <p:nvPr/>
                        </p:nvSpPr>
                        <p:spPr bwMode="auto">
                          <a:xfrm>
                            <a:off x="3601" y="3963"/>
                            <a:ext cx="92" cy="114"/>
                          </a:xfrm>
                          <a:prstGeom prst="ellipse">
                            <a:avLst/>
                          </a:prstGeom>
                          <a:solidFill>
                            <a:schemeClr val="bg1"/>
                          </a:solidFill>
                          <a:ln w="9525" algn="ctr">
                            <a:noFill/>
                            <a:round/>
                            <a:headEnd/>
                            <a:tailEnd/>
                          </a:ln>
                          <a:effectLst/>
                        </p:spPr>
                        <p:txBody>
                          <a:bodyPr wrap="none" anchor="ctr"/>
                          <a:lstStyle/>
                          <a:p>
                            <a:pPr>
                              <a:defRPr/>
                            </a:pPr>
                            <a:endParaRPr lang="en-GB">
                              <a:latin typeface="Calibri" pitchFamily="34" charset="0"/>
                            </a:endParaRPr>
                          </a:p>
                        </p:txBody>
                      </p:sp>
                      <p:sp>
                        <p:nvSpPr>
                          <p:cNvPr id="80" name="Oval 54"/>
                          <p:cNvSpPr>
                            <a:spLocks noChangeArrowheads="1"/>
                          </p:cNvSpPr>
                          <p:nvPr/>
                        </p:nvSpPr>
                        <p:spPr bwMode="auto">
                          <a:xfrm>
                            <a:off x="4924" y="3966"/>
                            <a:ext cx="92" cy="114"/>
                          </a:xfrm>
                          <a:prstGeom prst="ellipse">
                            <a:avLst/>
                          </a:prstGeom>
                          <a:solidFill>
                            <a:schemeClr val="bg1"/>
                          </a:solidFill>
                          <a:ln w="9525" algn="ctr">
                            <a:noFill/>
                            <a:round/>
                            <a:headEnd/>
                            <a:tailEnd/>
                          </a:ln>
                          <a:effectLst/>
                        </p:spPr>
                        <p:txBody>
                          <a:bodyPr wrap="none" anchor="ctr"/>
                          <a:lstStyle/>
                          <a:p>
                            <a:pPr>
                              <a:defRPr/>
                            </a:pPr>
                            <a:endParaRPr lang="en-GB">
                              <a:latin typeface="Calibri" pitchFamily="34" charset="0"/>
                            </a:endParaRPr>
                          </a:p>
                        </p:txBody>
                      </p:sp>
                    </p:grpSp>
                    <p:sp>
                      <p:nvSpPr>
                        <p:cNvPr id="74" name="Oval 55"/>
                        <p:cNvSpPr>
                          <a:spLocks noChangeArrowheads="1"/>
                        </p:cNvSpPr>
                        <p:nvPr/>
                      </p:nvSpPr>
                      <p:spPr bwMode="auto">
                        <a:xfrm>
                          <a:off x="4096" y="3969"/>
                          <a:ext cx="92" cy="114"/>
                        </a:xfrm>
                        <a:prstGeom prst="ellipse">
                          <a:avLst/>
                        </a:prstGeom>
                        <a:solidFill>
                          <a:schemeClr val="bg1"/>
                        </a:solidFill>
                        <a:ln w="9525" algn="ctr">
                          <a:noFill/>
                          <a:round/>
                          <a:headEnd/>
                          <a:tailEnd/>
                        </a:ln>
                        <a:effectLst/>
                      </p:spPr>
                      <p:txBody>
                        <a:bodyPr wrap="none" anchor="ctr"/>
                        <a:lstStyle/>
                        <a:p>
                          <a:pPr>
                            <a:defRPr/>
                          </a:pPr>
                          <a:endParaRPr lang="en-GB">
                            <a:latin typeface="Calibri" pitchFamily="34" charset="0"/>
                          </a:endParaRPr>
                        </a:p>
                      </p:txBody>
                    </p:sp>
                  </p:grpSp>
                  <p:sp>
                    <p:nvSpPr>
                      <p:cNvPr id="71" name="Rectangle 56"/>
                      <p:cNvSpPr>
                        <a:spLocks noChangeArrowheads="1"/>
                      </p:cNvSpPr>
                      <p:nvPr/>
                    </p:nvSpPr>
                    <p:spPr bwMode="auto">
                      <a:xfrm>
                        <a:off x="2670" y="2460"/>
                        <a:ext cx="822" cy="120"/>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sp>
                    <p:nvSpPr>
                      <p:cNvPr id="72" name="Freeform 57"/>
                      <p:cNvSpPr>
                        <a:spLocks/>
                      </p:cNvSpPr>
                      <p:nvPr/>
                    </p:nvSpPr>
                    <p:spPr bwMode="auto">
                      <a:xfrm>
                        <a:off x="2745" y="2538"/>
                        <a:ext cx="864" cy="396"/>
                      </a:xfrm>
                      <a:custGeom>
                        <a:avLst/>
                        <a:gdLst/>
                        <a:ahLst/>
                        <a:cxnLst>
                          <a:cxn ang="0">
                            <a:pos x="27" y="30"/>
                          </a:cxn>
                          <a:cxn ang="0">
                            <a:pos x="0" y="258"/>
                          </a:cxn>
                          <a:cxn ang="0">
                            <a:pos x="42" y="282"/>
                          </a:cxn>
                          <a:cxn ang="0">
                            <a:pos x="147" y="261"/>
                          </a:cxn>
                          <a:cxn ang="0">
                            <a:pos x="222" y="270"/>
                          </a:cxn>
                          <a:cxn ang="0">
                            <a:pos x="303" y="282"/>
                          </a:cxn>
                          <a:cxn ang="0">
                            <a:pos x="348" y="312"/>
                          </a:cxn>
                          <a:cxn ang="0">
                            <a:pos x="477" y="381"/>
                          </a:cxn>
                          <a:cxn ang="0">
                            <a:pos x="603" y="390"/>
                          </a:cxn>
                          <a:cxn ang="0">
                            <a:pos x="711" y="396"/>
                          </a:cxn>
                          <a:cxn ang="0">
                            <a:pos x="864" y="387"/>
                          </a:cxn>
                          <a:cxn ang="0">
                            <a:pos x="585" y="348"/>
                          </a:cxn>
                          <a:cxn ang="0">
                            <a:pos x="417" y="267"/>
                          </a:cxn>
                          <a:cxn ang="0">
                            <a:pos x="405" y="210"/>
                          </a:cxn>
                          <a:cxn ang="0">
                            <a:pos x="444" y="132"/>
                          </a:cxn>
                          <a:cxn ang="0">
                            <a:pos x="546" y="0"/>
                          </a:cxn>
                          <a:cxn ang="0">
                            <a:pos x="429" y="30"/>
                          </a:cxn>
                          <a:cxn ang="0">
                            <a:pos x="27" y="30"/>
                          </a:cxn>
                        </a:cxnLst>
                        <a:rect l="0" t="0" r="r" b="b"/>
                        <a:pathLst>
                          <a:path w="864" h="396">
                            <a:moveTo>
                              <a:pt x="27" y="30"/>
                            </a:moveTo>
                            <a:lnTo>
                              <a:pt x="0" y="258"/>
                            </a:lnTo>
                            <a:lnTo>
                              <a:pt x="42" y="282"/>
                            </a:lnTo>
                            <a:lnTo>
                              <a:pt x="147" y="261"/>
                            </a:lnTo>
                            <a:lnTo>
                              <a:pt x="222" y="270"/>
                            </a:lnTo>
                            <a:lnTo>
                              <a:pt x="303" y="282"/>
                            </a:lnTo>
                            <a:lnTo>
                              <a:pt x="348" y="312"/>
                            </a:lnTo>
                            <a:lnTo>
                              <a:pt x="477" y="381"/>
                            </a:lnTo>
                            <a:lnTo>
                              <a:pt x="603" y="390"/>
                            </a:lnTo>
                            <a:lnTo>
                              <a:pt x="711" y="396"/>
                            </a:lnTo>
                            <a:lnTo>
                              <a:pt x="864" y="387"/>
                            </a:lnTo>
                            <a:lnTo>
                              <a:pt x="585" y="348"/>
                            </a:lnTo>
                            <a:lnTo>
                              <a:pt x="417" y="267"/>
                            </a:lnTo>
                            <a:lnTo>
                              <a:pt x="405" y="210"/>
                            </a:lnTo>
                            <a:lnTo>
                              <a:pt x="444" y="132"/>
                            </a:lnTo>
                            <a:lnTo>
                              <a:pt x="546" y="0"/>
                            </a:lnTo>
                            <a:lnTo>
                              <a:pt x="429" y="30"/>
                            </a:lnTo>
                            <a:lnTo>
                              <a:pt x="27" y="30"/>
                            </a:lnTo>
                            <a:close/>
                          </a:path>
                        </a:pathLst>
                      </a:custGeom>
                      <a:solidFill>
                        <a:schemeClr val="bg1"/>
                      </a:solidFill>
                      <a:ln w="9525" cap="flat" cmpd="sng">
                        <a:noFill/>
                        <a:prstDash val="solid"/>
                        <a:round/>
                        <a:headEnd/>
                        <a:tailEnd/>
                      </a:ln>
                      <a:effectLst/>
                    </p:spPr>
                    <p:txBody>
                      <a:bodyPr anchor="ctr"/>
                      <a:lstStyle/>
                      <a:p>
                        <a:pPr>
                          <a:defRPr/>
                        </a:pPr>
                        <a:endParaRPr lang="en-GB">
                          <a:latin typeface="Calibri" pitchFamily="34" charset="0"/>
                        </a:endParaRPr>
                      </a:p>
                    </p:txBody>
                  </p:sp>
                </p:grpSp>
                <p:sp>
                  <p:nvSpPr>
                    <p:cNvPr id="69" name="Freeform 58"/>
                    <p:cNvSpPr>
                      <a:spLocks/>
                    </p:cNvSpPr>
                    <p:nvPr/>
                  </p:nvSpPr>
                  <p:spPr bwMode="auto">
                    <a:xfrm>
                      <a:off x="2804" y="2470"/>
                      <a:ext cx="2676" cy="466"/>
                    </a:xfrm>
                    <a:custGeom>
                      <a:avLst/>
                      <a:gdLst/>
                      <a:ahLst/>
                      <a:cxnLst>
                        <a:cxn ang="0">
                          <a:pos x="2676" y="10"/>
                        </a:cxn>
                        <a:cxn ang="0">
                          <a:pos x="1900" y="2"/>
                        </a:cxn>
                        <a:cxn ang="0">
                          <a:pos x="1348" y="22"/>
                        </a:cxn>
                        <a:cxn ang="0">
                          <a:pos x="832" y="78"/>
                        </a:cxn>
                        <a:cxn ang="0">
                          <a:pos x="396" y="226"/>
                        </a:cxn>
                        <a:cxn ang="0">
                          <a:pos x="88" y="386"/>
                        </a:cxn>
                        <a:cxn ang="0">
                          <a:pos x="0" y="466"/>
                        </a:cxn>
                      </a:cxnLst>
                      <a:rect l="0" t="0" r="r" b="b"/>
                      <a:pathLst>
                        <a:path w="2676" h="466">
                          <a:moveTo>
                            <a:pt x="2676" y="10"/>
                          </a:moveTo>
                          <a:cubicBezTo>
                            <a:pt x="2398" y="5"/>
                            <a:pt x="2121" y="0"/>
                            <a:pt x="1900" y="2"/>
                          </a:cubicBezTo>
                          <a:cubicBezTo>
                            <a:pt x="1679" y="4"/>
                            <a:pt x="1526" y="9"/>
                            <a:pt x="1348" y="22"/>
                          </a:cubicBezTo>
                          <a:cubicBezTo>
                            <a:pt x="1170" y="35"/>
                            <a:pt x="991" y="44"/>
                            <a:pt x="832" y="78"/>
                          </a:cubicBezTo>
                          <a:cubicBezTo>
                            <a:pt x="673" y="112"/>
                            <a:pt x="520" y="175"/>
                            <a:pt x="396" y="226"/>
                          </a:cubicBezTo>
                          <a:cubicBezTo>
                            <a:pt x="272" y="277"/>
                            <a:pt x="154" y="346"/>
                            <a:pt x="88" y="386"/>
                          </a:cubicBezTo>
                          <a:cubicBezTo>
                            <a:pt x="22" y="426"/>
                            <a:pt x="11" y="446"/>
                            <a:pt x="0" y="466"/>
                          </a:cubicBezTo>
                        </a:path>
                      </a:pathLst>
                    </a:custGeom>
                    <a:noFill/>
                    <a:ln w="38100" cap="flat" cmpd="sng">
                      <a:solidFill>
                        <a:srgbClr val="969696"/>
                      </a:solidFill>
                      <a:prstDash val="solid"/>
                      <a:round/>
                      <a:headEnd/>
                      <a:tailEnd/>
                    </a:ln>
                    <a:effectLst/>
                  </p:spPr>
                  <p:txBody>
                    <a:bodyPr anchor="ctr"/>
                    <a:lstStyle/>
                    <a:p>
                      <a:pPr>
                        <a:defRPr/>
                      </a:pPr>
                      <a:endParaRPr lang="en-GB">
                        <a:latin typeface="Calibri" pitchFamily="34" charset="0"/>
                      </a:endParaRPr>
                    </a:p>
                  </p:txBody>
                </p:sp>
              </p:grpSp>
              <p:sp>
                <p:nvSpPr>
                  <p:cNvPr id="67" name="Rectangle 59"/>
                  <p:cNvSpPr>
                    <a:spLocks noChangeArrowheads="1"/>
                  </p:cNvSpPr>
                  <p:nvPr/>
                </p:nvSpPr>
                <p:spPr bwMode="auto">
                  <a:xfrm>
                    <a:off x="5033" y="1941"/>
                    <a:ext cx="266" cy="186"/>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grpSp>
            <p:sp>
              <p:nvSpPr>
                <p:cNvPr id="60" name="Freeform 60"/>
                <p:cNvSpPr>
                  <a:spLocks/>
                </p:cNvSpPr>
                <p:nvPr/>
              </p:nvSpPr>
              <p:spPr bwMode="auto">
                <a:xfrm>
                  <a:off x="2724" y="2874"/>
                  <a:ext cx="177" cy="1242"/>
                </a:xfrm>
                <a:custGeom>
                  <a:avLst/>
                  <a:gdLst/>
                  <a:ahLst/>
                  <a:cxnLst>
                    <a:cxn ang="0">
                      <a:pos x="27" y="1230"/>
                    </a:cxn>
                    <a:cxn ang="0">
                      <a:pos x="0" y="156"/>
                    </a:cxn>
                    <a:cxn ang="0">
                      <a:pos x="60" y="36"/>
                    </a:cxn>
                    <a:cxn ang="0">
                      <a:pos x="81" y="0"/>
                    </a:cxn>
                    <a:cxn ang="0">
                      <a:pos x="111" y="45"/>
                    </a:cxn>
                    <a:cxn ang="0">
                      <a:pos x="177" y="252"/>
                    </a:cxn>
                    <a:cxn ang="0">
                      <a:pos x="132" y="555"/>
                    </a:cxn>
                    <a:cxn ang="0">
                      <a:pos x="123" y="1242"/>
                    </a:cxn>
                    <a:cxn ang="0">
                      <a:pos x="54" y="1239"/>
                    </a:cxn>
                    <a:cxn ang="0">
                      <a:pos x="27" y="1230"/>
                    </a:cxn>
                  </a:cxnLst>
                  <a:rect l="0" t="0" r="r" b="b"/>
                  <a:pathLst>
                    <a:path w="177" h="1242">
                      <a:moveTo>
                        <a:pt x="27" y="1230"/>
                      </a:moveTo>
                      <a:lnTo>
                        <a:pt x="0" y="156"/>
                      </a:lnTo>
                      <a:lnTo>
                        <a:pt x="60" y="36"/>
                      </a:lnTo>
                      <a:lnTo>
                        <a:pt x="81" y="0"/>
                      </a:lnTo>
                      <a:lnTo>
                        <a:pt x="111" y="45"/>
                      </a:lnTo>
                      <a:lnTo>
                        <a:pt x="177" y="252"/>
                      </a:lnTo>
                      <a:lnTo>
                        <a:pt x="132" y="555"/>
                      </a:lnTo>
                      <a:lnTo>
                        <a:pt x="123" y="1242"/>
                      </a:lnTo>
                      <a:lnTo>
                        <a:pt x="54" y="1239"/>
                      </a:lnTo>
                      <a:lnTo>
                        <a:pt x="27" y="1230"/>
                      </a:lnTo>
                      <a:close/>
                    </a:path>
                  </a:pathLst>
                </a:custGeom>
                <a:solidFill>
                  <a:schemeClr val="bg1"/>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61" name="Freeform 61"/>
                <p:cNvSpPr>
                  <a:spLocks/>
                </p:cNvSpPr>
                <p:nvPr/>
              </p:nvSpPr>
              <p:spPr bwMode="auto">
                <a:xfrm>
                  <a:off x="2928" y="2832"/>
                  <a:ext cx="162" cy="1287"/>
                </a:xfrm>
                <a:custGeom>
                  <a:avLst/>
                  <a:gdLst/>
                  <a:ahLst/>
                  <a:cxnLst>
                    <a:cxn ang="0">
                      <a:pos x="15" y="960"/>
                    </a:cxn>
                    <a:cxn ang="0">
                      <a:pos x="0" y="87"/>
                    </a:cxn>
                    <a:cxn ang="0">
                      <a:pos x="72" y="18"/>
                    </a:cxn>
                    <a:cxn ang="0">
                      <a:pos x="84" y="0"/>
                    </a:cxn>
                    <a:cxn ang="0">
                      <a:pos x="162" y="201"/>
                    </a:cxn>
                    <a:cxn ang="0">
                      <a:pos x="162" y="288"/>
                    </a:cxn>
                    <a:cxn ang="0">
                      <a:pos x="102" y="366"/>
                    </a:cxn>
                    <a:cxn ang="0">
                      <a:pos x="102" y="483"/>
                    </a:cxn>
                    <a:cxn ang="0">
                      <a:pos x="114" y="1284"/>
                    </a:cxn>
                    <a:cxn ang="0">
                      <a:pos x="42" y="1287"/>
                    </a:cxn>
                    <a:cxn ang="0">
                      <a:pos x="15" y="960"/>
                    </a:cxn>
                  </a:cxnLst>
                  <a:rect l="0" t="0" r="r" b="b"/>
                  <a:pathLst>
                    <a:path w="162" h="1287">
                      <a:moveTo>
                        <a:pt x="15" y="960"/>
                      </a:moveTo>
                      <a:lnTo>
                        <a:pt x="0" y="87"/>
                      </a:lnTo>
                      <a:lnTo>
                        <a:pt x="72" y="18"/>
                      </a:lnTo>
                      <a:lnTo>
                        <a:pt x="84" y="0"/>
                      </a:lnTo>
                      <a:lnTo>
                        <a:pt x="162" y="201"/>
                      </a:lnTo>
                      <a:lnTo>
                        <a:pt x="162" y="288"/>
                      </a:lnTo>
                      <a:lnTo>
                        <a:pt x="102" y="366"/>
                      </a:lnTo>
                      <a:lnTo>
                        <a:pt x="102" y="483"/>
                      </a:lnTo>
                      <a:lnTo>
                        <a:pt x="114" y="1284"/>
                      </a:lnTo>
                      <a:lnTo>
                        <a:pt x="42" y="1287"/>
                      </a:lnTo>
                      <a:lnTo>
                        <a:pt x="15" y="960"/>
                      </a:lnTo>
                      <a:close/>
                    </a:path>
                  </a:pathLst>
                </a:custGeom>
                <a:solidFill>
                  <a:schemeClr val="bg1"/>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62" name="Freeform 62"/>
                <p:cNvSpPr>
                  <a:spLocks/>
                </p:cNvSpPr>
                <p:nvPr/>
              </p:nvSpPr>
              <p:spPr bwMode="auto">
                <a:xfrm>
                  <a:off x="3141" y="2964"/>
                  <a:ext cx="171" cy="1152"/>
                </a:xfrm>
                <a:custGeom>
                  <a:avLst/>
                  <a:gdLst/>
                  <a:ahLst/>
                  <a:cxnLst>
                    <a:cxn ang="0">
                      <a:pos x="12" y="831"/>
                    </a:cxn>
                    <a:cxn ang="0">
                      <a:pos x="0" y="204"/>
                    </a:cxn>
                    <a:cxn ang="0">
                      <a:pos x="81" y="0"/>
                    </a:cxn>
                    <a:cxn ang="0">
                      <a:pos x="123" y="24"/>
                    </a:cxn>
                    <a:cxn ang="0">
                      <a:pos x="171" y="213"/>
                    </a:cxn>
                    <a:cxn ang="0">
                      <a:pos x="105" y="1152"/>
                    </a:cxn>
                    <a:cxn ang="0">
                      <a:pos x="18" y="1146"/>
                    </a:cxn>
                    <a:cxn ang="0">
                      <a:pos x="12" y="831"/>
                    </a:cxn>
                  </a:cxnLst>
                  <a:rect l="0" t="0" r="r" b="b"/>
                  <a:pathLst>
                    <a:path w="171" h="1152">
                      <a:moveTo>
                        <a:pt x="12" y="831"/>
                      </a:moveTo>
                      <a:lnTo>
                        <a:pt x="0" y="204"/>
                      </a:lnTo>
                      <a:lnTo>
                        <a:pt x="81" y="0"/>
                      </a:lnTo>
                      <a:lnTo>
                        <a:pt x="123" y="24"/>
                      </a:lnTo>
                      <a:lnTo>
                        <a:pt x="171" y="213"/>
                      </a:lnTo>
                      <a:lnTo>
                        <a:pt x="105" y="1152"/>
                      </a:lnTo>
                      <a:lnTo>
                        <a:pt x="18" y="1146"/>
                      </a:lnTo>
                      <a:lnTo>
                        <a:pt x="12" y="831"/>
                      </a:lnTo>
                      <a:close/>
                    </a:path>
                  </a:pathLst>
                </a:custGeom>
                <a:solidFill>
                  <a:schemeClr val="bg1"/>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63" name="Freeform 63"/>
                <p:cNvSpPr>
                  <a:spLocks/>
                </p:cNvSpPr>
                <p:nvPr/>
              </p:nvSpPr>
              <p:spPr bwMode="auto">
                <a:xfrm>
                  <a:off x="3348" y="2949"/>
                  <a:ext cx="165" cy="438"/>
                </a:xfrm>
                <a:custGeom>
                  <a:avLst/>
                  <a:gdLst/>
                  <a:ahLst/>
                  <a:cxnLst>
                    <a:cxn ang="0">
                      <a:pos x="0" y="384"/>
                    </a:cxn>
                    <a:cxn ang="0">
                      <a:pos x="3" y="201"/>
                    </a:cxn>
                    <a:cxn ang="0">
                      <a:pos x="87" y="0"/>
                    </a:cxn>
                    <a:cxn ang="0">
                      <a:pos x="165" y="216"/>
                    </a:cxn>
                    <a:cxn ang="0">
                      <a:pos x="111" y="285"/>
                    </a:cxn>
                    <a:cxn ang="0">
                      <a:pos x="99" y="381"/>
                    </a:cxn>
                    <a:cxn ang="0">
                      <a:pos x="63" y="438"/>
                    </a:cxn>
                    <a:cxn ang="0">
                      <a:pos x="0" y="384"/>
                    </a:cxn>
                  </a:cxnLst>
                  <a:rect l="0" t="0" r="r" b="b"/>
                  <a:pathLst>
                    <a:path w="165" h="438">
                      <a:moveTo>
                        <a:pt x="0" y="384"/>
                      </a:moveTo>
                      <a:lnTo>
                        <a:pt x="3" y="201"/>
                      </a:lnTo>
                      <a:lnTo>
                        <a:pt x="87" y="0"/>
                      </a:lnTo>
                      <a:lnTo>
                        <a:pt x="165" y="216"/>
                      </a:lnTo>
                      <a:lnTo>
                        <a:pt x="111" y="285"/>
                      </a:lnTo>
                      <a:lnTo>
                        <a:pt x="99" y="381"/>
                      </a:lnTo>
                      <a:lnTo>
                        <a:pt x="63" y="438"/>
                      </a:lnTo>
                      <a:lnTo>
                        <a:pt x="0" y="384"/>
                      </a:lnTo>
                      <a:close/>
                    </a:path>
                  </a:pathLst>
                </a:custGeom>
                <a:solidFill>
                  <a:schemeClr val="bg1"/>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64" name="Freeform 64"/>
                <p:cNvSpPr>
                  <a:spLocks/>
                </p:cNvSpPr>
                <p:nvPr/>
              </p:nvSpPr>
              <p:spPr bwMode="auto">
                <a:xfrm>
                  <a:off x="3567" y="2951"/>
                  <a:ext cx="98" cy="175"/>
                </a:xfrm>
                <a:custGeom>
                  <a:avLst/>
                  <a:gdLst/>
                  <a:ahLst/>
                  <a:cxnLst>
                    <a:cxn ang="0">
                      <a:pos x="0" y="169"/>
                    </a:cxn>
                    <a:cxn ang="0">
                      <a:pos x="62" y="0"/>
                    </a:cxn>
                    <a:cxn ang="0">
                      <a:pos x="71" y="4"/>
                    </a:cxn>
                    <a:cxn ang="0">
                      <a:pos x="98" y="85"/>
                    </a:cxn>
                    <a:cxn ang="0">
                      <a:pos x="8" y="175"/>
                    </a:cxn>
                    <a:cxn ang="0">
                      <a:pos x="0" y="169"/>
                    </a:cxn>
                  </a:cxnLst>
                  <a:rect l="0" t="0" r="r" b="b"/>
                  <a:pathLst>
                    <a:path w="98" h="175">
                      <a:moveTo>
                        <a:pt x="0" y="169"/>
                      </a:moveTo>
                      <a:lnTo>
                        <a:pt x="62" y="0"/>
                      </a:lnTo>
                      <a:lnTo>
                        <a:pt x="71" y="4"/>
                      </a:lnTo>
                      <a:lnTo>
                        <a:pt x="98" y="85"/>
                      </a:lnTo>
                      <a:lnTo>
                        <a:pt x="8" y="175"/>
                      </a:lnTo>
                      <a:lnTo>
                        <a:pt x="0" y="169"/>
                      </a:lnTo>
                      <a:close/>
                    </a:path>
                  </a:pathLst>
                </a:custGeom>
                <a:solidFill>
                  <a:schemeClr val="bg1"/>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65" name="Freeform 65"/>
                <p:cNvSpPr>
                  <a:spLocks/>
                </p:cNvSpPr>
                <p:nvPr/>
              </p:nvSpPr>
              <p:spPr bwMode="auto">
                <a:xfrm>
                  <a:off x="3647" y="3057"/>
                  <a:ext cx="43" cy="68"/>
                </a:xfrm>
                <a:custGeom>
                  <a:avLst/>
                  <a:gdLst/>
                  <a:ahLst/>
                  <a:cxnLst>
                    <a:cxn ang="0">
                      <a:pos x="3" y="48"/>
                    </a:cxn>
                    <a:cxn ang="0">
                      <a:pos x="43" y="68"/>
                    </a:cxn>
                    <a:cxn ang="0">
                      <a:pos x="43" y="48"/>
                    </a:cxn>
                    <a:cxn ang="0">
                      <a:pos x="28" y="0"/>
                    </a:cxn>
                    <a:cxn ang="0">
                      <a:pos x="0" y="27"/>
                    </a:cxn>
                    <a:cxn ang="0">
                      <a:pos x="3" y="48"/>
                    </a:cxn>
                  </a:cxnLst>
                  <a:rect l="0" t="0" r="r" b="b"/>
                  <a:pathLst>
                    <a:path w="43" h="68">
                      <a:moveTo>
                        <a:pt x="3" y="48"/>
                      </a:moveTo>
                      <a:lnTo>
                        <a:pt x="43" y="68"/>
                      </a:lnTo>
                      <a:lnTo>
                        <a:pt x="43" y="48"/>
                      </a:lnTo>
                      <a:lnTo>
                        <a:pt x="28" y="0"/>
                      </a:lnTo>
                      <a:lnTo>
                        <a:pt x="0" y="27"/>
                      </a:lnTo>
                      <a:lnTo>
                        <a:pt x="3" y="48"/>
                      </a:lnTo>
                      <a:close/>
                    </a:path>
                  </a:pathLst>
                </a:custGeom>
                <a:solidFill>
                  <a:schemeClr val="bg1"/>
                </a:solidFill>
                <a:ln w="9525" cap="flat" cmpd="sng">
                  <a:noFill/>
                  <a:prstDash val="solid"/>
                  <a:round/>
                  <a:headEnd/>
                  <a:tailEnd/>
                </a:ln>
                <a:effectLst/>
              </p:spPr>
              <p:txBody>
                <a:bodyPr anchor="ctr"/>
                <a:lstStyle/>
                <a:p>
                  <a:pPr>
                    <a:defRPr/>
                  </a:pPr>
                  <a:endParaRPr lang="en-GB">
                    <a:latin typeface="Calibri" pitchFamily="34" charset="0"/>
                  </a:endParaRPr>
                </a:p>
              </p:txBody>
            </p:sp>
          </p:grpSp>
          <p:sp>
            <p:nvSpPr>
              <p:cNvPr id="58" name="Rectangle 66"/>
              <p:cNvSpPr>
                <a:spLocks noChangeArrowheads="1"/>
              </p:cNvSpPr>
              <p:nvPr/>
            </p:nvSpPr>
            <p:spPr bwMode="auto">
              <a:xfrm>
                <a:off x="2753" y="2110"/>
                <a:ext cx="2761" cy="1982"/>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grpSp>
        <p:sp>
          <p:nvSpPr>
            <p:cNvPr id="56" name="Rectangle 67"/>
            <p:cNvSpPr>
              <a:spLocks noChangeArrowheads="1"/>
            </p:cNvSpPr>
            <p:nvPr/>
          </p:nvSpPr>
          <p:spPr bwMode="auto">
            <a:xfrm>
              <a:off x="4735" y="1952"/>
              <a:ext cx="389" cy="172"/>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grpSp>
      <p:sp>
        <p:nvSpPr>
          <p:cNvPr id="83" name="Freeform 68"/>
          <p:cNvSpPr>
            <a:spLocks/>
          </p:cNvSpPr>
          <p:nvPr/>
        </p:nvSpPr>
        <p:spPr bwMode="auto">
          <a:xfrm>
            <a:off x="5340350" y="4597400"/>
            <a:ext cx="3351213" cy="1947863"/>
          </a:xfrm>
          <a:custGeom>
            <a:avLst/>
            <a:gdLst/>
            <a:ahLst/>
            <a:cxnLst>
              <a:cxn ang="0">
                <a:pos x="2111" y="0"/>
              </a:cxn>
              <a:cxn ang="0">
                <a:pos x="1575" y="48"/>
              </a:cxn>
              <a:cxn ang="0">
                <a:pos x="1031" y="152"/>
              </a:cxn>
              <a:cxn ang="0">
                <a:pos x="619" y="284"/>
              </a:cxn>
              <a:cxn ang="0">
                <a:pos x="287" y="516"/>
              </a:cxn>
              <a:cxn ang="0">
                <a:pos x="131" y="812"/>
              </a:cxn>
              <a:cxn ang="0">
                <a:pos x="19" y="1160"/>
              </a:cxn>
              <a:cxn ang="0">
                <a:pos x="19" y="1216"/>
              </a:cxn>
            </a:cxnLst>
            <a:rect l="0" t="0" r="r" b="b"/>
            <a:pathLst>
              <a:path w="2111" h="1227">
                <a:moveTo>
                  <a:pt x="2111" y="0"/>
                </a:moveTo>
                <a:cubicBezTo>
                  <a:pt x="1933" y="11"/>
                  <a:pt x="1755" y="23"/>
                  <a:pt x="1575" y="48"/>
                </a:cubicBezTo>
                <a:cubicBezTo>
                  <a:pt x="1395" y="73"/>
                  <a:pt x="1190" y="113"/>
                  <a:pt x="1031" y="152"/>
                </a:cubicBezTo>
                <a:cubicBezTo>
                  <a:pt x="872" y="191"/>
                  <a:pt x="743" y="223"/>
                  <a:pt x="619" y="284"/>
                </a:cubicBezTo>
                <a:cubicBezTo>
                  <a:pt x="495" y="345"/>
                  <a:pt x="368" y="428"/>
                  <a:pt x="287" y="516"/>
                </a:cubicBezTo>
                <a:cubicBezTo>
                  <a:pt x="206" y="604"/>
                  <a:pt x="176" y="705"/>
                  <a:pt x="131" y="812"/>
                </a:cubicBezTo>
                <a:cubicBezTo>
                  <a:pt x="86" y="919"/>
                  <a:pt x="38" y="1093"/>
                  <a:pt x="19" y="1160"/>
                </a:cubicBezTo>
                <a:cubicBezTo>
                  <a:pt x="0" y="1227"/>
                  <a:pt x="9" y="1221"/>
                  <a:pt x="19" y="1216"/>
                </a:cubicBezTo>
              </a:path>
            </a:pathLst>
          </a:custGeom>
          <a:noFill/>
          <a:ln w="38100" cap="flat" cmpd="sng">
            <a:solidFill>
              <a:srgbClr val="FF0000"/>
            </a:solidFill>
            <a:prstDash val="solid"/>
            <a:round/>
            <a:headEnd/>
            <a:tailEnd/>
          </a:ln>
          <a:effectLst/>
        </p:spPr>
        <p:txBody>
          <a:bodyPr anchor="ctr"/>
          <a:lstStyle/>
          <a:p>
            <a:pPr>
              <a:defRPr/>
            </a:pPr>
            <a:endParaRPr lang="en-GB">
              <a:latin typeface="Calibri" pitchFamily="34" charset="0"/>
            </a:endParaRPr>
          </a:p>
        </p:txBody>
      </p:sp>
      <p:sp>
        <p:nvSpPr>
          <p:cNvPr id="84" name="Freeform 69"/>
          <p:cNvSpPr>
            <a:spLocks/>
          </p:cNvSpPr>
          <p:nvPr/>
        </p:nvSpPr>
        <p:spPr bwMode="auto">
          <a:xfrm>
            <a:off x="5643563" y="4895850"/>
            <a:ext cx="3054350" cy="1638300"/>
          </a:xfrm>
          <a:custGeom>
            <a:avLst/>
            <a:gdLst/>
            <a:ahLst/>
            <a:cxnLst>
              <a:cxn ang="0">
                <a:pos x="1924" y="0"/>
              </a:cxn>
              <a:cxn ang="0">
                <a:pos x="1596" y="40"/>
              </a:cxn>
              <a:cxn ang="0">
                <a:pos x="936" y="220"/>
              </a:cxn>
              <a:cxn ang="0">
                <a:pos x="428" y="468"/>
              </a:cxn>
              <a:cxn ang="0">
                <a:pos x="180" y="688"/>
              </a:cxn>
              <a:cxn ang="0">
                <a:pos x="48" y="832"/>
              </a:cxn>
              <a:cxn ang="0">
                <a:pos x="0" y="1032"/>
              </a:cxn>
            </a:cxnLst>
            <a:rect l="0" t="0" r="r" b="b"/>
            <a:pathLst>
              <a:path w="1924" h="1032">
                <a:moveTo>
                  <a:pt x="1924" y="0"/>
                </a:moveTo>
                <a:cubicBezTo>
                  <a:pt x="1842" y="1"/>
                  <a:pt x="1761" y="3"/>
                  <a:pt x="1596" y="40"/>
                </a:cubicBezTo>
                <a:cubicBezTo>
                  <a:pt x="1431" y="77"/>
                  <a:pt x="1131" y="149"/>
                  <a:pt x="936" y="220"/>
                </a:cubicBezTo>
                <a:cubicBezTo>
                  <a:pt x="741" y="291"/>
                  <a:pt x="554" y="390"/>
                  <a:pt x="428" y="468"/>
                </a:cubicBezTo>
                <a:cubicBezTo>
                  <a:pt x="302" y="546"/>
                  <a:pt x="243" y="627"/>
                  <a:pt x="180" y="688"/>
                </a:cubicBezTo>
                <a:cubicBezTo>
                  <a:pt x="117" y="749"/>
                  <a:pt x="78" y="775"/>
                  <a:pt x="48" y="832"/>
                </a:cubicBezTo>
                <a:cubicBezTo>
                  <a:pt x="18" y="889"/>
                  <a:pt x="9" y="960"/>
                  <a:pt x="0" y="1032"/>
                </a:cubicBezTo>
              </a:path>
            </a:pathLst>
          </a:custGeom>
          <a:noFill/>
          <a:ln w="38100" cap="flat" cmpd="sng">
            <a:solidFill>
              <a:srgbClr val="FF0000"/>
            </a:solidFill>
            <a:prstDash val="solid"/>
            <a:round/>
            <a:headEnd/>
            <a:tailEnd/>
          </a:ln>
          <a:effectLst/>
        </p:spPr>
        <p:txBody>
          <a:bodyPr anchor="ctr"/>
          <a:lstStyle/>
          <a:p>
            <a:pPr>
              <a:defRPr/>
            </a:pPr>
            <a:endParaRPr lang="en-GB">
              <a:latin typeface="Calibri" pitchFamily="34" charset="0"/>
            </a:endParaRPr>
          </a:p>
        </p:txBody>
      </p:sp>
      <p:sp>
        <p:nvSpPr>
          <p:cNvPr id="85" name="Freeform 70"/>
          <p:cNvSpPr>
            <a:spLocks/>
          </p:cNvSpPr>
          <p:nvPr/>
        </p:nvSpPr>
        <p:spPr bwMode="auto">
          <a:xfrm>
            <a:off x="6278563" y="5245100"/>
            <a:ext cx="2419350" cy="1289050"/>
          </a:xfrm>
          <a:custGeom>
            <a:avLst/>
            <a:gdLst/>
            <a:ahLst/>
            <a:cxnLst>
              <a:cxn ang="0">
                <a:pos x="1524" y="0"/>
              </a:cxn>
              <a:cxn ang="0">
                <a:pos x="1084" y="124"/>
              </a:cxn>
              <a:cxn ang="0">
                <a:pos x="504" y="420"/>
              </a:cxn>
              <a:cxn ang="0">
                <a:pos x="132" y="664"/>
              </a:cxn>
              <a:cxn ang="0">
                <a:pos x="0" y="812"/>
              </a:cxn>
            </a:cxnLst>
            <a:rect l="0" t="0" r="r" b="b"/>
            <a:pathLst>
              <a:path w="1524" h="812">
                <a:moveTo>
                  <a:pt x="1524" y="0"/>
                </a:moveTo>
                <a:cubicBezTo>
                  <a:pt x="1389" y="27"/>
                  <a:pt x="1254" y="54"/>
                  <a:pt x="1084" y="124"/>
                </a:cubicBezTo>
                <a:cubicBezTo>
                  <a:pt x="914" y="194"/>
                  <a:pt x="663" y="330"/>
                  <a:pt x="504" y="420"/>
                </a:cubicBezTo>
                <a:cubicBezTo>
                  <a:pt x="345" y="510"/>
                  <a:pt x="216" y="599"/>
                  <a:pt x="132" y="664"/>
                </a:cubicBezTo>
                <a:cubicBezTo>
                  <a:pt x="48" y="729"/>
                  <a:pt x="24" y="770"/>
                  <a:pt x="0" y="812"/>
                </a:cubicBezTo>
              </a:path>
            </a:pathLst>
          </a:custGeom>
          <a:noFill/>
          <a:ln w="38100" cap="flat" cmpd="sng">
            <a:solidFill>
              <a:srgbClr val="FF0000"/>
            </a:solidFill>
            <a:prstDash val="solid"/>
            <a:round/>
            <a:headEnd/>
            <a:tailEnd/>
          </a:ln>
          <a:effectLst/>
        </p:spPr>
        <p:txBody>
          <a:bodyPr anchor="ctr"/>
          <a:lstStyle/>
          <a:p>
            <a:pPr>
              <a:defRPr/>
            </a:pPr>
            <a:endParaRPr lang="en-GB">
              <a:latin typeface="Calibri" pitchFamily="34" charset="0"/>
            </a:endParaRPr>
          </a:p>
        </p:txBody>
      </p:sp>
      <p:sp>
        <p:nvSpPr>
          <p:cNvPr id="86" name="Freeform 71"/>
          <p:cNvSpPr>
            <a:spLocks/>
          </p:cNvSpPr>
          <p:nvPr/>
        </p:nvSpPr>
        <p:spPr bwMode="auto">
          <a:xfrm>
            <a:off x="7542213" y="5702300"/>
            <a:ext cx="1149350" cy="831850"/>
          </a:xfrm>
          <a:custGeom>
            <a:avLst/>
            <a:gdLst/>
            <a:ahLst/>
            <a:cxnLst>
              <a:cxn ang="0">
                <a:pos x="724" y="0"/>
              </a:cxn>
              <a:cxn ang="0">
                <a:pos x="508" y="100"/>
              </a:cxn>
              <a:cxn ang="0">
                <a:pos x="196" y="352"/>
              </a:cxn>
              <a:cxn ang="0">
                <a:pos x="0" y="524"/>
              </a:cxn>
            </a:cxnLst>
            <a:rect l="0" t="0" r="r" b="b"/>
            <a:pathLst>
              <a:path w="724" h="524">
                <a:moveTo>
                  <a:pt x="724" y="0"/>
                </a:moveTo>
                <a:cubicBezTo>
                  <a:pt x="660" y="20"/>
                  <a:pt x="596" y="41"/>
                  <a:pt x="508" y="100"/>
                </a:cubicBezTo>
                <a:cubicBezTo>
                  <a:pt x="420" y="159"/>
                  <a:pt x="281" y="281"/>
                  <a:pt x="196" y="352"/>
                </a:cubicBezTo>
                <a:cubicBezTo>
                  <a:pt x="111" y="423"/>
                  <a:pt x="55" y="473"/>
                  <a:pt x="0" y="524"/>
                </a:cubicBezTo>
              </a:path>
            </a:pathLst>
          </a:custGeom>
          <a:noFill/>
          <a:ln w="38100" cap="flat" cmpd="sng">
            <a:solidFill>
              <a:srgbClr val="FF0000"/>
            </a:solidFill>
            <a:prstDash val="solid"/>
            <a:round/>
            <a:headEnd/>
            <a:tailEnd/>
          </a:ln>
          <a:effectLst/>
        </p:spPr>
        <p:txBody>
          <a:bodyPr anchor="ctr"/>
          <a:lstStyle/>
          <a:p>
            <a:pPr>
              <a:defRPr/>
            </a:pPr>
            <a:endParaRPr lang="en-GB">
              <a:latin typeface="Calibri" pitchFamily="34" charset="0"/>
            </a:endParaRPr>
          </a:p>
        </p:txBody>
      </p:sp>
      <p:sp>
        <p:nvSpPr>
          <p:cNvPr id="87" name="Freeform 72"/>
          <p:cNvSpPr>
            <a:spLocks/>
          </p:cNvSpPr>
          <p:nvPr/>
        </p:nvSpPr>
        <p:spPr bwMode="auto">
          <a:xfrm>
            <a:off x="4456113" y="3797300"/>
            <a:ext cx="4248150" cy="739775"/>
          </a:xfrm>
          <a:custGeom>
            <a:avLst/>
            <a:gdLst/>
            <a:ahLst/>
            <a:cxnLst>
              <a:cxn ang="0">
                <a:pos x="2676" y="10"/>
              </a:cxn>
              <a:cxn ang="0">
                <a:pos x="1900" y="2"/>
              </a:cxn>
              <a:cxn ang="0">
                <a:pos x="1348" y="22"/>
              </a:cxn>
              <a:cxn ang="0">
                <a:pos x="832" y="78"/>
              </a:cxn>
              <a:cxn ang="0">
                <a:pos x="396" y="226"/>
              </a:cxn>
              <a:cxn ang="0">
                <a:pos x="88" y="386"/>
              </a:cxn>
              <a:cxn ang="0">
                <a:pos x="0" y="466"/>
              </a:cxn>
            </a:cxnLst>
            <a:rect l="0" t="0" r="r" b="b"/>
            <a:pathLst>
              <a:path w="2676" h="466">
                <a:moveTo>
                  <a:pt x="2676" y="10"/>
                </a:moveTo>
                <a:cubicBezTo>
                  <a:pt x="2398" y="5"/>
                  <a:pt x="2121" y="0"/>
                  <a:pt x="1900" y="2"/>
                </a:cubicBezTo>
                <a:cubicBezTo>
                  <a:pt x="1679" y="4"/>
                  <a:pt x="1526" y="9"/>
                  <a:pt x="1348" y="22"/>
                </a:cubicBezTo>
                <a:cubicBezTo>
                  <a:pt x="1170" y="35"/>
                  <a:pt x="991" y="44"/>
                  <a:pt x="832" y="78"/>
                </a:cubicBezTo>
                <a:cubicBezTo>
                  <a:pt x="673" y="112"/>
                  <a:pt x="520" y="175"/>
                  <a:pt x="396" y="226"/>
                </a:cubicBezTo>
                <a:cubicBezTo>
                  <a:pt x="272" y="277"/>
                  <a:pt x="154" y="346"/>
                  <a:pt x="88" y="386"/>
                </a:cubicBezTo>
                <a:cubicBezTo>
                  <a:pt x="22" y="426"/>
                  <a:pt x="11" y="446"/>
                  <a:pt x="0" y="466"/>
                </a:cubicBezTo>
              </a:path>
            </a:pathLst>
          </a:custGeom>
          <a:noFill/>
          <a:ln w="76200" cap="flat" cmpd="sng">
            <a:solidFill>
              <a:srgbClr val="FF0000"/>
            </a:solidFill>
            <a:prstDash val="dash"/>
            <a:round/>
            <a:headEnd/>
            <a:tailEnd/>
          </a:ln>
          <a:effectLst/>
        </p:spPr>
        <p:txBody>
          <a:bodyPr anchor="ctr"/>
          <a:lstStyle/>
          <a:p>
            <a:pPr>
              <a:defRPr/>
            </a:pPr>
            <a:endParaRPr lang="en-GB">
              <a:latin typeface="Calibri" pitchFamily="34" charset="0"/>
            </a:endParaRPr>
          </a:p>
        </p:txBody>
      </p:sp>
      <p:sp>
        <p:nvSpPr>
          <p:cNvPr id="88" name="Freeform 73"/>
          <p:cNvSpPr>
            <a:spLocks/>
          </p:cNvSpPr>
          <p:nvPr/>
        </p:nvSpPr>
        <p:spPr bwMode="auto">
          <a:xfrm>
            <a:off x="4570413" y="4119563"/>
            <a:ext cx="4133850" cy="2414587"/>
          </a:xfrm>
          <a:custGeom>
            <a:avLst/>
            <a:gdLst/>
            <a:ahLst/>
            <a:cxnLst>
              <a:cxn ang="0">
                <a:pos x="2604" y="9"/>
              </a:cxn>
              <a:cxn ang="0">
                <a:pos x="1692" y="17"/>
              </a:cxn>
              <a:cxn ang="0">
                <a:pos x="1032" y="113"/>
              </a:cxn>
              <a:cxn ang="0">
                <a:pos x="764" y="173"/>
              </a:cxn>
              <a:cxn ang="0">
                <a:pos x="656" y="257"/>
              </a:cxn>
              <a:cxn ang="0">
                <a:pos x="436" y="533"/>
              </a:cxn>
              <a:cxn ang="0">
                <a:pos x="244" y="921"/>
              </a:cxn>
              <a:cxn ang="0">
                <a:pos x="72" y="1309"/>
              </a:cxn>
              <a:cxn ang="0">
                <a:pos x="0" y="1521"/>
              </a:cxn>
            </a:cxnLst>
            <a:rect l="0" t="0" r="r" b="b"/>
            <a:pathLst>
              <a:path w="2604" h="1521">
                <a:moveTo>
                  <a:pt x="2604" y="9"/>
                </a:moveTo>
                <a:cubicBezTo>
                  <a:pt x="2279" y="4"/>
                  <a:pt x="1954" y="0"/>
                  <a:pt x="1692" y="17"/>
                </a:cubicBezTo>
                <a:cubicBezTo>
                  <a:pt x="1430" y="34"/>
                  <a:pt x="1187" y="87"/>
                  <a:pt x="1032" y="113"/>
                </a:cubicBezTo>
                <a:cubicBezTo>
                  <a:pt x="877" y="139"/>
                  <a:pt x="827" y="149"/>
                  <a:pt x="764" y="173"/>
                </a:cubicBezTo>
                <a:cubicBezTo>
                  <a:pt x="701" y="197"/>
                  <a:pt x="711" y="197"/>
                  <a:pt x="656" y="257"/>
                </a:cubicBezTo>
                <a:cubicBezTo>
                  <a:pt x="601" y="317"/>
                  <a:pt x="505" y="422"/>
                  <a:pt x="436" y="533"/>
                </a:cubicBezTo>
                <a:cubicBezTo>
                  <a:pt x="367" y="644"/>
                  <a:pt x="305" y="792"/>
                  <a:pt x="244" y="921"/>
                </a:cubicBezTo>
                <a:cubicBezTo>
                  <a:pt x="183" y="1050"/>
                  <a:pt x="113" y="1209"/>
                  <a:pt x="72" y="1309"/>
                </a:cubicBezTo>
                <a:cubicBezTo>
                  <a:pt x="31" y="1409"/>
                  <a:pt x="15" y="1465"/>
                  <a:pt x="0" y="1521"/>
                </a:cubicBezTo>
              </a:path>
            </a:pathLst>
          </a:custGeom>
          <a:noFill/>
          <a:ln w="38100" cap="flat" cmpd="sng">
            <a:solidFill>
              <a:srgbClr val="FF0000"/>
            </a:solidFill>
            <a:prstDash val="solid"/>
            <a:round/>
            <a:headEnd/>
            <a:tailEnd/>
          </a:ln>
          <a:effectLst/>
        </p:spPr>
        <p:txBody>
          <a:bodyPr anchor="ctr"/>
          <a:lstStyle/>
          <a:p>
            <a:pPr>
              <a:defRPr/>
            </a:pPr>
            <a:endParaRPr lang="en-GB">
              <a:latin typeface="Calibri" pitchFamily="34" charset="0"/>
            </a:endParaRPr>
          </a:p>
        </p:txBody>
      </p:sp>
      <p:sp>
        <p:nvSpPr>
          <p:cNvPr id="89" name="Freeform 74"/>
          <p:cNvSpPr>
            <a:spLocks/>
          </p:cNvSpPr>
          <p:nvPr/>
        </p:nvSpPr>
        <p:spPr bwMode="auto">
          <a:xfrm>
            <a:off x="5083175" y="4340225"/>
            <a:ext cx="3643313" cy="2208213"/>
          </a:xfrm>
          <a:custGeom>
            <a:avLst/>
            <a:gdLst/>
            <a:ahLst/>
            <a:cxnLst>
              <a:cxn ang="0">
                <a:pos x="2295" y="0"/>
              </a:cxn>
              <a:cxn ang="0">
                <a:pos x="1631" y="27"/>
              </a:cxn>
              <a:cxn ang="0">
                <a:pos x="1010" y="98"/>
              </a:cxn>
              <a:cxn ang="0">
                <a:pos x="611" y="231"/>
              </a:cxn>
              <a:cxn ang="0">
                <a:pos x="399" y="381"/>
              </a:cxn>
              <a:cxn ang="0">
                <a:pos x="213" y="674"/>
              </a:cxn>
              <a:cxn ang="0">
                <a:pos x="97" y="1055"/>
              </a:cxn>
              <a:cxn ang="0">
                <a:pos x="0" y="1391"/>
              </a:cxn>
            </a:cxnLst>
            <a:rect l="0" t="0" r="r" b="b"/>
            <a:pathLst>
              <a:path w="2295" h="1391">
                <a:moveTo>
                  <a:pt x="2295" y="0"/>
                </a:moveTo>
                <a:cubicBezTo>
                  <a:pt x="2070" y="5"/>
                  <a:pt x="1845" y="11"/>
                  <a:pt x="1631" y="27"/>
                </a:cubicBezTo>
                <a:cubicBezTo>
                  <a:pt x="1417" y="43"/>
                  <a:pt x="1180" y="64"/>
                  <a:pt x="1010" y="98"/>
                </a:cubicBezTo>
                <a:cubicBezTo>
                  <a:pt x="840" y="132"/>
                  <a:pt x="713" y="184"/>
                  <a:pt x="611" y="231"/>
                </a:cubicBezTo>
                <a:cubicBezTo>
                  <a:pt x="509" y="278"/>
                  <a:pt x="465" y="307"/>
                  <a:pt x="399" y="381"/>
                </a:cubicBezTo>
                <a:cubicBezTo>
                  <a:pt x="333" y="455"/>
                  <a:pt x="263" y="562"/>
                  <a:pt x="213" y="674"/>
                </a:cubicBezTo>
                <a:cubicBezTo>
                  <a:pt x="163" y="786"/>
                  <a:pt x="132" y="936"/>
                  <a:pt x="97" y="1055"/>
                </a:cubicBezTo>
                <a:cubicBezTo>
                  <a:pt x="62" y="1174"/>
                  <a:pt x="31" y="1282"/>
                  <a:pt x="0" y="1391"/>
                </a:cubicBezTo>
              </a:path>
            </a:pathLst>
          </a:custGeom>
          <a:noFill/>
          <a:ln w="38100" cap="flat" cmpd="sng">
            <a:solidFill>
              <a:srgbClr val="FF0000"/>
            </a:solidFill>
            <a:prstDash val="solid"/>
            <a:round/>
            <a:headEnd/>
            <a:tailEnd/>
          </a:ln>
          <a:effectLst/>
        </p:spPr>
        <p:txBody>
          <a:bodyPr anchor="ctr"/>
          <a:lstStyle/>
          <a:p>
            <a:pPr>
              <a:defRPr/>
            </a:pPr>
            <a:endParaRPr lang="en-GB">
              <a:latin typeface="Calibri" pitchFamily="34" charset="0"/>
            </a:endParaRPr>
          </a:p>
        </p:txBody>
      </p:sp>
      <p:sp>
        <p:nvSpPr>
          <p:cNvPr id="90" name="Text Box 75"/>
          <p:cNvSpPr txBox="1">
            <a:spLocks noChangeArrowheads="1"/>
          </p:cNvSpPr>
          <p:nvPr/>
        </p:nvSpPr>
        <p:spPr bwMode="auto">
          <a:xfrm>
            <a:off x="5056188" y="6256338"/>
            <a:ext cx="371475" cy="304800"/>
          </a:xfrm>
          <a:prstGeom prst="rect">
            <a:avLst/>
          </a:prstGeom>
          <a:noFill/>
          <a:ln w="9525" algn="ctr">
            <a:noFill/>
            <a:miter lim="800000"/>
            <a:headEnd/>
            <a:tailEnd/>
          </a:ln>
          <a:effectLst/>
        </p:spPr>
        <p:txBody>
          <a:bodyPr wrap="none">
            <a:spAutoFit/>
          </a:bodyPr>
          <a:lstStyle/>
          <a:p>
            <a:pPr>
              <a:defRPr/>
            </a:pPr>
            <a:r>
              <a:rPr lang="en-GB" sz="1400" smtClean="0">
                <a:solidFill>
                  <a:srgbClr val="FF0000"/>
                </a:solidFill>
                <a:effectLst>
                  <a:outerShdw blurRad="38100" dist="38100" dir="2700000" algn="tl">
                    <a:srgbClr val="000000"/>
                  </a:outerShdw>
                </a:effectLst>
                <a:latin typeface="Calibri" pitchFamily="34" charset="0"/>
              </a:rPr>
              <a:t>10</a:t>
            </a:r>
            <a:endParaRPr lang="en-GB" sz="1400">
              <a:solidFill>
                <a:srgbClr val="FF0000"/>
              </a:solidFill>
              <a:effectLst>
                <a:outerShdw blurRad="38100" dist="38100" dir="2700000" algn="tl">
                  <a:srgbClr val="000000"/>
                </a:outerShdw>
              </a:effectLst>
              <a:latin typeface="Calibri" pitchFamily="34" charset="0"/>
            </a:endParaRPr>
          </a:p>
        </p:txBody>
      </p:sp>
      <p:sp>
        <p:nvSpPr>
          <p:cNvPr id="91" name="Text Box 76"/>
          <p:cNvSpPr txBox="1">
            <a:spLocks noChangeArrowheads="1"/>
          </p:cNvSpPr>
          <p:nvPr/>
        </p:nvSpPr>
        <p:spPr bwMode="auto">
          <a:xfrm>
            <a:off x="5303838" y="6256338"/>
            <a:ext cx="495649" cy="307777"/>
          </a:xfrm>
          <a:prstGeom prst="rect">
            <a:avLst/>
          </a:prstGeom>
          <a:noFill/>
          <a:ln w="9525" algn="ctr">
            <a:noFill/>
            <a:miter lim="800000"/>
            <a:headEnd/>
            <a:tailEnd/>
          </a:ln>
          <a:effectLst/>
        </p:spPr>
        <p:txBody>
          <a:bodyPr wrap="none">
            <a:spAutoFit/>
          </a:bodyPr>
          <a:lstStyle/>
          <a:p>
            <a:pPr>
              <a:defRPr/>
            </a:pPr>
            <a:r>
              <a:rPr lang="en-GB" sz="1400" smtClean="0">
                <a:solidFill>
                  <a:srgbClr val="FF0000"/>
                </a:solidFill>
                <a:effectLst>
                  <a:outerShdw blurRad="38100" dist="38100" dir="2700000" algn="tl">
                    <a:srgbClr val="000000"/>
                  </a:outerShdw>
                </a:effectLst>
                <a:latin typeface="Calibri" pitchFamily="34" charset="0"/>
              </a:rPr>
              <a:t>15%</a:t>
            </a:r>
            <a:endParaRPr lang="en-GB" sz="1400">
              <a:solidFill>
                <a:srgbClr val="FF0000"/>
              </a:solidFill>
              <a:effectLst>
                <a:outerShdw blurRad="38100" dist="38100" dir="2700000" algn="tl">
                  <a:srgbClr val="000000"/>
                </a:outerShdw>
              </a:effectLst>
              <a:latin typeface="Calibri" pitchFamily="34" charset="0"/>
            </a:endParaRPr>
          </a:p>
        </p:txBody>
      </p:sp>
      <p:sp>
        <p:nvSpPr>
          <p:cNvPr id="92" name="Text Box 77"/>
          <p:cNvSpPr txBox="1">
            <a:spLocks noChangeArrowheads="1"/>
          </p:cNvSpPr>
          <p:nvPr/>
        </p:nvSpPr>
        <p:spPr bwMode="auto">
          <a:xfrm>
            <a:off x="5656263" y="6256338"/>
            <a:ext cx="495649" cy="307777"/>
          </a:xfrm>
          <a:prstGeom prst="rect">
            <a:avLst/>
          </a:prstGeom>
          <a:noFill/>
          <a:ln w="9525" algn="ctr">
            <a:noFill/>
            <a:miter lim="800000"/>
            <a:headEnd/>
            <a:tailEnd/>
          </a:ln>
          <a:effectLst/>
        </p:spPr>
        <p:txBody>
          <a:bodyPr wrap="none">
            <a:spAutoFit/>
          </a:bodyPr>
          <a:lstStyle/>
          <a:p>
            <a:pPr>
              <a:defRPr/>
            </a:pPr>
            <a:r>
              <a:rPr lang="en-GB" sz="1400" smtClean="0">
                <a:solidFill>
                  <a:srgbClr val="FF0000"/>
                </a:solidFill>
                <a:effectLst>
                  <a:outerShdw blurRad="38100" dist="38100" dir="2700000" algn="tl">
                    <a:srgbClr val="000000"/>
                  </a:outerShdw>
                </a:effectLst>
                <a:latin typeface="Calibri" pitchFamily="34" charset="0"/>
              </a:rPr>
              <a:t>20%</a:t>
            </a:r>
            <a:endParaRPr lang="en-GB" sz="1400">
              <a:solidFill>
                <a:srgbClr val="FF0000"/>
              </a:solidFill>
              <a:effectLst>
                <a:outerShdw blurRad="38100" dist="38100" dir="2700000" algn="tl">
                  <a:srgbClr val="000000"/>
                </a:outerShdw>
              </a:effectLst>
              <a:latin typeface="Calibri" pitchFamily="34" charset="0"/>
            </a:endParaRPr>
          </a:p>
        </p:txBody>
      </p:sp>
      <p:sp>
        <p:nvSpPr>
          <p:cNvPr id="93" name="Text Box 78"/>
          <p:cNvSpPr txBox="1">
            <a:spLocks noChangeArrowheads="1"/>
          </p:cNvSpPr>
          <p:nvPr/>
        </p:nvSpPr>
        <p:spPr bwMode="auto">
          <a:xfrm>
            <a:off x="6356350" y="6256338"/>
            <a:ext cx="495649" cy="307777"/>
          </a:xfrm>
          <a:prstGeom prst="rect">
            <a:avLst/>
          </a:prstGeom>
          <a:noFill/>
          <a:ln w="9525" algn="ctr">
            <a:noFill/>
            <a:miter lim="800000"/>
            <a:headEnd/>
            <a:tailEnd/>
          </a:ln>
          <a:effectLst/>
        </p:spPr>
        <p:txBody>
          <a:bodyPr wrap="none">
            <a:spAutoFit/>
          </a:bodyPr>
          <a:lstStyle/>
          <a:p>
            <a:pPr>
              <a:defRPr/>
            </a:pPr>
            <a:r>
              <a:rPr lang="en-GB" sz="1400" smtClean="0">
                <a:solidFill>
                  <a:srgbClr val="FF0000"/>
                </a:solidFill>
                <a:effectLst>
                  <a:outerShdw blurRad="38100" dist="38100" dir="2700000" algn="tl">
                    <a:srgbClr val="000000"/>
                  </a:outerShdw>
                </a:effectLst>
                <a:latin typeface="Calibri" pitchFamily="34" charset="0"/>
              </a:rPr>
              <a:t>25%</a:t>
            </a:r>
            <a:endParaRPr lang="en-GB" sz="1400">
              <a:solidFill>
                <a:srgbClr val="FF0000"/>
              </a:solidFill>
              <a:effectLst>
                <a:outerShdw blurRad="38100" dist="38100" dir="2700000" algn="tl">
                  <a:srgbClr val="000000"/>
                </a:outerShdw>
              </a:effectLst>
              <a:latin typeface="Calibri" pitchFamily="34" charset="0"/>
            </a:endParaRPr>
          </a:p>
        </p:txBody>
      </p:sp>
      <p:sp>
        <p:nvSpPr>
          <p:cNvPr id="94" name="Text Box 79"/>
          <p:cNvSpPr txBox="1">
            <a:spLocks noChangeArrowheads="1"/>
          </p:cNvSpPr>
          <p:nvPr/>
        </p:nvSpPr>
        <p:spPr bwMode="auto">
          <a:xfrm>
            <a:off x="7675563" y="6256338"/>
            <a:ext cx="495649" cy="307777"/>
          </a:xfrm>
          <a:prstGeom prst="rect">
            <a:avLst/>
          </a:prstGeom>
          <a:noFill/>
          <a:ln w="9525" algn="ctr">
            <a:noFill/>
            <a:miter lim="800000"/>
            <a:headEnd/>
            <a:tailEnd/>
          </a:ln>
          <a:effectLst/>
        </p:spPr>
        <p:txBody>
          <a:bodyPr wrap="none">
            <a:spAutoFit/>
          </a:bodyPr>
          <a:lstStyle/>
          <a:p>
            <a:pPr>
              <a:defRPr/>
            </a:pPr>
            <a:r>
              <a:rPr lang="en-GB" sz="1400" smtClean="0">
                <a:solidFill>
                  <a:srgbClr val="FF0000"/>
                </a:solidFill>
                <a:effectLst>
                  <a:outerShdw blurRad="38100" dist="38100" dir="2700000" algn="tl">
                    <a:srgbClr val="000000"/>
                  </a:outerShdw>
                </a:effectLst>
                <a:latin typeface="Calibri" pitchFamily="34" charset="0"/>
              </a:rPr>
              <a:t>30%</a:t>
            </a:r>
            <a:endParaRPr lang="en-GB" sz="1400">
              <a:solidFill>
                <a:srgbClr val="FF0000"/>
              </a:solidFill>
              <a:effectLst>
                <a:outerShdw blurRad="38100" dist="38100" dir="2700000" algn="tl">
                  <a:srgbClr val="000000"/>
                </a:outerShdw>
              </a:effectLst>
              <a:latin typeface="Calibri" pitchFamily="34" charset="0"/>
            </a:endParaRPr>
          </a:p>
        </p:txBody>
      </p:sp>
      <p:sp>
        <p:nvSpPr>
          <p:cNvPr id="95" name="Text Box 80"/>
          <p:cNvSpPr txBox="1">
            <a:spLocks noChangeArrowheads="1"/>
          </p:cNvSpPr>
          <p:nvPr/>
        </p:nvSpPr>
        <p:spPr bwMode="auto">
          <a:xfrm>
            <a:off x="4570413" y="6256338"/>
            <a:ext cx="404278" cy="307777"/>
          </a:xfrm>
          <a:prstGeom prst="rect">
            <a:avLst/>
          </a:prstGeom>
          <a:noFill/>
          <a:ln w="9525" algn="ctr">
            <a:noFill/>
            <a:miter lim="800000"/>
            <a:headEnd/>
            <a:tailEnd/>
          </a:ln>
          <a:effectLst/>
        </p:spPr>
        <p:txBody>
          <a:bodyPr wrap="none">
            <a:spAutoFit/>
          </a:bodyPr>
          <a:lstStyle/>
          <a:p>
            <a:pPr>
              <a:defRPr/>
            </a:pPr>
            <a:r>
              <a:rPr lang="en-GB" sz="1400" smtClean="0">
                <a:solidFill>
                  <a:srgbClr val="FF0000"/>
                </a:solidFill>
                <a:effectLst>
                  <a:outerShdw blurRad="38100" dist="38100" dir="2700000" algn="tl">
                    <a:srgbClr val="000000"/>
                  </a:outerShdw>
                </a:effectLst>
                <a:latin typeface="Calibri" pitchFamily="34" charset="0"/>
              </a:rPr>
              <a:t>5%</a:t>
            </a:r>
            <a:endParaRPr lang="en-GB" sz="1400">
              <a:solidFill>
                <a:srgbClr val="FF0000"/>
              </a:solidFill>
              <a:effectLst>
                <a:outerShdw blurRad="38100" dist="38100" dir="2700000" algn="tl">
                  <a:srgbClr val="000000"/>
                </a:outerShdw>
              </a:effectLst>
              <a:latin typeface="Calibri" pitchFamily="34" charset="0"/>
            </a:endParaRPr>
          </a:p>
        </p:txBody>
      </p:sp>
      <p:sp>
        <p:nvSpPr>
          <p:cNvPr id="96" name="Freeform 81"/>
          <p:cNvSpPr>
            <a:spLocks/>
          </p:cNvSpPr>
          <p:nvPr/>
        </p:nvSpPr>
        <p:spPr bwMode="auto">
          <a:xfrm>
            <a:off x="4633913" y="3386138"/>
            <a:ext cx="4051300" cy="2176462"/>
          </a:xfrm>
          <a:custGeom>
            <a:avLst/>
            <a:gdLst/>
            <a:ahLst/>
            <a:cxnLst>
              <a:cxn ang="0">
                <a:pos x="2552" y="32"/>
              </a:cxn>
              <a:cxn ang="0">
                <a:pos x="1691" y="17"/>
              </a:cxn>
              <a:cxn ang="0">
                <a:pos x="1406" y="32"/>
              </a:cxn>
              <a:cxn ang="0">
                <a:pos x="800" y="211"/>
              </a:cxn>
              <a:cxn ang="0">
                <a:pos x="666" y="324"/>
              </a:cxn>
              <a:cxn ang="0">
                <a:pos x="524" y="608"/>
              </a:cxn>
              <a:cxn ang="0">
                <a:pos x="344" y="787"/>
              </a:cxn>
              <a:cxn ang="0">
                <a:pos x="194" y="1034"/>
              </a:cxn>
              <a:cxn ang="0">
                <a:pos x="75" y="1251"/>
              </a:cxn>
              <a:cxn ang="0">
                <a:pos x="0" y="1371"/>
              </a:cxn>
            </a:cxnLst>
            <a:rect l="0" t="0" r="r" b="b"/>
            <a:pathLst>
              <a:path w="2552" h="1371">
                <a:moveTo>
                  <a:pt x="2552" y="32"/>
                </a:moveTo>
                <a:cubicBezTo>
                  <a:pt x="2409" y="31"/>
                  <a:pt x="1882" y="17"/>
                  <a:pt x="1691" y="17"/>
                </a:cubicBezTo>
                <a:cubicBezTo>
                  <a:pt x="1500" y="17"/>
                  <a:pt x="1554" y="0"/>
                  <a:pt x="1406" y="32"/>
                </a:cubicBezTo>
                <a:cubicBezTo>
                  <a:pt x="1258" y="64"/>
                  <a:pt x="923" y="162"/>
                  <a:pt x="800" y="211"/>
                </a:cubicBezTo>
                <a:cubicBezTo>
                  <a:pt x="677" y="260"/>
                  <a:pt x="712" y="258"/>
                  <a:pt x="666" y="324"/>
                </a:cubicBezTo>
                <a:cubicBezTo>
                  <a:pt x="620" y="390"/>
                  <a:pt x="578" y="531"/>
                  <a:pt x="524" y="608"/>
                </a:cubicBezTo>
                <a:cubicBezTo>
                  <a:pt x="470" y="685"/>
                  <a:pt x="399" y="716"/>
                  <a:pt x="344" y="787"/>
                </a:cubicBezTo>
                <a:cubicBezTo>
                  <a:pt x="289" y="858"/>
                  <a:pt x="239" y="957"/>
                  <a:pt x="194" y="1034"/>
                </a:cubicBezTo>
                <a:cubicBezTo>
                  <a:pt x="149" y="1111"/>
                  <a:pt x="107" y="1195"/>
                  <a:pt x="75" y="1251"/>
                </a:cubicBezTo>
                <a:cubicBezTo>
                  <a:pt x="43" y="1307"/>
                  <a:pt x="21" y="1339"/>
                  <a:pt x="0" y="1371"/>
                </a:cubicBezTo>
              </a:path>
            </a:pathLst>
          </a:custGeom>
          <a:noFill/>
          <a:ln w="57150" cap="flat" cmpd="sng">
            <a:solidFill>
              <a:schemeClr val="tx1"/>
            </a:solidFill>
            <a:prstDash val="sysDot"/>
            <a:round/>
            <a:headEnd/>
            <a:tailEnd/>
          </a:ln>
          <a:effectLst/>
        </p:spPr>
        <p:txBody>
          <a:bodyPr anchor="ctr"/>
          <a:lstStyle/>
          <a:p>
            <a:pPr>
              <a:defRPr/>
            </a:pPr>
            <a:endParaRPr lang="en-GB">
              <a:latin typeface="Calibri" pitchFamily="34" charset="0"/>
            </a:endParaRPr>
          </a:p>
        </p:txBody>
      </p:sp>
      <p:sp>
        <p:nvSpPr>
          <p:cNvPr id="97" name="Freeform 82"/>
          <p:cNvSpPr>
            <a:spLocks/>
          </p:cNvSpPr>
          <p:nvPr/>
        </p:nvSpPr>
        <p:spPr bwMode="auto">
          <a:xfrm>
            <a:off x="4449763" y="4356100"/>
            <a:ext cx="4267200" cy="342900"/>
          </a:xfrm>
          <a:custGeom>
            <a:avLst/>
            <a:gdLst/>
            <a:ahLst/>
            <a:cxnLst>
              <a:cxn ang="0">
                <a:pos x="2688" y="0"/>
              </a:cxn>
              <a:cxn ang="0">
                <a:pos x="2344" y="60"/>
              </a:cxn>
              <a:cxn ang="0">
                <a:pos x="1984" y="76"/>
              </a:cxn>
              <a:cxn ang="0">
                <a:pos x="1708" y="96"/>
              </a:cxn>
              <a:cxn ang="0">
                <a:pos x="1296" y="164"/>
              </a:cxn>
              <a:cxn ang="0">
                <a:pos x="856" y="200"/>
              </a:cxn>
              <a:cxn ang="0">
                <a:pos x="488" y="208"/>
              </a:cxn>
              <a:cxn ang="0">
                <a:pos x="336" y="152"/>
              </a:cxn>
              <a:cxn ang="0">
                <a:pos x="204" y="80"/>
              </a:cxn>
              <a:cxn ang="0">
                <a:pos x="56" y="100"/>
              </a:cxn>
              <a:cxn ang="0">
                <a:pos x="0" y="104"/>
              </a:cxn>
            </a:cxnLst>
            <a:rect l="0" t="0" r="r" b="b"/>
            <a:pathLst>
              <a:path w="2688" h="216">
                <a:moveTo>
                  <a:pt x="2688" y="0"/>
                </a:moveTo>
                <a:cubicBezTo>
                  <a:pt x="2574" y="23"/>
                  <a:pt x="2461" y="47"/>
                  <a:pt x="2344" y="60"/>
                </a:cubicBezTo>
                <a:cubicBezTo>
                  <a:pt x="2227" y="73"/>
                  <a:pt x="2090" y="70"/>
                  <a:pt x="1984" y="76"/>
                </a:cubicBezTo>
                <a:cubicBezTo>
                  <a:pt x="1878" y="82"/>
                  <a:pt x="1823" y="81"/>
                  <a:pt x="1708" y="96"/>
                </a:cubicBezTo>
                <a:cubicBezTo>
                  <a:pt x="1593" y="111"/>
                  <a:pt x="1438" y="147"/>
                  <a:pt x="1296" y="164"/>
                </a:cubicBezTo>
                <a:cubicBezTo>
                  <a:pt x="1154" y="181"/>
                  <a:pt x="991" y="193"/>
                  <a:pt x="856" y="200"/>
                </a:cubicBezTo>
                <a:cubicBezTo>
                  <a:pt x="721" y="207"/>
                  <a:pt x="575" y="216"/>
                  <a:pt x="488" y="208"/>
                </a:cubicBezTo>
                <a:cubicBezTo>
                  <a:pt x="401" y="200"/>
                  <a:pt x="383" y="173"/>
                  <a:pt x="336" y="152"/>
                </a:cubicBezTo>
                <a:cubicBezTo>
                  <a:pt x="289" y="131"/>
                  <a:pt x="251" y="89"/>
                  <a:pt x="204" y="80"/>
                </a:cubicBezTo>
                <a:cubicBezTo>
                  <a:pt x="157" y="71"/>
                  <a:pt x="90" y="96"/>
                  <a:pt x="56" y="100"/>
                </a:cubicBezTo>
                <a:cubicBezTo>
                  <a:pt x="22" y="104"/>
                  <a:pt x="11" y="104"/>
                  <a:pt x="0" y="104"/>
                </a:cubicBezTo>
              </a:path>
            </a:pathLst>
          </a:custGeom>
          <a:noFill/>
          <a:ln w="76200" cap="flat" cmpd="sng">
            <a:solidFill>
              <a:srgbClr val="0000FF"/>
            </a:solidFill>
            <a:prstDash val="solid"/>
            <a:round/>
            <a:headEnd/>
            <a:tailEnd/>
          </a:ln>
          <a:effectLst/>
        </p:spPr>
        <p:txBody>
          <a:bodyPr anchor="ctr"/>
          <a:lstStyle/>
          <a:p>
            <a:pPr>
              <a:defRPr/>
            </a:pPr>
            <a:endParaRPr lang="en-GB">
              <a:latin typeface="Calibri" pitchFamily="34" charset="0"/>
            </a:endParaRPr>
          </a:p>
        </p:txBody>
      </p:sp>
      <p:sp>
        <p:nvSpPr>
          <p:cNvPr id="98" name="Text Box 83"/>
          <p:cNvSpPr txBox="1">
            <a:spLocks noChangeArrowheads="1"/>
          </p:cNvSpPr>
          <p:nvPr/>
        </p:nvSpPr>
        <p:spPr bwMode="auto">
          <a:xfrm>
            <a:off x="8056563" y="2960688"/>
            <a:ext cx="636969" cy="461665"/>
          </a:xfrm>
          <a:prstGeom prst="rect">
            <a:avLst/>
          </a:prstGeom>
          <a:noFill/>
          <a:ln w="9525" algn="ctr">
            <a:noFill/>
            <a:miter lim="800000"/>
            <a:headEnd/>
            <a:tailEnd/>
          </a:ln>
          <a:effectLst/>
        </p:spPr>
        <p:txBody>
          <a:bodyPr wrap="none">
            <a:spAutoFit/>
          </a:bodyPr>
          <a:lstStyle/>
          <a:p>
            <a:pPr>
              <a:defRPr/>
            </a:pPr>
            <a:r>
              <a:rPr lang="en-GB" sz="2400">
                <a:solidFill>
                  <a:schemeClr val="tx1"/>
                </a:solidFill>
                <a:effectLst>
                  <a:outerShdw blurRad="38100" dist="38100" dir="2700000" algn="tl">
                    <a:srgbClr val="FFFFFF"/>
                  </a:outerShdw>
                </a:effectLst>
                <a:latin typeface="Calibri" pitchFamily="34" charset="0"/>
              </a:rPr>
              <a:t>Cpx</a:t>
            </a:r>
          </a:p>
        </p:txBody>
      </p:sp>
      <p:sp>
        <p:nvSpPr>
          <p:cNvPr id="99" name="Text Box 84"/>
          <p:cNvSpPr txBox="1">
            <a:spLocks noChangeArrowheads="1"/>
          </p:cNvSpPr>
          <p:nvPr/>
        </p:nvSpPr>
        <p:spPr bwMode="auto">
          <a:xfrm>
            <a:off x="8054975" y="3387725"/>
            <a:ext cx="636713" cy="461665"/>
          </a:xfrm>
          <a:prstGeom prst="rect">
            <a:avLst/>
          </a:prstGeom>
          <a:noFill/>
          <a:ln w="9525" algn="ctr">
            <a:noFill/>
            <a:miter lim="800000"/>
            <a:headEnd/>
            <a:tailEnd/>
          </a:ln>
          <a:effectLst/>
        </p:spPr>
        <p:txBody>
          <a:bodyPr wrap="none">
            <a:spAutoFit/>
          </a:bodyPr>
          <a:lstStyle/>
          <a:p>
            <a:pPr>
              <a:defRPr/>
            </a:pPr>
            <a:r>
              <a:rPr lang="en-GB" sz="2400">
                <a:solidFill>
                  <a:srgbClr val="FF0000"/>
                </a:solidFill>
                <a:effectLst>
                  <a:outerShdw blurRad="38100" dist="38100" dir="2700000" algn="tl">
                    <a:srgbClr val="000000"/>
                  </a:outerShdw>
                </a:effectLst>
                <a:latin typeface="Calibri" pitchFamily="34" charset="0"/>
              </a:rPr>
              <a:t>DM</a:t>
            </a:r>
          </a:p>
        </p:txBody>
      </p:sp>
      <p:sp>
        <p:nvSpPr>
          <p:cNvPr id="100" name="Text Box 85"/>
          <p:cNvSpPr txBox="1">
            <a:spLocks noChangeArrowheads="1"/>
          </p:cNvSpPr>
          <p:nvPr/>
        </p:nvSpPr>
        <p:spPr bwMode="auto">
          <a:xfrm>
            <a:off x="8043863" y="4414838"/>
            <a:ext cx="625492" cy="461665"/>
          </a:xfrm>
          <a:prstGeom prst="rect">
            <a:avLst/>
          </a:prstGeom>
          <a:noFill/>
          <a:ln w="9525" algn="ctr">
            <a:noFill/>
            <a:miter lim="800000"/>
            <a:headEnd/>
            <a:tailEnd/>
          </a:ln>
          <a:effectLst/>
        </p:spPr>
        <p:txBody>
          <a:bodyPr wrap="none">
            <a:spAutoFit/>
          </a:bodyPr>
          <a:lstStyle/>
          <a:p>
            <a:pPr>
              <a:defRPr/>
            </a:pPr>
            <a:r>
              <a:rPr lang="en-GB" sz="2400">
                <a:solidFill>
                  <a:schemeClr val="accent2"/>
                </a:solidFill>
                <a:effectLst>
                  <a:outerShdw blurRad="38100" dist="38100" dir="2700000" algn="tl">
                    <a:srgbClr val="000000"/>
                  </a:outerShdw>
                </a:effectLst>
                <a:latin typeface="Calibri" pitchFamily="34" charset="0"/>
              </a:rPr>
              <a:t>WR</a:t>
            </a:r>
          </a:p>
        </p:txBody>
      </p:sp>
      <p:sp>
        <p:nvSpPr>
          <p:cNvPr id="101" name="Text Box 45"/>
          <p:cNvSpPr txBox="1">
            <a:spLocks noChangeArrowheads="1"/>
          </p:cNvSpPr>
          <p:nvPr/>
        </p:nvSpPr>
        <p:spPr bwMode="auto">
          <a:xfrm>
            <a:off x="346075" y="1038225"/>
            <a:ext cx="8451850" cy="519113"/>
          </a:xfrm>
          <a:prstGeom prst="rect">
            <a:avLst/>
          </a:prstGeom>
          <a:noFill/>
          <a:ln w="9525">
            <a:noFill/>
            <a:miter lim="800000"/>
            <a:headEnd/>
            <a:tailEnd/>
          </a:ln>
          <a:effectLst/>
        </p:spPr>
        <p:txBody>
          <a:bodyPr wrap="square">
            <a:spAutoFit/>
          </a:bodyPr>
          <a:lstStyle/>
          <a:p>
            <a:pPr>
              <a:defRPr/>
            </a:pPr>
            <a:r>
              <a:rPr lang="en-GB" sz="2800" i="1" smtClean="0">
                <a:solidFill>
                  <a:schemeClr val="bg1"/>
                </a:solidFill>
                <a:effectLst>
                  <a:outerShdw blurRad="38100" dist="38100" dir="2700000" algn="tl">
                    <a:srgbClr val="000000"/>
                  </a:outerShdw>
                </a:effectLst>
                <a:latin typeface="Calibri" pitchFamily="34" charset="0"/>
                <a:sym typeface="Wingdings" pitchFamily="2" charset="2"/>
              </a:rPr>
              <a:t>What is the origin of these unexpected results?</a:t>
            </a:r>
            <a:endParaRPr lang="en-GB" sz="2800" i="1">
              <a:solidFill>
                <a:schemeClr val="bg1"/>
              </a:solidFill>
              <a:effectLst>
                <a:outerShdw blurRad="38100" dist="38100" dir="2700000" algn="tl">
                  <a:srgbClr val="000000"/>
                </a:outerShdw>
              </a:effectLst>
              <a:latin typeface="Calibri" pitchFamily="34" charset="0"/>
              <a:sym typeface="Wingdings" pitchFamily="2" charset="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48208"/>
                                        </p:tgtEl>
                                        <p:attrNameLst>
                                          <p:attrName>style.visibility</p:attrName>
                                        </p:attrNameLst>
                                      </p:cBhvr>
                                      <p:to>
                                        <p:strVal val="visible"/>
                                      </p:to>
                                    </p:set>
                                    <p:animEffect transition="in" filter="fade">
                                      <p:cBhvr>
                                        <p:cTn id="7" dur="500"/>
                                        <p:tgtEl>
                                          <p:spTgt spid="6482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8208" grpId="0" autoUpdateAnimBg="0"/>
    </p:bldLst>
  </p:timing>
</p:sld>
</file>

<file path=ppt/slides/slide1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14786" name="Rectangle 2"/>
          <p:cNvSpPr>
            <a:spLocks noChangeArrowheads="1"/>
          </p:cNvSpPr>
          <p:nvPr/>
        </p:nvSpPr>
        <p:spPr bwMode="auto">
          <a:xfrm>
            <a:off x="674688" y="6316663"/>
            <a:ext cx="8469312" cy="541337"/>
          </a:xfrm>
          <a:prstGeom prst="rect">
            <a:avLst/>
          </a:prstGeom>
          <a:solidFill>
            <a:schemeClr val="tx1"/>
          </a:solidFill>
          <a:ln w="9525" algn="ctr">
            <a:noFill/>
            <a:miter lim="800000"/>
            <a:headEnd/>
            <a:tailEnd/>
          </a:ln>
          <a:effectLst/>
        </p:spPr>
        <p:txBody>
          <a:bodyPr wrap="none" anchor="ctr"/>
          <a:lstStyle/>
          <a:p>
            <a:pPr>
              <a:defRPr/>
            </a:pPr>
            <a:endParaRPr lang="en-GB">
              <a:latin typeface="Calibri" pitchFamily="34" charset="0"/>
            </a:endParaRPr>
          </a:p>
        </p:txBody>
      </p:sp>
      <p:sp>
        <p:nvSpPr>
          <p:cNvPr id="1014803" name="Text Box 19"/>
          <p:cNvSpPr txBox="1">
            <a:spLocks noChangeArrowheads="1"/>
          </p:cNvSpPr>
          <p:nvPr/>
        </p:nvSpPr>
        <p:spPr bwMode="auto">
          <a:xfrm>
            <a:off x="0" y="88900"/>
            <a:ext cx="9144000" cy="1066800"/>
          </a:xfrm>
          <a:prstGeom prst="rect">
            <a:avLst/>
          </a:prstGeom>
          <a:noFill/>
          <a:ln w="9525" algn="ctr">
            <a:noFill/>
            <a:miter lim="800000"/>
            <a:headEnd/>
            <a:tailEnd/>
          </a:ln>
          <a:effectLst/>
        </p:spPr>
        <p:txBody>
          <a:bodyPr>
            <a:spAutoFit/>
          </a:bodyPr>
          <a:lstStyle/>
          <a:p>
            <a:pPr algn="ctr">
              <a:defRPr/>
            </a:pPr>
            <a:r>
              <a:rPr lang="en-GB" sz="3200" smtClean="0">
                <a:solidFill>
                  <a:srgbClr val="FFFF00"/>
                </a:solidFill>
                <a:effectLst>
                  <a:outerShdw blurRad="38100" dist="38100" dir="2700000" algn="tl">
                    <a:srgbClr val="000000"/>
                  </a:outerShdw>
                </a:effectLst>
                <a:latin typeface="Calibri" pitchFamily="34" charset="0"/>
              </a:rPr>
              <a:t>Mantle melting, melt extraction and post-melting processes beneath mid-ocean ridges</a:t>
            </a:r>
            <a:endParaRPr lang="en-GB" sz="3200">
              <a:solidFill>
                <a:srgbClr val="FFFF00"/>
              </a:solidFill>
              <a:effectLst>
                <a:outerShdw blurRad="38100" dist="38100" dir="2700000" algn="tl">
                  <a:srgbClr val="000000"/>
                </a:outerShdw>
              </a:effectLst>
              <a:latin typeface="Calibri" pitchFamily="34" charset="0"/>
            </a:endParaRPr>
          </a:p>
        </p:txBody>
      </p:sp>
      <p:sp>
        <p:nvSpPr>
          <p:cNvPr id="1014805" name="Text Box 21"/>
          <p:cNvSpPr txBox="1">
            <a:spLocks noChangeArrowheads="1"/>
          </p:cNvSpPr>
          <p:nvPr/>
        </p:nvSpPr>
        <p:spPr bwMode="auto">
          <a:xfrm>
            <a:off x="346075" y="1608138"/>
            <a:ext cx="8451850" cy="1292662"/>
          </a:xfrm>
          <a:prstGeom prst="rect">
            <a:avLst/>
          </a:prstGeom>
          <a:noFill/>
          <a:ln w="9525">
            <a:noFill/>
            <a:miter lim="800000"/>
            <a:headEnd/>
            <a:tailEnd/>
          </a:ln>
          <a:effectLst/>
        </p:spPr>
        <p:txBody>
          <a:bodyPr wrap="square">
            <a:spAutoFit/>
          </a:bodyPr>
          <a:lstStyle/>
          <a:p>
            <a:pPr>
              <a:defRPr/>
            </a:pPr>
            <a:r>
              <a:rPr lang="en-GB" sz="2600" smtClean="0">
                <a:solidFill>
                  <a:srgbClr val="FFFF00"/>
                </a:solidFill>
                <a:effectLst>
                  <a:outerShdw blurRad="38100" dist="38100" dir="2700000" algn="tl">
                    <a:srgbClr val="000000"/>
                  </a:outerShdw>
                </a:effectLst>
                <a:latin typeface="Calibri" pitchFamily="34" charset="0"/>
                <a:sym typeface="Wingdings" pitchFamily="2" charset="2"/>
              </a:rPr>
              <a:t>The elevated LREE abundances in bulk-rock abyssal peridotites can be readily explained by </a:t>
            </a:r>
            <a:r>
              <a:rPr lang="en-GB" sz="2600" smtClean="0">
                <a:solidFill>
                  <a:schemeClr val="bg1"/>
                </a:solidFill>
                <a:effectLst>
                  <a:outerShdw blurRad="38100" dist="38100" dir="2700000" algn="tl">
                    <a:srgbClr val="000000"/>
                  </a:outerShdw>
                </a:effectLst>
                <a:latin typeface="Calibri" pitchFamily="34" charset="0"/>
                <a:sym typeface="Wingdings" pitchFamily="2" charset="2"/>
              </a:rPr>
              <a:t>post-melting melt refertilization in the TBL</a:t>
            </a:r>
            <a:r>
              <a:rPr lang="en-GB" sz="2600" smtClean="0">
                <a:solidFill>
                  <a:srgbClr val="FFFF00"/>
                </a:solidFill>
                <a:effectLst>
                  <a:outerShdw blurRad="38100" dist="38100" dir="2700000" algn="tl">
                    <a:srgbClr val="000000"/>
                  </a:outerShdw>
                </a:effectLst>
                <a:latin typeface="Calibri" pitchFamily="34" charset="0"/>
                <a:sym typeface="Wingdings" pitchFamily="2" charset="2"/>
              </a:rPr>
              <a:t>.</a:t>
            </a:r>
            <a:endParaRPr lang="en-GB" sz="2600">
              <a:solidFill>
                <a:srgbClr val="FFFF00"/>
              </a:solidFill>
              <a:effectLst>
                <a:outerShdw blurRad="38100" dist="38100" dir="2700000" algn="tl">
                  <a:srgbClr val="000000"/>
                </a:outerShdw>
              </a:effectLst>
              <a:latin typeface="Calibri" pitchFamily="34" charset="0"/>
              <a:sym typeface="Wingdings" pitchFamily="2" charset="2"/>
            </a:endParaRPr>
          </a:p>
        </p:txBody>
      </p:sp>
      <p:sp>
        <p:nvSpPr>
          <p:cNvPr id="1014806" name="Text Box 22"/>
          <p:cNvSpPr txBox="1">
            <a:spLocks noChangeArrowheads="1"/>
          </p:cNvSpPr>
          <p:nvPr/>
        </p:nvSpPr>
        <p:spPr bwMode="auto">
          <a:xfrm>
            <a:off x="346075" y="2952750"/>
            <a:ext cx="3278188" cy="3582988"/>
          </a:xfrm>
          <a:prstGeom prst="rect">
            <a:avLst/>
          </a:prstGeom>
          <a:noFill/>
          <a:ln w="9525">
            <a:noFill/>
            <a:miter lim="800000"/>
            <a:headEnd/>
            <a:tailEnd/>
          </a:ln>
          <a:effectLst/>
        </p:spPr>
        <p:txBody>
          <a:bodyPr wrap="square">
            <a:spAutoFit/>
          </a:bodyPr>
          <a:lstStyle/>
          <a:p>
            <a:pPr algn="ctr">
              <a:lnSpc>
                <a:spcPct val="90000"/>
              </a:lnSpc>
              <a:defRPr/>
            </a:pPr>
            <a:r>
              <a:rPr lang="en-GB" sz="3600" smtClean="0">
                <a:solidFill>
                  <a:schemeClr val="bg1"/>
                </a:solidFill>
                <a:effectLst>
                  <a:outerShdw blurRad="38100" dist="38100" dir="2700000" algn="tl">
                    <a:srgbClr val="000000"/>
                  </a:outerShdw>
                </a:effectLst>
                <a:latin typeface="Calibri" pitchFamily="34" charset="0"/>
                <a:sym typeface="Wingdings" pitchFamily="2" charset="2"/>
              </a:rPr>
              <a:t>It is possible to hypotesize the effects of metasomatic modifications of a depleted residuum.</a:t>
            </a:r>
            <a:endParaRPr lang="en-GB" sz="3600">
              <a:solidFill>
                <a:schemeClr val="bg1"/>
              </a:solidFill>
              <a:effectLst>
                <a:outerShdw blurRad="38100" dist="38100" dir="2700000" algn="tl">
                  <a:srgbClr val="000000"/>
                </a:outerShdw>
              </a:effectLst>
              <a:latin typeface="Calibri" pitchFamily="34" charset="0"/>
              <a:sym typeface="Wingdings" pitchFamily="2" charset="2"/>
            </a:endParaRPr>
          </a:p>
        </p:txBody>
      </p:sp>
      <p:grpSp>
        <p:nvGrpSpPr>
          <p:cNvPr id="118790" name="Group 52"/>
          <p:cNvGrpSpPr>
            <a:grpSpLocks/>
          </p:cNvGrpSpPr>
          <p:nvPr/>
        </p:nvGrpSpPr>
        <p:grpSpPr bwMode="auto">
          <a:xfrm>
            <a:off x="3603625" y="2894013"/>
            <a:ext cx="5545138" cy="3957637"/>
            <a:chOff x="2267" y="1827"/>
            <a:chExt cx="3493" cy="2493"/>
          </a:xfrm>
        </p:grpSpPr>
        <p:grpSp>
          <p:nvGrpSpPr>
            <p:cNvPr id="118810" name="Group 53"/>
            <p:cNvGrpSpPr>
              <a:grpSpLocks/>
            </p:cNvGrpSpPr>
            <p:nvPr/>
          </p:nvGrpSpPr>
          <p:grpSpPr bwMode="auto">
            <a:xfrm>
              <a:off x="2267" y="1827"/>
              <a:ext cx="3493" cy="2493"/>
              <a:chOff x="2267" y="1827"/>
              <a:chExt cx="3493" cy="2493"/>
            </a:xfrm>
          </p:grpSpPr>
          <p:grpSp>
            <p:nvGrpSpPr>
              <p:cNvPr id="118812" name="Group 54"/>
              <p:cNvGrpSpPr>
                <a:grpSpLocks/>
              </p:cNvGrpSpPr>
              <p:nvPr/>
            </p:nvGrpSpPr>
            <p:grpSpPr bwMode="auto">
              <a:xfrm>
                <a:off x="2267" y="1827"/>
                <a:ext cx="3493" cy="2493"/>
                <a:chOff x="2267" y="1827"/>
                <a:chExt cx="3493" cy="2493"/>
              </a:xfrm>
            </p:grpSpPr>
            <p:grpSp>
              <p:nvGrpSpPr>
                <p:cNvPr id="118814" name="Group 55"/>
                <p:cNvGrpSpPr>
                  <a:grpSpLocks/>
                </p:cNvGrpSpPr>
                <p:nvPr/>
              </p:nvGrpSpPr>
              <p:grpSpPr bwMode="auto">
                <a:xfrm>
                  <a:off x="2267" y="1827"/>
                  <a:ext cx="3493" cy="2493"/>
                  <a:chOff x="2267" y="1827"/>
                  <a:chExt cx="3493" cy="2493"/>
                </a:xfrm>
              </p:grpSpPr>
              <p:grpSp>
                <p:nvGrpSpPr>
                  <p:cNvPr id="118821" name="Group 56"/>
                  <p:cNvGrpSpPr>
                    <a:grpSpLocks/>
                  </p:cNvGrpSpPr>
                  <p:nvPr/>
                </p:nvGrpSpPr>
                <p:grpSpPr bwMode="auto">
                  <a:xfrm>
                    <a:off x="2267" y="1827"/>
                    <a:ext cx="3493" cy="2493"/>
                    <a:chOff x="2267" y="1827"/>
                    <a:chExt cx="3493" cy="2493"/>
                  </a:xfrm>
                </p:grpSpPr>
                <p:grpSp>
                  <p:nvGrpSpPr>
                    <p:cNvPr id="118823" name="Group 57"/>
                    <p:cNvGrpSpPr>
                      <a:grpSpLocks/>
                    </p:cNvGrpSpPr>
                    <p:nvPr/>
                  </p:nvGrpSpPr>
                  <p:grpSpPr bwMode="auto">
                    <a:xfrm>
                      <a:off x="2267" y="1827"/>
                      <a:ext cx="3493" cy="2493"/>
                      <a:chOff x="2267" y="1827"/>
                      <a:chExt cx="3493" cy="2493"/>
                    </a:xfrm>
                  </p:grpSpPr>
                  <p:grpSp>
                    <p:nvGrpSpPr>
                      <p:cNvPr id="118825" name="Group 58"/>
                      <p:cNvGrpSpPr>
                        <a:grpSpLocks/>
                      </p:cNvGrpSpPr>
                      <p:nvPr/>
                    </p:nvGrpSpPr>
                    <p:grpSpPr bwMode="auto">
                      <a:xfrm>
                        <a:off x="2267" y="1827"/>
                        <a:ext cx="3493" cy="2493"/>
                        <a:chOff x="2267" y="1827"/>
                        <a:chExt cx="3493" cy="2493"/>
                      </a:xfrm>
                    </p:grpSpPr>
                    <p:grpSp>
                      <p:nvGrpSpPr>
                        <p:cNvPr id="118828" name="Group 59"/>
                        <p:cNvGrpSpPr>
                          <a:grpSpLocks/>
                        </p:cNvGrpSpPr>
                        <p:nvPr/>
                      </p:nvGrpSpPr>
                      <p:grpSpPr bwMode="auto">
                        <a:xfrm>
                          <a:off x="2267" y="1827"/>
                          <a:ext cx="3493" cy="2493"/>
                          <a:chOff x="2267" y="1827"/>
                          <a:chExt cx="3493" cy="2493"/>
                        </a:xfrm>
                      </p:grpSpPr>
                      <p:grpSp>
                        <p:nvGrpSpPr>
                          <p:cNvPr id="118830" name="Group 60"/>
                          <p:cNvGrpSpPr>
                            <a:grpSpLocks/>
                          </p:cNvGrpSpPr>
                          <p:nvPr/>
                        </p:nvGrpSpPr>
                        <p:grpSpPr bwMode="auto">
                          <a:xfrm>
                            <a:off x="2267" y="1827"/>
                            <a:ext cx="3493" cy="2493"/>
                            <a:chOff x="2267" y="1827"/>
                            <a:chExt cx="3493" cy="2493"/>
                          </a:xfrm>
                        </p:grpSpPr>
                        <p:pic>
                          <p:nvPicPr>
                            <p:cNvPr id="118836" name="Picture 61"/>
                            <p:cNvPicPr>
                              <a:picLocks noChangeAspect="1" noChangeArrowheads="1"/>
                            </p:cNvPicPr>
                            <p:nvPr/>
                          </p:nvPicPr>
                          <p:blipFill>
                            <a:blip r:embed="rId3" cstate="print"/>
                            <a:srcRect t="50708"/>
                            <a:stretch>
                              <a:fillRect/>
                            </a:stretch>
                          </p:blipFill>
                          <p:spPr bwMode="auto">
                            <a:xfrm>
                              <a:off x="2267" y="1827"/>
                              <a:ext cx="3493" cy="2493"/>
                            </a:xfrm>
                            <a:prstGeom prst="rect">
                              <a:avLst/>
                            </a:prstGeom>
                            <a:noFill/>
                            <a:ln w="9525" algn="ctr">
                              <a:noFill/>
                              <a:miter lim="800000"/>
                              <a:headEnd/>
                              <a:tailEnd/>
                            </a:ln>
                          </p:spPr>
                        </p:pic>
                        <p:sp>
                          <p:nvSpPr>
                            <p:cNvPr id="96" name="Rectangle 62"/>
                            <p:cNvSpPr>
                              <a:spLocks noChangeArrowheads="1"/>
                            </p:cNvSpPr>
                            <p:nvPr/>
                          </p:nvSpPr>
                          <p:spPr bwMode="auto">
                            <a:xfrm>
                              <a:off x="5351" y="3807"/>
                              <a:ext cx="284" cy="250"/>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grpSp>
                      <p:sp>
                        <p:nvSpPr>
                          <p:cNvPr id="90" name="Oval 63"/>
                          <p:cNvSpPr>
                            <a:spLocks noChangeArrowheads="1"/>
                          </p:cNvSpPr>
                          <p:nvPr/>
                        </p:nvSpPr>
                        <p:spPr bwMode="auto">
                          <a:xfrm>
                            <a:off x="2935" y="3963"/>
                            <a:ext cx="56" cy="114"/>
                          </a:xfrm>
                          <a:prstGeom prst="ellipse">
                            <a:avLst/>
                          </a:prstGeom>
                          <a:solidFill>
                            <a:schemeClr val="bg1"/>
                          </a:solidFill>
                          <a:ln w="9525" algn="ctr">
                            <a:noFill/>
                            <a:round/>
                            <a:headEnd/>
                            <a:tailEnd/>
                          </a:ln>
                          <a:effectLst/>
                        </p:spPr>
                        <p:txBody>
                          <a:bodyPr wrap="none" anchor="ctr"/>
                          <a:lstStyle/>
                          <a:p>
                            <a:pPr>
                              <a:defRPr/>
                            </a:pPr>
                            <a:endParaRPr lang="en-GB">
                              <a:latin typeface="Calibri" pitchFamily="34" charset="0"/>
                            </a:endParaRPr>
                          </a:p>
                        </p:txBody>
                      </p:sp>
                      <p:sp>
                        <p:nvSpPr>
                          <p:cNvPr id="91" name="Oval 64"/>
                          <p:cNvSpPr>
                            <a:spLocks noChangeArrowheads="1"/>
                          </p:cNvSpPr>
                          <p:nvPr/>
                        </p:nvSpPr>
                        <p:spPr bwMode="auto">
                          <a:xfrm>
                            <a:off x="3250" y="3963"/>
                            <a:ext cx="92" cy="114"/>
                          </a:xfrm>
                          <a:prstGeom prst="ellipse">
                            <a:avLst/>
                          </a:prstGeom>
                          <a:solidFill>
                            <a:schemeClr val="bg1"/>
                          </a:solidFill>
                          <a:ln w="9525" algn="ctr">
                            <a:noFill/>
                            <a:round/>
                            <a:headEnd/>
                            <a:tailEnd/>
                          </a:ln>
                          <a:effectLst/>
                        </p:spPr>
                        <p:txBody>
                          <a:bodyPr wrap="none" anchor="ctr"/>
                          <a:lstStyle/>
                          <a:p>
                            <a:pPr>
                              <a:defRPr/>
                            </a:pPr>
                            <a:endParaRPr lang="en-GB">
                              <a:latin typeface="Calibri" pitchFamily="34" charset="0"/>
                            </a:endParaRPr>
                          </a:p>
                        </p:txBody>
                      </p:sp>
                      <p:sp>
                        <p:nvSpPr>
                          <p:cNvPr id="92" name="Oval 65"/>
                          <p:cNvSpPr>
                            <a:spLocks noChangeArrowheads="1"/>
                          </p:cNvSpPr>
                          <p:nvPr/>
                        </p:nvSpPr>
                        <p:spPr bwMode="auto">
                          <a:xfrm>
                            <a:off x="3409" y="3954"/>
                            <a:ext cx="92" cy="114"/>
                          </a:xfrm>
                          <a:prstGeom prst="ellipse">
                            <a:avLst/>
                          </a:prstGeom>
                          <a:solidFill>
                            <a:schemeClr val="bg1"/>
                          </a:solidFill>
                          <a:ln w="9525" algn="ctr">
                            <a:noFill/>
                            <a:round/>
                            <a:headEnd/>
                            <a:tailEnd/>
                          </a:ln>
                          <a:effectLst/>
                        </p:spPr>
                        <p:txBody>
                          <a:bodyPr wrap="none" anchor="ctr"/>
                          <a:lstStyle/>
                          <a:p>
                            <a:pPr>
                              <a:defRPr/>
                            </a:pPr>
                            <a:endParaRPr lang="en-GB">
                              <a:latin typeface="Calibri" pitchFamily="34" charset="0"/>
                            </a:endParaRPr>
                          </a:p>
                        </p:txBody>
                      </p:sp>
                      <p:sp>
                        <p:nvSpPr>
                          <p:cNvPr id="93" name="Oval 66"/>
                          <p:cNvSpPr>
                            <a:spLocks noChangeArrowheads="1"/>
                          </p:cNvSpPr>
                          <p:nvPr/>
                        </p:nvSpPr>
                        <p:spPr bwMode="auto">
                          <a:xfrm>
                            <a:off x="3601" y="3963"/>
                            <a:ext cx="92" cy="114"/>
                          </a:xfrm>
                          <a:prstGeom prst="ellipse">
                            <a:avLst/>
                          </a:prstGeom>
                          <a:solidFill>
                            <a:schemeClr val="bg1"/>
                          </a:solidFill>
                          <a:ln w="9525" algn="ctr">
                            <a:noFill/>
                            <a:round/>
                            <a:headEnd/>
                            <a:tailEnd/>
                          </a:ln>
                          <a:effectLst/>
                        </p:spPr>
                        <p:txBody>
                          <a:bodyPr wrap="none" anchor="ctr"/>
                          <a:lstStyle/>
                          <a:p>
                            <a:pPr>
                              <a:defRPr/>
                            </a:pPr>
                            <a:endParaRPr lang="en-GB">
                              <a:latin typeface="Calibri" pitchFamily="34" charset="0"/>
                            </a:endParaRPr>
                          </a:p>
                        </p:txBody>
                      </p:sp>
                      <p:sp>
                        <p:nvSpPr>
                          <p:cNvPr id="94" name="Oval 67"/>
                          <p:cNvSpPr>
                            <a:spLocks noChangeArrowheads="1"/>
                          </p:cNvSpPr>
                          <p:nvPr/>
                        </p:nvSpPr>
                        <p:spPr bwMode="auto">
                          <a:xfrm>
                            <a:off x="4924" y="3966"/>
                            <a:ext cx="92" cy="114"/>
                          </a:xfrm>
                          <a:prstGeom prst="ellipse">
                            <a:avLst/>
                          </a:prstGeom>
                          <a:solidFill>
                            <a:schemeClr val="bg1"/>
                          </a:solidFill>
                          <a:ln w="9525" algn="ctr">
                            <a:noFill/>
                            <a:round/>
                            <a:headEnd/>
                            <a:tailEnd/>
                          </a:ln>
                          <a:effectLst/>
                        </p:spPr>
                        <p:txBody>
                          <a:bodyPr wrap="none" anchor="ctr"/>
                          <a:lstStyle/>
                          <a:p>
                            <a:pPr>
                              <a:defRPr/>
                            </a:pPr>
                            <a:endParaRPr lang="en-GB">
                              <a:latin typeface="Calibri" pitchFamily="34" charset="0"/>
                            </a:endParaRPr>
                          </a:p>
                        </p:txBody>
                      </p:sp>
                    </p:grpSp>
                    <p:sp>
                      <p:nvSpPr>
                        <p:cNvPr id="88" name="Oval 68"/>
                        <p:cNvSpPr>
                          <a:spLocks noChangeArrowheads="1"/>
                        </p:cNvSpPr>
                        <p:nvPr/>
                      </p:nvSpPr>
                      <p:spPr bwMode="auto">
                        <a:xfrm>
                          <a:off x="4096" y="3969"/>
                          <a:ext cx="92" cy="114"/>
                        </a:xfrm>
                        <a:prstGeom prst="ellipse">
                          <a:avLst/>
                        </a:prstGeom>
                        <a:solidFill>
                          <a:schemeClr val="bg1"/>
                        </a:solidFill>
                        <a:ln w="9525" algn="ctr">
                          <a:noFill/>
                          <a:round/>
                          <a:headEnd/>
                          <a:tailEnd/>
                        </a:ln>
                        <a:effectLst/>
                      </p:spPr>
                      <p:txBody>
                        <a:bodyPr wrap="none" anchor="ctr"/>
                        <a:lstStyle/>
                        <a:p>
                          <a:pPr>
                            <a:defRPr/>
                          </a:pPr>
                          <a:endParaRPr lang="en-GB">
                            <a:latin typeface="Calibri" pitchFamily="34" charset="0"/>
                          </a:endParaRPr>
                        </a:p>
                      </p:txBody>
                    </p:sp>
                  </p:grpSp>
                  <p:sp>
                    <p:nvSpPr>
                      <p:cNvPr id="85" name="Rectangle 69"/>
                      <p:cNvSpPr>
                        <a:spLocks noChangeArrowheads="1"/>
                      </p:cNvSpPr>
                      <p:nvPr/>
                    </p:nvSpPr>
                    <p:spPr bwMode="auto">
                      <a:xfrm>
                        <a:off x="2670" y="2460"/>
                        <a:ext cx="822" cy="120"/>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sp>
                    <p:nvSpPr>
                      <p:cNvPr id="86" name="Freeform 70"/>
                      <p:cNvSpPr>
                        <a:spLocks/>
                      </p:cNvSpPr>
                      <p:nvPr/>
                    </p:nvSpPr>
                    <p:spPr bwMode="auto">
                      <a:xfrm>
                        <a:off x="2745" y="2538"/>
                        <a:ext cx="864" cy="396"/>
                      </a:xfrm>
                      <a:custGeom>
                        <a:avLst/>
                        <a:gdLst/>
                        <a:ahLst/>
                        <a:cxnLst>
                          <a:cxn ang="0">
                            <a:pos x="27" y="30"/>
                          </a:cxn>
                          <a:cxn ang="0">
                            <a:pos x="0" y="258"/>
                          </a:cxn>
                          <a:cxn ang="0">
                            <a:pos x="42" y="282"/>
                          </a:cxn>
                          <a:cxn ang="0">
                            <a:pos x="147" y="261"/>
                          </a:cxn>
                          <a:cxn ang="0">
                            <a:pos x="222" y="270"/>
                          </a:cxn>
                          <a:cxn ang="0">
                            <a:pos x="303" y="282"/>
                          </a:cxn>
                          <a:cxn ang="0">
                            <a:pos x="348" y="312"/>
                          </a:cxn>
                          <a:cxn ang="0">
                            <a:pos x="477" y="381"/>
                          </a:cxn>
                          <a:cxn ang="0">
                            <a:pos x="603" y="390"/>
                          </a:cxn>
                          <a:cxn ang="0">
                            <a:pos x="711" y="396"/>
                          </a:cxn>
                          <a:cxn ang="0">
                            <a:pos x="864" y="387"/>
                          </a:cxn>
                          <a:cxn ang="0">
                            <a:pos x="585" y="348"/>
                          </a:cxn>
                          <a:cxn ang="0">
                            <a:pos x="417" y="267"/>
                          </a:cxn>
                          <a:cxn ang="0">
                            <a:pos x="405" y="210"/>
                          </a:cxn>
                          <a:cxn ang="0">
                            <a:pos x="444" y="132"/>
                          </a:cxn>
                          <a:cxn ang="0">
                            <a:pos x="546" y="0"/>
                          </a:cxn>
                          <a:cxn ang="0">
                            <a:pos x="429" y="30"/>
                          </a:cxn>
                          <a:cxn ang="0">
                            <a:pos x="27" y="30"/>
                          </a:cxn>
                        </a:cxnLst>
                        <a:rect l="0" t="0" r="r" b="b"/>
                        <a:pathLst>
                          <a:path w="864" h="396">
                            <a:moveTo>
                              <a:pt x="27" y="30"/>
                            </a:moveTo>
                            <a:lnTo>
                              <a:pt x="0" y="258"/>
                            </a:lnTo>
                            <a:lnTo>
                              <a:pt x="42" y="282"/>
                            </a:lnTo>
                            <a:lnTo>
                              <a:pt x="147" y="261"/>
                            </a:lnTo>
                            <a:lnTo>
                              <a:pt x="222" y="270"/>
                            </a:lnTo>
                            <a:lnTo>
                              <a:pt x="303" y="282"/>
                            </a:lnTo>
                            <a:lnTo>
                              <a:pt x="348" y="312"/>
                            </a:lnTo>
                            <a:lnTo>
                              <a:pt x="477" y="381"/>
                            </a:lnTo>
                            <a:lnTo>
                              <a:pt x="603" y="390"/>
                            </a:lnTo>
                            <a:lnTo>
                              <a:pt x="711" y="396"/>
                            </a:lnTo>
                            <a:lnTo>
                              <a:pt x="864" y="387"/>
                            </a:lnTo>
                            <a:lnTo>
                              <a:pt x="585" y="348"/>
                            </a:lnTo>
                            <a:lnTo>
                              <a:pt x="417" y="267"/>
                            </a:lnTo>
                            <a:lnTo>
                              <a:pt x="405" y="210"/>
                            </a:lnTo>
                            <a:lnTo>
                              <a:pt x="444" y="132"/>
                            </a:lnTo>
                            <a:lnTo>
                              <a:pt x="546" y="0"/>
                            </a:lnTo>
                            <a:lnTo>
                              <a:pt x="429" y="30"/>
                            </a:lnTo>
                            <a:lnTo>
                              <a:pt x="27" y="30"/>
                            </a:lnTo>
                            <a:close/>
                          </a:path>
                        </a:pathLst>
                      </a:custGeom>
                      <a:solidFill>
                        <a:schemeClr val="bg1"/>
                      </a:solidFill>
                      <a:ln w="9525" cap="flat" cmpd="sng">
                        <a:noFill/>
                        <a:prstDash val="solid"/>
                        <a:round/>
                        <a:headEnd/>
                        <a:tailEnd/>
                      </a:ln>
                      <a:effectLst/>
                    </p:spPr>
                    <p:txBody>
                      <a:bodyPr anchor="ctr"/>
                      <a:lstStyle/>
                      <a:p>
                        <a:pPr>
                          <a:defRPr/>
                        </a:pPr>
                        <a:endParaRPr lang="en-GB">
                          <a:latin typeface="Calibri" pitchFamily="34" charset="0"/>
                        </a:endParaRPr>
                      </a:p>
                    </p:txBody>
                  </p:sp>
                </p:grpSp>
                <p:sp>
                  <p:nvSpPr>
                    <p:cNvPr id="83" name="Freeform 71"/>
                    <p:cNvSpPr>
                      <a:spLocks/>
                    </p:cNvSpPr>
                    <p:nvPr/>
                  </p:nvSpPr>
                  <p:spPr bwMode="auto">
                    <a:xfrm>
                      <a:off x="2804" y="2470"/>
                      <a:ext cx="2676" cy="466"/>
                    </a:xfrm>
                    <a:custGeom>
                      <a:avLst/>
                      <a:gdLst/>
                      <a:ahLst/>
                      <a:cxnLst>
                        <a:cxn ang="0">
                          <a:pos x="2676" y="10"/>
                        </a:cxn>
                        <a:cxn ang="0">
                          <a:pos x="1900" y="2"/>
                        </a:cxn>
                        <a:cxn ang="0">
                          <a:pos x="1348" y="22"/>
                        </a:cxn>
                        <a:cxn ang="0">
                          <a:pos x="832" y="78"/>
                        </a:cxn>
                        <a:cxn ang="0">
                          <a:pos x="396" y="226"/>
                        </a:cxn>
                        <a:cxn ang="0">
                          <a:pos x="88" y="386"/>
                        </a:cxn>
                        <a:cxn ang="0">
                          <a:pos x="0" y="466"/>
                        </a:cxn>
                      </a:cxnLst>
                      <a:rect l="0" t="0" r="r" b="b"/>
                      <a:pathLst>
                        <a:path w="2676" h="466">
                          <a:moveTo>
                            <a:pt x="2676" y="10"/>
                          </a:moveTo>
                          <a:cubicBezTo>
                            <a:pt x="2398" y="5"/>
                            <a:pt x="2121" y="0"/>
                            <a:pt x="1900" y="2"/>
                          </a:cubicBezTo>
                          <a:cubicBezTo>
                            <a:pt x="1679" y="4"/>
                            <a:pt x="1526" y="9"/>
                            <a:pt x="1348" y="22"/>
                          </a:cubicBezTo>
                          <a:cubicBezTo>
                            <a:pt x="1170" y="35"/>
                            <a:pt x="991" y="44"/>
                            <a:pt x="832" y="78"/>
                          </a:cubicBezTo>
                          <a:cubicBezTo>
                            <a:pt x="673" y="112"/>
                            <a:pt x="520" y="175"/>
                            <a:pt x="396" y="226"/>
                          </a:cubicBezTo>
                          <a:cubicBezTo>
                            <a:pt x="272" y="277"/>
                            <a:pt x="154" y="346"/>
                            <a:pt x="88" y="386"/>
                          </a:cubicBezTo>
                          <a:cubicBezTo>
                            <a:pt x="22" y="426"/>
                            <a:pt x="11" y="446"/>
                            <a:pt x="0" y="466"/>
                          </a:cubicBezTo>
                        </a:path>
                      </a:pathLst>
                    </a:custGeom>
                    <a:noFill/>
                    <a:ln w="38100" cap="flat" cmpd="sng">
                      <a:solidFill>
                        <a:srgbClr val="969696"/>
                      </a:solidFill>
                      <a:prstDash val="solid"/>
                      <a:round/>
                      <a:headEnd/>
                      <a:tailEnd/>
                    </a:ln>
                    <a:effectLst/>
                  </p:spPr>
                  <p:txBody>
                    <a:bodyPr anchor="ctr"/>
                    <a:lstStyle/>
                    <a:p>
                      <a:pPr>
                        <a:defRPr/>
                      </a:pPr>
                      <a:endParaRPr lang="en-GB">
                        <a:latin typeface="Calibri" pitchFamily="34" charset="0"/>
                      </a:endParaRPr>
                    </a:p>
                  </p:txBody>
                </p:sp>
              </p:grpSp>
              <p:sp>
                <p:nvSpPr>
                  <p:cNvPr id="81" name="Rectangle 72"/>
                  <p:cNvSpPr>
                    <a:spLocks noChangeArrowheads="1"/>
                  </p:cNvSpPr>
                  <p:nvPr/>
                </p:nvSpPr>
                <p:spPr bwMode="auto">
                  <a:xfrm>
                    <a:off x="5033" y="1941"/>
                    <a:ext cx="266" cy="186"/>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grpSp>
            <p:sp>
              <p:nvSpPr>
                <p:cNvPr id="74" name="Freeform 73"/>
                <p:cNvSpPr>
                  <a:spLocks/>
                </p:cNvSpPr>
                <p:nvPr/>
              </p:nvSpPr>
              <p:spPr bwMode="auto">
                <a:xfrm>
                  <a:off x="2724" y="2874"/>
                  <a:ext cx="177" cy="1242"/>
                </a:xfrm>
                <a:custGeom>
                  <a:avLst/>
                  <a:gdLst/>
                  <a:ahLst/>
                  <a:cxnLst>
                    <a:cxn ang="0">
                      <a:pos x="27" y="1230"/>
                    </a:cxn>
                    <a:cxn ang="0">
                      <a:pos x="0" y="156"/>
                    </a:cxn>
                    <a:cxn ang="0">
                      <a:pos x="60" y="36"/>
                    </a:cxn>
                    <a:cxn ang="0">
                      <a:pos x="81" y="0"/>
                    </a:cxn>
                    <a:cxn ang="0">
                      <a:pos x="111" y="45"/>
                    </a:cxn>
                    <a:cxn ang="0">
                      <a:pos x="177" y="252"/>
                    </a:cxn>
                    <a:cxn ang="0">
                      <a:pos x="132" y="555"/>
                    </a:cxn>
                    <a:cxn ang="0">
                      <a:pos x="123" y="1242"/>
                    </a:cxn>
                    <a:cxn ang="0">
                      <a:pos x="54" y="1239"/>
                    </a:cxn>
                    <a:cxn ang="0">
                      <a:pos x="27" y="1230"/>
                    </a:cxn>
                  </a:cxnLst>
                  <a:rect l="0" t="0" r="r" b="b"/>
                  <a:pathLst>
                    <a:path w="177" h="1242">
                      <a:moveTo>
                        <a:pt x="27" y="1230"/>
                      </a:moveTo>
                      <a:lnTo>
                        <a:pt x="0" y="156"/>
                      </a:lnTo>
                      <a:lnTo>
                        <a:pt x="60" y="36"/>
                      </a:lnTo>
                      <a:lnTo>
                        <a:pt x="81" y="0"/>
                      </a:lnTo>
                      <a:lnTo>
                        <a:pt x="111" y="45"/>
                      </a:lnTo>
                      <a:lnTo>
                        <a:pt x="177" y="252"/>
                      </a:lnTo>
                      <a:lnTo>
                        <a:pt x="132" y="555"/>
                      </a:lnTo>
                      <a:lnTo>
                        <a:pt x="123" y="1242"/>
                      </a:lnTo>
                      <a:lnTo>
                        <a:pt x="54" y="1239"/>
                      </a:lnTo>
                      <a:lnTo>
                        <a:pt x="27" y="1230"/>
                      </a:lnTo>
                      <a:close/>
                    </a:path>
                  </a:pathLst>
                </a:custGeom>
                <a:solidFill>
                  <a:schemeClr val="bg1"/>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75" name="Freeform 74"/>
                <p:cNvSpPr>
                  <a:spLocks/>
                </p:cNvSpPr>
                <p:nvPr/>
              </p:nvSpPr>
              <p:spPr bwMode="auto">
                <a:xfrm>
                  <a:off x="2928" y="2832"/>
                  <a:ext cx="162" cy="1287"/>
                </a:xfrm>
                <a:custGeom>
                  <a:avLst/>
                  <a:gdLst/>
                  <a:ahLst/>
                  <a:cxnLst>
                    <a:cxn ang="0">
                      <a:pos x="15" y="960"/>
                    </a:cxn>
                    <a:cxn ang="0">
                      <a:pos x="0" y="87"/>
                    </a:cxn>
                    <a:cxn ang="0">
                      <a:pos x="72" y="18"/>
                    </a:cxn>
                    <a:cxn ang="0">
                      <a:pos x="84" y="0"/>
                    </a:cxn>
                    <a:cxn ang="0">
                      <a:pos x="162" y="201"/>
                    </a:cxn>
                    <a:cxn ang="0">
                      <a:pos x="162" y="288"/>
                    </a:cxn>
                    <a:cxn ang="0">
                      <a:pos x="102" y="366"/>
                    </a:cxn>
                    <a:cxn ang="0">
                      <a:pos x="102" y="483"/>
                    </a:cxn>
                    <a:cxn ang="0">
                      <a:pos x="114" y="1284"/>
                    </a:cxn>
                    <a:cxn ang="0">
                      <a:pos x="42" y="1287"/>
                    </a:cxn>
                    <a:cxn ang="0">
                      <a:pos x="15" y="960"/>
                    </a:cxn>
                  </a:cxnLst>
                  <a:rect l="0" t="0" r="r" b="b"/>
                  <a:pathLst>
                    <a:path w="162" h="1287">
                      <a:moveTo>
                        <a:pt x="15" y="960"/>
                      </a:moveTo>
                      <a:lnTo>
                        <a:pt x="0" y="87"/>
                      </a:lnTo>
                      <a:lnTo>
                        <a:pt x="72" y="18"/>
                      </a:lnTo>
                      <a:lnTo>
                        <a:pt x="84" y="0"/>
                      </a:lnTo>
                      <a:lnTo>
                        <a:pt x="162" y="201"/>
                      </a:lnTo>
                      <a:lnTo>
                        <a:pt x="162" y="288"/>
                      </a:lnTo>
                      <a:lnTo>
                        <a:pt x="102" y="366"/>
                      </a:lnTo>
                      <a:lnTo>
                        <a:pt x="102" y="483"/>
                      </a:lnTo>
                      <a:lnTo>
                        <a:pt x="114" y="1284"/>
                      </a:lnTo>
                      <a:lnTo>
                        <a:pt x="42" y="1287"/>
                      </a:lnTo>
                      <a:lnTo>
                        <a:pt x="15" y="960"/>
                      </a:lnTo>
                      <a:close/>
                    </a:path>
                  </a:pathLst>
                </a:custGeom>
                <a:solidFill>
                  <a:schemeClr val="bg1"/>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76" name="Freeform 75"/>
                <p:cNvSpPr>
                  <a:spLocks/>
                </p:cNvSpPr>
                <p:nvPr/>
              </p:nvSpPr>
              <p:spPr bwMode="auto">
                <a:xfrm>
                  <a:off x="3141" y="2964"/>
                  <a:ext cx="171" cy="1152"/>
                </a:xfrm>
                <a:custGeom>
                  <a:avLst/>
                  <a:gdLst/>
                  <a:ahLst/>
                  <a:cxnLst>
                    <a:cxn ang="0">
                      <a:pos x="12" y="831"/>
                    </a:cxn>
                    <a:cxn ang="0">
                      <a:pos x="0" y="204"/>
                    </a:cxn>
                    <a:cxn ang="0">
                      <a:pos x="81" y="0"/>
                    </a:cxn>
                    <a:cxn ang="0">
                      <a:pos x="123" y="24"/>
                    </a:cxn>
                    <a:cxn ang="0">
                      <a:pos x="171" y="213"/>
                    </a:cxn>
                    <a:cxn ang="0">
                      <a:pos x="105" y="1152"/>
                    </a:cxn>
                    <a:cxn ang="0">
                      <a:pos x="18" y="1146"/>
                    </a:cxn>
                    <a:cxn ang="0">
                      <a:pos x="12" y="831"/>
                    </a:cxn>
                  </a:cxnLst>
                  <a:rect l="0" t="0" r="r" b="b"/>
                  <a:pathLst>
                    <a:path w="171" h="1152">
                      <a:moveTo>
                        <a:pt x="12" y="831"/>
                      </a:moveTo>
                      <a:lnTo>
                        <a:pt x="0" y="204"/>
                      </a:lnTo>
                      <a:lnTo>
                        <a:pt x="81" y="0"/>
                      </a:lnTo>
                      <a:lnTo>
                        <a:pt x="123" y="24"/>
                      </a:lnTo>
                      <a:lnTo>
                        <a:pt x="171" y="213"/>
                      </a:lnTo>
                      <a:lnTo>
                        <a:pt x="105" y="1152"/>
                      </a:lnTo>
                      <a:lnTo>
                        <a:pt x="18" y="1146"/>
                      </a:lnTo>
                      <a:lnTo>
                        <a:pt x="12" y="831"/>
                      </a:lnTo>
                      <a:close/>
                    </a:path>
                  </a:pathLst>
                </a:custGeom>
                <a:solidFill>
                  <a:schemeClr val="bg1"/>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77" name="Freeform 76"/>
                <p:cNvSpPr>
                  <a:spLocks/>
                </p:cNvSpPr>
                <p:nvPr/>
              </p:nvSpPr>
              <p:spPr bwMode="auto">
                <a:xfrm>
                  <a:off x="3348" y="2949"/>
                  <a:ext cx="165" cy="438"/>
                </a:xfrm>
                <a:custGeom>
                  <a:avLst/>
                  <a:gdLst/>
                  <a:ahLst/>
                  <a:cxnLst>
                    <a:cxn ang="0">
                      <a:pos x="0" y="384"/>
                    </a:cxn>
                    <a:cxn ang="0">
                      <a:pos x="3" y="201"/>
                    </a:cxn>
                    <a:cxn ang="0">
                      <a:pos x="87" y="0"/>
                    </a:cxn>
                    <a:cxn ang="0">
                      <a:pos x="165" y="216"/>
                    </a:cxn>
                    <a:cxn ang="0">
                      <a:pos x="111" y="285"/>
                    </a:cxn>
                    <a:cxn ang="0">
                      <a:pos x="99" y="381"/>
                    </a:cxn>
                    <a:cxn ang="0">
                      <a:pos x="63" y="438"/>
                    </a:cxn>
                    <a:cxn ang="0">
                      <a:pos x="0" y="384"/>
                    </a:cxn>
                  </a:cxnLst>
                  <a:rect l="0" t="0" r="r" b="b"/>
                  <a:pathLst>
                    <a:path w="165" h="438">
                      <a:moveTo>
                        <a:pt x="0" y="384"/>
                      </a:moveTo>
                      <a:lnTo>
                        <a:pt x="3" y="201"/>
                      </a:lnTo>
                      <a:lnTo>
                        <a:pt x="87" y="0"/>
                      </a:lnTo>
                      <a:lnTo>
                        <a:pt x="165" y="216"/>
                      </a:lnTo>
                      <a:lnTo>
                        <a:pt x="111" y="285"/>
                      </a:lnTo>
                      <a:lnTo>
                        <a:pt x="99" y="381"/>
                      </a:lnTo>
                      <a:lnTo>
                        <a:pt x="63" y="438"/>
                      </a:lnTo>
                      <a:lnTo>
                        <a:pt x="0" y="384"/>
                      </a:lnTo>
                      <a:close/>
                    </a:path>
                  </a:pathLst>
                </a:custGeom>
                <a:solidFill>
                  <a:schemeClr val="bg1"/>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78" name="Freeform 77"/>
                <p:cNvSpPr>
                  <a:spLocks/>
                </p:cNvSpPr>
                <p:nvPr/>
              </p:nvSpPr>
              <p:spPr bwMode="auto">
                <a:xfrm>
                  <a:off x="3567" y="2951"/>
                  <a:ext cx="98" cy="175"/>
                </a:xfrm>
                <a:custGeom>
                  <a:avLst/>
                  <a:gdLst/>
                  <a:ahLst/>
                  <a:cxnLst>
                    <a:cxn ang="0">
                      <a:pos x="0" y="169"/>
                    </a:cxn>
                    <a:cxn ang="0">
                      <a:pos x="62" y="0"/>
                    </a:cxn>
                    <a:cxn ang="0">
                      <a:pos x="71" y="4"/>
                    </a:cxn>
                    <a:cxn ang="0">
                      <a:pos x="98" y="85"/>
                    </a:cxn>
                    <a:cxn ang="0">
                      <a:pos x="8" y="175"/>
                    </a:cxn>
                    <a:cxn ang="0">
                      <a:pos x="0" y="169"/>
                    </a:cxn>
                  </a:cxnLst>
                  <a:rect l="0" t="0" r="r" b="b"/>
                  <a:pathLst>
                    <a:path w="98" h="175">
                      <a:moveTo>
                        <a:pt x="0" y="169"/>
                      </a:moveTo>
                      <a:lnTo>
                        <a:pt x="62" y="0"/>
                      </a:lnTo>
                      <a:lnTo>
                        <a:pt x="71" y="4"/>
                      </a:lnTo>
                      <a:lnTo>
                        <a:pt x="98" y="85"/>
                      </a:lnTo>
                      <a:lnTo>
                        <a:pt x="8" y="175"/>
                      </a:lnTo>
                      <a:lnTo>
                        <a:pt x="0" y="169"/>
                      </a:lnTo>
                      <a:close/>
                    </a:path>
                  </a:pathLst>
                </a:custGeom>
                <a:solidFill>
                  <a:schemeClr val="bg1"/>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79" name="Freeform 78"/>
                <p:cNvSpPr>
                  <a:spLocks/>
                </p:cNvSpPr>
                <p:nvPr/>
              </p:nvSpPr>
              <p:spPr bwMode="auto">
                <a:xfrm>
                  <a:off x="3647" y="3057"/>
                  <a:ext cx="43" cy="68"/>
                </a:xfrm>
                <a:custGeom>
                  <a:avLst/>
                  <a:gdLst/>
                  <a:ahLst/>
                  <a:cxnLst>
                    <a:cxn ang="0">
                      <a:pos x="3" y="48"/>
                    </a:cxn>
                    <a:cxn ang="0">
                      <a:pos x="43" y="68"/>
                    </a:cxn>
                    <a:cxn ang="0">
                      <a:pos x="43" y="48"/>
                    </a:cxn>
                    <a:cxn ang="0">
                      <a:pos x="28" y="0"/>
                    </a:cxn>
                    <a:cxn ang="0">
                      <a:pos x="0" y="27"/>
                    </a:cxn>
                    <a:cxn ang="0">
                      <a:pos x="3" y="48"/>
                    </a:cxn>
                  </a:cxnLst>
                  <a:rect l="0" t="0" r="r" b="b"/>
                  <a:pathLst>
                    <a:path w="43" h="68">
                      <a:moveTo>
                        <a:pt x="3" y="48"/>
                      </a:moveTo>
                      <a:lnTo>
                        <a:pt x="43" y="68"/>
                      </a:lnTo>
                      <a:lnTo>
                        <a:pt x="43" y="48"/>
                      </a:lnTo>
                      <a:lnTo>
                        <a:pt x="28" y="0"/>
                      </a:lnTo>
                      <a:lnTo>
                        <a:pt x="0" y="27"/>
                      </a:lnTo>
                      <a:lnTo>
                        <a:pt x="3" y="48"/>
                      </a:lnTo>
                      <a:close/>
                    </a:path>
                  </a:pathLst>
                </a:custGeom>
                <a:solidFill>
                  <a:schemeClr val="bg1"/>
                </a:solidFill>
                <a:ln w="9525" cap="flat" cmpd="sng">
                  <a:noFill/>
                  <a:prstDash val="solid"/>
                  <a:round/>
                  <a:headEnd/>
                  <a:tailEnd/>
                </a:ln>
                <a:effectLst/>
              </p:spPr>
              <p:txBody>
                <a:bodyPr anchor="ctr"/>
                <a:lstStyle/>
                <a:p>
                  <a:pPr>
                    <a:defRPr/>
                  </a:pPr>
                  <a:endParaRPr lang="en-GB">
                    <a:latin typeface="Calibri" pitchFamily="34" charset="0"/>
                  </a:endParaRPr>
                </a:p>
              </p:txBody>
            </p:sp>
          </p:grpSp>
          <p:sp>
            <p:nvSpPr>
              <p:cNvPr id="72" name="Rectangle 79"/>
              <p:cNvSpPr>
                <a:spLocks noChangeArrowheads="1"/>
              </p:cNvSpPr>
              <p:nvPr/>
            </p:nvSpPr>
            <p:spPr bwMode="auto">
              <a:xfrm>
                <a:off x="2753" y="2110"/>
                <a:ext cx="2761" cy="1982"/>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grpSp>
        <p:sp>
          <p:nvSpPr>
            <p:cNvPr id="70" name="Rectangle 80"/>
            <p:cNvSpPr>
              <a:spLocks noChangeArrowheads="1"/>
            </p:cNvSpPr>
            <p:nvPr/>
          </p:nvSpPr>
          <p:spPr bwMode="auto">
            <a:xfrm>
              <a:off x="4735" y="1952"/>
              <a:ext cx="389" cy="172"/>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grpSp>
      <p:sp>
        <p:nvSpPr>
          <p:cNvPr id="97" name="Freeform 81"/>
          <p:cNvSpPr>
            <a:spLocks/>
          </p:cNvSpPr>
          <p:nvPr/>
        </p:nvSpPr>
        <p:spPr bwMode="auto">
          <a:xfrm>
            <a:off x="5340350" y="4597400"/>
            <a:ext cx="3351213" cy="1947863"/>
          </a:xfrm>
          <a:custGeom>
            <a:avLst/>
            <a:gdLst/>
            <a:ahLst/>
            <a:cxnLst>
              <a:cxn ang="0">
                <a:pos x="2111" y="0"/>
              </a:cxn>
              <a:cxn ang="0">
                <a:pos x="1575" y="48"/>
              </a:cxn>
              <a:cxn ang="0">
                <a:pos x="1031" y="152"/>
              </a:cxn>
              <a:cxn ang="0">
                <a:pos x="619" y="284"/>
              </a:cxn>
              <a:cxn ang="0">
                <a:pos x="287" y="516"/>
              </a:cxn>
              <a:cxn ang="0">
                <a:pos x="131" y="812"/>
              </a:cxn>
              <a:cxn ang="0">
                <a:pos x="19" y="1160"/>
              </a:cxn>
              <a:cxn ang="0">
                <a:pos x="19" y="1216"/>
              </a:cxn>
            </a:cxnLst>
            <a:rect l="0" t="0" r="r" b="b"/>
            <a:pathLst>
              <a:path w="2111" h="1227">
                <a:moveTo>
                  <a:pt x="2111" y="0"/>
                </a:moveTo>
                <a:cubicBezTo>
                  <a:pt x="1933" y="11"/>
                  <a:pt x="1755" y="23"/>
                  <a:pt x="1575" y="48"/>
                </a:cubicBezTo>
                <a:cubicBezTo>
                  <a:pt x="1395" y="73"/>
                  <a:pt x="1190" y="113"/>
                  <a:pt x="1031" y="152"/>
                </a:cubicBezTo>
                <a:cubicBezTo>
                  <a:pt x="872" y="191"/>
                  <a:pt x="743" y="223"/>
                  <a:pt x="619" y="284"/>
                </a:cubicBezTo>
                <a:cubicBezTo>
                  <a:pt x="495" y="345"/>
                  <a:pt x="368" y="428"/>
                  <a:pt x="287" y="516"/>
                </a:cubicBezTo>
                <a:cubicBezTo>
                  <a:pt x="206" y="604"/>
                  <a:pt x="176" y="705"/>
                  <a:pt x="131" y="812"/>
                </a:cubicBezTo>
                <a:cubicBezTo>
                  <a:pt x="86" y="919"/>
                  <a:pt x="38" y="1093"/>
                  <a:pt x="19" y="1160"/>
                </a:cubicBezTo>
                <a:cubicBezTo>
                  <a:pt x="0" y="1227"/>
                  <a:pt x="9" y="1221"/>
                  <a:pt x="19" y="1216"/>
                </a:cubicBezTo>
              </a:path>
            </a:pathLst>
          </a:custGeom>
          <a:noFill/>
          <a:ln w="38100" cap="flat" cmpd="sng">
            <a:solidFill>
              <a:srgbClr val="FF0000"/>
            </a:solidFill>
            <a:prstDash val="solid"/>
            <a:round/>
            <a:headEnd/>
            <a:tailEnd/>
          </a:ln>
          <a:effectLst/>
        </p:spPr>
        <p:txBody>
          <a:bodyPr anchor="ctr"/>
          <a:lstStyle/>
          <a:p>
            <a:pPr>
              <a:defRPr/>
            </a:pPr>
            <a:endParaRPr lang="en-GB">
              <a:latin typeface="Calibri" pitchFamily="34" charset="0"/>
            </a:endParaRPr>
          </a:p>
        </p:txBody>
      </p:sp>
      <p:sp>
        <p:nvSpPr>
          <p:cNvPr id="98" name="Freeform 82"/>
          <p:cNvSpPr>
            <a:spLocks/>
          </p:cNvSpPr>
          <p:nvPr/>
        </p:nvSpPr>
        <p:spPr bwMode="auto">
          <a:xfrm>
            <a:off x="5643563" y="4895850"/>
            <a:ext cx="3054350" cy="1638300"/>
          </a:xfrm>
          <a:custGeom>
            <a:avLst/>
            <a:gdLst/>
            <a:ahLst/>
            <a:cxnLst>
              <a:cxn ang="0">
                <a:pos x="1924" y="0"/>
              </a:cxn>
              <a:cxn ang="0">
                <a:pos x="1596" y="40"/>
              </a:cxn>
              <a:cxn ang="0">
                <a:pos x="936" y="220"/>
              </a:cxn>
              <a:cxn ang="0">
                <a:pos x="428" y="468"/>
              </a:cxn>
              <a:cxn ang="0">
                <a:pos x="180" y="688"/>
              </a:cxn>
              <a:cxn ang="0">
                <a:pos x="48" y="832"/>
              </a:cxn>
              <a:cxn ang="0">
                <a:pos x="0" y="1032"/>
              </a:cxn>
            </a:cxnLst>
            <a:rect l="0" t="0" r="r" b="b"/>
            <a:pathLst>
              <a:path w="1924" h="1032">
                <a:moveTo>
                  <a:pt x="1924" y="0"/>
                </a:moveTo>
                <a:cubicBezTo>
                  <a:pt x="1842" y="1"/>
                  <a:pt x="1761" y="3"/>
                  <a:pt x="1596" y="40"/>
                </a:cubicBezTo>
                <a:cubicBezTo>
                  <a:pt x="1431" y="77"/>
                  <a:pt x="1131" y="149"/>
                  <a:pt x="936" y="220"/>
                </a:cubicBezTo>
                <a:cubicBezTo>
                  <a:pt x="741" y="291"/>
                  <a:pt x="554" y="390"/>
                  <a:pt x="428" y="468"/>
                </a:cubicBezTo>
                <a:cubicBezTo>
                  <a:pt x="302" y="546"/>
                  <a:pt x="243" y="627"/>
                  <a:pt x="180" y="688"/>
                </a:cubicBezTo>
                <a:cubicBezTo>
                  <a:pt x="117" y="749"/>
                  <a:pt x="78" y="775"/>
                  <a:pt x="48" y="832"/>
                </a:cubicBezTo>
                <a:cubicBezTo>
                  <a:pt x="18" y="889"/>
                  <a:pt x="9" y="960"/>
                  <a:pt x="0" y="1032"/>
                </a:cubicBezTo>
              </a:path>
            </a:pathLst>
          </a:custGeom>
          <a:noFill/>
          <a:ln w="38100" cap="flat" cmpd="sng">
            <a:solidFill>
              <a:srgbClr val="FF0000"/>
            </a:solidFill>
            <a:prstDash val="solid"/>
            <a:round/>
            <a:headEnd/>
            <a:tailEnd/>
          </a:ln>
          <a:effectLst/>
        </p:spPr>
        <p:txBody>
          <a:bodyPr anchor="ctr"/>
          <a:lstStyle/>
          <a:p>
            <a:pPr>
              <a:defRPr/>
            </a:pPr>
            <a:endParaRPr lang="en-GB">
              <a:latin typeface="Calibri" pitchFamily="34" charset="0"/>
            </a:endParaRPr>
          </a:p>
        </p:txBody>
      </p:sp>
      <p:sp>
        <p:nvSpPr>
          <p:cNvPr id="99" name="Freeform 83"/>
          <p:cNvSpPr>
            <a:spLocks/>
          </p:cNvSpPr>
          <p:nvPr/>
        </p:nvSpPr>
        <p:spPr bwMode="auto">
          <a:xfrm>
            <a:off x="6278563" y="5245100"/>
            <a:ext cx="2419350" cy="1289050"/>
          </a:xfrm>
          <a:custGeom>
            <a:avLst/>
            <a:gdLst/>
            <a:ahLst/>
            <a:cxnLst>
              <a:cxn ang="0">
                <a:pos x="1524" y="0"/>
              </a:cxn>
              <a:cxn ang="0">
                <a:pos x="1084" y="124"/>
              </a:cxn>
              <a:cxn ang="0">
                <a:pos x="504" y="420"/>
              </a:cxn>
              <a:cxn ang="0">
                <a:pos x="132" y="664"/>
              </a:cxn>
              <a:cxn ang="0">
                <a:pos x="0" y="812"/>
              </a:cxn>
            </a:cxnLst>
            <a:rect l="0" t="0" r="r" b="b"/>
            <a:pathLst>
              <a:path w="1524" h="812">
                <a:moveTo>
                  <a:pt x="1524" y="0"/>
                </a:moveTo>
                <a:cubicBezTo>
                  <a:pt x="1389" y="27"/>
                  <a:pt x="1254" y="54"/>
                  <a:pt x="1084" y="124"/>
                </a:cubicBezTo>
                <a:cubicBezTo>
                  <a:pt x="914" y="194"/>
                  <a:pt x="663" y="330"/>
                  <a:pt x="504" y="420"/>
                </a:cubicBezTo>
                <a:cubicBezTo>
                  <a:pt x="345" y="510"/>
                  <a:pt x="216" y="599"/>
                  <a:pt x="132" y="664"/>
                </a:cubicBezTo>
                <a:cubicBezTo>
                  <a:pt x="48" y="729"/>
                  <a:pt x="24" y="770"/>
                  <a:pt x="0" y="812"/>
                </a:cubicBezTo>
              </a:path>
            </a:pathLst>
          </a:custGeom>
          <a:noFill/>
          <a:ln w="38100" cap="flat" cmpd="sng">
            <a:solidFill>
              <a:srgbClr val="FF0000"/>
            </a:solidFill>
            <a:prstDash val="solid"/>
            <a:round/>
            <a:headEnd/>
            <a:tailEnd/>
          </a:ln>
          <a:effectLst/>
        </p:spPr>
        <p:txBody>
          <a:bodyPr anchor="ctr"/>
          <a:lstStyle/>
          <a:p>
            <a:pPr>
              <a:defRPr/>
            </a:pPr>
            <a:endParaRPr lang="en-GB">
              <a:latin typeface="Calibri" pitchFamily="34" charset="0"/>
            </a:endParaRPr>
          </a:p>
        </p:txBody>
      </p:sp>
      <p:sp>
        <p:nvSpPr>
          <p:cNvPr id="100" name="Freeform 84"/>
          <p:cNvSpPr>
            <a:spLocks/>
          </p:cNvSpPr>
          <p:nvPr/>
        </p:nvSpPr>
        <p:spPr bwMode="auto">
          <a:xfrm>
            <a:off x="7542213" y="5702300"/>
            <a:ext cx="1149350" cy="831850"/>
          </a:xfrm>
          <a:custGeom>
            <a:avLst/>
            <a:gdLst/>
            <a:ahLst/>
            <a:cxnLst>
              <a:cxn ang="0">
                <a:pos x="724" y="0"/>
              </a:cxn>
              <a:cxn ang="0">
                <a:pos x="508" y="100"/>
              </a:cxn>
              <a:cxn ang="0">
                <a:pos x="196" y="352"/>
              </a:cxn>
              <a:cxn ang="0">
                <a:pos x="0" y="524"/>
              </a:cxn>
            </a:cxnLst>
            <a:rect l="0" t="0" r="r" b="b"/>
            <a:pathLst>
              <a:path w="724" h="524">
                <a:moveTo>
                  <a:pt x="724" y="0"/>
                </a:moveTo>
                <a:cubicBezTo>
                  <a:pt x="660" y="20"/>
                  <a:pt x="596" y="41"/>
                  <a:pt x="508" y="100"/>
                </a:cubicBezTo>
                <a:cubicBezTo>
                  <a:pt x="420" y="159"/>
                  <a:pt x="281" y="281"/>
                  <a:pt x="196" y="352"/>
                </a:cubicBezTo>
                <a:cubicBezTo>
                  <a:pt x="111" y="423"/>
                  <a:pt x="55" y="473"/>
                  <a:pt x="0" y="524"/>
                </a:cubicBezTo>
              </a:path>
            </a:pathLst>
          </a:custGeom>
          <a:noFill/>
          <a:ln w="38100" cap="flat" cmpd="sng">
            <a:solidFill>
              <a:srgbClr val="FF0000"/>
            </a:solidFill>
            <a:prstDash val="solid"/>
            <a:round/>
            <a:headEnd/>
            <a:tailEnd/>
          </a:ln>
          <a:effectLst/>
        </p:spPr>
        <p:txBody>
          <a:bodyPr anchor="ctr"/>
          <a:lstStyle/>
          <a:p>
            <a:pPr>
              <a:defRPr/>
            </a:pPr>
            <a:endParaRPr lang="en-GB">
              <a:latin typeface="Calibri" pitchFamily="34" charset="0"/>
            </a:endParaRPr>
          </a:p>
        </p:txBody>
      </p:sp>
      <p:sp>
        <p:nvSpPr>
          <p:cNvPr id="101" name="Freeform 85"/>
          <p:cNvSpPr>
            <a:spLocks/>
          </p:cNvSpPr>
          <p:nvPr/>
        </p:nvSpPr>
        <p:spPr bwMode="auto">
          <a:xfrm>
            <a:off x="4456113" y="3797300"/>
            <a:ext cx="4248150" cy="739775"/>
          </a:xfrm>
          <a:custGeom>
            <a:avLst/>
            <a:gdLst/>
            <a:ahLst/>
            <a:cxnLst>
              <a:cxn ang="0">
                <a:pos x="2676" y="10"/>
              </a:cxn>
              <a:cxn ang="0">
                <a:pos x="1900" y="2"/>
              </a:cxn>
              <a:cxn ang="0">
                <a:pos x="1348" y="22"/>
              </a:cxn>
              <a:cxn ang="0">
                <a:pos x="832" y="78"/>
              </a:cxn>
              <a:cxn ang="0">
                <a:pos x="396" y="226"/>
              </a:cxn>
              <a:cxn ang="0">
                <a:pos x="88" y="386"/>
              </a:cxn>
              <a:cxn ang="0">
                <a:pos x="0" y="466"/>
              </a:cxn>
            </a:cxnLst>
            <a:rect l="0" t="0" r="r" b="b"/>
            <a:pathLst>
              <a:path w="2676" h="466">
                <a:moveTo>
                  <a:pt x="2676" y="10"/>
                </a:moveTo>
                <a:cubicBezTo>
                  <a:pt x="2398" y="5"/>
                  <a:pt x="2121" y="0"/>
                  <a:pt x="1900" y="2"/>
                </a:cubicBezTo>
                <a:cubicBezTo>
                  <a:pt x="1679" y="4"/>
                  <a:pt x="1526" y="9"/>
                  <a:pt x="1348" y="22"/>
                </a:cubicBezTo>
                <a:cubicBezTo>
                  <a:pt x="1170" y="35"/>
                  <a:pt x="991" y="44"/>
                  <a:pt x="832" y="78"/>
                </a:cubicBezTo>
                <a:cubicBezTo>
                  <a:pt x="673" y="112"/>
                  <a:pt x="520" y="175"/>
                  <a:pt x="396" y="226"/>
                </a:cubicBezTo>
                <a:cubicBezTo>
                  <a:pt x="272" y="277"/>
                  <a:pt x="154" y="346"/>
                  <a:pt x="88" y="386"/>
                </a:cubicBezTo>
                <a:cubicBezTo>
                  <a:pt x="22" y="426"/>
                  <a:pt x="11" y="446"/>
                  <a:pt x="0" y="466"/>
                </a:cubicBezTo>
              </a:path>
            </a:pathLst>
          </a:custGeom>
          <a:noFill/>
          <a:ln w="76200" cap="flat" cmpd="sng">
            <a:solidFill>
              <a:srgbClr val="FF0000"/>
            </a:solidFill>
            <a:prstDash val="dash"/>
            <a:round/>
            <a:headEnd/>
            <a:tailEnd/>
          </a:ln>
          <a:effectLst/>
        </p:spPr>
        <p:txBody>
          <a:bodyPr anchor="ctr"/>
          <a:lstStyle/>
          <a:p>
            <a:pPr>
              <a:defRPr/>
            </a:pPr>
            <a:endParaRPr lang="en-GB">
              <a:latin typeface="Calibri" pitchFamily="34" charset="0"/>
            </a:endParaRPr>
          </a:p>
        </p:txBody>
      </p:sp>
      <p:sp>
        <p:nvSpPr>
          <p:cNvPr id="102" name="Freeform 86"/>
          <p:cNvSpPr>
            <a:spLocks/>
          </p:cNvSpPr>
          <p:nvPr/>
        </p:nvSpPr>
        <p:spPr bwMode="auto">
          <a:xfrm>
            <a:off x="4570413" y="4119563"/>
            <a:ext cx="4133850" cy="2414587"/>
          </a:xfrm>
          <a:custGeom>
            <a:avLst/>
            <a:gdLst/>
            <a:ahLst/>
            <a:cxnLst>
              <a:cxn ang="0">
                <a:pos x="2604" y="9"/>
              </a:cxn>
              <a:cxn ang="0">
                <a:pos x="1692" y="17"/>
              </a:cxn>
              <a:cxn ang="0">
                <a:pos x="1032" y="113"/>
              </a:cxn>
              <a:cxn ang="0">
                <a:pos x="764" y="173"/>
              </a:cxn>
              <a:cxn ang="0">
                <a:pos x="656" y="257"/>
              </a:cxn>
              <a:cxn ang="0">
                <a:pos x="436" y="533"/>
              </a:cxn>
              <a:cxn ang="0">
                <a:pos x="244" y="921"/>
              </a:cxn>
              <a:cxn ang="0">
                <a:pos x="72" y="1309"/>
              </a:cxn>
              <a:cxn ang="0">
                <a:pos x="0" y="1521"/>
              </a:cxn>
            </a:cxnLst>
            <a:rect l="0" t="0" r="r" b="b"/>
            <a:pathLst>
              <a:path w="2604" h="1521">
                <a:moveTo>
                  <a:pt x="2604" y="9"/>
                </a:moveTo>
                <a:cubicBezTo>
                  <a:pt x="2279" y="4"/>
                  <a:pt x="1954" y="0"/>
                  <a:pt x="1692" y="17"/>
                </a:cubicBezTo>
                <a:cubicBezTo>
                  <a:pt x="1430" y="34"/>
                  <a:pt x="1187" y="87"/>
                  <a:pt x="1032" y="113"/>
                </a:cubicBezTo>
                <a:cubicBezTo>
                  <a:pt x="877" y="139"/>
                  <a:pt x="827" y="149"/>
                  <a:pt x="764" y="173"/>
                </a:cubicBezTo>
                <a:cubicBezTo>
                  <a:pt x="701" y="197"/>
                  <a:pt x="711" y="197"/>
                  <a:pt x="656" y="257"/>
                </a:cubicBezTo>
                <a:cubicBezTo>
                  <a:pt x="601" y="317"/>
                  <a:pt x="505" y="422"/>
                  <a:pt x="436" y="533"/>
                </a:cubicBezTo>
                <a:cubicBezTo>
                  <a:pt x="367" y="644"/>
                  <a:pt x="305" y="792"/>
                  <a:pt x="244" y="921"/>
                </a:cubicBezTo>
                <a:cubicBezTo>
                  <a:pt x="183" y="1050"/>
                  <a:pt x="113" y="1209"/>
                  <a:pt x="72" y="1309"/>
                </a:cubicBezTo>
                <a:cubicBezTo>
                  <a:pt x="31" y="1409"/>
                  <a:pt x="15" y="1465"/>
                  <a:pt x="0" y="1521"/>
                </a:cubicBezTo>
              </a:path>
            </a:pathLst>
          </a:custGeom>
          <a:noFill/>
          <a:ln w="38100" cap="flat" cmpd="sng">
            <a:solidFill>
              <a:srgbClr val="FF0000"/>
            </a:solidFill>
            <a:prstDash val="solid"/>
            <a:round/>
            <a:headEnd/>
            <a:tailEnd/>
          </a:ln>
          <a:effectLst/>
        </p:spPr>
        <p:txBody>
          <a:bodyPr anchor="ctr"/>
          <a:lstStyle/>
          <a:p>
            <a:pPr>
              <a:defRPr/>
            </a:pPr>
            <a:endParaRPr lang="en-GB">
              <a:latin typeface="Calibri" pitchFamily="34" charset="0"/>
            </a:endParaRPr>
          </a:p>
        </p:txBody>
      </p:sp>
      <p:sp>
        <p:nvSpPr>
          <p:cNvPr id="103" name="Freeform 87"/>
          <p:cNvSpPr>
            <a:spLocks/>
          </p:cNvSpPr>
          <p:nvPr/>
        </p:nvSpPr>
        <p:spPr bwMode="auto">
          <a:xfrm>
            <a:off x="5083175" y="4340225"/>
            <a:ext cx="3643313" cy="2208213"/>
          </a:xfrm>
          <a:custGeom>
            <a:avLst/>
            <a:gdLst/>
            <a:ahLst/>
            <a:cxnLst>
              <a:cxn ang="0">
                <a:pos x="2295" y="0"/>
              </a:cxn>
              <a:cxn ang="0">
                <a:pos x="1631" y="27"/>
              </a:cxn>
              <a:cxn ang="0">
                <a:pos x="1010" y="98"/>
              </a:cxn>
              <a:cxn ang="0">
                <a:pos x="611" y="231"/>
              </a:cxn>
              <a:cxn ang="0">
                <a:pos x="399" y="381"/>
              </a:cxn>
              <a:cxn ang="0">
                <a:pos x="213" y="674"/>
              </a:cxn>
              <a:cxn ang="0">
                <a:pos x="97" y="1055"/>
              </a:cxn>
              <a:cxn ang="0">
                <a:pos x="0" y="1391"/>
              </a:cxn>
            </a:cxnLst>
            <a:rect l="0" t="0" r="r" b="b"/>
            <a:pathLst>
              <a:path w="2295" h="1391">
                <a:moveTo>
                  <a:pt x="2295" y="0"/>
                </a:moveTo>
                <a:cubicBezTo>
                  <a:pt x="2070" y="5"/>
                  <a:pt x="1845" y="11"/>
                  <a:pt x="1631" y="27"/>
                </a:cubicBezTo>
                <a:cubicBezTo>
                  <a:pt x="1417" y="43"/>
                  <a:pt x="1180" y="64"/>
                  <a:pt x="1010" y="98"/>
                </a:cubicBezTo>
                <a:cubicBezTo>
                  <a:pt x="840" y="132"/>
                  <a:pt x="713" y="184"/>
                  <a:pt x="611" y="231"/>
                </a:cubicBezTo>
                <a:cubicBezTo>
                  <a:pt x="509" y="278"/>
                  <a:pt x="465" y="307"/>
                  <a:pt x="399" y="381"/>
                </a:cubicBezTo>
                <a:cubicBezTo>
                  <a:pt x="333" y="455"/>
                  <a:pt x="263" y="562"/>
                  <a:pt x="213" y="674"/>
                </a:cubicBezTo>
                <a:cubicBezTo>
                  <a:pt x="163" y="786"/>
                  <a:pt x="132" y="936"/>
                  <a:pt x="97" y="1055"/>
                </a:cubicBezTo>
                <a:cubicBezTo>
                  <a:pt x="62" y="1174"/>
                  <a:pt x="31" y="1282"/>
                  <a:pt x="0" y="1391"/>
                </a:cubicBezTo>
              </a:path>
            </a:pathLst>
          </a:custGeom>
          <a:noFill/>
          <a:ln w="38100" cap="flat" cmpd="sng">
            <a:solidFill>
              <a:srgbClr val="FF0000"/>
            </a:solidFill>
            <a:prstDash val="solid"/>
            <a:round/>
            <a:headEnd/>
            <a:tailEnd/>
          </a:ln>
          <a:effectLst/>
        </p:spPr>
        <p:txBody>
          <a:bodyPr anchor="ctr"/>
          <a:lstStyle/>
          <a:p>
            <a:pPr>
              <a:defRPr/>
            </a:pPr>
            <a:endParaRPr lang="en-GB">
              <a:latin typeface="Calibri" pitchFamily="34" charset="0"/>
            </a:endParaRPr>
          </a:p>
        </p:txBody>
      </p:sp>
      <p:sp>
        <p:nvSpPr>
          <p:cNvPr id="104" name="Text Box 88"/>
          <p:cNvSpPr txBox="1">
            <a:spLocks noChangeArrowheads="1"/>
          </p:cNvSpPr>
          <p:nvPr/>
        </p:nvSpPr>
        <p:spPr bwMode="auto">
          <a:xfrm>
            <a:off x="5056188" y="6256338"/>
            <a:ext cx="371475" cy="304800"/>
          </a:xfrm>
          <a:prstGeom prst="rect">
            <a:avLst/>
          </a:prstGeom>
          <a:noFill/>
          <a:ln w="9525" algn="ctr">
            <a:noFill/>
            <a:miter lim="800000"/>
            <a:headEnd/>
            <a:tailEnd/>
          </a:ln>
          <a:effectLst/>
        </p:spPr>
        <p:txBody>
          <a:bodyPr wrap="none">
            <a:spAutoFit/>
          </a:bodyPr>
          <a:lstStyle/>
          <a:p>
            <a:pPr>
              <a:defRPr/>
            </a:pPr>
            <a:r>
              <a:rPr lang="en-GB" sz="1400" smtClean="0">
                <a:solidFill>
                  <a:srgbClr val="FF0000"/>
                </a:solidFill>
                <a:effectLst>
                  <a:outerShdw blurRad="38100" dist="38100" dir="2700000" algn="tl">
                    <a:srgbClr val="000000"/>
                  </a:outerShdw>
                </a:effectLst>
                <a:latin typeface="Calibri" pitchFamily="34" charset="0"/>
              </a:rPr>
              <a:t>10</a:t>
            </a:r>
            <a:endParaRPr lang="en-GB" sz="1400">
              <a:solidFill>
                <a:srgbClr val="FF0000"/>
              </a:solidFill>
              <a:effectLst>
                <a:outerShdw blurRad="38100" dist="38100" dir="2700000" algn="tl">
                  <a:srgbClr val="000000"/>
                </a:outerShdw>
              </a:effectLst>
              <a:latin typeface="Calibri" pitchFamily="34" charset="0"/>
            </a:endParaRPr>
          </a:p>
        </p:txBody>
      </p:sp>
      <p:sp>
        <p:nvSpPr>
          <p:cNvPr id="105" name="Text Box 89"/>
          <p:cNvSpPr txBox="1">
            <a:spLocks noChangeArrowheads="1"/>
          </p:cNvSpPr>
          <p:nvPr/>
        </p:nvSpPr>
        <p:spPr bwMode="auto">
          <a:xfrm>
            <a:off x="5303838" y="6256338"/>
            <a:ext cx="495649" cy="307777"/>
          </a:xfrm>
          <a:prstGeom prst="rect">
            <a:avLst/>
          </a:prstGeom>
          <a:noFill/>
          <a:ln w="9525" algn="ctr">
            <a:noFill/>
            <a:miter lim="800000"/>
            <a:headEnd/>
            <a:tailEnd/>
          </a:ln>
          <a:effectLst/>
        </p:spPr>
        <p:txBody>
          <a:bodyPr wrap="none">
            <a:spAutoFit/>
          </a:bodyPr>
          <a:lstStyle/>
          <a:p>
            <a:pPr>
              <a:defRPr/>
            </a:pPr>
            <a:r>
              <a:rPr lang="en-GB" sz="1400" smtClean="0">
                <a:solidFill>
                  <a:srgbClr val="FF0000"/>
                </a:solidFill>
                <a:effectLst>
                  <a:outerShdw blurRad="38100" dist="38100" dir="2700000" algn="tl">
                    <a:srgbClr val="000000"/>
                  </a:outerShdw>
                </a:effectLst>
                <a:latin typeface="Calibri" pitchFamily="34" charset="0"/>
              </a:rPr>
              <a:t>15%</a:t>
            </a:r>
            <a:endParaRPr lang="en-GB" sz="1400">
              <a:solidFill>
                <a:srgbClr val="FF0000"/>
              </a:solidFill>
              <a:effectLst>
                <a:outerShdw blurRad="38100" dist="38100" dir="2700000" algn="tl">
                  <a:srgbClr val="000000"/>
                </a:outerShdw>
              </a:effectLst>
              <a:latin typeface="Calibri" pitchFamily="34" charset="0"/>
            </a:endParaRPr>
          </a:p>
        </p:txBody>
      </p:sp>
      <p:sp>
        <p:nvSpPr>
          <p:cNvPr id="106" name="Text Box 90"/>
          <p:cNvSpPr txBox="1">
            <a:spLocks noChangeArrowheads="1"/>
          </p:cNvSpPr>
          <p:nvPr/>
        </p:nvSpPr>
        <p:spPr bwMode="auto">
          <a:xfrm>
            <a:off x="5656263" y="6256338"/>
            <a:ext cx="495649" cy="307777"/>
          </a:xfrm>
          <a:prstGeom prst="rect">
            <a:avLst/>
          </a:prstGeom>
          <a:noFill/>
          <a:ln w="9525" algn="ctr">
            <a:noFill/>
            <a:miter lim="800000"/>
            <a:headEnd/>
            <a:tailEnd/>
          </a:ln>
          <a:effectLst/>
        </p:spPr>
        <p:txBody>
          <a:bodyPr wrap="none">
            <a:spAutoFit/>
          </a:bodyPr>
          <a:lstStyle/>
          <a:p>
            <a:pPr>
              <a:defRPr/>
            </a:pPr>
            <a:r>
              <a:rPr lang="en-GB" sz="1400" smtClean="0">
                <a:solidFill>
                  <a:srgbClr val="FF0000"/>
                </a:solidFill>
                <a:effectLst>
                  <a:outerShdw blurRad="38100" dist="38100" dir="2700000" algn="tl">
                    <a:srgbClr val="000000"/>
                  </a:outerShdw>
                </a:effectLst>
                <a:latin typeface="Calibri" pitchFamily="34" charset="0"/>
              </a:rPr>
              <a:t>20%</a:t>
            </a:r>
            <a:endParaRPr lang="en-GB" sz="1400">
              <a:solidFill>
                <a:srgbClr val="FF0000"/>
              </a:solidFill>
              <a:effectLst>
                <a:outerShdw blurRad="38100" dist="38100" dir="2700000" algn="tl">
                  <a:srgbClr val="000000"/>
                </a:outerShdw>
              </a:effectLst>
              <a:latin typeface="Calibri" pitchFamily="34" charset="0"/>
            </a:endParaRPr>
          </a:p>
        </p:txBody>
      </p:sp>
      <p:sp>
        <p:nvSpPr>
          <p:cNvPr id="107" name="Text Box 91"/>
          <p:cNvSpPr txBox="1">
            <a:spLocks noChangeArrowheads="1"/>
          </p:cNvSpPr>
          <p:nvPr/>
        </p:nvSpPr>
        <p:spPr bwMode="auto">
          <a:xfrm>
            <a:off x="6356350" y="6256338"/>
            <a:ext cx="495649" cy="307777"/>
          </a:xfrm>
          <a:prstGeom prst="rect">
            <a:avLst/>
          </a:prstGeom>
          <a:noFill/>
          <a:ln w="9525" algn="ctr">
            <a:noFill/>
            <a:miter lim="800000"/>
            <a:headEnd/>
            <a:tailEnd/>
          </a:ln>
          <a:effectLst/>
        </p:spPr>
        <p:txBody>
          <a:bodyPr wrap="none">
            <a:spAutoFit/>
          </a:bodyPr>
          <a:lstStyle/>
          <a:p>
            <a:pPr>
              <a:defRPr/>
            </a:pPr>
            <a:r>
              <a:rPr lang="en-GB" sz="1400" smtClean="0">
                <a:solidFill>
                  <a:srgbClr val="FF0000"/>
                </a:solidFill>
                <a:effectLst>
                  <a:outerShdw blurRad="38100" dist="38100" dir="2700000" algn="tl">
                    <a:srgbClr val="000000"/>
                  </a:outerShdw>
                </a:effectLst>
                <a:latin typeface="Calibri" pitchFamily="34" charset="0"/>
              </a:rPr>
              <a:t>25%</a:t>
            </a:r>
            <a:endParaRPr lang="en-GB" sz="1400">
              <a:solidFill>
                <a:srgbClr val="FF0000"/>
              </a:solidFill>
              <a:effectLst>
                <a:outerShdw blurRad="38100" dist="38100" dir="2700000" algn="tl">
                  <a:srgbClr val="000000"/>
                </a:outerShdw>
              </a:effectLst>
              <a:latin typeface="Calibri" pitchFamily="34" charset="0"/>
            </a:endParaRPr>
          </a:p>
        </p:txBody>
      </p:sp>
      <p:sp>
        <p:nvSpPr>
          <p:cNvPr id="108" name="Text Box 92"/>
          <p:cNvSpPr txBox="1">
            <a:spLocks noChangeArrowheads="1"/>
          </p:cNvSpPr>
          <p:nvPr/>
        </p:nvSpPr>
        <p:spPr bwMode="auto">
          <a:xfrm>
            <a:off x="7675563" y="6256338"/>
            <a:ext cx="495649" cy="307777"/>
          </a:xfrm>
          <a:prstGeom prst="rect">
            <a:avLst/>
          </a:prstGeom>
          <a:noFill/>
          <a:ln w="9525" algn="ctr">
            <a:noFill/>
            <a:miter lim="800000"/>
            <a:headEnd/>
            <a:tailEnd/>
          </a:ln>
          <a:effectLst/>
        </p:spPr>
        <p:txBody>
          <a:bodyPr wrap="none">
            <a:spAutoFit/>
          </a:bodyPr>
          <a:lstStyle/>
          <a:p>
            <a:pPr>
              <a:defRPr/>
            </a:pPr>
            <a:r>
              <a:rPr lang="en-GB" sz="1400" smtClean="0">
                <a:solidFill>
                  <a:srgbClr val="FF0000"/>
                </a:solidFill>
                <a:effectLst>
                  <a:outerShdw blurRad="38100" dist="38100" dir="2700000" algn="tl">
                    <a:srgbClr val="000000"/>
                  </a:outerShdw>
                </a:effectLst>
                <a:latin typeface="Calibri" pitchFamily="34" charset="0"/>
              </a:rPr>
              <a:t>30%</a:t>
            </a:r>
            <a:endParaRPr lang="en-GB" sz="1400">
              <a:solidFill>
                <a:srgbClr val="FF0000"/>
              </a:solidFill>
              <a:effectLst>
                <a:outerShdw blurRad="38100" dist="38100" dir="2700000" algn="tl">
                  <a:srgbClr val="000000"/>
                </a:outerShdw>
              </a:effectLst>
              <a:latin typeface="Calibri" pitchFamily="34" charset="0"/>
            </a:endParaRPr>
          </a:p>
        </p:txBody>
      </p:sp>
      <p:sp>
        <p:nvSpPr>
          <p:cNvPr id="109" name="Text Box 93"/>
          <p:cNvSpPr txBox="1">
            <a:spLocks noChangeArrowheads="1"/>
          </p:cNvSpPr>
          <p:nvPr/>
        </p:nvSpPr>
        <p:spPr bwMode="auto">
          <a:xfrm>
            <a:off x="4570413" y="6256338"/>
            <a:ext cx="404278" cy="307777"/>
          </a:xfrm>
          <a:prstGeom prst="rect">
            <a:avLst/>
          </a:prstGeom>
          <a:noFill/>
          <a:ln w="9525" algn="ctr">
            <a:noFill/>
            <a:miter lim="800000"/>
            <a:headEnd/>
            <a:tailEnd/>
          </a:ln>
          <a:effectLst/>
        </p:spPr>
        <p:txBody>
          <a:bodyPr wrap="none">
            <a:spAutoFit/>
          </a:bodyPr>
          <a:lstStyle/>
          <a:p>
            <a:pPr>
              <a:defRPr/>
            </a:pPr>
            <a:r>
              <a:rPr lang="en-GB" sz="1400" smtClean="0">
                <a:solidFill>
                  <a:srgbClr val="FF0000"/>
                </a:solidFill>
                <a:effectLst>
                  <a:outerShdw blurRad="38100" dist="38100" dir="2700000" algn="tl">
                    <a:srgbClr val="000000"/>
                  </a:outerShdw>
                </a:effectLst>
                <a:latin typeface="Calibri" pitchFamily="34" charset="0"/>
              </a:rPr>
              <a:t>5%</a:t>
            </a:r>
            <a:endParaRPr lang="en-GB" sz="1400">
              <a:solidFill>
                <a:srgbClr val="FF0000"/>
              </a:solidFill>
              <a:effectLst>
                <a:outerShdw blurRad="38100" dist="38100" dir="2700000" algn="tl">
                  <a:srgbClr val="000000"/>
                </a:outerShdw>
              </a:effectLst>
              <a:latin typeface="Calibri" pitchFamily="34" charset="0"/>
            </a:endParaRPr>
          </a:p>
        </p:txBody>
      </p:sp>
      <p:sp>
        <p:nvSpPr>
          <p:cNvPr id="110" name="Freeform 94"/>
          <p:cNvSpPr>
            <a:spLocks/>
          </p:cNvSpPr>
          <p:nvPr/>
        </p:nvSpPr>
        <p:spPr bwMode="auto">
          <a:xfrm>
            <a:off x="4633913" y="3386138"/>
            <a:ext cx="4051300" cy="2176462"/>
          </a:xfrm>
          <a:custGeom>
            <a:avLst/>
            <a:gdLst/>
            <a:ahLst/>
            <a:cxnLst>
              <a:cxn ang="0">
                <a:pos x="2552" y="32"/>
              </a:cxn>
              <a:cxn ang="0">
                <a:pos x="1691" y="17"/>
              </a:cxn>
              <a:cxn ang="0">
                <a:pos x="1406" y="32"/>
              </a:cxn>
              <a:cxn ang="0">
                <a:pos x="800" y="211"/>
              </a:cxn>
              <a:cxn ang="0">
                <a:pos x="666" y="324"/>
              </a:cxn>
              <a:cxn ang="0">
                <a:pos x="524" y="608"/>
              </a:cxn>
              <a:cxn ang="0">
                <a:pos x="344" y="787"/>
              </a:cxn>
              <a:cxn ang="0">
                <a:pos x="194" y="1034"/>
              </a:cxn>
              <a:cxn ang="0">
                <a:pos x="75" y="1251"/>
              </a:cxn>
              <a:cxn ang="0">
                <a:pos x="0" y="1371"/>
              </a:cxn>
            </a:cxnLst>
            <a:rect l="0" t="0" r="r" b="b"/>
            <a:pathLst>
              <a:path w="2552" h="1371">
                <a:moveTo>
                  <a:pt x="2552" y="32"/>
                </a:moveTo>
                <a:cubicBezTo>
                  <a:pt x="2409" y="31"/>
                  <a:pt x="1882" y="17"/>
                  <a:pt x="1691" y="17"/>
                </a:cubicBezTo>
                <a:cubicBezTo>
                  <a:pt x="1500" y="17"/>
                  <a:pt x="1554" y="0"/>
                  <a:pt x="1406" y="32"/>
                </a:cubicBezTo>
                <a:cubicBezTo>
                  <a:pt x="1258" y="64"/>
                  <a:pt x="923" y="162"/>
                  <a:pt x="800" y="211"/>
                </a:cubicBezTo>
                <a:cubicBezTo>
                  <a:pt x="677" y="260"/>
                  <a:pt x="712" y="258"/>
                  <a:pt x="666" y="324"/>
                </a:cubicBezTo>
                <a:cubicBezTo>
                  <a:pt x="620" y="390"/>
                  <a:pt x="578" y="531"/>
                  <a:pt x="524" y="608"/>
                </a:cubicBezTo>
                <a:cubicBezTo>
                  <a:pt x="470" y="685"/>
                  <a:pt x="399" y="716"/>
                  <a:pt x="344" y="787"/>
                </a:cubicBezTo>
                <a:cubicBezTo>
                  <a:pt x="289" y="858"/>
                  <a:pt x="239" y="957"/>
                  <a:pt x="194" y="1034"/>
                </a:cubicBezTo>
                <a:cubicBezTo>
                  <a:pt x="149" y="1111"/>
                  <a:pt x="107" y="1195"/>
                  <a:pt x="75" y="1251"/>
                </a:cubicBezTo>
                <a:cubicBezTo>
                  <a:pt x="43" y="1307"/>
                  <a:pt x="21" y="1339"/>
                  <a:pt x="0" y="1371"/>
                </a:cubicBezTo>
              </a:path>
            </a:pathLst>
          </a:custGeom>
          <a:noFill/>
          <a:ln w="57150" cap="flat" cmpd="sng">
            <a:solidFill>
              <a:schemeClr val="tx1"/>
            </a:solidFill>
            <a:prstDash val="sysDot"/>
            <a:round/>
            <a:headEnd/>
            <a:tailEnd/>
          </a:ln>
          <a:effectLst/>
        </p:spPr>
        <p:txBody>
          <a:bodyPr anchor="ctr"/>
          <a:lstStyle/>
          <a:p>
            <a:pPr>
              <a:defRPr/>
            </a:pPr>
            <a:endParaRPr lang="en-GB">
              <a:latin typeface="Calibri" pitchFamily="34" charset="0"/>
            </a:endParaRPr>
          </a:p>
        </p:txBody>
      </p:sp>
      <p:sp>
        <p:nvSpPr>
          <p:cNvPr id="111" name="Freeform 95"/>
          <p:cNvSpPr>
            <a:spLocks/>
          </p:cNvSpPr>
          <p:nvPr/>
        </p:nvSpPr>
        <p:spPr bwMode="auto">
          <a:xfrm>
            <a:off x="4449763" y="4356100"/>
            <a:ext cx="4267200" cy="342900"/>
          </a:xfrm>
          <a:custGeom>
            <a:avLst/>
            <a:gdLst/>
            <a:ahLst/>
            <a:cxnLst>
              <a:cxn ang="0">
                <a:pos x="2688" y="0"/>
              </a:cxn>
              <a:cxn ang="0">
                <a:pos x="2344" y="60"/>
              </a:cxn>
              <a:cxn ang="0">
                <a:pos x="1984" y="76"/>
              </a:cxn>
              <a:cxn ang="0">
                <a:pos x="1708" y="96"/>
              </a:cxn>
              <a:cxn ang="0">
                <a:pos x="1296" y="164"/>
              </a:cxn>
              <a:cxn ang="0">
                <a:pos x="856" y="200"/>
              </a:cxn>
              <a:cxn ang="0">
                <a:pos x="488" y="208"/>
              </a:cxn>
              <a:cxn ang="0">
                <a:pos x="336" y="152"/>
              </a:cxn>
              <a:cxn ang="0">
                <a:pos x="204" y="80"/>
              </a:cxn>
              <a:cxn ang="0">
                <a:pos x="56" y="100"/>
              </a:cxn>
              <a:cxn ang="0">
                <a:pos x="0" y="104"/>
              </a:cxn>
            </a:cxnLst>
            <a:rect l="0" t="0" r="r" b="b"/>
            <a:pathLst>
              <a:path w="2688" h="216">
                <a:moveTo>
                  <a:pt x="2688" y="0"/>
                </a:moveTo>
                <a:cubicBezTo>
                  <a:pt x="2574" y="23"/>
                  <a:pt x="2461" y="47"/>
                  <a:pt x="2344" y="60"/>
                </a:cubicBezTo>
                <a:cubicBezTo>
                  <a:pt x="2227" y="73"/>
                  <a:pt x="2090" y="70"/>
                  <a:pt x="1984" y="76"/>
                </a:cubicBezTo>
                <a:cubicBezTo>
                  <a:pt x="1878" y="82"/>
                  <a:pt x="1823" y="81"/>
                  <a:pt x="1708" y="96"/>
                </a:cubicBezTo>
                <a:cubicBezTo>
                  <a:pt x="1593" y="111"/>
                  <a:pt x="1438" y="147"/>
                  <a:pt x="1296" y="164"/>
                </a:cubicBezTo>
                <a:cubicBezTo>
                  <a:pt x="1154" y="181"/>
                  <a:pt x="991" y="193"/>
                  <a:pt x="856" y="200"/>
                </a:cubicBezTo>
                <a:cubicBezTo>
                  <a:pt x="721" y="207"/>
                  <a:pt x="575" y="216"/>
                  <a:pt x="488" y="208"/>
                </a:cubicBezTo>
                <a:cubicBezTo>
                  <a:pt x="401" y="200"/>
                  <a:pt x="383" y="173"/>
                  <a:pt x="336" y="152"/>
                </a:cubicBezTo>
                <a:cubicBezTo>
                  <a:pt x="289" y="131"/>
                  <a:pt x="251" y="89"/>
                  <a:pt x="204" y="80"/>
                </a:cubicBezTo>
                <a:cubicBezTo>
                  <a:pt x="157" y="71"/>
                  <a:pt x="90" y="96"/>
                  <a:pt x="56" y="100"/>
                </a:cubicBezTo>
                <a:cubicBezTo>
                  <a:pt x="22" y="104"/>
                  <a:pt x="11" y="104"/>
                  <a:pt x="0" y="104"/>
                </a:cubicBezTo>
              </a:path>
            </a:pathLst>
          </a:custGeom>
          <a:noFill/>
          <a:ln w="76200" cap="flat" cmpd="sng">
            <a:solidFill>
              <a:srgbClr val="0000FF"/>
            </a:solidFill>
            <a:prstDash val="solid"/>
            <a:round/>
            <a:headEnd/>
            <a:tailEnd/>
          </a:ln>
          <a:effectLst/>
        </p:spPr>
        <p:txBody>
          <a:bodyPr anchor="ctr"/>
          <a:lstStyle/>
          <a:p>
            <a:pPr>
              <a:defRPr/>
            </a:pPr>
            <a:endParaRPr lang="en-GB">
              <a:latin typeface="Calibri" pitchFamily="34" charset="0"/>
            </a:endParaRPr>
          </a:p>
        </p:txBody>
      </p:sp>
      <p:sp>
        <p:nvSpPr>
          <p:cNvPr id="112" name="Text Box 96"/>
          <p:cNvSpPr txBox="1">
            <a:spLocks noChangeArrowheads="1"/>
          </p:cNvSpPr>
          <p:nvPr/>
        </p:nvSpPr>
        <p:spPr bwMode="auto">
          <a:xfrm>
            <a:off x="8056563" y="2960688"/>
            <a:ext cx="636969" cy="461665"/>
          </a:xfrm>
          <a:prstGeom prst="rect">
            <a:avLst/>
          </a:prstGeom>
          <a:noFill/>
          <a:ln w="9525" algn="ctr">
            <a:noFill/>
            <a:miter lim="800000"/>
            <a:headEnd/>
            <a:tailEnd/>
          </a:ln>
          <a:effectLst/>
        </p:spPr>
        <p:txBody>
          <a:bodyPr wrap="none">
            <a:spAutoFit/>
          </a:bodyPr>
          <a:lstStyle/>
          <a:p>
            <a:pPr>
              <a:defRPr/>
            </a:pPr>
            <a:r>
              <a:rPr lang="en-GB" sz="2400">
                <a:solidFill>
                  <a:schemeClr val="tx1"/>
                </a:solidFill>
                <a:effectLst>
                  <a:outerShdw blurRad="38100" dist="38100" dir="2700000" algn="tl">
                    <a:srgbClr val="FFFFFF"/>
                  </a:outerShdw>
                </a:effectLst>
                <a:latin typeface="Calibri" pitchFamily="34" charset="0"/>
              </a:rPr>
              <a:t>Cpx</a:t>
            </a:r>
          </a:p>
        </p:txBody>
      </p:sp>
      <p:sp>
        <p:nvSpPr>
          <p:cNvPr id="113" name="Text Box 97"/>
          <p:cNvSpPr txBox="1">
            <a:spLocks noChangeArrowheads="1"/>
          </p:cNvSpPr>
          <p:nvPr/>
        </p:nvSpPr>
        <p:spPr bwMode="auto">
          <a:xfrm>
            <a:off x="8054975" y="3387725"/>
            <a:ext cx="636713" cy="461665"/>
          </a:xfrm>
          <a:prstGeom prst="rect">
            <a:avLst/>
          </a:prstGeom>
          <a:noFill/>
          <a:ln w="9525" algn="ctr">
            <a:noFill/>
            <a:miter lim="800000"/>
            <a:headEnd/>
            <a:tailEnd/>
          </a:ln>
          <a:effectLst/>
        </p:spPr>
        <p:txBody>
          <a:bodyPr wrap="none">
            <a:spAutoFit/>
          </a:bodyPr>
          <a:lstStyle/>
          <a:p>
            <a:pPr>
              <a:defRPr/>
            </a:pPr>
            <a:r>
              <a:rPr lang="en-GB" sz="2400">
                <a:solidFill>
                  <a:srgbClr val="FF0000"/>
                </a:solidFill>
                <a:effectLst>
                  <a:outerShdw blurRad="38100" dist="38100" dir="2700000" algn="tl">
                    <a:srgbClr val="000000"/>
                  </a:outerShdw>
                </a:effectLst>
                <a:latin typeface="Calibri" pitchFamily="34" charset="0"/>
              </a:rPr>
              <a:t>DM</a:t>
            </a:r>
          </a:p>
        </p:txBody>
      </p:sp>
      <p:sp>
        <p:nvSpPr>
          <p:cNvPr id="114" name="Text Box 98"/>
          <p:cNvSpPr txBox="1">
            <a:spLocks noChangeArrowheads="1"/>
          </p:cNvSpPr>
          <p:nvPr/>
        </p:nvSpPr>
        <p:spPr bwMode="auto">
          <a:xfrm>
            <a:off x="8043863" y="4414838"/>
            <a:ext cx="625492" cy="461665"/>
          </a:xfrm>
          <a:prstGeom prst="rect">
            <a:avLst/>
          </a:prstGeom>
          <a:noFill/>
          <a:ln w="9525" algn="ctr">
            <a:noFill/>
            <a:miter lim="800000"/>
            <a:headEnd/>
            <a:tailEnd/>
          </a:ln>
          <a:effectLst/>
        </p:spPr>
        <p:txBody>
          <a:bodyPr wrap="none">
            <a:spAutoFit/>
          </a:bodyPr>
          <a:lstStyle/>
          <a:p>
            <a:pPr>
              <a:defRPr/>
            </a:pPr>
            <a:r>
              <a:rPr lang="en-GB" sz="2400">
                <a:solidFill>
                  <a:schemeClr val="accent2"/>
                </a:solidFill>
                <a:effectLst>
                  <a:outerShdw blurRad="38100" dist="38100" dir="2700000" algn="tl">
                    <a:srgbClr val="000000"/>
                  </a:outerShdw>
                </a:effectLst>
                <a:latin typeface="Calibri" pitchFamily="34" charset="0"/>
              </a:rPr>
              <a:t>WR</a:t>
            </a:r>
          </a:p>
        </p:txBody>
      </p:sp>
      <p:sp>
        <p:nvSpPr>
          <p:cNvPr id="129" name="Text Box 45"/>
          <p:cNvSpPr txBox="1">
            <a:spLocks noChangeArrowheads="1"/>
          </p:cNvSpPr>
          <p:nvPr/>
        </p:nvSpPr>
        <p:spPr bwMode="auto">
          <a:xfrm>
            <a:off x="346075" y="1038225"/>
            <a:ext cx="8451850" cy="519113"/>
          </a:xfrm>
          <a:prstGeom prst="rect">
            <a:avLst/>
          </a:prstGeom>
          <a:noFill/>
          <a:ln w="9525">
            <a:noFill/>
            <a:miter lim="800000"/>
            <a:headEnd/>
            <a:tailEnd/>
          </a:ln>
          <a:effectLst/>
        </p:spPr>
        <p:txBody>
          <a:bodyPr wrap="square">
            <a:spAutoFit/>
          </a:bodyPr>
          <a:lstStyle/>
          <a:p>
            <a:pPr>
              <a:defRPr/>
            </a:pPr>
            <a:r>
              <a:rPr lang="en-GB" sz="2800" i="1" smtClean="0">
                <a:solidFill>
                  <a:schemeClr val="bg1"/>
                </a:solidFill>
                <a:effectLst>
                  <a:outerShdw blurRad="38100" dist="38100" dir="2700000" algn="tl">
                    <a:srgbClr val="000000"/>
                  </a:outerShdw>
                </a:effectLst>
                <a:latin typeface="Calibri" pitchFamily="34" charset="0"/>
                <a:sym typeface="Wingdings" pitchFamily="2" charset="2"/>
              </a:rPr>
              <a:t>What is the origin of these unexpected results?</a:t>
            </a:r>
            <a:endParaRPr lang="en-GB" sz="2800" i="1">
              <a:solidFill>
                <a:schemeClr val="bg1"/>
              </a:solidFill>
              <a:effectLst>
                <a:outerShdw blurRad="38100" dist="38100" dir="2700000" algn="tl">
                  <a:srgbClr val="000000"/>
                </a:outerShdw>
              </a:effectLst>
              <a:latin typeface="Calibri" pitchFamily="34" charset="0"/>
              <a:sym typeface="Wingdings" pitchFamily="2" charset="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14806"/>
                                        </p:tgtEl>
                                        <p:attrNameLst>
                                          <p:attrName>style.visibility</p:attrName>
                                        </p:attrNameLst>
                                      </p:cBhvr>
                                      <p:to>
                                        <p:strVal val="visible"/>
                                      </p:to>
                                    </p:set>
                                    <p:animEffect transition="in" filter="fade">
                                      <p:cBhvr>
                                        <p:cTn id="7" dur="500"/>
                                        <p:tgtEl>
                                          <p:spTgt spid="10148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4806" grpId="0" autoUpdateAnimBg="0"/>
    </p:bldLst>
  </p:timing>
</p:sld>
</file>

<file path=ppt/slides/slide1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14786" name="Rectangle 2"/>
          <p:cNvSpPr>
            <a:spLocks noChangeArrowheads="1"/>
          </p:cNvSpPr>
          <p:nvPr/>
        </p:nvSpPr>
        <p:spPr bwMode="auto">
          <a:xfrm>
            <a:off x="581024" y="6316663"/>
            <a:ext cx="8562975" cy="541337"/>
          </a:xfrm>
          <a:prstGeom prst="rect">
            <a:avLst/>
          </a:prstGeom>
          <a:solidFill>
            <a:schemeClr val="tx1"/>
          </a:solidFill>
          <a:ln w="9525" algn="ctr">
            <a:noFill/>
            <a:miter lim="800000"/>
            <a:headEnd/>
            <a:tailEnd/>
          </a:ln>
          <a:effectLst/>
        </p:spPr>
        <p:txBody>
          <a:bodyPr wrap="none" anchor="ctr"/>
          <a:lstStyle/>
          <a:p>
            <a:pPr>
              <a:defRPr/>
            </a:pPr>
            <a:endParaRPr lang="en-GB">
              <a:latin typeface="Calibri" pitchFamily="34" charset="0"/>
            </a:endParaRPr>
          </a:p>
        </p:txBody>
      </p:sp>
      <p:sp>
        <p:nvSpPr>
          <p:cNvPr id="1014803" name="Text Box 19"/>
          <p:cNvSpPr txBox="1">
            <a:spLocks noChangeArrowheads="1"/>
          </p:cNvSpPr>
          <p:nvPr/>
        </p:nvSpPr>
        <p:spPr bwMode="auto">
          <a:xfrm>
            <a:off x="0" y="88900"/>
            <a:ext cx="9144000" cy="1066800"/>
          </a:xfrm>
          <a:prstGeom prst="rect">
            <a:avLst/>
          </a:prstGeom>
          <a:noFill/>
          <a:ln w="9525" algn="ctr">
            <a:noFill/>
            <a:miter lim="800000"/>
            <a:headEnd/>
            <a:tailEnd/>
          </a:ln>
          <a:effectLst/>
        </p:spPr>
        <p:txBody>
          <a:bodyPr>
            <a:spAutoFit/>
          </a:bodyPr>
          <a:lstStyle/>
          <a:p>
            <a:pPr algn="ctr">
              <a:defRPr/>
            </a:pPr>
            <a:r>
              <a:rPr lang="en-GB" sz="3200" smtClean="0">
                <a:solidFill>
                  <a:srgbClr val="FFFF00"/>
                </a:solidFill>
                <a:effectLst>
                  <a:outerShdw blurRad="38100" dist="38100" dir="2700000" algn="tl">
                    <a:srgbClr val="000000"/>
                  </a:outerShdw>
                </a:effectLst>
                <a:latin typeface="Calibri" pitchFamily="34" charset="0"/>
              </a:rPr>
              <a:t>Mantle melting, melt extraction and post-melting processes beneath mid-ocean ridges</a:t>
            </a:r>
            <a:endParaRPr lang="en-GB" sz="3200">
              <a:solidFill>
                <a:srgbClr val="FFFF00"/>
              </a:solidFill>
              <a:effectLst>
                <a:outerShdw blurRad="38100" dist="38100" dir="2700000" algn="tl">
                  <a:srgbClr val="000000"/>
                </a:outerShdw>
              </a:effectLst>
              <a:latin typeface="Calibri" pitchFamily="34" charset="0"/>
            </a:endParaRPr>
          </a:p>
        </p:txBody>
      </p:sp>
      <p:sp>
        <p:nvSpPr>
          <p:cNvPr id="1014805" name="Text Box 21"/>
          <p:cNvSpPr txBox="1">
            <a:spLocks noChangeArrowheads="1"/>
          </p:cNvSpPr>
          <p:nvPr/>
        </p:nvSpPr>
        <p:spPr bwMode="auto">
          <a:xfrm>
            <a:off x="346075" y="1608138"/>
            <a:ext cx="8451850" cy="1292662"/>
          </a:xfrm>
          <a:prstGeom prst="rect">
            <a:avLst/>
          </a:prstGeom>
          <a:noFill/>
          <a:ln w="9525">
            <a:noFill/>
            <a:miter lim="800000"/>
            <a:headEnd/>
            <a:tailEnd/>
          </a:ln>
          <a:effectLst/>
        </p:spPr>
        <p:txBody>
          <a:bodyPr wrap="square">
            <a:spAutoFit/>
          </a:bodyPr>
          <a:lstStyle/>
          <a:p>
            <a:pPr>
              <a:defRPr/>
            </a:pPr>
            <a:r>
              <a:rPr lang="en-GB" sz="2600" dirty="0" smtClean="0">
                <a:solidFill>
                  <a:srgbClr val="FFFF00"/>
                </a:solidFill>
                <a:effectLst>
                  <a:outerShdw blurRad="38100" dist="38100" dir="2700000" algn="tl">
                    <a:srgbClr val="000000"/>
                  </a:outerShdw>
                </a:effectLst>
                <a:latin typeface="Calibri" pitchFamily="34" charset="0"/>
                <a:sym typeface="Wingdings" pitchFamily="2" charset="2"/>
              </a:rPr>
              <a:t>The elevated LREE abundances in bulk-rock abyssal peridotites can be readily explained by </a:t>
            </a:r>
            <a:r>
              <a:rPr lang="en-GB" sz="2600" dirty="0" smtClean="0">
                <a:solidFill>
                  <a:schemeClr val="bg1"/>
                </a:solidFill>
                <a:effectLst>
                  <a:outerShdw blurRad="38100" dist="38100" dir="2700000" algn="tl">
                    <a:srgbClr val="000000"/>
                  </a:outerShdw>
                </a:effectLst>
                <a:latin typeface="Calibri" pitchFamily="34" charset="0"/>
                <a:sym typeface="Wingdings" pitchFamily="2" charset="2"/>
              </a:rPr>
              <a:t>post-melting melt refertilization in the TBL.</a:t>
            </a:r>
            <a:endParaRPr lang="en-GB" sz="2600" dirty="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1014806" name="Text Box 22"/>
          <p:cNvSpPr txBox="1">
            <a:spLocks noChangeArrowheads="1"/>
          </p:cNvSpPr>
          <p:nvPr/>
        </p:nvSpPr>
        <p:spPr bwMode="auto">
          <a:xfrm>
            <a:off x="346075" y="2868613"/>
            <a:ext cx="3354388" cy="3970318"/>
          </a:xfrm>
          <a:prstGeom prst="rect">
            <a:avLst/>
          </a:prstGeom>
          <a:noFill/>
          <a:ln w="9525">
            <a:noFill/>
            <a:miter lim="800000"/>
            <a:headEnd/>
            <a:tailEnd/>
          </a:ln>
          <a:effectLst/>
        </p:spPr>
        <p:txBody>
          <a:bodyPr wrap="square">
            <a:spAutoFit/>
          </a:bodyPr>
          <a:lstStyle/>
          <a:p>
            <a:pPr>
              <a:lnSpc>
                <a:spcPct val="90000"/>
              </a:lnSpc>
              <a:defRPr/>
            </a:pP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As an example, assume first 10% partial melting, followed by variable (hardly quantifiable) secondary processes re-enriching the residuum in incompatible elements.</a:t>
            </a:r>
            <a:endParaRPr lang="en-GB" sz="2800" dirty="0">
              <a:solidFill>
                <a:schemeClr val="bg1"/>
              </a:solidFill>
              <a:effectLst>
                <a:outerShdw blurRad="38100" dist="38100" dir="2700000" algn="tl">
                  <a:srgbClr val="000000"/>
                </a:outerShdw>
              </a:effectLst>
              <a:latin typeface="Calibri" pitchFamily="34" charset="0"/>
              <a:sym typeface="Wingdings" pitchFamily="2" charset="2"/>
            </a:endParaRPr>
          </a:p>
        </p:txBody>
      </p:sp>
      <p:grpSp>
        <p:nvGrpSpPr>
          <p:cNvPr id="119814" name="Group 52"/>
          <p:cNvGrpSpPr>
            <a:grpSpLocks/>
          </p:cNvGrpSpPr>
          <p:nvPr/>
        </p:nvGrpSpPr>
        <p:grpSpPr bwMode="auto">
          <a:xfrm>
            <a:off x="3603625" y="2894013"/>
            <a:ext cx="5545138" cy="3957637"/>
            <a:chOff x="2267" y="1827"/>
            <a:chExt cx="3493" cy="2493"/>
          </a:xfrm>
        </p:grpSpPr>
        <p:grpSp>
          <p:nvGrpSpPr>
            <p:cNvPr id="119849" name="Group 53"/>
            <p:cNvGrpSpPr>
              <a:grpSpLocks/>
            </p:cNvGrpSpPr>
            <p:nvPr/>
          </p:nvGrpSpPr>
          <p:grpSpPr bwMode="auto">
            <a:xfrm>
              <a:off x="2267" y="1827"/>
              <a:ext cx="3493" cy="2493"/>
              <a:chOff x="2267" y="1827"/>
              <a:chExt cx="3493" cy="2493"/>
            </a:xfrm>
          </p:grpSpPr>
          <p:grpSp>
            <p:nvGrpSpPr>
              <p:cNvPr id="119851" name="Group 54"/>
              <p:cNvGrpSpPr>
                <a:grpSpLocks/>
              </p:cNvGrpSpPr>
              <p:nvPr/>
            </p:nvGrpSpPr>
            <p:grpSpPr bwMode="auto">
              <a:xfrm>
                <a:off x="2267" y="1827"/>
                <a:ext cx="3493" cy="2493"/>
                <a:chOff x="2267" y="1827"/>
                <a:chExt cx="3493" cy="2493"/>
              </a:xfrm>
            </p:grpSpPr>
            <p:grpSp>
              <p:nvGrpSpPr>
                <p:cNvPr id="119853" name="Group 55"/>
                <p:cNvGrpSpPr>
                  <a:grpSpLocks/>
                </p:cNvGrpSpPr>
                <p:nvPr/>
              </p:nvGrpSpPr>
              <p:grpSpPr bwMode="auto">
                <a:xfrm>
                  <a:off x="2267" y="1827"/>
                  <a:ext cx="3493" cy="2493"/>
                  <a:chOff x="2267" y="1827"/>
                  <a:chExt cx="3493" cy="2493"/>
                </a:xfrm>
              </p:grpSpPr>
              <p:grpSp>
                <p:nvGrpSpPr>
                  <p:cNvPr id="119860" name="Group 56"/>
                  <p:cNvGrpSpPr>
                    <a:grpSpLocks/>
                  </p:cNvGrpSpPr>
                  <p:nvPr/>
                </p:nvGrpSpPr>
                <p:grpSpPr bwMode="auto">
                  <a:xfrm>
                    <a:off x="2267" y="1827"/>
                    <a:ext cx="3493" cy="2493"/>
                    <a:chOff x="2267" y="1827"/>
                    <a:chExt cx="3493" cy="2493"/>
                  </a:xfrm>
                </p:grpSpPr>
                <p:grpSp>
                  <p:nvGrpSpPr>
                    <p:cNvPr id="119862" name="Group 57"/>
                    <p:cNvGrpSpPr>
                      <a:grpSpLocks/>
                    </p:cNvGrpSpPr>
                    <p:nvPr/>
                  </p:nvGrpSpPr>
                  <p:grpSpPr bwMode="auto">
                    <a:xfrm>
                      <a:off x="2267" y="1827"/>
                      <a:ext cx="3493" cy="2493"/>
                      <a:chOff x="2267" y="1827"/>
                      <a:chExt cx="3493" cy="2493"/>
                    </a:xfrm>
                  </p:grpSpPr>
                  <p:grpSp>
                    <p:nvGrpSpPr>
                      <p:cNvPr id="119864" name="Group 58"/>
                      <p:cNvGrpSpPr>
                        <a:grpSpLocks/>
                      </p:cNvGrpSpPr>
                      <p:nvPr/>
                    </p:nvGrpSpPr>
                    <p:grpSpPr bwMode="auto">
                      <a:xfrm>
                        <a:off x="2267" y="1827"/>
                        <a:ext cx="3493" cy="2493"/>
                        <a:chOff x="2267" y="1827"/>
                        <a:chExt cx="3493" cy="2493"/>
                      </a:xfrm>
                    </p:grpSpPr>
                    <p:grpSp>
                      <p:nvGrpSpPr>
                        <p:cNvPr id="119867" name="Group 59"/>
                        <p:cNvGrpSpPr>
                          <a:grpSpLocks/>
                        </p:cNvGrpSpPr>
                        <p:nvPr/>
                      </p:nvGrpSpPr>
                      <p:grpSpPr bwMode="auto">
                        <a:xfrm>
                          <a:off x="2267" y="1827"/>
                          <a:ext cx="3493" cy="2493"/>
                          <a:chOff x="2267" y="1827"/>
                          <a:chExt cx="3493" cy="2493"/>
                        </a:xfrm>
                      </p:grpSpPr>
                      <p:grpSp>
                        <p:nvGrpSpPr>
                          <p:cNvPr id="119869" name="Group 60"/>
                          <p:cNvGrpSpPr>
                            <a:grpSpLocks/>
                          </p:cNvGrpSpPr>
                          <p:nvPr/>
                        </p:nvGrpSpPr>
                        <p:grpSpPr bwMode="auto">
                          <a:xfrm>
                            <a:off x="2267" y="1827"/>
                            <a:ext cx="3493" cy="2493"/>
                            <a:chOff x="2267" y="1827"/>
                            <a:chExt cx="3493" cy="2493"/>
                          </a:xfrm>
                        </p:grpSpPr>
                        <p:pic>
                          <p:nvPicPr>
                            <p:cNvPr id="119875" name="Picture 61"/>
                            <p:cNvPicPr>
                              <a:picLocks noChangeAspect="1" noChangeArrowheads="1"/>
                            </p:cNvPicPr>
                            <p:nvPr/>
                          </p:nvPicPr>
                          <p:blipFill>
                            <a:blip r:embed="rId3" cstate="print"/>
                            <a:srcRect t="50708"/>
                            <a:stretch>
                              <a:fillRect/>
                            </a:stretch>
                          </p:blipFill>
                          <p:spPr bwMode="auto">
                            <a:xfrm>
                              <a:off x="2267" y="1827"/>
                              <a:ext cx="3493" cy="2493"/>
                            </a:xfrm>
                            <a:prstGeom prst="rect">
                              <a:avLst/>
                            </a:prstGeom>
                            <a:noFill/>
                            <a:ln w="9525" algn="ctr">
                              <a:noFill/>
                              <a:miter lim="800000"/>
                              <a:headEnd/>
                              <a:tailEnd/>
                            </a:ln>
                          </p:spPr>
                        </p:pic>
                        <p:sp>
                          <p:nvSpPr>
                            <p:cNvPr id="96" name="Rectangle 62"/>
                            <p:cNvSpPr>
                              <a:spLocks noChangeArrowheads="1"/>
                            </p:cNvSpPr>
                            <p:nvPr/>
                          </p:nvSpPr>
                          <p:spPr bwMode="auto">
                            <a:xfrm>
                              <a:off x="5351" y="3807"/>
                              <a:ext cx="284" cy="250"/>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grpSp>
                      <p:sp>
                        <p:nvSpPr>
                          <p:cNvPr id="90" name="Oval 63"/>
                          <p:cNvSpPr>
                            <a:spLocks noChangeArrowheads="1"/>
                          </p:cNvSpPr>
                          <p:nvPr/>
                        </p:nvSpPr>
                        <p:spPr bwMode="auto">
                          <a:xfrm>
                            <a:off x="2935" y="3963"/>
                            <a:ext cx="56" cy="114"/>
                          </a:xfrm>
                          <a:prstGeom prst="ellipse">
                            <a:avLst/>
                          </a:prstGeom>
                          <a:solidFill>
                            <a:schemeClr val="bg1"/>
                          </a:solidFill>
                          <a:ln w="9525" algn="ctr">
                            <a:noFill/>
                            <a:round/>
                            <a:headEnd/>
                            <a:tailEnd/>
                          </a:ln>
                          <a:effectLst/>
                        </p:spPr>
                        <p:txBody>
                          <a:bodyPr wrap="none" anchor="ctr"/>
                          <a:lstStyle/>
                          <a:p>
                            <a:pPr>
                              <a:defRPr/>
                            </a:pPr>
                            <a:endParaRPr lang="en-GB">
                              <a:latin typeface="Calibri" pitchFamily="34" charset="0"/>
                            </a:endParaRPr>
                          </a:p>
                        </p:txBody>
                      </p:sp>
                      <p:sp>
                        <p:nvSpPr>
                          <p:cNvPr id="91" name="Oval 64"/>
                          <p:cNvSpPr>
                            <a:spLocks noChangeArrowheads="1"/>
                          </p:cNvSpPr>
                          <p:nvPr/>
                        </p:nvSpPr>
                        <p:spPr bwMode="auto">
                          <a:xfrm>
                            <a:off x="3250" y="3963"/>
                            <a:ext cx="92" cy="114"/>
                          </a:xfrm>
                          <a:prstGeom prst="ellipse">
                            <a:avLst/>
                          </a:prstGeom>
                          <a:solidFill>
                            <a:schemeClr val="bg1"/>
                          </a:solidFill>
                          <a:ln w="9525" algn="ctr">
                            <a:noFill/>
                            <a:round/>
                            <a:headEnd/>
                            <a:tailEnd/>
                          </a:ln>
                          <a:effectLst/>
                        </p:spPr>
                        <p:txBody>
                          <a:bodyPr wrap="none" anchor="ctr"/>
                          <a:lstStyle/>
                          <a:p>
                            <a:pPr>
                              <a:defRPr/>
                            </a:pPr>
                            <a:endParaRPr lang="en-GB">
                              <a:latin typeface="Calibri" pitchFamily="34" charset="0"/>
                            </a:endParaRPr>
                          </a:p>
                        </p:txBody>
                      </p:sp>
                      <p:sp>
                        <p:nvSpPr>
                          <p:cNvPr id="92" name="Oval 65"/>
                          <p:cNvSpPr>
                            <a:spLocks noChangeArrowheads="1"/>
                          </p:cNvSpPr>
                          <p:nvPr/>
                        </p:nvSpPr>
                        <p:spPr bwMode="auto">
                          <a:xfrm>
                            <a:off x="3409" y="3954"/>
                            <a:ext cx="92" cy="114"/>
                          </a:xfrm>
                          <a:prstGeom prst="ellipse">
                            <a:avLst/>
                          </a:prstGeom>
                          <a:solidFill>
                            <a:schemeClr val="bg1"/>
                          </a:solidFill>
                          <a:ln w="9525" algn="ctr">
                            <a:noFill/>
                            <a:round/>
                            <a:headEnd/>
                            <a:tailEnd/>
                          </a:ln>
                          <a:effectLst/>
                        </p:spPr>
                        <p:txBody>
                          <a:bodyPr wrap="none" anchor="ctr"/>
                          <a:lstStyle/>
                          <a:p>
                            <a:pPr>
                              <a:defRPr/>
                            </a:pPr>
                            <a:endParaRPr lang="en-GB">
                              <a:latin typeface="Calibri" pitchFamily="34" charset="0"/>
                            </a:endParaRPr>
                          </a:p>
                        </p:txBody>
                      </p:sp>
                      <p:sp>
                        <p:nvSpPr>
                          <p:cNvPr id="93" name="Oval 66"/>
                          <p:cNvSpPr>
                            <a:spLocks noChangeArrowheads="1"/>
                          </p:cNvSpPr>
                          <p:nvPr/>
                        </p:nvSpPr>
                        <p:spPr bwMode="auto">
                          <a:xfrm>
                            <a:off x="3601" y="3963"/>
                            <a:ext cx="92" cy="114"/>
                          </a:xfrm>
                          <a:prstGeom prst="ellipse">
                            <a:avLst/>
                          </a:prstGeom>
                          <a:solidFill>
                            <a:schemeClr val="bg1"/>
                          </a:solidFill>
                          <a:ln w="9525" algn="ctr">
                            <a:noFill/>
                            <a:round/>
                            <a:headEnd/>
                            <a:tailEnd/>
                          </a:ln>
                          <a:effectLst/>
                        </p:spPr>
                        <p:txBody>
                          <a:bodyPr wrap="none" anchor="ctr"/>
                          <a:lstStyle/>
                          <a:p>
                            <a:pPr>
                              <a:defRPr/>
                            </a:pPr>
                            <a:endParaRPr lang="en-GB">
                              <a:latin typeface="Calibri" pitchFamily="34" charset="0"/>
                            </a:endParaRPr>
                          </a:p>
                        </p:txBody>
                      </p:sp>
                      <p:sp>
                        <p:nvSpPr>
                          <p:cNvPr id="94" name="Oval 67"/>
                          <p:cNvSpPr>
                            <a:spLocks noChangeArrowheads="1"/>
                          </p:cNvSpPr>
                          <p:nvPr/>
                        </p:nvSpPr>
                        <p:spPr bwMode="auto">
                          <a:xfrm>
                            <a:off x="4924" y="3966"/>
                            <a:ext cx="92" cy="114"/>
                          </a:xfrm>
                          <a:prstGeom prst="ellipse">
                            <a:avLst/>
                          </a:prstGeom>
                          <a:solidFill>
                            <a:schemeClr val="bg1"/>
                          </a:solidFill>
                          <a:ln w="9525" algn="ctr">
                            <a:noFill/>
                            <a:round/>
                            <a:headEnd/>
                            <a:tailEnd/>
                          </a:ln>
                          <a:effectLst/>
                        </p:spPr>
                        <p:txBody>
                          <a:bodyPr wrap="none" anchor="ctr"/>
                          <a:lstStyle/>
                          <a:p>
                            <a:pPr>
                              <a:defRPr/>
                            </a:pPr>
                            <a:endParaRPr lang="en-GB">
                              <a:latin typeface="Calibri" pitchFamily="34" charset="0"/>
                            </a:endParaRPr>
                          </a:p>
                        </p:txBody>
                      </p:sp>
                    </p:grpSp>
                    <p:sp>
                      <p:nvSpPr>
                        <p:cNvPr id="88" name="Oval 68"/>
                        <p:cNvSpPr>
                          <a:spLocks noChangeArrowheads="1"/>
                        </p:cNvSpPr>
                        <p:nvPr/>
                      </p:nvSpPr>
                      <p:spPr bwMode="auto">
                        <a:xfrm>
                          <a:off x="4096" y="3969"/>
                          <a:ext cx="92" cy="114"/>
                        </a:xfrm>
                        <a:prstGeom prst="ellipse">
                          <a:avLst/>
                        </a:prstGeom>
                        <a:solidFill>
                          <a:schemeClr val="bg1"/>
                        </a:solidFill>
                        <a:ln w="9525" algn="ctr">
                          <a:noFill/>
                          <a:round/>
                          <a:headEnd/>
                          <a:tailEnd/>
                        </a:ln>
                        <a:effectLst/>
                      </p:spPr>
                      <p:txBody>
                        <a:bodyPr wrap="none" anchor="ctr"/>
                        <a:lstStyle/>
                        <a:p>
                          <a:pPr>
                            <a:defRPr/>
                          </a:pPr>
                          <a:endParaRPr lang="en-GB">
                            <a:latin typeface="Calibri" pitchFamily="34" charset="0"/>
                          </a:endParaRPr>
                        </a:p>
                      </p:txBody>
                    </p:sp>
                  </p:grpSp>
                  <p:sp>
                    <p:nvSpPr>
                      <p:cNvPr id="85" name="Rectangle 69"/>
                      <p:cNvSpPr>
                        <a:spLocks noChangeArrowheads="1"/>
                      </p:cNvSpPr>
                      <p:nvPr/>
                    </p:nvSpPr>
                    <p:spPr bwMode="auto">
                      <a:xfrm>
                        <a:off x="2670" y="2460"/>
                        <a:ext cx="822" cy="120"/>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sp>
                    <p:nvSpPr>
                      <p:cNvPr id="86" name="Freeform 70"/>
                      <p:cNvSpPr>
                        <a:spLocks/>
                      </p:cNvSpPr>
                      <p:nvPr/>
                    </p:nvSpPr>
                    <p:spPr bwMode="auto">
                      <a:xfrm>
                        <a:off x="2745" y="2538"/>
                        <a:ext cx="864" cy="396"/>
                      </a:xfrm>
                      <a:custGeom>
                        <a:avLst/>
                        <a:gdLst/>
                        <a:ahLst/>
                        <a:cxnLst>
                          <a:cxn ang="0">
                            <a:pos x="27" y="30"/>
                          </a:cxn>
                          <a:cxn ang="0">
                            <a:pos x="0" y="258"/>
                          </a:cxn>
                          <a:cxn ang="0">
                            <a:pos x="42" y="282"/>
                          </a:cxn>
                          <a:cxn ang="0">
                            <a:pos x="147" y="261"/>
                          </a:cxn>
                          <a:cxn ang="0">
                            <a:pos x="222" y="270"/>
                          </a:cxn>
                          <a:cxn ang="0">
                            <a:pos x="303" y="282"/>
                          </a:cxn>
                          <a:cxn ang="0">
                            <a:pos x="348" y="312"/>
                          </a:cxn>
                          <a:cxn ang="0">
                            <a:pos x="477" y="381"/>
                          </a:cxn>
                          <a:cxn ang="0">
                            <a:pos x="603" y="390"/>
                          </a:cxn>
                          <a:cxn ang="0">
                            <a:pos x="711" y="396"/>
                          </a:cxn>
                          <a:cxn ang="0">
                            <a:pos x="864" y="387"/>
                          </a:cxn>
                          <a:cxn ang="0">
                            <a:pos x="585" y="348"/>
                          </a:cxn>
                          <a:cxn ang="0">
                            <a:pos x="417" y="267"/>
                          </a:cxn>
                          <a:cxn ang="0">
                            <a:pos x="405" y="210"/>
                          </a:cxn>
                          <a:cxn ang="0">
                            <a:pos x="444" y="132"/>
                          </a:cxn>
                          <a:cxn ang="0">
                            <a:pos x="546" y="0"/>
                          </a:cxn>
                          <a:cxn ang="0">
                            <a:pos x="429" y="30"/>
                          </a:cxn>
                          <a:cxn ang="0">
                            <a:pos x="27" y="30"/>
                          </a:cxn>
                        </a:cxnLst>
                        <a:rect l="0" t="0" r="r" b="b"/>
                        <a:pathLst>
                          <a:path w="864" h="396">
                            <a:moveTo>
                              <a:pt x="27" y="30"/>
                            </a:moveTo>
                            <a:lnTo>
                              <a:pt x="0" y="258"/>
                            </a:lnTo>
                            <a:lnTo>
                              <a:pt x="42" y="282"/>
                            </a:lnTo>
                            <a:lnTo>
                              <a:pt x="147" y="261"/>
                            </a:lnTo>
                            <a:lnTo>
                              <a:pt x="222" y="270"/>
                            </a:lnTo>
                            <a:lnTo>
                              <a:pt x="303" y="282"/>
                            </a:lnTo>
                            <a:lnTo>
                              <a:pt x="348" y="312"/>
                            </a:lnTo>
                            <a:lnTo>
                              <a:pt x="477" y="381"/>
                            </a:lnTo>
                            <a:lnTo>
                              <a:pt x="603" y="390"/>
                            </a:lnTo>
                            <a:lnTo>
                              <a:pt x="711" y="396"/>
                            </a:lnTo>
                            <a:lnTo>
                              <a:pt x="864" y="387"/>
                            </a:lnTo>
                            <a:lnTo>
                              <a:pt x="585" y="348"/>
                            </a:lnTo>
                            <a:lnTo>
                              <a:pt x="417" y="267"/>
                            </a:lnTo>
                            <a:lnTo>
                              <a:pt x="405" y="210"/>
                            </a:lnTo>
                            <a:lnTo>
                              <a:pt x="444" y="132"/>
                            </a:lnTo>
                            <a:lnTo>
                              <a:pt x="546" y="0"/>
                            </a:lnTo>
                            <a:lnTo>
                              <a:pt x="429" y="30"/>
                            </a:lnTo>
                            <a:lnTo>
                              <a:pt x="27" y="30"/>
                            </a:lnTo>
                            <a:close/>
                          </a:path>
                        </a:pathLst>
                      </a:custGeom>
                      <a:solidFill>
                        <a:schemeClr val="bg1"/>
                      </a:solidFill>
                      <a:ln w="9525" cap="flat" cmpd="sng">
                        <a:noFill/>
                        <a:prstDash val="solid"/>
                        <a:round/>
                        <a:headEnd/>
                        <a:tailEnd/>
                      </a:ln>
                      <a:effectLst/>
                    </p:spPr>
                    <p:txBody>
                      <a:bodyPr anchor="ctr"/>
                      <a:lstStyle/>
                      <a:p>
                        <a:pPr>
                          <a:defRPr/>
                        </a:pPr>
                        <a:endParaRPr lang="en-GB">
                          <a:latin typeface="Calibri" pitchFamily="34" charset="0"/>
                        </a:endParaRPr>
                      </a:p>
                    </p:txBody>
                  </p:sp>
                </p:grpSp>
                <p:sp>
                  <p:nvSpPr>
                    <p:cNvPr id="83" name="Freeform 71"/>
                    <p:cNvSpPr>
                      <a:spLocks/>
                    </p:cNvSpPr>
                    <p:nvPr/>
                  </p:nvSpPr>
                  <p:spPr bwMode="auto">
                    <a:xfrm>
                      <a:off x="2804" y="2470"/>
                      <a:ext cx="2676" cy="466"/>
                    </a:xfrm>
                    <a:custGeom>
                      <a:avLst/>
                      <a:gdLst/>
                      <a:ahLst/>
                      <a:cxnLst>
                        <a:cxn ang="0">
                          <a:pos x="2676" y="10"/>
                        </a:cxn>
                        <a:cxn ang="0">
                          <a:pos x="1900" y="2"/>
                        </a:cxn>
                        <a:cxn ang="0">
                          <a:pos x="1348" y="22"/>
                        </a:cxn>
                        <a:cxn ang="0">
                          <a:pos x="832" y="78"/>
                        </a:cxn>
                        <a:cxn ang="0">
                          <a:pos x="396" y="226"/>
                        </a:cxn>
                        <a:cxn ang="0">
                          <a:pos x="88" y="386"/>
                        </a:cxn>
                        <a:cxn ang="0">
                          <a:pos x="0" y="466"/>
                        </a:cxn>
                      </a:cxnLst>
                      <a:rect l="0" t="0" r="r" b="b"/>
                      <a:pathLst>
                        <a:path w="2676" h="466">
                          <a:moveTo>
                            <a:pt x="2676" y="10"/>
                          </a:moveTo>
                          <a:cubicBezTo>
                            <a:pt x="2398" y="5"/>
                            <a:pt x="2121" y="0"/>
                            <a:pt x="1900" y="2"/>
                          </a:cubicBezTo>
                          <a:cubicBezTo>
                            <a:pt x="1679" y="4"/>
                            <a:pt x="1526" y="9"/>
                            <a:pt x="1348" y="22"/>
                          </a:cubicBezTo>
                          <a:cubicBezTo>
                            <a:pt x="1170" y="35"/>
                            <a:pt x="991" y="44"/>
                            <a:pt x="832" y="78"/>
                          </a:cubicBezTo>
                          <a:cubicBezTo>
                            <a:pt x="673" y="112"/>
                            <a:pt x="520" y="175"/>
                            <a:pt x="396" y="226"/>
                          </a:cubicBezTo>
                          <a:cubicBezTo>
                            <a:pt x="272" y="277"/>
                            <a:pt x="154" y="346"/>
                            <a:pt x="88" y="386"/>
                          </a:cubicBezTo>
                          <a:cubicBezTo>
                            <a:pt x="22" y="426"/>
                            <a:pt x="11" y="446"/>
                            <a:pt x="0" y="466"/>
                          </a:cubicBezTo>
                        </a:path>
                      </a:pathLst>
                    </a:custGeom>
                    <a:noFill/>
                    <a:ln w="38100" cap="flat" cmpd="sng">
                      <a:solidFill>
                        <a:srgbClr val="969696"/>
                      </a:solidFill>
                      <a:prstDash val="solid"/>
                      <a:round/>
                      <a:headEnd/>
                      <a:tailEnd/>
                    </a:ln>
                    <a:effectLst/>
                  </p:spPr>
                  <p:txBody>
                    <a:bodyPr anchor="ctr"/>
                    <a:lstStyle/>
                    <a:p>
                      <a:pPr>
                        <a:defRPr/>
                      </a:pPr>
                      <a:endParaRPr lang="en-GB">
                        <a:latin typeface="Calibri" pitchFamily="34" charset="0"/>
                      </a:endParaRPr>
                    </a:p>
                  </p:txBody>
                </p:sp>
              </p:grpSp>
              <p:sp>
                <p:nvSpPr>
                  <p:cNvPr id="81" name="Rectangle 72"/>
                  <p:cNvSpPr>
                    <a:spLocks noChangeArrowheads="1"/>
                  </p:cNvSpPr>
                  <p:nvPr/>
                </p:nvSpPr>
                <p:spPr bwMode="auto">
                  <a:xfrm>
                    <a:off x="5033" y="1941"/>
                    <a:ext cx="266" cy="186"/>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grpSp>
            <p:sp>
              <p:nvSpPr>
                <p:cNvPr id="74" name="Freeform 73"/>
                <p:cNvSpPr>
                  <a:spLocks/>
                </p:cNvSpPr>
                <p:nvPr/>
              </p:nvSpPr>
              <p:spPr bwMode="auto">
                <a:xfrm>
                  <a:off x="2724" y="2874"/>
                  <a:ext cx="177" cy="1242"/>
                </a:xfrm>
                <a:custGeom>
                  <a:avLst/>
                  <a:gdLst/>
                  <a:ahLst/>
                  <a:cxnLst>
                    <a:cxn ang="0">
                      <a:pos x="27" y="1230"/>
                    </a:cxn>
                    <a:cxn ang="0">
                      <a:pos x="0" y="156"/>
                    </a:cxn>
                    <a:cxn ang="0">
                      <a:pos x="60" y="36"/>
                    </a:cxn>
                    <a:cxn ang="0">
                      <a:pos x="81" y="0"/>
                    </a:cxn>
                    <a:cxn ang="0">
                      <a:pos x="111" y="45"/>
                    </a:cxn>
                    <a:cxn ang="0">
                      <a:pos x="177" y="252"/>
                    </a:cxn>
                    <a:cxn ang="0">
                      <a:pos x="132" y="555"/>
                    </a:cxn>
                    <a:cxn ang="0">
                      <a:pos x="123" y="1242"/>
                    </a:cxn>
                    <a:cxn ang="0">
                      <a:pos x="54" y="1239"/>
                    </a:cxn>
                    <a:cxn ang="0">
                      <a:pos x="27" y="1230"/>
                    </a:cxn>
                  </a:cxnLst>
                  <a:rect l="0" t="0" r="r" b="b"/>
                  <a:pathLst>
                    <a:path w="177" h="1242">
                      <a:moveTo>
                        <a:pt x="27" y="1230"/>
                      </a:moveTo>
                      <a:lnTo>
                        <a:pt x="0" y="156"/>
                      </a:lnTo>
                      <a:lnTo>
                        <a:pt x="60" y="36"/>
                      </a:lnTo>
                      <a:lnTo>
                        <a:pt x="81" y="0"/>
                      </a:lnTo>
                      <a:lnTo>
                        <a:pt x="111" y="45"/>
                      </a:lnTo>
                      <a:lnTo>
                        <a:pt x="177" y="252"/>
                      </a:lnTo>
                      <a:lnTo>
                        <a:pt x="132" y="555"/>
                      </a:lnTo>
                      <a:lnTo>
                        <a:pt x="123" y="1242"/>
                      </a:lnTo>
                      <a:lnTo>
                        <a:pt x="54" y="1239"/>
                      </a:lnTo>
                      <a:lnTo>
                        <a:pt x="27" y="1230"/>
                      </a:lnTo>
                      <a:close/>
                    </a:path>
                  </a:pathLst>
                </a:custGeom>
                <a:solidFill>
                  <a:schemeClr val="bg1"/>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75" name="Freeform 74"/>
                <p:cNvSpPr>
                  <a:spLocks/>
                </p:cNvSpPr>
                <p:nvPr/>
              </p:nvSpPr>
              <p:spPr bwMode="auto">
                <a:xfrm>
                  <a:off x="2928" y="2832"/>
                  <a:ext cx="162" cy="1287"/>
                </a:xfrm>
                <a:custGeom>
                  <a:avLst/>
                  <a:gdLst/>
                  <a:ahLst/>
                  <a:cxnLst>
                    <a:cxn ang="0">
                      <a:pos x="15" y="960"/>
                    </a:cxn>
                    <a:cxn ang="0">
                      <a:pos x="0" y="87"/>
                    </a:cxn>
                    <a:cxn ang="0">
                      <a:pos x="72" y="18"/>
                    </a:cxn>
                    <a:cxn ang="0">
                      <a:pos x="84" y="0"/>
                    </a:cxn>
                    <a:cxn ang="0">
                      <a:pos x="162" y="201"/>
                    </a:cxn>
                    <a:cxn ang="0">
                      <a:pos x="162" y="288"/>
                    </a:cxn>
                    <a:cxn ang="0">
                      <a:pos x="102" y="366"/>
                    </a:cxn>
                    <a:cxn ang="0">
                      <a:pos x="102" y="483"/>
                    </a:cxn>
                    <a:cxn ang="0">
                      <a:pos x="114" y="1284"/>
                    </a:cxn>
                    <a:cxn ang="0">
                      <a:pos x="42" y="1287"/>
                    </a:cxn>
                    <a:cxn ang="0">
                      <a:pos x="15" y="960"/>
                    </a:cxn>
                  </a:cxnLst>
                  <a:rect l="0" t="0" r="r" b="b"/>
                  <a:pathLst>
                    <a:path w="162" h="1287">
                      <a:moveTo>
                        <a:pt x="15" y="960"/>
                      </a:moveTo>
                      <a:lnTo>
                        <a:pt x="0" y="87"/>
                      </a:lnTo>
                      <a:lnTo>
                        <a:pt x="72" y="18"/>
                      </a:lnTo>
                      <a:lnTo>
                        <a:pt x="84" y="0"/>
                      </a:lnTo>
                      <a:lnTo>
                        <a:pt x="162" y="201"/>
                      </a:lnTo>
                      <a:lnTo>
                        <a:pt x="162" y="288"/>
                      </a:lnTo>
                      <a:lnTo>
                        <a:pt x="102" y="366"/>
                      </a:lnTo>
                      <a:lnTo>
                        <a:pt x="102" y="483"/>
                      </a:lnTo>
                      <a:lnTo>
                        <a:pt x="114" y="1284"/>
                      </a:lnTo>
                      <a:lnTo>
                        <a:pt x="42" y="1287"/>
                      </a:lnTo>
                      <a:lnTo>
                        <a:pt x="15" y="960"/>
                      </a:lnTo>
                      <a:close/>
                    </a:path>
                  </a:pathLst>
                </a:custGeom>
                <a:solidFill>
                  <a:schemeClr val="bg1"/>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76" name="Freeform 75"/>
                <p:cNvSpPr>
                  <a:spLocks/>
                </p:cNvSpPr>
                <p:nvPr/>
              </p:nvSpPr>
              <p:spPr bwMode="auto">
                <a:xfrm>
                  <a:off x="3141" y="2964"/>
                  <a:ext cx="171" cy="1152"/>
                </a:xfrm>
                <a:custGeom>
                  <a:avLst/>
                  <a:gdLst/>
                  <a:ahLst/>
                  <a:cxnLst>
                    <a:cxn ang="0">
                      <a:pos x="12" y="831"/>
                    </a:cxn>
                    <a:cxn ang="0">
                      <a:pos x="0" y="204"/>
                    </a:cxn>
                    <a:cxn ang="0">
                      <a:pos x="81" y="0"/>
                    </a:cxn>
                    <a:cxn ang="0">
                      <a:pos x="123" y="24"/>
                    </a:cxn>
                    <a:cxn ang="0">
                      <a:pos x="171" y="213"/>
                    </a:cxn>
                    <a:cxn ang="0">
                      <a:pos x="105" y="1152"/>
                    </a:cxn>
                    <a:cxn ang="0">
                      <a:pos x="18" y="1146"/>
                    </a:cxn>
                    <a:cxn ang="0">
                      <a:pos x="12" y="831"/>
                    </a:cxn>
                  </a:cxnLst>
                  <a:rect l="0" t="0" r="r" b="b"/>
                  <a:pathLst>
                    <a:path w="171" h="1152">
                      <a:moveTo>
                        <a:pt x="12" y="831"/>
                      </a:moveTo>
                      <a:lnTo>
                        <a:pt x="0" y="204"/>
                      </a:lnTo>
                      <a:lnTo>
                        <a:pt x="81" y="0"/>
                      </a:lnTo>
                      <a:lnTo>
                        <a:pt x="123" y="24"/>
                      </a:lnTo>
                      <a:lnTo>
                        <a:pt x="171" y="213"/>
                      </a:lnTo>
                      <a:lnTo>
                        <a:pt x="105" y="1152"/>
                      </a:lnTo>
                      <a:lnTo>
                        <a:pt x="18" y="1146"/>
                      </a:lnTo>
                      <a:lnTo>
                        <a:pt x="12" y="831"/>
                      </a:lnTo>
                      <a:close/>
                    </a:path>
                  </a:pathLst>
                </a:custGeom>
                <a:solidFill>
                  <a:schemeClr val="bg1"/>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77" name="Freeform 76"/>
                <p:cNvSpPr>
                  <a:spLocks/>
                </p:cNvSpPr>
                <p:nvPr/>
              </p:nvSpPr>
              <p:spPr bwMode="auto">
                <a:xfrm>
                  <a:off x="3348" y="2949"/>
                  <a:ext cx="165" cy="438"/>
                </a:xfrm>
                <a:custGeom>
                  <a:avLst/>
                  <a:gdLst/>
                  <a:ahLst/>
                  <a:cxnLst>
                    <a:cxn ang="0">
                      <a:pos x="0" y="384"/>
                    </a:cxn>
                    <a:cxn ang="0">
                      <a:pos x="3" y="201"/>
                    </a:cxn>
                    <a:cxn ang="0">
                      <a:pos x="87" y="0"/>
                    </a:cxn>
                    <a:cxn ang="0">
                      <a:pos x="165" y="216"/>
                    </a:cxn>
                    <a:cxn ang="0">
                      <a:pos x="111" y="285"/>
                    </a:cxn>
                    <a:cxn ang="0">
                      <a:pos x="99" y="381"/>
                    </a:cxn>
                    <a:cxn ang="0">
                      <a:pos x="63" y="438"/>
                    </a:cxn>
                    <a:cxn ang="0">
                      <a:pos x="0" y="384"/>
                    </a:cxn>
                  </a:cxnLst>
                  <a:rect l="0" t="0" r="r" b="b"/>
                  <a:pathLst>
                    <a:path w="165" h="438">
                      <a:moveTo>
                        <a:pt x="0" y="384"/>
                      </a:moveTo>
                      <a:lnTo>
                        <a:pt x="3" y="201"/>
                      </a:lnTo>
                      <a:lnTo>
                        <a:pt x="87" y="0"/>
                      </a:lnTo>
                      <a:lnTo>
                        <a:pt x="165" y="216"/>
                      </a:lnTo>
                      <a:lnTo>
                        <a:pt x="111" y="285"/>
                      </a:lnTo>
                      <a:lnTo>
                        <a:pt x="99" y="381"/>
                      </a:lnTo>
                      <a:lnTo>
                        <a:pt x="63" y="438"/>
                      </a:lnTo>
                      <a:lnTo>
                        <a:pt x="0" y="384"/>
                      </a:lnTo>
                      <a:close/>
                    </a:path>
                  </a:pathLst>
                </a:custGeom>
                <a:solidFill>
                  <a:schemeClr val="bg1"/>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78" name="Freeform 77"/>
                <p:cNvSpPr>
                  <a:spLocks/>
                </p:cNvSpPr>
                <p:nvPr/>
              </p:nvSpPr>
              <p:spPr bwMode="auto">
                <a:xfrm>
                  <a:off x="3567" y="2951"/>
                  <a:ext cx="98" cy="175"/>
                </a:xfrm>
                <a:custGeom>
                  <a:avLst/>
                  <a:gdLst/>
                  <a:ahLst/>
                  <a:cxnLst>
                    <a:cxn ang="0">
                      <a:pos x="0" y="169"/>
                    </a:cxn>
                    <a:cxn ang="0">
                      <a:pos x="62" y="0"/>
                    </a:cxn>
                    <a:cxn ang="0">
                      <a:pos x="71" y="4"/>
                    </a:cxn>
                    <a:cxn ang="0">
                      <a:pos x="98" y="85"/>
                    </a:cxn>
                    <a:cxn ang="0">
                      <a:pos x="8" y="175"/>
                    </a:cxn>
                    <a:cxn ang="0">
                      <a:pos x="0" y="169"/>
                    </a:cxn>
                  </a:cxnLst>
                  <a:rect l="0" t="0" r="r" b="b"/>
                  <a:pathLst>
                    <a:path w="98" h="175">
                      <a:moveTo>
                        <a:pt x="0" y="169"/>
                      </a:moveTo>
                      <a:lnTo>
                        <a:pt x="62" y="0"/>
                      </a:lnTo>
                      <a:lnTo>
                        <a:pt x="71" y="4"/>
                      </a:lnTo>
                      <a:lnTo>
                        <a:pt x="98" y="85"/>
                      </a:lnTo>
                      <a:lnTo>
                        <a:pt x="8" y="175"/>
                      </a:lnTo>
                      <a:lnTo>
                        <a:pt x="0" y="169"/>
                      </a:lnTo>
                      <a:close/>
                    </a:path>
                  </a:pathLst>
                </a:custGeom>
                <a:solidFill>
                  <a:schemeClr val="bg1"/>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79" name="Freeform 78"/>
                <p:cNvSpPr>
                  <a:spLocks/>
                </p:cNvSpPr>
                <p:nvPr/>
              </p:nvSpPr>
              <p:spPr bwMode="auto">
                <a:xfrm>
                  <a:off x="3647" y="3057"/>
                  <a:ext cx="43" cy="68"/>
                </a:xfrm>
                <a:custGeom>
                  <a:avLst/>
                  <a:gdLst/>
                  <a:ahLst/>
                  <a:cxnLst>
                    <a:cxn ang="0">
                      <a:pos x="3" y="48"/>
                    </a:cxn>
                    <a:cxn ang="0">
                      <a:pos x="43" y="68"/>
                    </a:cxn>
                    <a:cxn ang="0">
                      <a:pos x="43" y="48"/>
                    </a:cxn>
                    <a:cxn ang="0">
                      <a:pos x="28" y="0"/>
                    </a:cxn>
                    <a:cxn ang="0">
                      <a:pos x="0" y="27"/>
                    </a:cxn>
                    <a:cxn ang="0">
                      <a:pos x="3" y="48"/>
                    </a:cxn>
                  </a:cxnLst>
                  <a:rect l="0" t="0" r="r" b="b"/>
                  <a:pathLst>
                    <a:path w="43" h="68">
                      <a:moveTo>
                        <a:pt x="3" y="48"/>
                      </a:moveTo>
                      <a:lnTo>
                        <a:pt x="43" y="68"/>
                      </a:lnTo>
                      <a:lnTo>
                        <a:pt x="43" y="48"/>
                      </a:lnTo>
                      <a:lnTo>
                        <a:pt x="28" y="0"/>
                      </a:lnTo>
                      <a:lnTo>
                        <a:pt x="0" y="27"/>
                      </a:lnTo>
                      <a:lnTo>
                        <a:pt x="3" y="48"/>
                      </a:lnTo>
                      <a:close/>
                    </a:path>
                  </a:pathLst>
                </a:custGeom>
                <a:solidFill>
                  <a:schemeClr val="bg1"/>
                </a:solidFill>
                <a:ln w="9525" cap="flat" cmpd="sng">
                  <a:noFill/>
                  <a:prstDash val="solid"/>
                  <a:round/>
                  <a:headEnd/>
                  <a:tailEnd/>
                </a:ln>
                <a:effectLst/>
              </p:spPr>
              <p:txBody>
                <a:bodyPr anchor="ctr"/>
                <a:lstStyle/>
                <a:p>
                  <a:pPr>
                    <a:defRPr/>
                  </a:pPr>
                  <a:endParaRPr lang="en-GB">
                    <a:latin typeface="Calibri" pitchFamily="34" charset="0"/>
                  </a:endParaRPr>
                </a:p>
              </p:txBody>
            </p:sp>
          </p:grpSp>
          <p:sp>
            <p:nvSpPr>
              <p:cNvPr id="72" name="Rectangle 79"/>
              <p:cNvSpPr>
                <a:spLocks noChangeArrowheads="1"/>
              </p:cNvSpPr>
              <p:nvPr/>
            </p:nvSpPr>
            <p:spPr bwMode="auto">
              <a:xfrm>
                <a:off x="2753" y="2110"/>
                <a:ext cx="2761" cy="1982"/>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grpSp>
        <p:sp>
          <p:nvSpPr>
            <p:cNvPr id="70" name="Rectangle 80"/>
            <p:cNvSpPr>
              <a:spLocks noChangeArrowheads="1"/>
            </p:cNvSpPr>
            <p:nvPr/>
          </p:nvSpPr>
          <p:spPr bwMode="auto">
            <a:xfrm>
              <a:off x="4735" y="1952"/>
              <a:ext cx="389" cy="172"/>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grpSp>
      <p:sp>
        <p:nvSpPr>
          <p:cNvPr id="97" name="Freeform 81"/>
          <p:cNvSpPr>
            <a:spLocks/>
          </p:cNvSpPr>
          <p:nvPr/>
        </p:nvSpPr>
        <p:spPr bwMode="auto">
          <a:xfrm>
            <a:off x="5340350" y="4597400"/>
            <a:ext cx="3351213" cy="1947863"/>
          </a:xfrm>
          <a:custGeom>
            <a:avLst/>
            <a:gdLst/>
            <a:ahLst/>
            <a:cxnLst>
              <a:cxn ang="0">
                <a:pos x="2111" y="0"/>
              </a:cxn>
              <a:cxn ang="0">
                <a:pos x="1575" y="48"/>
              </a:cxn>
              <a:cxn ang="0">
                <a:pos x="1031" y="152"/>
              </a:cxn>
              <a:cxn ang="0">
                <a:pos x="619" y="284"/>
              </a:cxn>
              <a:cxn ang="0">
                <a:pos x="287" y="516"/>
              </a:cxn>
              <a:cxn ang="0">
                <a:pos x="131" y="812"/>
              </a:cxn>
              <a:cxn ang="0">
                <a:pos x="19" y="1160"/>
              </a:cxn>
              <a:cxn ang="0">
                <a:pos x="19" y="1216"/>
              </a:cxn>
            </a:cxnLst>
            <a:rect l="0" t="0" r="r" b="b"/>
            <a:pathLst>
              <a:path w="2111" h="1227">
                <a:moveTo>
                  <a:pt x="2111" y="0"/>
                </a:moveTo>
                <a:cubicBezTo>
                  <a:pt x="1933" y="11"/>
                  <a:pt x="1755" y="23"/>
                  <a:pt x="1575" y="48"/>
                </a:cubicBezTo>
                <a:cubicBezTo>
                  <a:pt x="1395" y="73"/>
                  <a:pt x="1190" y="113"/>
                  <a:pt x="1031" y="152"/>
                </a:cubicBezTo>
                <a:cubicBezTo>
                  <a:pt x="872" y="191"/>
                  <a:pt x="743" y="223"/>
                  <a:pt x="619" y="284"/>
                </a:cubicBezTo>
                <a:cubicBezTo>
                  <a:pt x="495" y="345"/>
                  <a:pt x="368" y="428"/>
                  <a:pt x="287" y="516"/>
                </a:cubicBezTo>
                <a:cubicBezTo>
                  <a:pt x="206" y="604"/>
                  <a:pt x="176" y="705"/>
                  <a:pt x="131" y="812"/>
                </a:cubicBezTo>
                <a:cubicBezTo>
                  <a:pt x="86" y="919"/>
                  <a:pt x="38" y="1093"/>
                  <a:pt x="19" y="1160"/>
                </a:cubicBezTo>
                <a:cubicBezTo>
                  <a:pt x="0" y="1227"/>
                  <a:pt x="9" y="1221"/>
                  <a:pt x="19" y="1216"/>
                </a:cubicBezTo>
              </a:path>
            </a:pathLst>
          </a:custGeom>
          <a:noFill/>
          <a:ln w="38100" cap="flat" cmpd="sng">
            <a:solidFill>
              <a:srgbClr val="FF0000"/>
            </a:solidFill>
            <a:prstDash val="solid"/>
            <a:round/>
            <a:headEnd/>
            <a:tailEnd/>
          </a:ln>
          <a:effectLst/>
        </p:spPr>
        <p:txBody>
          <a:bodyPr anchor="ctr"/>
          <a:lstStyle/>
          <a:p>
            <a:pPr>
              <a:defRPr/>
            </a:pPr>
            <a:endParaRPr lang="en-GB">
              <a:latin typeface="Calibri" pitchFamily="34" charset="0"/>
            </a:endParaRPr>
          </a:p>
        </p:txBody>
      </p:sp>
      <p:sp>
        <p:nvSpPr>
          <p:cNvPr id="98" name="Freeform 82"/>
          <p:cNvSpPr>
            <a:spLocks/>
          </p:cNvSpPr>
          <p:nvPr/>
        </p:nvSpPr>
        <p:spPr bwMode="auto">
          <a:xfrm>
            <a:off x="5643563" y="4895850"/>
            <a:ext cx="3054350" cy="1638300"/>
          </a:xfrm>
          <a:custGeom>
            <a:avLst/>
            <a:gdLst/>
            <a:ahLst/>
            <a:cxnLst>
              <a:cxn ang="0">
                <a:pos x="1924" y="0"/>
              </a:cxn>
              <a:cxn ang="0">
                <a:pos x="1596" y="40"/>
              </a:cxn>
              <a:cxn ang="0">
                <a:pos x="936" y="220"/>
              </a:cxn>
              <a:cxn ang="0">
                <a:pos x="428" y="468"/>
              </a:cxn>
              <a:cxn ang="0">
                <a:pos x="180" y="688"/>
              </a:cxn>
              <a:cxn ang="0">
                <a:pos x="48" y="832"/>
              </a:cxn>
              <a:cxn ang="0">
                <a:pos x="0" y="1032"/>
              </a:cxn>
            </a:cxnLst>
            <a:rect l="0" t="0" r="r" b="b"/>
            <a:pathLst>
              <a:path w="1924" h="1032">
                <a:moveTo>
                  <a:pt x="1924" y="0"/>
                </a:moveTo>
                <a:cubicBezTo>
                  <a:pt x="1842" y="1"/>
                  <a:pt x="1761" y="3"/>
                  <a:pt x="1596" y="40"/>
                </a:cubicBezTo>
                <a:cubicBezTo>
                  <a:pt x="1431" y="77"/>
                  <a:pt x="1131" y="149"/>
                  <a:pt x="936" y="220"/>
                </a:cubicBezTo>
                <a:cubicBezTo>
                  <a:pt x="741" y="291"/>
                  <a:pt x="554" y="390"/>
                  <a:pt x="428" y="468"/>
                </a:cubicBezTo>
                <a:cubicBezTo>
                  <a:pt x="302" y="546"/>
                  <a:pt x="243" y="627"/>
                  <a:pt x="180" y="688"/>
                </a:cubicBezTo>
                <a:cubicBezTo>
                  <a:pt x="117" y="749"/>
                  <a:pt x="78" y="775"/>
                  <a:pt x="48" y="832"/>
                </a:cubicBezTo>
                <a:cubicBezTo>
                  <a:pt x="18" y="889"/>
                  <a:pt x="9" y="960"/>
                  <a:pt x="0" y="1032"/>
                </a:cubicBezTo>
              </a:path>
            </a:pathLst>
          </a:custGeom>
          <a:noFill/>
          <a:ln w="38100" cap="flat" cmpd="sng">
            <a:solidFill>
              <a:srgbClr val="FF0000"/>
            </a:solidFill>
            <a:prstDash val="solid"/>
            <a:round/>
            <a:headEnd/>
            <a:tailEnd/>
          </a:ln>
          <a:effectLst/>
        </p:spPr>
        <p:txBody>
          <a:bodyPr anchor="ctr"/>
          <a:lstStyle/>
          <a:p>
            <a:pPr>
              <a:defRPr/>
            </a:pPr>
            <a:endParaRPr lang="en-GB">
              <a:latin typeface="Calibri" pitchFamily="34" charset="0"/>
            </a:endParaRPr>
          </a:p>
        </p:txBody>
      </p:sp>
      <p:sp>
        <p:nvSpPr>
          <p:cNvPr id="99" name="Freeform 83"/>
          <p:cNvSpPr>
            <a:spLocks/>
          </p:cNvSpPr>
          <p:nvPr/>
        </p:nvSpPr>
        <p:spPr bwMode="auto">
          <a:xfrm>
            <a:off x="6278563" y="5245100"/>
            <a:ext cx="2419350" cy="1289050"/>
          </a:xfrm>
          <a:custGeom>
            <a:avLst/>
            <a:gdLst/>
            <a:ahLst/>
            <a:cxnLst>
              <a:cxn ang="0">
                <a:pos x="1524" y="0"/>
              </a:cxn>
              <a:cxn ang="0">
                <a:pos x="1084" y="124"/>
              </a:cxn>
              <a:cxn ang="0">
                <a:pos x="504" y="420"/>
              </a:cxn>
              <a:cxn ang="0">
                <a:pos x="132" y="664"/>
              </a:cxn>
              <a:cxn ang="0">
                <a:pos x="0" y="812"/>
              </a:cxn>
            </a:cxnLst>
            <a:rect l="0" t="0" r="r" b="b"/>
            <a:pathLst>
              <a:path w="1524" h="812">
                <a:moveTo>
                  <a:pt x="1524" y="0"/>
                </a:moveTo>
                <a:cubicBezTo>
                  <a:pt x="1389" y="27"/>
                  <a:pt x="1254" y="54"/>
                  <a:pt x="1084" y="124"/>
                </a:cubicBezTo>
                <a:cubicBezTo>
                  <a:pt x="914" y="194"/>
                  <a:pt x="663" y="330"/>
                  <a:pt x="504" y="420"/>
                </a:cubicBezTo>
                <a:cubicBezTo>
                  <a:pt x="345" y="510"/>
                  <a:pt x="216" y="599"/>
                  <a:pt x="132" y="664"/>
                </a:cubicBezTo>
                <a:cubicBezTo>
                  <a:pt x="48" y="729"/>
                  <a:pt x="24" y="770"/>
                  <a:pt x="0" y="812"/>
                </a:cubicBezTo>
              </a:path>
            </a:pathLst>
          </a:custGeom>
          <a:noFill/>
          <a:ln w="38100" cap="flat" cmpd="sng">
            <a:solidFill>
              <a:srgbClr val="FF0000"/>
            </a:solidFill>
            <a:prstDash val="solid"/>
            <a:round/>
            <a:headEnd/>
            <a:tailEnd/>
          </a:ln>
          <a:effectLst/>
        </p:spPr>
        <p:txBody>
          <a:bodyPr anchor="ctr"/>
          <a:lstStyle/>
          <a:p>
            <a:pPr>
              <a:defRPr/>
            </a:pPr>
            <a:endParaRPr lang="en-GB">
              <a:latin typeface="Calibri" pitchFamily="34" charset="0"/>
            </a:endParaRPr>
          </a:p>
        </p:txBody>
      </p:sp>
      <p:sp>
        <p:nvSpPr>
          <p:cNvPr id="100" name="Freeform 84"/>
          <p:cNvSpPr>
            <a:spLocks/>
          </p:cNvSpPr>
          <p:nvPr/>
        </p:nvSpPr>
        <p:spPr bwMode="auto">
          <a:xfrm>
            <a:off x="7542213" y="5702300"/>
            <a:ext cx="1149350" cy="831850"/>
          </a:xfrm>
          <a:custGeom>
            <a:avLst/>
            <a:gdLst/>
            <a:ahLst/>
            <a:cxnLst>
              <a:cxn ang="0">
                <a:pos x="724" y="0"/>
              </a:cxn>
              <a:cxn ang="0">
                <a:pos x="508" y="100"/>
              </a:cxn>
              <a:cxn ang="0">
                <a:pos x="196" y="352"/>
              </a:cxn>
              <a:cxn ang="0">
                <a:pos x="0" y="524"/>
              </a:cxn>
            </a:cxnLst>
            <a:rect l="0" t="0" r="r" b="b"/>
            <a:pathLst>
              <a:path w="724" h="524">
                <a:moveTo>
                  <a:pt x="724" y="0"/>
                </a:moveTo>
                <a:cubicBezTo>
                  <a:pt x="660" y="20"/>
                  <a:pt x="596" y="41"/>
                  <a:pt x="508" y="100"/>
                </a:cubicBezTo>
                <a:cubicBezTo>
                  <a:pt x="420" y="159"/>
                  <a:pt x="281" y="281"/>
                  <a:pt x="196" y="352"/>
                </a:cubicBezTo>
                <a:cubicBezTo>
                  <a:pt x="111" y="423"/>
                  <a:pt x="55" y="473"/>
                  <a:pt x="0" y="524"/>
                </a:cubicBezTo>
              </a:path>
            </a:pathLst>
          </a:custGeom>
          <a:noFill/>
          <a:ln w="38100" cap="flat" cmpd="sng">
            <a:solidFill>
              <a:srgbClr val="FF0000"/>
            </a:solidFill>
            <a:prstDash val="solid"/>
            <a:round/>
            <a:headEnd/>
            <a:tailEnd/>
          </a:ln>
          <a:effectLst/>
        </p:spPr>
        <p:txBody>
          <a:bodyPr anchor="ctr"/>
          <a:lstStyle/>
          <a:p>
            <a:pPr>
              <a:defRPr/>
            </a:pPr>
            <a:endParaRPr lang="en-GB">
              <a:latin typeface="Calibri" pitchFamily="34" charset="0"/>
            </a:endParaRPr>
          </a:p>
        </p:txBody>
      </p:sp>
      <p:sp>
        <p:nvSpPr>
          <p:cNvPr id="101" name="Freeform 85"/>
          <p:cNvSpPr>
            <a:spLocks/>
          </p:cNvSpPr>
          <p:nvPr/>
        </p:nvSpPr>
        <p:spPr bwMode="auto">
          <a:xfrm>
            <a:off x="4456113" y="3797300"/>
            <a:ext cx="4248150" cy="739775"/>
          </a:xfrm>
          <a:custGeom>
            <a:avLst/>
            <a:gdLst/>
            <a:ahLst/>
            <a:cxnLst>
              <a:cxn ang="0">
                <a:pos x="2676" y="10"/>
              </a:cxn>
              <a:cxn ang="0">
                <a:pos x="1900" y="2"/>
              </a:cxn>
              <a:cxn ang="0">
                <a:pos x="1348" y="22"/>
              </a:cxn>
              <a:cxn ang="0">
                <a:pos x="832" y="78"/>
              </a:cxn>
              <a:cxn ang="0">
                <a:pos x="396" y="226"/>
              </a:cxn>
              <a:cxn ang="0">
                <a:pos x="88" y="386"/>
              </a:cxn>
              <a:cxn ang="0">
                <a:pos x="0" y="466"/>
              </a:cxn>
            </a:cxnLst>
            <a:rect l="0" t="0" r="r" b="b"/>
            <a:pathLst>
              <a:path w="2676" h="466">
                <a:moveTo>
                  <a:pt x="2676" y="10"/>
                </a:moveTo>
                <a:cubicBezTo>
                  <a:pt x="2398" y="5"/>
                  <a:pt x="2121" y="0"/>
                  <a:pt x="1900" y="2"/>
                </a:cubicBezTo>
                <a:cubicBezTo>
                  <a:pt x="1679" y="4"/>
                  <a:pt x="1526" y="9"/>
                  <a:pt x="1348" y="22"/>
                </a:cubicBezTo>
                <a:cubicBezTo>
                  <a:pt x="1170" y="35"/>
                  <a:pt x="991" y="44"/>
                  <a:pt x="832" y="78"/>
                </a:cubicBezTo>
                <a:cubicBezTo>
                  <a:pt x="673" y="112"/>
                  <a:pt x="520" y="175"/>
                  <a:pt x="396" y="226"/>
                </a:cubicBezTo>
                <a:cubicBezTo>
                  <a:pt x="272" y="277"/>
                  <a:pt x="154" y="346"/>
                  <a:pt x="88" y="386"/>
                </a:cubicBezTo>
                <a:cubicBezTo>
                  <a:pt x="22" y="426"/>
                  <a:pt x="11" y="446"/>
                  <a:pt x="0" y="466"/>
                </a:cubicBezTo>
              </a:path>
            </a:pathLst>
          </a:custGeom>
          <a:noFill/>
          <a:ln w="76200" cap="flat" cmpd="sng">
            <a:solidFill>
              <a:srgbClr val="FF0000"/>
            </a:solidFill>
            <a:prstDash val="dash"/>
            <a:round/>
            <a:headEnd/>
            <a:tailEnd/>
          </a:ln>
          <a:effectLst/>
        </p:spPr>
        <p:txBody>
          <a:bodyPr anchor="ctr"/>
          <a:lstStyle/>
          <a:p>
            <a:pPr>
              <a:defRPr/>
            </a:pPr>
            <a:endParaRPr lang="en-GB">
              <a:latin typeface="Calibri" pitchFamily="34" charset="0"/>
            </a:endParaRPr>
          </a:p>
        </p:txBody>
      </p:sp>
      <p:sp>
        <p:nvSpPr>
          <p:cNvPr id="102" name="Freeform 86"/>
          <p:cNvSpPr>
            <a:spLocks/>
          </p:cNvSpPr>
          <p:nvPr/>
        </p:nvSpPr>
        <p:spPr bwMode="auto">
          <a:xfrm>
            <a:off x="4570413" y="4119563"/>
            <a:ext cx="4133850" cy="2414587"/>
          </a:xfrm>
          <a:custGeom>
            <a:avLst/>
            <a:gdLst/>
            <a:ahLst/>
            <a:cxnLst>
              <a:cxn ang="0">
                <a:pos x="2604" y="9"/>
              </a:cxn>
              <a:cxn ang="0">
                <a:pos x="1692" y="17"/>
              </a:cxn>
              <a:cxn ang="0">
                <a:pos x="1032" y="113"/>
              </a:cxn>
              <a:cxn ang="0">
                <a:pos x="764" y="173"/>
              </a:cxn>
              <a:cxn ang="0">
                <a:pos x="656" y="257"/>
              </a:cxn>
              <a:cxn ang="0">
                <a:pos x="436" y="533"/>
              </a:cxn>
              <a:cxn ang="0">
                <a:pos x="244" y="921"/>
              </a:cxn>
              <a:cxn ang="0">
                <a:pos x="72" y="1309"/>
              </a:cxn>
              <a:cxn ang="0">
                <a:pos x="0" y="1521"/>
              </a:cxn>
            </a:cxnLst>
            <a:rect l="0" t="0" r="r" b="b"/>
            <a:pathLst>
              <a:path w="2604" h="1521">
                <a:moveTo>
                  <a:pt x="2604" y="9"/>
                </a:moveTo>
                <a:cubicBezTo>
                  <a:pt x="2279" y="4"/>
                  <a:pt x="1954" y="0"/>
                  <a:pt x="1692" y="17"/>
                </a:cubicBezTo>
                <a:cubicBezTo>
                  <a:pt x="1430" y="34"/>
                  <a:pt x="1187" y="87"/>
                  <a:pt x="1032" y="113"/>
                </a:cubicBezTo>
                <a:cubicBezTo>
                  <a:pt x="877" y="139"/>
                  <a:pt x="827" y="149"/>
                  <a:pt x="764" y="173"/>
                </a:cubicBezTo>
                <a:cubicBezTo>
                  <a:pt x="701" y="197"/>
                  <a:pt x="711" y="197"/>
                  <a:pt x="656" y="257"/>
                </a:cubicBezTo>
                <a:cubicBezTo>
                  <a:pt x="601" y="317"/>
                  <a:pt x="505" y="422"/>
                  <a:pt x="436" y="533"/>
                </a:cubicBezTo>
                <a:cubicBezTo>
                  <a:pt x="367" y="644"/>
                  <a:pt x="305" y="792"/>
                  <a:pt x="244" y="921"/>
                </a:cubicBezTo>
                <a:cubicBezTo>
                  <a:pt x="183" y="1050"/>
                  <a:pt x="113" y="1209"/>
                  <a:pt x="72" y="1309"/>
                </a:cubicBezTo>
                <a:cubicBezTo>
                  <a:pt x="31" y="1409"/>
                  <a:pt x="15" y="1465"/>
                  <a:pt x="0" y="1521"/>
                </a:cubicBezTo>
              </a:path>
            </a:pathLst>
          </a:custGeom>
          <a:noFill/>
          <a:ln w="38100" cap="flat" cmpd="sng">
            <a:solidFill>
              <a:srgbClr val="FF0000"/>
            </a:solidFill>
            <a:prstDash val="solid"/>
            <a:round/>
            <a:headEnd/>
            <a:tailEnd/>
          </a:ln>
          <a:effectLst/>
        </p:spPr>
        <p:txBody>
          <a:bodyPr anchor="ctr"/>
          <a:lstStyle/>
          <a:p>
            <a:pPr>
              <a:defRPr/>
            </a:pPr>
            <a:endParaRPr lang="en-GB">
              <a:latin typeface="Calibri" pitchFamily="34" charset="0"/>
            </a:endParaRPr>
          </a:p>
        </p:txBody>
      </p:sp>
      <p:sp>
        <p:nvSpPr>
          <p:cNvPr id="103" name="Freeform 87"/>
          <p:cNvSpPr>
            <a:spLocks/>
          </p:cNvSpPr>
          <p:nvPr/>
        </p:nvSpPr>
        <p:spPr bwMode="auto">
          <a:xfrm>
            <a:off x="5083175" y="4340225"/>
            <a:ext cx="3643313" cy="2208213"/>
          </a:xfrm>
          <a:custGeom>
            <a:avLst/>
            <a:gdLst/>
            <a:ahLst/>
            <a:cxnLst>
              <a:cxn ang="0">
                <a:pos x="2295" y="0"/>
              </a:cxn>
              <a:cxn ang="0">
                <a:pos x="1631" y="27"/>
              </a:cxn>
              <a:cxn ang="0">
                <a:pos x="1010" y="98"/>
              </a:cxn>
              <a:cxn ang="0">
                <a:pos x="611" y="231"/>
              </a:cxn>
              <a:cxn ang="0">
                <a:pos x="399" y="381"/>
              </a:cxn>
              <a:cxn ang="0">
                <a:pos x="213" y="674"/>
              </a:cxn>
              <a:cxn ang="0">
                <a:pos x="97" y="1055"/>
              </a:cxn>
              <a:cxn ang="0">
                <a:pos x="0" y="1391"/>
              </a:cxn>
            </a:cxnLst>
            <a:rect l="0" t="0" r="r" b="b"/>
            <a:pathLst>
              <a:path w="2295" h="1391">
                <a:moveTo>
                  <a:pt x="2295" y="0"/>
                </a:moveTo>
                <a:cubicBezTo>
                  <a:pt x="2070" y="5"/>
                  <a:pt x="1845" y="11"/>
                  <a:pt x="1631" y="27"/>
                </a:cubicBezTo>
                <a:cubicBezTo>
                  <a:pt x="1417" y="43"/>
                  <a:pt x="1180" y="64"/>
                  <a:pt x="1010" y="98"/>
                </a:cubicBezTo>
                <a:cubicBezTo>
                  <a:pt x="840" y="132"/>
                  <a:pt x="713" y="184"/>
                  <a:pt x="611" y="231"/>
                </a:cubicBezTo>
                <a:cubicBezTo>
                  <a:pt x="509" y="278"/>
                  <a:pt x="465" y="307"/>
                  <a:pt x="399" y="381"/>
                </a:cubicBezTo>
                <a:cubicBezTo>
                  <a:pt x="333" y="455"/>
                  <a:pt x="263" y="562"/>
                  <a:pt x="213" y="674"/>
                </a:cubicBezTo>
                <a:cubicBezTo>
                  <a:pt x="163" y="786"/>
                  <a:pt x="132" y="936"/>
                  <a:pt x="97" y="1055"/>
                </a:cubicBezTo>
                <a:cubicBezTo>
                  <a:pt x="62" y="1174"/>
                  <a:pt x="31" y="1282"/>
                  <a:pt x="0" y="1391"/>
                </a:cubicBezTo>
              </a:path>
            </a:pathLst>
          </a:custGeom>
          <a:noFill/>
          <a:ln w="38100" cap="flat" cmpd="sng">
            <a:solidFill>
              <a:srgbClr val="FF0000"/>
            </a:solidFill>
            <a:prstDash val="solid"/>
            <a:round/>
            <a:headEnd/>
            <a:tailEnd/>
          </a:ln>
          <a:effectLst/>
        </p:spPr>
        <p:txBody>
          <a:bodyPr anchor="ctr"/>
          <a:lstStyle/>
          <a:p>
            <a:pPr>
              <a:defRPr/>
            </a:pPr>
            <a:endParaRPr lang="en-GB">
              <a:latin typeface="Calibri" pitchFamily="34" charset="0"/>
            </a:endParaRPr>
          </a:p>
        </p:txBody>
      </p:sp>
      <p:sp>
        <p:nvSpPr>
          <p:cNvPr id="104" name="Text Box 88"/>
          <p:cNvSpPr txBox="1">
            <a:spLocks noChangeArrowheads="1"/>
          </p:cNvSpPr>
          <p:nvPr/>
        </p:nvSpPr>
        <p:spPr bwMode="auto">
          <a:xfrm>
            <a:off x="5056188" y="6256338"/>
            <a:ext cx="371475" cy="304800"/>
          </a:xfrm>
          <a:prstGeom prst="rect">
            <a:avLst/>
          </a:prstGeom>
          <a:noFill/>
          <a:ln w="9525" algn="ctr">
            <a:noFill/>
            <a:miter lim="800000"/>
            <a:headEnd/>
            <a:tailEnd/>
          </a:ln>
          <a:effectLst/>
        </p:spPr>
        <p:txBody>
          <a:bodyPr wrap="none">
            <a:spAutoFit/>
          </a:bodyPr>
          <a:lstStyle/>
          <a:p>
            <a:pPr>
              <a:defRPr/>
            </a:pPr>
            <a:r>
              <a:rPr lang="en-GB" sz="1400" smtClean="0">
                <a:solidFill>
                  <a:srgbClr val="FF0000"/>
                </a:solidFill>
                <a:effectLst>
                  <a:outerShdw blurRad="38100" dist="38100" dir="2700000" algn="tl">
                    <a:srgbClr val="000000"/>
                  </a:outerShdw>
                </a:effectLst>
                <a:latin typeface="Calibri" pitchFamily="34" charset="0"/>
              </a:rPr>
              <a:t>10</a:t>
            </a:r>
            <a:endParaRPr lang="en-GB" sz="1400">
              <a:solidFill>
                <a:srgbClr val="FF0000"/>
              </a:solidFill>
              <a:effectLst>
                <a:outerShdw blurRad="38100" dist="38100" dir="2700000" algn="tl">
                  <a:srgbClr val="000000"/>
                </a:outerShdw>
              </a:effectLst>
              <a:latin typeface="Calibri" pitchFamily="34" charset="0"/>
            </a:endParaRPr>
          </a:p>
        </p:txBody>
      </p:sp>
      <p:sp>
        <p:nvSpPr>
          <p:cNvPr id="105" name="Text Box 89"/>
          <p:cNvSpPr txBox="1">
            <a:spLocks noChangeArrowheads="1"/>
          </p:cNvSpPr>
          <p:nvPr/>
        </p:nvSpPr>
        <p:spPr bwMode="auto">
          <a:xfrm>
            <a:off x="5303838" y="6256338"/>
            <a:ext cx="495649" cy="307777"/>
          </a:xfrm>
          <a:prstGeom prst="rect">
            <a:avLst/>
          </a:prstGeom>
          <a:noFill/>
          <a:ln w="9525" algn="ctr">
            <a:noFill/>
            <a:miter lim="800000"/>
            <a:headEnd/>
            <a:tailEnd/>
          </a:ln>
          <a:effectLst/>
        </p:spPr>
        <p:txBody>
          <a:bodyPr wrap="none">
            <a:spAutoFit/>
          </a:bodyPr>
          <a:lstStyle/>
          <a:p>
            <a:pPr>
              <a:defRPr/>
            </a:pPr>
            <a:r>
              <a:rPr lang="en-GB" sz="1400" smtClean="0">
                <a:solidFill>
                  <a:srgbClr val="FF0000"/>
                </a:solidFill>
                <a:effectLst>
                  <a:outerShdw blurRad="38100" dist="38100" dir="2700000" algn="tl">
                    <a:srgbClr val="000000"/>
                  </a:outerShdw>
                </a:effectLst>
                <a:latin typeface="Calibri" pitchFamily="34" charset="0"/>
              </a:rPr>
              <a:t>15%</a:t>
            </a:r>
            <a:endParaRPr lang="en-GB" sz="1400">
              <a:solidFill>
                <a:srgbClr val="FF0000"/>
              </a:solidFill>
              <a:effectLst>
                <a:outerShdw blurRad="38100" dist="38100" dir="2700000" algn="tl">
                  <a:srgbClr val="000000"/>
                </a:outerShdw>
              </a:effectLst>
              <a:latin typeface="Calibri" pitchFamily="34" charset="0"/>
            </a:endParaRPr>
          </a:p>
        </p:txBody>
      </p:sp>
      <p:sp>
        <p:nvSpPr>
          <p:cNvPr id="106" name="Text Box 90"/>
          <p:cNvSpPr txBox="1">
            <a:spLocks noChangeArrowheads="1"/>
          </p:cNvSpPr>
          <p:nvPr/>
        </p:nvSpPr>
        <p:spPr bwMode="auto">
          <a:xfrm>
            <a:off x="5656263" y="6256338"/>
            <a:ext cx="495649" cy="307777"/>
          </a:xfrm>
          <a:prstGeom prst="rect">
            <a:avLst/>
          </a:prstGeom>
          <a:noFill/>
          <a:ln w="9525" algn="ctr">
            <a:noFill/>
            <a:miter lim="800000"/>
            <a:headEnd/>
            <a:tailEnd/>
          </a:ln>
          <a:effectLst/>
        </p:spPr>
        <p:txBody>
          <a:bodyPr wrap="none">
            <a:spAutoFit/>
          </a:bodyPr>
          <a:lstStyle/>
          <a:p>
            <a:pPr>
              <a:defRPr/>
            </a:pPr>
            <a:r>
              <a:rPr lang="en-GB" sz="1400" smtClean="0">
                <a:solidFill>
                  <a:srgbClr val="FF0000"/>
                </a:solidFill>
                <a:effectLst>
                  <a:outerShdw blurRad="38100" dist="38100" dir="2700000" algn="tl">
                    <a:srgbClr val="000000"/>
                  </a:outerShdw>
                </a:effectLst>
                <a:latin typeface="Calibri" pitchFamily="34" charset="0"/>
              </a:rPr>
              <a:t>20%</a:t>
            </a:r>
            <a:endParaRPr lang="en-GB" sz="1400">
              <a:solidFill>
                <a:srgbClr val="FF0000"/>
              </a:solidFill>
              <a:effectLst>
                <a:outerShdw blurRad="38100" dist="38100" dir="2700000" algn="tl">
                  <a:srgbClr val="000000"/>
                </a:outerShdw>
              </a:effectLst>
              <a:latin typeface="Calibri" pitchFamily="34" charset="0"/>
            </a:endParaRPr>
          </a:p>
        </p:txBody>
      </p:sp>
      <p:sp>
        <p:nvSpPr>
          <p:cNvPr id="107" name="Text Box 91"/>
          <p:cNvSpPr txBox="1">
            <a:spLocks noChangeArrowheads="1"/>
          </p:cNvSpPr>
          <p:nvPr/>
        </p:nvSpPr>
        <p:spPr bwMode="auto">
          <a:xfrm>
            <a:off x="6356350" y="6256338"/>
            <a:ext cx="495649" cy="307777"/>
          </a:xfrm>
          <a:prstGeom prst="rect">
            <a:avLst/>
          </a:prstGeom>
          <a:noFill/>
          <a:ln w="9525" algn="ctr">
            <a:noFill/>
            <a:miter lim="800000"/>
            <a:headEnd/>
            <a:tailEnd/>
          </a:ln>
          <a:effectLst/>
        </p:spPr>
        <p:txBody>
          <a:bodyPr wrap="none">
            <a:spAutoFit/>
          </a:bodyPr>
          <a:lstStyle/>
          <a:p>
            <a:pPr>
              <a:defRPr/>
            </a:pPr>
            <a:r>
              <a:rPr lang="en-GB" sz="1400" smtClean="0">
                <a:solidFill>
                  <a:srgbClr val="FF0000"/>
                </a:solidFill>
                <a:effectLst>
                  <a:outerShdw blurRad="38100" dist="38100" dir="2700000" algn="tl">
                    <a:srgbClr val="000000"/>
                  </a:outerShdw>
                </a:effectLst>
                <a:latin typeface="Calibri" pitchFamily="34" charset="0"/>
              </a:rPr>
              <a:t>25%</a:t>
            </a:r>
            <a:endParaRPr lang="en-GB" sz="1400">
              <a:solidFill>
                <a:srgbClr val="FF0000"/>
              </a:solidFill>
              <a:effectLst>
                <a:outerShdw blurRad="38100" dist="38100" dir="2700000" algn="tl">
                  <a:srgbClr val="000000"/>
                </a:outerShdw>
              </a:effectLst>
              <a:latin typeface="Calibri" pitchFamily="34" charset="0"/>
            </a:endParaRPr>
          </a:p>
        </p:txBody>
      </p:sp>
      <p:sp>
        <p:nvSpPr>
          <p:cNvPr id="108" name="Text Box 92"/>
          <p:cNvSpPr txBox="1">
            <a:spLocks noChangeArrowheads="1"/>
          </p:cNvSpPr>
          <p:nvPr/>
        </p:nvSpPr>
        <p:spPr bwMode="auto">
          <a:xfrm>
            <a:off x="7675563" y="6256338"/>
            <a:ext cx="495649" cy="307777"/>
          </a:xfrm>
          <a:prstGeom prst="rect">
            <a:avLst/>
          </a:prstGeom>
          <a:noFill/>
          <a:ln w="9525" algn="ctr">
            <a:noFill/>
            <a:miter lim="800000"/>
            <a:headEnd/>
            <a:tailEnd/>
          </a:ln>
          <a:effectLst/>
        </p:spPr>
        <p:txBody>
          <a:bodyPr wrap="none">
            <a:spAutoFit/>
          </a:bodyPr>
          <a:lstStyle/>
          <a:p>
            <a:pPr>
              <a:defRPr/>
            </a:pPr>
            <a:r>
              <a:rPr lang="en-GB" sz="1400" smtClean="0">
                <a:solidFill>
                  <a:srgbClr val="FF0000"/>
                </a:solidFill>
                <a:effectLst>
                  <a:outerShdw blurRad="38100" dist="38100" dir="2700000" algn="tl">
                    <a:srgbClr val="000000"/>
                  </a:outerShdw>
                </a:effectLst>
                <a:latin typeface="Calibri" pitchFamily="34" charset="0"/>
              </a:rPr>
              <a:t>30%</a:t>
            </a:r>
            <a:endParaRPr lang="en-GB" sz="1400">
              <a:solidFill>
                <a:srgbClr val="FF0000"/>
              </a:solidFill>
              <a:effectLst>
                <a:outerShdw blurRad="38100" dist="38100" dir="2700000" algn="tl">
                  <a:srgbClr val="000000"/>
                </a:outerShdw>
              </a:effectLst>
              <a:latin typeface="Calibri" pitchFamily="34" charset="0"/>
            </a:endParaRPr>
          </a:p>
        </p:txBody>
      </p:sp>
      <p:sp>
        <p:nvSpPr>
          <p:cNvPr id="109" name="Text Box 93"/>
          <p:cNvSpPr txBox="1">
            <a:spLocks noChangeArrowheads="1"/>
          </p:cNvSpPr>
          <p:nvPr/>
        </p:nvSpPr>
        <p:spPr bwMode="auto">
          <a:xfrm>
            <a:off x="4570413" y="6256338"/>
            <a:ext cx="404278" cy="307777"/>
          </a:xfrm>
          <a:prstGeom prst="rect">
            <a:avLst/>
          </a:prstGeom>
          <a:noFill/>
          <a:ln w="9525" algn="ctr">
            <a:noFill/>
            <a:miter lim="800000"/>
            <a:headEnd/>
            <a:tailEnd/>
          </a:ln>
          <a:effectLst/>
        </p:spPr>
        <p:txBody>
          <a:bodyPr wrap="none">
            <a:spAutoFit/>
          </a:bodyPr>
          <a:lstStyle/>
          <a:p>
            <a:pPr>
              <a:defRPr/>
            </a:pPr>
            <a:r>
              <a:rPr lang="en-GB" sz="1400" smtClean="0">
                <a:solidFill>
                  <a:srgbClr val="FF0000"/>
                </a:solidFill>
                <a:effectLst>
                  <a:outerShdw blurRad="38100" dist="38100" dir="2700000" algn="tl">
                    <a:srgbClr val="000000"/>
                  </a:outerShdw>
                </a:effectLst>
                <a:latin typeface="Calibri" pitchFamily="34" charset="0"/>
              </a:rPr>
              <a:t>5%</a:t>
            </a:r>
            <a:endParaRPr lang="en-GB" sz="1400">
              <a:solidFill>
                <a:srgbClr val="FF0000"/>
              </a:solidFill>
              <a:effectLst>
                <a:outerShdw blurRad="38100" dist="38100" dir="2700000" algn="tl">
                  <a:srgbClr val="000000"/>
                </a:outerShdw>
              </a:effectLst>
              <a:latin typeface="Calibri" pitchFamily="34" charset="0"/>
            </a:endParaRPr>
          </a:p>
        </p:txBody>
      </p:sp>
      <p:sp>
        <p:nvSpPr>
          <p:cNvPr id="110" name="Freeform 94"/>
          <p:cNvSpPr>
            <a:spLocks/>
          </p:cNvSpPr>
          <p:nvPr/>
        </p:nvSpPr>
        <p:spPr bwMode="auto">
          <a:xfrm>
            <a:off x="4633913" y="3386138"/>
            <a:ext cx="4051300" cy="2176462"/>
          </a:xfrm>
          <a:custGeom>
            <a:avLst/>
            <a:gdLst/>
            <a:ahLst/>
            <a:cxnLst>
              <a:cxn ang="0">
                <a:pos x="2552" y="32"/>
              </a:cxn>
              <a:cxn ang="0">
                <a:pos x="1691" y="17"/>
              </a:cxn>
              <a:cxn ang="0">
                <a:pos x="1406" y="32"/>
              </a:cxn>
              <a:cxn ang="0">
                <a:pos x="800" y="211"/>
              </a:cxn>
              <a:cxn ang="0">
                <a:pos x="666" y="324"/>
              </a:cxn>
              <a:cxn ang="0">
                <a:pos x="524" y="608"/>
              </a:cxn>
              <a:cxn ang="0">
                <a:pos x="344" y="787"/>
              </a:cxn>
              <a:cxn ang="0">
                <a:pos x="194" y="1034"/>
              </a:cxn>
              <a:cxn ang="0">
                <a:pos x="75" y="1251"/>
              </a:cxn>
              <a:cxn ang="0">
                <a:pos x="0" y="1371"/>
              </a:cxn>
            </a:cxnLst>
            <a:rect l="0" t="0" r="r" b="b"/>
            <a:pathLst>
              <a:path w="2552" h="1371">
                <a:moveTo>
                  <a:pt x="2552" y="32"/>
                </a:moveTo>
                <a:cubicBezTo>
                  <a:pt x="2409" y="31"/>
                  <a:pt x="1882" y="17"/>
                  <a:pt x="1691" y="17"/>
                </a:cubicBezTo>
                <a:cubicBezTo>
                  <a:pt x="1500" y="17"/>
                  <a:pt x="1554" y="0"/>
                  <a:pt x="1406" y="32"/>
                </a:cubicBezTo>
                <a:cubicBezTo>
                  <a:pt x="1258" y="64"/>
                  <a:pt x="923" y="162"/>
                  <a:pt x="800" y="211"/>
                </a:cubicBezTo>
                <a:cubicBezTo>
                  <a:pt x="677" y="260"/>
                  <a:pt x="712" y="258"/>
                  <a:pt x="666" y="324"/>
                </a:cubicBezTo>
                <a:cubicBezTo>
                  <a:pt x="620" y="390"/>
                  <a:pt x="578" y="531"/>
                  <a:pt x="524" y="608"/>
                </a:cubicBezTo>
                <a:cubicBezTo>
                  <a:pt x="470" y="685"/>
                  <a:pt x="399" y="716"/>
                  <a:pt x="344" y="787"/>
                </a:cubicBezTo>
                <a:cubicBezTo>
                  <a:pt x="289" y="858"/>
                  <a:pt x="239" y="957"/>
                  <a:pt x="194" y="1034"/>
                </a:cubicBezTo>
                <a:cubicBezTo>
                  <a:pt x="149" y="1111"/>
                  <a:pt x="107" y="1195"/>
                  <a:pt x="75" y="1251"/>
                </a:cubicBezTo>
                <a:cubicBezTo>
                  <a:pt x="43" y="1307"/>
                  <a:pt x="21" y="1339"/>
                  <a:pt x="0" y="1371"/>
                </a:cubicBezTo>
              </a:path>
            </a:pathLst>
          </a:custGeom>
          <a:noFill/>
          <a:ln w="57150" cap="flat" cmpd="sng">
            <a:solidFill>
              <a:schemeClr val="tx1"/>
            </a:solidFill>
            <a:prstDash val="sysDot"/>
            <a:round/>
            <a:headEnd/>
            <a:tailEnd/>
          </a:ln>
          <a:effectLst/>
        </p:spPr>
        <p:txBody>
          <a:bodyPr anchor="ctr"/>
          <a:lstStyle/>
          <a:p>
            <a:pPr>
              <a:defRPr/>
            </a:pPr>
            <a:endParaRPr lang="en-GB">
              <a:latin typeface="Calibri" pitchFamily="34" charset="0"/>
            </a:endParaRPr>
          </a:p>
        </p:txBody>
      </p:sp>
      <p:sp>
        <p:nvSpPr>
          <p:cNvPr id="111" name="Freeform 95"/>
          <p:cNvSpPr>
            <a:spLocks/>
          </p:cNvSpPr>
          <p:nvPr/>
        </p:nvSpPr>
        <p:spPr bwMode="auto">
          <a:xfrm>
            <a:off x="4449763" y="4356100"/>
            <a:ext cx="4267200" cy="342900"/>
          </a:xfrm>
          <a:custGeom>
            <a:avLst/>
            <a:gdLst/>
            <a:ahLst/>
            <a:cxnLst>
              <a:cxn ang="0">
                <a:pos x="2688" y="0"/>
              </a:cxn>
              <a:cxn ang="0">
                <a:pos x="2344" y="60"/>
              </a:cxn>
              <a:cxn ang="0">
                <a:pos x="1984" y="76"/>
              </a:cxn>
              <a:cxn ang="0">
                <a:pos x="1708" y="96"/>
              </a:cxn>
              <a:cxn ang="0">
                <a:pos x="1296" y="164"/>
              </a:cxn>
              <a:cxn ang="0">
                <a:pos x="856" y="200"/>
              </a:cxn>
              <a:cxn ang="0">
                <a:pos x="488" y="208"/>
              </a:cxn>
              <a:cxn ang="0">
                <a:pos x="336" y="152"/>
              </a:cxn>
              <a:cxn ang="0">
                <a:pos x="204" y="80"/>
              </a:cxn>
              <a:cxn ang="0">
                <a:pos x="56" y="100"/>
              </a:cxn>
              <a:cxn ang="0">
                <a:pos x="0" y="104"/>
              </a:cxn>
            </a:cxnLst>
            <a:rect l="0" t="0" r="r" b="b"/>
            <a:pathLst>
              <a:path w="2688" h="216">
                <a:moveTo>
                  <a:pt x="2688" y="0"/>
                </a:moveTo>
                <a:cubicBezTo>
                  <a:pt x="2574" y="23"/>
                  <a:pt x="2461" y="47"/>
                  <a:pt x="2344" y="60"/>
                </a:cubicBezTo>
                <a:cubicBezTo>
                  <a:pt x="2227" y="73"/>
                  <a:pt x="2090" y="70"/>
                  <a:pt x="1984" y="76"/>
                </a:cubicBezTo>
                <a:cubicBezTo>
                  <a:pt x="1878" y="82"/>
                  <a:pt x="1823" y="81"/>
                  <a:pt x="1708" y="96"/>
                </a:cubicBezTo>
                <a:cubicBezTo>
                  <a:pt x="1593" y="111"/>
                  <a:pt x="1438" y="147"/>
                  <a:pt x="1296" y="164"/>
                </a:cubicBezTo>
                <a:cubicBezTo>
                  <a:pt x="1154" y="181"/>
                  <a:pt x="991" y="193"/>
                  <a:pt x="856" y="200"/>
                </a:cubicBezTo>
                <a:cubicBezTo>
                  <a:pt x="721" y="207"/>
                  <a:pt x="575" y="216"/>
                  <a:pt x="488" y="208"/>
                </a:cubicBezTo>
                <a:cubicBezTo>
                  <a:pt x="401" y="200"/>
                  <a:pt x="383" y="173"/>
                  <a:pt x="336" y="152"/>
                </a:cubicBezTo>
                <a:cubicBezTo>
                  <a:pt x="289" y="131"/>
                  <a:pt x="251" y="89"/>
                  <a:pt x="204" y="80"/>
                </a:cubicBezTo>
                <a:cubicBezTo>
                  <a:pt x="157" y="71"/>
                  <a:pt x="90" y="96"/>
                  <a:pt x="56" y="100"/>
                </a:cubicBezTo>
                <a:cubicBezTo>
                  <a:pt x="22" y="104"/>
                  <a:pt x="11" y="104"/>
                  <a:pt x="0" y="104"/>
                </a:cubicBezTo>
              </a:path>
            </a:pathLst>
          </a:custGeom>
          <a:noFill/>
          <a:ln w="76200" cap="flat" cmpd="sng">
            <a:solidFill>
              <a:srgbClr val="0000FF"/>
            </a:solidFill>
            <a:prstDash val="solid"/>
            <a:round/>
            <a:headEnd/>
            <a:tailEnd/>
          </a:ln>
          <a:effectLst/>
        </p:spPr>
        <p:txBody>
          <a:bodyPr anchor="ctr"/>
          <a:lstStyle/>
          <a:p>
            <a:pPr>
              <a:defRPr/>
            </a:pPr>
            <a:endParaRPr lang="en-GB">
              <a:latin typeface="Calibri" pitchFamily="34" charset="0"/>
            </a:endParaRPr>
          </a:p>
        </p:txBody>
      </p:sp>
      <p:sp>
        <p:nvSpPr>
          <p:cNvPr id="112" name="Text Box 96"/>
          <p:cNvSpPr txBox="1">
            <a:spLocks noChangeArrowheads="1"/>
          </p:cNvSpPr>
          <p:nvPr/>
        </p:nvSpPr>
        <p:spPr bwMode="auto">
          <a:xfrm>
            <a:off x="8056563" y="2960688"/>
            <a:ext cx="636969" cy="461665"/>
          </a:xfrm>
          <a:prstGeom prst="rect">
            <a:avLst/>
          </a:prstGeom>
          <a:noFill/>
          <a:ln w="9525" algn="ctr">
            <a:noFill/>
            <a:miter lim="800000"/>
            <a:headEnd/>
            <a:tailEnd/>
          </a:ln>
          <a:effectLst/>
        </p:spPr>
        <p:txBody>
          <a:bodyPr wrap="none">
            <a:spAutoFit/>
          </a:bodyPr>
          <a:lstStyle/>
          <a:p>
            <a:pPr>
              <a:defRPr/>
            </a:pPr>
            <a:r>
              <a:rPr lang="en-GB" sz="2400">
                <a:solidFill>
                  <a:schemeClr val="tx1"/>
                </a:solidFill>
                <a:effectLst>
                  <a:outerShdw blurRad="38100" dist="38100" dir="2700000" algn="tl">
                    <a:srgbClr val="FFFFFF"/>
                  </a:outerShdw>
                </a:effectLst>
                <a:latin typeface="Calibri" pitchFamily="34" charset="0"/>
              </a:rPr>
              <a:t>Cpx</a:t>
            </a:r>
          </a:p>
        </p:txBody>
      </p:sp>
      <p:sp>
        <p:nvSpPr>
          <p:cNvPr id="113" name="Text Box 97"/>
          <p:cNvSpPr txBox="1">
            <a:spLocks noChangeArrowheads="1"/>
          </p:cNvSpPr>
          <p:nvPr/>
        </p:nvSpPr>
        <p:spPr bwMode="auto">
          <a:xfrm>
            <a:off x="8054975" y="3387725"/>
            <a:ext cx="636713" cy="461665"/>
          </a:xfrm>
          <a:prstGeom prst="rect">
            <a:avLst/>
          </a:prstGeom>
          <a:noFill/>
          <a:ln w="9525" algn="ctr">
            <a:noFill/>
            <a:miter lim="800000"/>
            <a:headEnd/>
            <a:tailEnd/>
          </a:ln>
          <a:effectLst/>
        </p:spPr>
        <p:txBody>
          <a:bodyPr wrap="none">
            <a:spAutoFit/>
          </a:bodyPr>
          <a:lstStyle/>
          <a:p>
            <a:pPr>
              <a:defRPr/>
            </a:pPr>
            <a:r>
              <a:rPr lang="en-GB" sz="2400">
                <a:solidFill>
                  <a:srgbClr val="FF0000"/>
                </a:solidFill>
                <a:effectLst>
                  <a:outerShdw blurRad="38100" dist="38100" dir="2700000" algn="tl">
                    <a:srgbClr val="000000"/>
                  </a:outerShdw>
                </a:effectLst>
                <a:latin typeface="Calibri" pitchFamily="34" charset="0"/>
              </a:rPr>
              <a:t>DM</a:t>
            </a:r>
          </a:p>
        </p:txBody>
      </p:sp>
      <p:sp>
        <p:nvSpPr>
          <p:cNvPr id="114" name="Text Box 98"/>
          <p:cNvSpPr txBox="1">
            <a:spLocks noChangeArrowheads="1"/>
          </p:cNvSpPr>
          <p:nvPr/>
        </p:nvSpPr>
        <p:spPr bwMode="auto">
          <a:xfrm>
            <a:off x="8043863" y="4414838"/>
            <a:ext cx="625492" cy="461665"/>
          </a:xfrm>
          <a:prstGeom prst="rect">
            <a:avLst/>
          </a:prstGeom>
          <a:noFill/>
          <a:ln w="9525" algn="ctr">
            <a:noFill/>
            <a:miter lim="800000"/>
            <a:headEnd/>
            <a:tailEnd/>
          </a:ln>
          <a:effectLst/>
        </p:spPr>
        <p:txBody>
          <a:bodyPr wrap="none">
            <a:spAutoFit/>
          </a:bodyPr>
          <a:lstStyle/>
          <a:p>
            <a:pPr>
              <a:defRPr/>
            </a:pPr>
            <a:r>
              <a:rPr lang="en-GB" sz="2400">
                <a:solidFill>
                  <a:schemeClr val="accent2"/>
                </a:solidFill>
                <a:effectLst>
                  <a:outerShdw blurRad="38100" dist="38100" dir="2700000" algn="tl">
                    <a:srgbClr val="000000"/>
                  </a:outerShdw>
                </a:effectLst>
                <a:latin typeface="Calibri" pitchFamily="34" charset="0"/>
              </a:rPr>
              <a:t>WR</a:t>
            </a:r>
          </a:p>
        </p:txBody>
      </p:sp>
      <p:sp>
        <p:nvSpPr>
          <p:cNvPr id="115" name="AutoShape 31"/>
          <p:cNvSpPr>
            <a:spLocks noChangeArrowheads="1"/>
          </p:cNvSpPr>
          <p:nvPr/>
        </p:nvSpPr>
        <p:spPr bwMode="auto">
          <a:xfrm>
            <a:off x="4344988" y="4459288"/>
            <a:ext cx="241300" cy="2095500"/>
          </a:xfrm>
          <a:prstGeom prst="upArrow">
            <a:avLst>
              <a:gd name="adj1" fmla="val 50000"/>
              <a:gd name="adj2" fmla="val 217105"/>
            </a:avLst>
          </a:prstGeom>
          <a:gradFill rotWithShape="1">
            <a:gsLst>
              <a:gs pos="0">
                <a:srgbClr val="FF0000"/>
              </a:gs>
              <a:gs pos="100000">
                <a:srgbClr val="FFFF00"/>
              </a:gs>
            </a:gsLst>
            <a:lin ang="5400000" scaled="1"/>
          </a:gradFill>
          <a:ln w="9525" algn="ctr">
            <a:solidFill>
              <a:schemeClr val="tx1"/>
            </a:solidFill>
            <a:miter lim="800000"/>
            <a:headEnd/>
            <a:tailEnd/>
          </a:ln>
          <a:effectLst/>
        </p:spPr>
        <p:txBody>
          <a:bodyPr wrap="none" anchor="ctr"/>
          <a:lstStyle/>
          <a:p>
            <a:pPr algn="ctr">
              <a:defRPr/>
            </a:pPr>
            <a:endParaRPr lang="en-GB">
              <a:effectLst>
                <a:outerShdw blurRad="38100" dist="38100" dir="2700000" algn="tl">
                  <a:srgbClr val="000000"/>
                </a:outerShdw>
              </a:effectLst>
              <a:latin typeface="Calibri" pitchFamily="34" charset="0"/>
            </a:endParaRPr>
          </a:p>
        </p:txBody>
      </p:sp>
      <p:sp>
        <p:nvSpPr>
          <p:cNvPr id="116" name="AutoShape 32"/>
          <p:cNvSpPr>
            <a:spLocks noChangeArrowheads="1"/>
          </p:cNvSpPr>
          <p:nvPr/>
        </p:nvSpPr>
        <p:spPr bwMode="auto">
          <a:xfrm>
            <a:off x="4654550" y="4459288"/>
            <a:ext cx="241300" cy="2095500"/>
          </a:xfrm>
          <a:prstGeom prst="upArrow">
            <a:avLst>
              <a:gd name="adj1" fmla="val 50000"/>
              <a:gd name="adj2" fmla="val 217105"/>
            </a:avLst>
          </a:prstGeom>
          <a:gradFill rotWithShape="1">
            <a:gsLst>
              <a:gs pos="0">
                <a:srgbClr val="FF0000"/>
              </a:gs>
              <a:gs pos="100000">
                <a:srgbClr val="FFFF00"/>
              </a:gs>
            </a:gsLst>
            <a:lin ang="5400000" scaled="1"/>
          </a:gra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grpSp>
        <p:nvGrpSpPr>
          <p:cNvPr id="12" name="Group 33"/>
          <p:cNvGrpSpPr>
            <a:grpSpLocks/>
          </p:cNvGrpSpPr>
          <p:nvPr/>
        </p:nvGrpSpPr>
        <p:grpSpPr bwMode="auto">
          <a:xfrm>
            <a:off x="5316538" y="4640263"/>
            <a:ext cx="225425" cy="889000"/>
            <a:chOff x="3349" y="2923"/>
            <a:chExt cx="142" cy="560"/>
          </a:xfrm>
        </p:grpSpPr>
        <p:sp>
          <p:nvSpPr>
            <p:cNvPr id="118" name="AutoShape 34"/>
            <p:cNvSpPr>
              <a:spLocks noChangeArrowheads="1"/>
            </p:cNvSpPr>
            <p:nvPr/>
          </p:nvSpPr>
          <p:spPr bwMode="auto">
            <a:xfrm>
              <a:off x="3349" y="2923"/>
              <a:ext cx="142" cy="394"/>
            </a:xfrm>
            <a:prstGeom prst="upArrow">
              <a:avLst>
                <a:gd name="adj1" fmla="val 50000"/>
                <a:gd name="adj2" fmla="val 69366"/>
              </a:avLst>
            </a:prstGeom>
            <a:gradFill rotWithShape="1">
              <a:gsLst>
                <a:gs pos="0">
                  <a:srgbClr val="FF0000"/>
                </a:gs>
                <a:gs pos="100000">
                  <a:srgbClr val="FFFF00"/>
                </a:gs>
              </a:gsLst>
              <a:lin ang="5400000" scaled="1"/>
            </a:gra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19" name="Freeform 35"/>
            <p:cNvSpPr>
              <a:spLocks/>
            </p:cNvSpPr>
            <p:nvPr/>
          </p:nvSpPr>
          <p:spPr bwMode="auto">
            <a:xfrm>
              <a:off x="3387" y="3300"/>
              <a:ext cx="66" cy="179"/>
            </a:xfrm>
            <a:custGeom>
              <a:avLst/>
              <a:gdLst/>
              <a:ahLst/>
              <a:cxnLst>
                <a:cxn ang="0">
                  <a:pos x="0" y="0"/>
                </a:cxn>
                <a:cxn ang="0">
                  <a:pos x="0" y="173"/>
                </a:cxn>
                <a:cxn ang="0">
                  <a:pos x="35" y="53"/>
                </a:cxn>
                <a:cxn ang="0">
                  <a:pos x="54" y="30"/>
                </a:cxn>
                <a:cxn ang="0">
                  <a:pos x="66" y="9"/>
                </a:cxn>
                <a:cxn ang="0">
                  <a:pos x="0" y="0"/>
                </a:cxn>
              </a:cxnLst>
              <a:rect l="0" t="0" r="r" b="b"/>
              <a:pathLst>
                <a:path w="66" h="173">
                  <a:moveTo>
                    <a:pt x="0" y="0"/>
                  </a:moveTo>
                  <a:lnTo>
                    <a:pt x="0" y="173"/>
                  </a:lnTo>
                  <a:lnTo>
                    <a:pt x="35" y="53"/>
                  </a:lnTo>
                  <a:lnTo>
                    <a:pt x="54" y="30"/>
                  </a:lnTo>
                  <a:lnTo>
                    <a:pt x="66" y="9"/>
                  </a:lnTo>
                  <a:lnTo>
                    <a:pt x="0" y="0"/>
                  </a:lnTo>
                  <a:close/>
                </a:path>
              </a:pathLst>
            </a:custGeom>
            <a:solidFill>
              <a:srgbClr val="FFFF00"/>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20" name="Freeform 36"/>
            <p:cNvSpPr>
              <a:spLocks/>
            </p:cNvSpPr>
            <p:nvPr/>
          </p:nvSpPr>
          <p:spPr bwMode="auto">
            <a:xfrm>
              <a:off x="3384" y="3290"/>
              <a:ext cx="72" cy="193"/>
            </a:xfrm>
            <a:custGeom>
              <a:avLst/>
              <a:gdLst/>
              <a:ahLst/>
              <a:cxnLst>
                <a:cxn ang="0">
                  <a:pos x="0" y="0"/>
                </a:cxn>
                <a:cxn ang="0">
                  <a:pos x="0" y="193"/>
                </a:cxn>
                <a:cxn ang="0">
                  <a:pos x="36" y="79"/>
                </a:cxn>
                <a:cxn ang="0">
                  <a:pos x="56" y="49"/>
                </a:cxn>
                <a:cxn ang="0">
                  <a:pos x="72" y="24"/>
                </a:cxn>
              </a:cxnLst>
              <a:rect l="0" t="0" r="r" b="b"/>
              <a:pathLst>
                <a:path w="72" h="193">
                  <a:moveTo>
                    <a:pt x="0" y="0"/>
                  </a:moveTo>
                  <a:lnTo>
                    <a:pt x="0" y="193"/>
                  </a:lnTo>
                  <a:lnTo>
                    <a:pt x="36" y="79"/>
                  </a:lnTo>
                  <a:lnTo>
                    <a:pt x="56" y="49"/>
                  </a:lnTo>
                  <a:lnTo>
                    <a:pt x="72" y="24"/>
                  </a:lnTo>
                </a:path>
              </a:pathLst>
            </a:custGeom>
            <a:noFill/>
            <a:ln w="9525" cap="flat" cmpd="sng">
              <a:solidFill>
                <a:schemeClr val="tx1"/>
              </a:solidFill>
              <a:prstDash val="solid"/>
              <a:round/>
              <a:headEnd/>
              <a:tailEnd/>
            </a:ln>
            <a:effectLst/>
          </p:spPr>
          <p:txBody>
            <a:bodyPr anchor="ctr"/>
            <a:lstStyle/>
            <a:p>
              <a:pPr>
                <a:defRPr/>
              </a:pPr>
              <a:endParaRPr lang="en-GB">
                <a:latin typeface="Calibri" pitchFamily="34" charset="0"/>
              </a:endParaRPr>
            </a:p>
          </p:txBody>
        </p:sp>
      </p:grpSp>
      <p:grpSp>
        <p:nvGrpSpPr>
          <p:cNvPr id="13" name="Group 37"/>
          <p:cNvGrpSpPr>
            <a:grpSpLocks/>
          </p:cNvGrpSpPr>
          <p:nvPr/>
        </p:nvGrpSpPr>
        <p:grpSpPr bwMode="auto">
          <a:xfrm>
            <a:off x="4992688" y="4640263"/>
            <a:ext cx="241300" cy="1897062"/>
            <a:chOff x="3145" y="2923"/>
            <a:chExt cx="152" cy="1195"/>
          </a:xfrm>
        </p:grpSpPr>
        <p:sp>
          <p:nvSpPr>
            <p:cNvPr id="122" name="AutoShape 38"/>
            <p:cNvSpPr>
              <a:spLocks noChangeArrowheads="1"/>
            </p:cNvSpPr>
            <p:nvPr/>
          </p:nvSpPr>
          <p:spPr bwMode="auto">
            <a:xfrm>
              <a:off x="3145" y="2923"/>
              <a:ext cx="152" cy="994"/>
            </a:xfrm>
            <a:prstGeom prst="upArrow">
              <a:avLst>
                <a:gd name="adj1" fmla="val 50000"/>
                <a:gd name="adj2" fmla="val 163487"/>
              </a:avLst>
            </a:prstGeom>
            <a:gradFill rotWithShape="1">
              <a:gsLst>
                <a:gs pos="0">
                  <a:srgbClr val="FF0000"/>
                </a:gs>
                <a:gs pos="100000">
                  <a:srgbClr val="FFFF00"/>
                </a:gs>
              </a:gsLst>
              <a:lin ang="5400000" scaled="1"/>
            </a:gra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23" name="Freeform 39"/>
            <p:cNvSpPr>
              <a:spLocks/>
            </p:cNvSpPr>
            <p:nvPr/>
          </p:nvSpPr>
          <p:spPr bwMode="auto">
            <a:xfrm>
              <a:off x="3185" y="3912"/>
              <a:ext cx="72" cy="206"/>
            </a:xfrm>
            <a:custGeom>
              <a:avLst/>
              <a:gdLst/>
              <a:ahLst/>
              <a:cxnLst>
                <a:cxn ang="0">
                  <a:pos x="0" y="5"/>
                </a:cxn>
                <a:cxn ang="0">
                  <a:pos x="0" y="206"/>
                </a:cxn>
                <a:cxn ang="0">
                  <a:pos x="72" y="0"/>
                </a:cxn>
                <a:cxn ang="0">
                  <a:pos x="0" y="5"/>
                </a:cxn>
              </a:cxnLst>
              <a:rect l="0" t="0" r="r" b="b"/>
              <a:pathLst>
                <a:path w="72" h="206">
                  <a:moveTo>
                    <a:pt x="0" y="5"/>
                  </a:moveTo>
                  <a:lnTo>
                    <a:pt x="0" y="206"/>
                  </a:lnTo>
                  <a:lnTo>
                    <a:pt x="72" y="0"/>
                  </a:lnTo>
                  <a:lnTo>
                    <a:pt x="0" y="5"/>
                  </a:lnTo>
                  <a:close/>
                </a:path>
              </a:pathLst>
            </a:custGeom>
            <a:gradFill rotWithShape="1">
              <a:gsLst>
                <a:gs pos="0">
                  <a:srgbClr val="FF0000"/>
                </a:gs>
                <a:gs pos="100000">
                  <a:srgbClr val="FFFF00"/>
                </a:gs>
              </a:gsLst>
              <a:lin ang="5400000" scaled="1"/>
            </a:gradFill>
            <a:ln w="9525" cap="flat" cmpd="sng">
              <a:noFill/>
              <a:prstDash val="solid"/>
              <a:round/>
              <a:headEnd/>
              <a:tailEnd/>
            </a:ln>
            <a:effectLst/>
          </p:spPr>
          <p:txBody>
            <a:bodyPr anchor="ctr"/>
            <a:lstStyle/>
            <a:p>
              <a:pPr>
                <a:defRPr/>
              </a:pPr>
              <a:endParaRPr lang="en-GB">
                <a:latin typeface="Calibri" pitchFamily="34" charset="0"/>
              </a:endParaRPr>
            </a:p>
          </p:txBody>
        </p:sp>
        <p:sp>
          <p:nvSpPr>
            <p:cNvPr id="124" name="Freeform 40"/>
            <p:cNvSpPr>
              <a:spLocks/>
            </p:cNvSpPr>
            <p:nvPr/>
          </p:nvSpPr>
          <p:spPr bwMode="auto">
            <a:xfrm>
              <a:off x="3183" y="3894"/>
              <a:ext cx="75" cy="224"/>
            </a:xfrm>
            <a:custGeom>
              <a:avLst/>
              <a:gdLst/>
              <a:ahLst/>
              <a:cxnLst>
                <a:cxn ang="0">
                  <a:pos x="0" y="0"/>
                </a:cxn>
                <a:cxn ang="0">
                  <a:pos x="0" y="222"/>
                </a:cxn>
                <a:cxn ang="0">
                  <a:pos x="75" y="19"/>
                </a:cxn>
              </a:cxnLst>
              <a:rect l="0" t="0" r="r" b="b"/>
              <a:pathLst>
                <a:path w="75" h="222">
                  <a:moveTo>
                    <a:pt x="0" y="0"/>
                  </a:moveTo>
                  <a:lnTo>
                    <a:pt x="0" y="222"/>
                  </a:lnTo>
                  <a:lnTo>
                    <a:pt x="75" y="19"/>
                  </a:lnTo>
                </a:path>
              </a:pathLst>
            </a:custGeom>
            <a:solidFill>
              <a:srgbClr val="FFFF00"/>
            </a:solidFill>
            <a:ln w="9525" cap="flat" cmpd="sng">
              <a:solidFill>
                <a:schemeClr val="tx1"/>
              </a:solidFill>
              <a:prstDash val="solid"/>
              <a:round/>
              <a:headEnd/>
              <a:tailEnd/>
            </a:ln>
            <a:effectLst/>
          </p:spPr>
          <p:txBody>
            <a:bodyPr anchor="ctr"/>
            <a:lstStyle/>
            <a:p>
              <a:pPr>
                <a:defRPr/>
              </a:pPr>
              <a:endParaRPr lang="en-GB">
                <a:latin typeface="Calibri" pitchFamily="34" charset="0"/>
              </a:endParaRPr>
            </a:p>
          </p:txBody>
        </p:sp>
      </p:grpSp>
      <p:grpSp>
        <p:nvGrpSpPr>
          <p:cNvPr id="14" name="Group 41"/>
          <p:cNvGrpSpPr>
            <a:grpSpLocks/>
          </p:cNvGrpSpPr>
          <p:nvPr/>
        </p:nvGrpSpPr>
        <p:grpSpPr bwMode="auto">
          <a:xfrm>
            <a:off x="5638800" y="4687888"/>
            <a:ext cx="190500" cy="298450"/>
            <a:chOff x="3552" y="2953"/>
            <a:chExt cx="120" cy="188"/>
          </a:xfrm>
        </p:grpSpPr>
        <p:sp>
          <p:nvSpPr>
            <p:cNvPr id="126" name="AutoShape 42"/>
            <p:cNvSpPr>
              <a:spLocks noChangeArrowheads="1"/>
            </p:cNvSpPr>
            <p:nvPr/>
          </p:nvSpPr>
          <p:spPr bwMode="auto">
            <a:xfrm>
              <a:off x="3552" y="2953"/>
              <a:ext cx="120" cy="114"/>
            </a:xfrm>
            <a:prstGeom prst="upArrow">
              <a:avLst>
                <a:gd name="adj1" fmla="val 50000"/>
                <a:gd name="adj2" fmla="val 25000"/>
              </a:avLst>
            </a:prstGeom>
            <a:gradFill rotWithShape="1">
              <a:gsLst>
                <a:gs pos="0">
                  <a:srgbClr val="FF0000"/>
                </a:gs>
                <a:gs pos="100000">
                  <a:srgbClr val="FFFF00"/>
                </a:gs>
              </a:gsLst>
              <a:lin ang="5400000" scaled="1"/>
            </a:gra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27" name="Freeform 43"/>
            <p:cNvSpPr>
              <a:spLocks/>
            </p:cNvSpPr>
            <p:nvPr/>
          </p:nvSpPr>
          <p:spPr bwMode="auto">
            <a:xfrm>
              <a:off x="3583" y="3050"/>
              <a:ext cx="56" cy="84"/>
            </a:xfrm>
            <a:custGeom>
              <a:avLst/>
              <a:gdLst/>
              <a:ahLst/>
              <a:cxnLst>
                <a:cxn ang="0">
                  <a:pos x="0" y="3"/>
                </a:cxn>
                <a:cxn ang="0">
                  <a:pos x="0" y="84"/>
                </a:cxn>
                <a:cxn ang="0">
                  <a:pos x="52" y="15"/>
                </a:cxn>
                <a:cxn ang="0">
                  <a:pos x="48" y="0"/>
                </a:cxn>
                <a:cxn ang="0">
                  <a:pos x="0" y="3"/>
                </a:cxn>
              </a:cxnLst>
              <a:rect l="0" t="0" r="r" b="b"/>
              <a:pathLst>
                <a:path w="52" h="84">
                  <a:moveTo>
                    <a:pt x="0" y="3"/>
                  </a:moveTo>
                  <a:lnTo>
                    <a:pt x="0" y="84"/>
                  </a:lnTo>
                  <a:lnTo>
                    <a:pt x="52" y="15"/>
                  </a:lnTo>
                  <a:lnTo>
                    <a:pt x="48" y="0"/>
                  </a:lnTo>
                  <a:lnTo>
                    <a:pt x="0" y="3"/>
                  </a:lnTo>
                  <a:close/>
                </a:path>
              </a:pathLst>
            </a:custGeom>
            <a:solidFill>
              <a:srgbClr val="FFFF00"/>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28" name="Freeform 44"/>
            <p:cNvSpPr>
              <a:spLocks/>
            </p:cNvSpPr>
            <p:nvPr/>
          </p:nvSpPr>
          <p:spPr bwMode="auto">
            <a:xfrm>
              <a:off x="3581" y="3042"/>
              <a:ext cx="61" cy="99"/>
            </a:xfrm>
            <a:custGeom>
              <a:avLst/>
              <a:gdLst/>
              <a:ahLst/>
              <a:cxnLst>
                <a:cxn ang="0">
                  <a:pos x="0" y="0"/>
                </a:cxn>
                <a:cxn ang="0">
                  <a:pos x="0" y="99"/>
                </a:cxn>
                <a:cxn ang="0">
                  <a:pos x="61" y="18"/>
                </a:cxn>
              </a:cxnLst>
              <a:rect l="0" t="0" r="r" b="b"/>
              <a:pathLst>
                <a:path w="61" h="99">
                  <a:moveTo>
                    <a:pt x="0" y="0"/>
                  </a:moveTo>
                  <a:lnTo>
                    <a:pt x="0" y="99"/>
                  </a:lnTo>
                  <a:lnTo>
                    <a:pt x="61" y="18"/>
                  </a:lnTo>
                </a:path>
              </a:pathLst>
            </a:custGeom>
            <a:noFill/>
            <a:ln w="9525" cap="flat" cmpd="sng">
              <a:solidFill>
                <a:schemeClr val="tx1"/>
              </a:solidFill>
              <a:prstDash val="solid"/>
              <a:round/>
              <a:headEnd/>
              <a:tailEnd/>
            </a:ln>
            <a:effectLst/>
          </p:spPr>
          <p:txBody>
            <a:bodyPr anchor="ctr"/>
            <a:lstStyle/>
            <a:p>
              <a:pPr>
                <a:defRPr/>
              </a:pPr>
              <a:endParaRPr lang="en-GB">
                <a:latin typeface="Calibri" pitchFamily="34" charset="0"/>
              </a:endParaRPr>
            </a:p>
          </p:txBody>
        </p:sp>
      </p:grpSp>
      <p:sp>
        <p:nvSpPr>
          <p:cNvPr id="129" name="Text Box 45"/>
          <p:cNvSpPr txBox="1">
            <a:spLocks noChangeArrowheads="1"/>
          </p:cNvSpPr>
          <p:nvPr/>
        </p:nvSpPr>
        <p:spPr bwMode="auto">
          <a:xfrm>
            <a:off x="346075" y="1038225"/>
            <a:ext cx="8451850" cy="519113"/>
          </a:xfrm>
          <a:prstGeom prst="rect">
            <a:avLst/>
          </a:prstGeom>
          <a:noFill/>
          <a:ln w="9525">
            <a:noFill/>
            <a:miter lim="800000"/>
            <a:headEnd/>
            <a:tailEnd/>
          </a:ln>
          <a:effectLst/>
        </p:spPr>
        <p:txBody>
          <a:bodyPr wrap="square">
            <a:spAutoFit/>
          </a:bodyPr>
          <a:lstStyle/>
          <a:p>
            <a:pPr>
              <a:defRPr/>
            </a:pPr>
            <a:r>
              <a:rPr lang="en-GB" sz="2800" i="1" smtClean="0">
                <a:solidFill>
                  <a:schemeClr val="bg1"/>
                </a:solidFill>
                <a:effectLst>
                  <a:outerShdw blurRad="38100" dist="38100" dir="2700000" algn="tl">
                    <a:srgbClr val="000000"/>
                  </a:outerShdw>
                </a:effectLst>
                <a:latin typeface="Calibri" pitchFamily="34" charset="0"/>
                <a:sym typeface="Wingdings" pitchFamily="2" charset="2"/>
              </a:rPr>
              <a:t>What is the origin of these unexpected results?</a:t>
            </a:r>
            <a:endParaRPr lang="en-GB" sz="2800" i="1">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2" name="Freeform 87"/>
          <p:cNvSpPr>
            <a:spLocks/>
          </p:cNvSpPr>
          <p:nvPr/>
        </p:nvSpPr>
        <p:spPr bwMode="auto">
          <a:xfrm>
            <a:off x="5087938" y="4333875"/>
            <a:ext cx="3643312" cy="2208213"/>
          </a:xfrm>
          <a:custGeom>
            <a:avLst/>
            <a:gdLst>
              <a:gd name="T0" fmla="*/ 2295 w 2295"/>
              <a:gd name="T1" fmla="*/ 0 h 1391"/>
              <a:gd name="T2" fmla="*/ 1631 w 2295"/>
              <a:gd name="T3" fmla="*/ 27 h 1391"/>
              <a:gd name="T4" fmla="*/ 1010 w 2295"/>
              <a:gd name="T5" fmla="*/ 98 h 1391"/>
              <a:gd name="T6" fmla="*/ 611 w 2295"/>
              <a:gd name="T7" fmla="*/ 231 h 1391"/>
              <a:gd name="T8" fmla="*/ 399 w 2295"/>
              <a:gd name="T9" fmla="*/ 381 h 1391"/>
              <a:gd name="T10" fmla="*/ 213 w 2295"/>
              <a:gd name="T11" fmla="*/ 674 h 1391"/>
              <a:gd name="T12" fmla="*/ 97 w 2295"/>
              <a:gd name="T13" fmla="*/ 1055 h 1391"/>
              <a:gd name="T14" fmla="*/ 0 w 2295"/>
              <a:gd name="T15" fmla="*/ 1391 h 1391"/>
              <a:gd name="T16" fmla="*/ 0 60000 65536"/>
              <a:gd name="T17" fmla="*/ 0 60000 65536"/>
              <a:gd name="T18" fmla="*/ 0 60000 65536"/>
              <a:gd name="T19" fmla="*/ 0 60000 65536"/>
              <a:gd name="T20" fmla="*/ 0 60000 65536"/>
              <a:gd name="T21" fmla="*/ 0 60000 65536"/>
              <a:gd name="T22" fmla="*/ 0 60000 65536"/>
              <a:gd name="T23" fmla="*/ 0 60000 65536"/>
              <a:gd name="T24" fmla="*/ 0 w 2295"/>
              <a:gd name="T25" fmla="*/ 0 h 1391"/>
              <a:gd name="T26" fmla="*/ 2295 w 2295"/>
              <a:gd name="T27" fmla="*/ 1391 h 139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95" h="1391">
                <a:moveTo>
                  <a:pt x="2295" y="0"/>
                </a:moveTo>
                <a:cubicBezTo>
                  <a:pt x="2070" y="5"/>
                  <a:pt x="1845" y="11"/>
                  <a:pt x="1631" y="27"/>
                </a:cubicBezTo>
                <a:cubicBezTo>
                  <a:pt x="1417" y="43"/>
                  <a:pt x="1180" y="64"/>
                  <a:pt x="1010" y="98"/>
                </a:cubicBezTo>
                <a:cubicBezTo>
                  <a:pt x="840" y="132"/>
                  <a:pt x="713" y="184"/>
                  <a:pt x="611" y="231"/>
                </a:cubicBezTo>
                <a:cubicBezTo>
                  <a:pt x="509" y="278"/>
                  <a:pt x="465" y="307"/>
                  <a:pt x="399" y="381"/>
                </a:cubicBezTo>
                <a:cubicBezTo>
                  <a:pt x="333" y="455"/>
                  <a:pt x="263" y="562"/>
                  <a:pt x="213" y="674"/>
                </a:cubicBezTo>
                <a:cubicBezTo>
                  <a:pt x="163" y="786"/>
                  <a:pt x="132" y="936"/>
                  <a:pt x="97" y="1055"/>
                </a:cubicBezTo>
                <a:cubicBezTo>
                  <a:pt x="62" y="1174"/>
                  <a:pt x="31" y="1282"/>
                  <a:pt x="0" y="1391"/>
                </a:cubicBezTo>
              </a:path>
            </a:pathLst>
          </a:custGeom>
          <a:noFill/>
          <a:ln w="57150">
            <a:solidFill>
              <a:srgbClr val="3399FF"/>
            </a:solidFill>
            <a:prstDash val="dash"/>
            <a:round/>
            <a:headEnd/>
            <a:tailEnd/>
          </a:ln>
        </p:spPr>
        <p:txBody>
          <a:bodyPr anchor="ctr"/>
          <a:lstStyle/>
          <a:p>
            <a:pPr>
              <a:defRPr/>
            </a:pPr>
            <a:endParaRPr lang="en-GB">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14806"/>
                                        </p:tgtEl>
                                        <p:attrNameLst>
                                          <p:attrName>style.visibility</p:attrName>
                                        </p:attrNameLst>
                                      </p:cBhvr>
                                      <p:to>
                                        <p:strVal val="visible"/>
                                      </p:to>
                                    </p:set>
                                    <p:animEffect transition="in" filter="fade">
                                      <p:cBhvr>
                                        <p:cTn id="7" dur="500"/>
                                        <p:tgtEl>
                                          <p:spTgt spid="101480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right)">
                                      <p:cBhvr>
                                        <p:cTn id="12" dur="1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5"/>
                                        </p:tgtEl>
                                        <p:attrNameLst>
                                          <p:attrName>style.visibility</p:attrName>
                                        </p:attrNameLst>
                                      </p:cBhvr>
                                      <p:to>
                                        <p:strVal val="visible"/>
                                      </p:to>
                                    </p:set>
                                    <p:animEffect transition="in" filter="wipe(down)">
                                      <p:cBhvr>
                                        <p:cTn id="17" dur="3000"/>
                                        <p:tgtEl>
                                          <p:spTgt spid="115"/>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16"/>
                                        </p:tgtEl>
                                        <p:attrNameLst>
                                          <p:attrName>style.visibility</p:attrName>
                                        </p:attrNameLst>
                                      </p:cBhvr>
                                      <p:to>
                                        <p:strVal val="visible"/>
                                      </p:to>
                                    </p:set>
                                    <p:animEffect transition="in" filter="wipe(down)">
                                      <p:cBhvr>
                                        <p:cTn id="20" dur="3000"/>
                                        <p:tgtEl>
                                          <p:spTgt spid="116"/>
                                        </p:tgtEl>
                                      </p:cBhvr>
                                    </p:animEffect>
                                  </p:childTnLst>
                                </p:cTn>
                              </p:par>
                              <p:par>
                                <p:cTn id="21" presetID="22" presetClass="entr" presetSubtype="4"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3000"/>
                                        <p:tgtEl>
                                          <p:spTgt spid="13"/>
                                        </p:tgtEl>
                                      </p:cBhvr>
                                    </p:animEffect>
                                  </p:childTnLst>
                                </p:cTn>
                              </p:par>
                              <p:par>
                                <p:cTn id="24" presetID="22" presetClass="entr" presetSubtype="4" fill="hold" nodeType="withEffect">
                                  <p:stCondLst>
                                    <p:cond delay="50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3000"/>
                                        <p:tgtEl>
                                          <p:spTgt spid="12"/>
                                        </p:tgtEl>
                                      </p:cBhvr>
                                    </p:animEffect>
                                  </p:childTnLst>
                                </p:cTn>
                              </p:par>
                              <p:par>
                                <p:cTn id="27" presetID="22" presetClass="entr" presetSubtype="4" fill="hold" nodeType="withEffect">
                                  <p:stCondLst>
                                    <p:cond delay="500"/>
                                  </p:stCondLst>
                                  <p:childTnLst>
                                    <p:set>
                                      <p:cBhvr>
                                        <p:cTn id="28" dur="1" fill="hold">
                                          <p:stCondLst>
                                            <p:cond delay="0"/>
                                          </p:stCondLst>
                                        </p:cTn>
                                        <p:tgtEl>
                                          <p:spTgt spid="14"/>
                                        </p:tgtEl>
                                        <p:attrNameLst>
                                          <p:attrName>style.visibility</p:attrName>
                                        </p:attrNameLst>
                                      </p:cBhvr>
                                      <p:to>
                                        <p:strVal val="visible"/>
                                      </p:to>
                                    </p:set>
                                    <p:animEffect transition="in" filter="wipe(down)">
                                      <p:cBhvr>
                                        <p:cTn id="29" dur="3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4806" grpId="0" autoUpdateAnimBg="0"/>
      <p:bldP spid="116" grpId="0" animBg="1"/>
      <p:bldP spid="2"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530" name="Text Box 2"/>
          <p:cNvSpPr txBox="1">
            <a:spLocks noChangeArrowheads="1"/>
          </p:cNvSpPr>
          <p:nvPr/>
        </p:nvSpPr>
        <p:spPr bwMode="auto">
          <a:xfrm>
            <a:off x="0" y="88900"/>
            <a:ext cx="9144000" cy="1066800"/>
          </a:xfrm>
          <a:prstGeom prst="rect">
            <a:avLst/>
          </a:prstGeom>
          <a:noFill/>
          <a:ln w="9525" algn="ctr">
            <a:noFill/>
            <a:miter lim="800000"/>
            <a:headEnd/>
            <a:tailEnd/>
          </a:ln>
          <a:effectLst/>
        </p:spPr>
        <p:txBody>
          <a:bodyPr>
            <a:spAutoFit/>
          </a:bodyPr>
          <a:lstStyle/>
          <a:p>
            <a:pPr algn="ctr">
              <a:defRPr/>
            </a:pPr>
            <a:r>
              <a:rPr lang="en-GB" sz="3200" smtClean="0">
                <a:solidFill>
                  <a:srgbClr val="FFFF00"/>
                </a:solidFill>
                <a:effectLst>
                  <a:outerShdw blurRad="38100" dist="38100" dir="2700000" algn="tl">
                    <a:srgbClr val="000000"/>
                  </a:outerShdw>
                </a:effectLst>
                <a:latin typeface="Calibri" pitchFamily="34" charset="0"/>
              </a:rPr>
              <a:t>Mantle melting, melt extraction and post-melting processes beneath mid-ocean ridges</a:t>
            </a:r>
            <a:endParaRPr lang="en-GB" sz="3200">
              <a:solidFill>
                <a:srgbClr val="FFFF00"/>
              </a:solidFill>
              <a:effectLst>
                <a:outerShdw blurRad="38100" dist="38100" dir="2700000" algn="tl">
                  <a:srgbClr val="000000"/>
                </a:outerShdw>
              </a:effectLst>
              <a:latin typeface="Calibri" pitchFamily="34" charset="0"/>
            </a:endParaRPr>
          </a:p>
        </p:txBody>
      </p:sp>
      <p:sp>
        <p:nvSpPr>
          <p:cNvPr id="662533" name="Text Box 5"/>
          <p:cNvSpPr txBox="1">
            <a:spLocks noChangeArrowheads="1"/>
          </p:cNvSpPr>
          <p:nvPr/>
        </p:nvSpPr>
        <p:spPr bwMode="auto">
          <a:xfrm>
            <a:off x="346075" y="2382838"/>
            <a:ext cx="8451850" cy="2185214"/>
          </a:xfrm>
          <a:prstGeom prst="rect">
            <a:avLst/>
          </a:prstGeom>
          <a:noFill/>
          <a:ln w="9525">
            <a:noFill/>
            <a:miter lim="800000"/>
            <a:headEnd/>
            <a:tailEnd/>
          </a:ln>
          <a:effectLst/>
        </p:spPr>
        <p:txBody>
          <a:bodyPr wrap="square">
            <a:spAutoFit/>
          </a:bodyPr>
          <a:lstStyle/>
          <a:p>
            <a:pPr>
              <a:defRPr/>
            </a:pPr>
            <a:r>
              <a:rPr lang="en-GB" sz="3400" smtClean="0">
                <a:solidFill>
                  <a:srgbClr val="FFFF00"/>
                </a:solidFill>
                <a:effectLst>
                  <a:outerShdw blurRad="38100" dist="38100" dir="2700000" algn="tl">
                    <a:srgbClr val="000000"/>
                  </a:outerShdw>
                </a:effectLst>
                <a:latin typeface="Calibri" pitchFamily="34" charset="0"/>
                <a:sym typeface="Wingdings" pitchFamily="2" charset="2"/>
              </a:rPr>
              <a:t>1. </a:t>
            </a:r>
            <a:r>
              <a:rPr lang="en-GB" sz="3400" smtClean="0">
                <a:solidFill>
                  <a:schemeClr val="bg1"/>
                </a:solidFill>
                <a:effectLst>
                  <a:outerShdw blurRad="38100" dist="38100" dir="2700000" algn="tl">
                    <a:srgbClr val="000000"/>
                  </a:outerShdw>
                </a:effectLst>
                <a:latin typeface="Calibri" pitchFamily="34" charset="0"/>
                <a:sym typeface="Wingdings" pitchFamily="2" charset="2"/>
              </a:rPr>
              <a:t>The greater the ambient extent of mantle melting, the more melt is produced in the mantle. Thus, greater extents of melting lead to more olivine crystallization at shallow levels.</a:t>
            </a:r>
            <a:endParaRPr lang="en-GB" sz="340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662538" name="Text Box 10"/>
          <p:cNvSpPr txBox="1">
            <a:spLocks noChangeArrowheads="1"/>
          </p:cNvSpPr>
          <p:nvPr/>
        </p:nvSpPr>
        <p:spPr bwMode="auto">
          <a:xfrm>
            <a:off x="346075" y="1138238"/>
            <a:ext cx="8451850" cy="946150"/>
          </a:xfrm>
          <a:prstGeom prst="rect">
            <a:avLst/>
          </a:prstGeom>
          <a:noFill/>
          <a:ln w="9525">
            <a:noFill/>
            <a:miter lim="800000"/>
            <a:headEnd/>
            <a:tailEnd/>
          </a:ln>
          <a:effectLst/>
        </p:spPr>
        <p:txBody>
          <a:bodyPr wrap="square">
            <a:spAutoFit/>
          </a:bodyPr>
          <a:lstStyle/>
          <a:p>
            <a:pPr>
              <a:defRPr/>
            </a:pPr>
            <a:r>
              <a:rPr lang="en-GB" sz="2800" i="1" smtClean="0">
                <a:solidFill>
                  <a:schemeClr val="bg1"/>
                </a:solidFill>
                <a:effectLst>
                  <a:outerShdw blurRad="38100" dist="38100" dir="2700000" algn="tl">
                    <a:srgbClr val="000000"/>
                  </a:outerShdw>
                </a:effectLst>
                <a:latin typeface="Calibri" pitchFamily="34" charset="0"/>
                <a:sym typeface="Wingdings" pitchFamily="2" charset="2"/>
              </a:rPr>
              <a:t>What are the implications of this different view of MORB genesis?</a:t>
            </a:r>
            <a:endParaRPr lang="en-GB" sz="2800" i="1">
              <a:solidFill>
                <a:schemeClr val="bg1"/>
              </a:solidFill>
              <a:effectLst>
                <a:outerShdw blurRad="38100" dist="38100" dir="2700000" algn="tl">
                  <a:srgbClr val="000000"/>
                </a:outerShdw>
              </a:effectLst>
              <a:latin typeface="Calibri" pitchFamily="34" charset="0"/>
              <a:sym typeface="Wingdings" pitchFamily="2"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62538"/>
                                        </p:tgtEl>
                                        <p:attrNameLst>
                                          <p:attrName>style.visibility</p:attrName>
                                        </p:attrNameLst>
                                      </p:cBhvr>
                                      <p:to>
                                        <p:strVal val="visible"/>
                                      </p:to>
                                    </p:set>
                                    <p:animEffect transition="in" filter="fade">
                                      <p:cBhvr>
                                        <p:cTn id="7" dur="500"/>
                                        <p:tgtEl>
                                          <p:spTgt spid="6625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62533">
                                            <p:txEl>
                                              <p:pRg st="0" end="0"/>
                                            </p:txEl>
                                          </p:spTgt>
                                        </p:tgtEl>
                                        <p:attrNameLst>
                                          <p:attrName>style.visibility</p:attrName>
                                        </p:attrNameLst>
                                      </p:cBhvr>
                                      <p:to>
                                        <p:strVal val="visible"/>
                                      </p:to>
                                    </p:set>
                                    <p:animEffect transition="in" filter="fade">
                                      <p:cBhvr>
                                        <p:cTn id="12" dur="500"/>
                                        <p:tgtEl>
                                          <p:spTgt spid="66253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2533" grpId="0" build="p" autoUpdateAnimBg="0"/>
      <p:bldP spid="662538"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63235" name="Rectangle 3"/>
          <p:cNvSpPr>
            <a:spLocks noChangeArrowheads="1"/>
          </p:cNvSpPr>
          <p:nvPr/>
        </p:nvSpPr>
        <p:spPr bwMode="auto">
          <a:xfrm>
            <a:off x="1266825" y="6443663"/>
            <a:ext cx="7877175" cy="414337"/>
          </a:xfrm>
          <a:prstGeom prst="rect">
            <a:avLst/>
          </a:prstGeom>
          <a:solidFill>
            <a:schemeClr val="tx1"/>
          </a:solidFill>
          <a:ln w="9525" algn="ctr">
            <a:noFill/>
            <a:miter lim="800000"/>
            <a:headEnd/>
            <a:tailEnd/>
          </a:ln>
          <a:effectLst/>
        </p:spPr>
        <p:txBody>
          <a:bodyPr wrap="none" anchor="ctr"/>
          <a:lstStyle/>
          <a:p>
            <a:pPr>
              <a:defRPr/>
            </a:pPr>
            <a:endParaRPr lang="it-IT">
              <a:solidFill>
                <a:schemeClr val="bg1"/>
              </a:solidFill>
              <a:effectLst>
                <a:outerShdw blurRad="38100" dist="38100" dir="2700000" algn="tl">
                  <a:srgbClr val="000000"/>
                </a:outerShdw>
              </a:effectLst>
              <a:latin typeface="Calibri" pitchFamily="34" charset="0"/>
            </a:endParaRPr>
          </a:p>
        </p:txBody>
      </p:sp>
      <p:grpSp>
        <p:nvGrpSpPr>
          <p:cNvPr id="164" name="Gruppo 163"/>
          <p:cNvGrpSpPr/>
          <p:nvPr/>
        </p:nvGrpSpPr>
        <p:grpSpPr>
          <a:xfrm>
            <a:off x="207963" y="681038"/>
            <a:ext cx="8793163" cy="6048375"/>
            <a:chOff x="207963" y="681038"/>
            <a:chExt cx="8793163" cy="6048375"/>
          </a:xfrm>
        </p:grpSpPr>
        <p:grpSp>
          <p:nvGrpSpPr>
            <p:cNvPr id="165" name="Group 100"/>
            <p:cNvGrpSpPr>
              <a:grpSpLocks/>
            </p:cNvGrpSpPr>
            <p:nvPr/>
          </p:nvGrpSpPr>
          <p:grpSpPr bwMode="auto">
            <a:xfrm>
              <a:off x="207963" y="681038"/>
              <a:ext cx="8793163" cy="5972175"/>
              <a:chOff x="131" y="429"/>
              <a:chExt cx="5539" cy="3762"/>
            </a:xfrm>
          </p:grpSpPr>
          <p:sp>
            <p:nvSpPr>
              <p:cNvPr id="173" name="Rectangle 3"/>
              <p:cNvSpPr>
                <a:spLocks noChangeArrowheads="1"/>
              </p:cNvSpPr>
              <p:nvPr/>
            </p:nvSpPr>
            <p:spPr bwMode="auto">
              <a:xfrm>
                <a:off x="619" y="452"/>
                <a:ext cx="4975" cy="3438"/>
              </a:xfrm>
              <a:prstGeom prst="rect">
                <a:avLst/>
              </a:prstGeom>
              <a:solidFill>
                <a:schemeClr val="bg1"/>
              </a:solidFill>
              <a:ln w="12700">
                <a:solidFill>
                  <a:schemeClr val="bg2"/>
                </a:solidFill>
                <a:miter lim="800000"/>
                <a:headEnd/>
                <a:tailEnd/>
              </a:ln>
              <a:effectLst/>
            </p:spPr>
            <p:txBody>
              <a:bodyPr wrap="none" anchor="ctr"/>
              <a:lstStyle/>
              <a:p>
                <a:pPr>
                  <a:defRPr/>
                </a:pPr>
                <a:endParaRPr lang="it-IT">
                  <a:latin typeface="Calibri" pitchFamily="34" charset="0"/>
                </a:endParaRPr>
              </a:p>
            </p:txBody>
          </p:sp>
          <p:sp>
            <p:nvSpPr>
              <p:cNvPr id="174" name="Freeform 5"/>
              <p:cNvSpPr>
                <a:spLocks/>
              </p:cNvSpPr>
              <p:nvPr/>
            </p:nvSpPr>
            <p:spPr bwMode="auto">
              <a:xfrm>
                <a:off x="1749" y="447"/>
                <a:ext cx="903" cy="876"/>
              </a:xfrm>
              <a:custGeom>
                <a:avLst/>
                <a:gdLst/>
                <a:ahLst/>
                <a:cxnLst>
                  <a:cxn ang="0">
                    <a:pos x="0" y="4"/>
                  </a:cxn>
                  <a:cxn ang="0">
                    <a:pos x="102" y="582"/>
                  </a:cxn>
                  <a:cxn ang="0">
                    <a:pos x="156" y="438"/>
                  </a:cxn>
                  <a:cxn ang="0">
                    <a:pos x="204" y="386"/>
                  </a:cxn>
                  <a:cxn ang="0">
                    <a:pos x="272" y="344"/>
                  </a:cxn>
                  <a:cxn ang="0">
                    <a:pos x="318" y="342"/>
                  </a:cxn>
                  <a:cxn ang="0">
                    <a:pos x="398" y="360"/>
                  </a:cxn>
                  <a:cxn ang="0">
                    <a:pos x="460" y="376"/>
                  </a:cxn>
                  <a:cxn ang="0">
                    <a:pos x="538" y="410"/>
                  </a:cxn>
                  <a:cxn ang="0">
                    <a:pos x="556" y="414"/>
                  </a:cxn>
                  <a:cxn ang="0">
                    <a:pos x="658" y="0"/>
                  </a:cxn>
                  <a:cxn ang="0">
                    <a:pos x="0" y="4"/>
                  </a:cxn>
                </a:cxnLst>
                <a:rect l="0" t="0" r="r" b="b"/>
                <a:pathLst>
                  <a:path w="658" h="582">
                    <a:moveTo>
                      <a:pt x="0" y="4"/>
                    </a:moveTo>
                    <a:lnTo>
                      <a:pt x="102" y="582"/>
                    </a:lnTo>
                    <a:lnTo>
                      <a:pt x="156" y="438"/>
                    </a:lnTo>
                    <a:lnTo>
                      <a:pt x="204" y="386"/>
                    </a:lnTo>
                    <a:lnTo>
                      <a:pt x="272" y="344"/>
                    </a:lnTo>
                    <a:lnTo>
                      <a:pt x="318" y="342"/>
                    </a:lnTo>
                    <a:lnTo>
                      <a:pt x="398" y="360"/>
                    </a:lnTo>
                    <a:lnTo>
                      <a:pt x="460" y="376"/>
                    </a:lnTo>
                    <a:lnTo>
                      <a:pt x="538" y="410"/>
                    </a:lnTo>
                    <a:lnTo>
                      <a:pt x="556" y="414"/>
                    </a:lnTo>
                    <a:lnTo>
                      <a:pt x="658" y="0"/>
                    </a:lnTo>
                    <a:lnTo>
                      <a:pt x="0" y="4"/>
                    </a:lnTo>
                    <a:close/>
                  </a:path>
                </a:pathLst>
              </a:custGeom>
              <a:solidFill>
                <a:srgbClr val="FF0000"/>
              </a:solidFill>
              <a:ln w="9525" cap="flat" cmpd="sng">
                <a:noFill/>
                <a:prstDash val="solid"/>
                <a:round/>
                <a:headEnd/>
                <a:tailEnd/>
              </a:ln>
              <a:effectLst/>
            </p:spPr>
            <p:txBody>
              <a:bodyPr anchor="ctr"/>
              <a:lstStyle/>
              <a:p>
                <a:pPr>
                  <a:defRPr/>
                </a:pPr>
                <a:endParaRPr lang="it-IT">
                  <a:latin typeface="Calibri" pitchFamily="34" charset="0"/>
                </a:endParaRPr>
              </a:p>
            </p:txBody>
          </p:sp>
          <p:sp>
            <p:nvSpPr>
              <p:cNvPr id="175" name="Freeform 8"/>
              <p:cNvSpPr>
                <a:spLocks/>
              </p:cNvSpPr>
              <p:nvPr/>
            </p:nvSpPr>
            <p:spPr bwMode="auto">
              <a:xfrm>
                <a:off x="5509" y="1473"/>
                <a:ext cx="104" cy="35"/>
              </a:xfrm>
              <a:custGeom>
                <a:avLst/>
                <a:gdLst/>
                <a:ahLst/>
                <a:cxnLst>
                  <a:cxn ang="0">
                    <a:pos x="58" y="0"/>
                  </a:cxn>
                  <a:cxn ang="0">
                    <a:pos x="0" y="0"/>
                  </a:cxn>
                  <a:cxn ang="0">
                    <a:pos x="0" y="16"/>
                  </a:cxn>
                  <a:cxn ang="0">
                    <a:pos x="58" y="16"/>
                  </a:cxn>
                  <a:cxn ang="0">
                    <a:pos x="58" y="0"/>
                  </a:cxn>
                </a:cxnLst>
                <a:rect l="0" t="0" r="r" b="b"/>
                <a:pathLst>
                  <a:path w="59" h="17">
                    <a:moveTo>
                      <a:pt x="58" y="0"/>
                    </a:moveTo>
                    <a:lnTo>
                      <a:pt x="0" y="0"/>
                    </a:lnTo>
                    <a:lnTo>
                      <a:pt x="0" y="16"/>
                    </a:lnTo>
                    <a:lnTo>
                      <a:pt x="58" y="16"/>
                    </a:lnTo>
                    <a:lnTo>
                      <a:pt x="58" y="0"/>
                    </a:lnTo>
                  </a:path>
                </a:pathLst>
              </a:custGeom>
              <a:solidFill>
                <a:srgbClr val="000000"/>
              </a:solidFill>
              <a:ln w="9525" cap="rnd">
                <a:noFill/>
                <a:round/>
                <a:headEnd/>
                <a:tailEnd/>
              </a:ln>
              <a:effectLst/>
            </p:spPr>
            <p:txBody>
              <a:bodyPr/>
              <a:lstStyle/>
              <a:p>
                <a:pPr>
                  <a:defRPr/>
                </a:pPr>
                <a:endParaRPr lang="it-IT">
                  <a:latin typeface="Calibri" pitchFamily="34" charset="0"/>
                </a:endParaRPr>
              </a:p>
            </p:txBody>
          </p:sp>
          <p:sp>
            <p:nvSpPr>
              <p:cNvPr id="176" name="Freeform 9"/>
              <p:cNvSpPr>
                <a:spLocks/>
              </p:cNvSpPr>
              <p:nvPr/>
            </p:nvSpPr>
            <p:spPr bwMode="auto">
              <a:xfrm>
                <a:off x="5509" y="1122"/>
                <a:ext cx="104" cy="37"/>
              </a:xfrm>
              <a:custGeom>
                <a:avLst/>
                <a:gdLst/>
                <a:ahLst/>
                <a:cxnLst>
                  <a:cxn ang="0">
                    <a:pos x="58" y="0"/>
                  </a:cxn>
                  <a:cxn ang="0">
                    <a:pos x="0" y="0"/>
                  </a:cxn>
                  <a:cxn ang="0">
                    <a:pos x="0" y="16"/>
                  </a:cxn>
                  <a:cxn ang="0">
                    <a:pos x="58" y="16"/>
                  </a:cxn>
                  <a:cxn ang="0">
                    <a:pos x="58" y="0"/>
                  </a:cxn>
                </a:cxnLst>
                <a:rect l="0" t="0" r="r" b="b"/>
                <a:pathLst>
                  <a:path w="59" h="17">
                    <a:moveTo>
                      <a:pt x="58" y="0"/>
                    </a:moveTo>
                    <a:lnTo>
                      <a:pt x="0" y="0"/>
                    </a:lnTo>
                    <a:lnTo>
                      <a:pt x="0" y="16"/>
                    </a:lnTo>
                    <a:lnTo>
                      <a:pt x="58" y="16"/>
                    </a:lnTo>
                    <a:lnTo>
                      <a:pt x="58" y="0"/>
                    </a:lnTo>
                  </a:path>
                </a:pathLst>
              </a:custGeom>
              <a:solidFill>
                <a:srgbClr val="000000"/>
              </a:solidFill>
              <a:ln w="9525" cap="rnd">
                <a:noFill/>
                <a:round/>
                <a:headEnd/>
                <a:tailEnd/>
              </a:ln>
              <a:effectLst/>
            </p:spPr>
            <p:txBody>
              <a:bodyPr/>
              <a:lstStyle/>
              <a:p>
                <a:pPr>
                  <a:defRPr/>
                </a:pPr>
                <a:endParaRPr lang="it-IT">
                  <a:latin typeface="Calibri" pitchFamily="34" charset="0"/>
                </a:endParaRPr>
              </a:p>
            </p:txBody>
          </p:sp>
          <p:sp>
            <p:nvSpPr>
              <p:cNvPr id="177" name="Freeform 10"/>
              <p:cNvSpPr>
                <a:spLocks/>
              </p:cNvSpPr>
              <p:nvPr/>
            </p:nvSpPr>
            <p:spPr bwMode="auto">
              <a:xfrm>
                <a:off x="5509" y="780"/>
                <a:ext cx="104" cy="34"/>
              </a:xfrm>
              <a:custGeom>
                <a:avLst/>
                <a:gdLst/>
                <a:ahLst/>
                <a:cxnLst>
                  <a:cxn ang="0">
                    <a:pos x="58" y="0"/>
                  </a:cxn>
                  <a:cxn ang="0">
                    <a:pos x="0" y="0"/>
                  </a:cxn>
                  <a:cxn ang="0">
                    <a:pos x="0" y="16"/>
                  </a:cxn>
                  <a:cxn ang="0">
                    <a:pos x="58" y="16"/>
                  </a:cxn>
                  <a:cxn ang="0">
                    <a:pos x="58" y="0"/>
                  </a:cxn>
                </a:cxnLst>
                <a:rect l="0" t="0" r="r" b="b"/>
                <a:pathLst>
                  <a:path w="59" h="17">
                    <a:moveTo>
                      <a:pt x="58" y="0"/>
                    </a:moveTo>
                    <a:lnTo>
                      <a:pt x="0" y="0"/>
                    </a:lnTo>
                    <a:lnTo>
                      <a:pt x="0" y="16"/>
                    </a:lnTo>
                    <a:lnTo>
                      <a:pt x="58" y="16"/>
                    </a:lnTo>
                    <a:lnTo>
                      <a:pt x="58" y="0"/>
                    </a:lnTo>
                  </a:path>
                </a:pathLst>
              </a:custGeom>
              <a:solidFill>
                <a:srgbClr val="000000"/>
              </a:solidFill>
              <a:ln w="9525" cap="rnd">
                <a:noFill/>
                <a:round/>
                <a:headEnd/>
                <a:tailEnd/>
              </a:ln>
              <a:effectLst/>
            </p:spPr>
            <p:txBody>
              <a:bodyPr/>
              <a:lstStyle/>
              <a:p>
                <a:pPr>
                  <a:defRPr/>
                </a:pPr>
                <a:endParaRPr lang="it-IT">
                  <a:latin typeface="Calibri" pitchFamily="34" charset="0"/>
                </a:endParaRPr>
              </a:p>
            </p:txBody>
          </p:sp>
          <p:sp>
            <p:nvSpPr>
              <p:cNvPr id="178" name="Freeform 11"/>
              <p:cNvSpPr>
                <a:spLocks/>
              </p:cNvSpPr>
              <p:nvPr/>
            </p:nvSpPr>
            <p:spPr bwMode="auto">
              <a:xfrm>
                <a:off x="5107" y="435"/>
                <a:ext cx="30" cy="69"/>
              </a:xfrm>
              <a:custGeom>
                <a:avLst/>
                <a:gdLst/>
                <a:ahLst/>
                <a:cxnLst>
                  <a:cxn ang="0">
                    <a:pos x="0" y="0"/>
                  </a:cxn>
                  <a:cxn ang="0">
                    <a:pos x="0" y="33"/>
                  </a:cxn>
                  <a:cxn ang="0">
                    <a:pos x="16" y="33"/>
                  </a:cxn>
                  <a:cxn ang="0">
                    <a:pos x="16" y="0"/>
                  </a:cxn>
                  <a:cxn ang="0">
                    <a:pos x="0" y="0"/>
                  </a:cxn>
                </a:cxnLst>
                <a:rect l="0" t="0" r="r" b="b"/>
                <a:pathLst>
                  <a:path w="17" h="34">
                    <a:moveTo>
                      <a:pt x="0" y="0"/>
                    </a:moveTo>
                    <a:lnTo>
                      <a:pt x="0" y="33"/>
                    </a:lnTo>
                    <a:lnTo>
                      <a:pt x="16" y="33"/>
                    </a:lnTo>
                    <a:lnTo>
                      <a:pt x="16" y="0"/>
                    </a:lnTo>
                    <a:lnTo>
                      <a:pt x="0" y="0"/>
                    </a:lnTo>
                  </a:path>
                </a:pathLst>
              </a:custGeom>
              <a:solidFill>
                <a:srgbClr val="000000"/>
              </a:solidFill>
              <a:ln w="9525" cap="rnd">
                <a:noFill/>
                <a:round/>
                <a:headEnd/>
                <a:tailEnd/>
              </a:ln>
              <a:effectLst/>
            </p:spPr>
            <p:txBody>
              <a:bodyPr/>
              <a:lstStyle/>
              <a:p>
                <a:pPr>
                  <a:defRPr/>
                </a:pPr>
                <a:endParaRPr lang="it-IT">
                  <a:latin typeface="Calibri" pitchFamily="34" charset="0"/>
                </a:endParaRPr>
              </a:p>
            </p:txBody>
          </p:sp>
          <p:sp>
            <p:nvSpPr>
              <p:cNvPr id="179" name="Freeform 12"/>
              <p:cNvSpPr>
                <a:spLocks/>
              </p:cNvSpPr>
              <p:nvPr/>
            </p:nvSpPr>
            <p:spPr bwMode="auto">
              <a:xfrm>
                <a:off x="4605" y="435"/>
                <a:ext cx="30" cy="69"/>
              </a:xfrm>
              <a:custGeom>
                <a:avLst/>
                <a:gdLst/>
                <a:ahLst/>
                <a:cxnLst>
                  <a:cxn ang="0">
                    <a:pos x="0" y="0"/>
                  </a:cxn>
                  <a:cxn ang="0">
                    <a:pos x="0" y="33"/>
                  </a:cxn>
                  <a:cxn ang="0">
                    <a:pos x="16" y="33"/>
                  </a:cxn>
                  <a:cxn ang="0">
                    <a:pos x="16" y="0"/>
                  </a:cxn>
                  <a:cxn ang="0">
                    <a:pos x="0" y="0"/>
                  </a:cxn>
                </a:cxnLst>
                <a:rect l="0" t="0" r="r" b="b"/>
                <a:pathLst>
                  <a:path w="17" h="34">
                    <a:moveTo>
                      <a:pt x="0" y="0"/>
                    </a:moveTo>
                    <a:lnTo>
                      <a:pt x="0" y="33"/>
                    </a:lnTo>
                    <a:lnTo>
                      <a:pt x="16" y="33"/>
                    </a:lnTo>
                    <a:lnTo>
                      <a:pt x="16" y="0"/>
                    </a:lnTo>
                    <a:lnTo>
                      <a:pt x="0" y="0"/>
                    </a:lnTo>
                  </a:path>
                </a:pathLst>
              </a:custGeom>
              <a:solidFill>
                <a:srgbClr val="000000"/>
              </a:solidFill>
              <a:ln w="9525" cap="rnd">
                <a:noFill/>
                <a:round/>
                <a:headEnd/>
                <a:tailEnd/>
              </a:ln>
              <a:effectLst/>
            </p:spPr>
            <p:txBody>
              <a:bodyPr/>
              <a:lstStyle/>
              <a:p>
                <a:pPr>
                  <a:defRPr/>
                </a:pPr>
                <a:endParaRPr lang="it-IT">
                  <a:latin typeface="Calibri" pitchFamily="34" charset="0"/>
                </a:endParaRPr>
              </a:p>
            </p:txBody>
          </p:sp>
          <p:sp>
            <p:nvSpPr>
              <p:cNvPr id="180" name="Freeform 13"/>
              <p:cNvSpPr>
                <a:spLocks/>
              </p:cNvSpPr>
              <p:nvPr/>
            </p:nvSpPr>
            <p:spPr bwMode="auto">
              <a:xfrm>
                <a:off x="4109" y="435"/>
                <a:ext cx="30" cy="69"/>
              </a:xfrm>
              <a:custGeom>
                <a:avLst/>
                <a:gdLst/>
                <a:ahLst/>
                <a:cxnLst>
                  <a:cxn ang="0">
                    <a:pos x="0" y="0"/>
                  </a:cxn>
                  <a:cxn ang="0">
                    <a:pos x="0" y="33"/>
                  </a:cxn>
                  <a:cxn ang="0">
                    <a:pos x="16" y="33"/>
                  </a:cxn>
                  <a:cxn ang="0">
                    <a:pos x="16" y="0"/>
                  </a:cxn>
                  <a:cxn ang="0">
                    <a:pos x="0" y="0"/>
                  </a:cxn>
                </a:cxnLst>
                <a:rect l="0" t="0" r="r" b="b"/>
                <a:pathLst>
                  <a:path w="17" h="34">
                    <a:moveTo>
                      <a:pt x="0" y="0"/>
                    </a:moveTo>
                    <a:lnTo>
                      <a:pt x="0" y="33"/>
                    </a:lnTo>
                    <a:lnTo>
                      <a:pt x="16" y="33"/>
                    </a:lnTo>
                    <a:lnTo>
                      <a:pt x="16" y="0"/>
                    </a:lnTo>
                    <a:lnTo>
                      <a:pt x="0" y="0"/>
                    </a:lnTo>
                  </a:path>
                </a:pathLst>
              </a:custGeom>
              <a:solidFill>
                <a:srgbClr val="000000"/>
              </a:solidFill>
              <a:ln w="9525" cap="rnd">
                <a:noFill/>
                <a:round/>
                <a:headEnd/>
                <a:tailEnd/>
              </a:ln>
              <a:effectLst/>
            </p:spPr>
            <p:txBody>
              <a:bodyPr/>
              <a:lstStyle/>
              <a:p>
                <a:pPr>
                  <a:defRPr/>
                </a:pPr>
                <a:endParaRPr lang="it-IT">
                  <a:latin typeface="Calibri" pitchFamily="34" charset="0"/>
                </a:endParaRPr>
              </a:p>
            </p:txBody>
          </p:sp>
          <p:sp>
            <p:nvSpPr>
              <p:cNvPr id="181" name="Freeform 14"/>
              <p:cNvSpPr>
                <a:spLocks/>
              </p:cNvSpPr>
              <p:nvPr/>
            </p:nvSpPr>
            <p:spPr bwMode="auto">
              <a:xfrm>
                <a:off x="3611" y="435"/>
                <a:ext cx="30" cy="69"/>
              </a:xfrm>
              <a:custGeom>
                <a:avLst/>
                <a:gdLst/>
                <a:ahLst/>
                <a:cxnLst>
                  <a:cxn ang="0">
                    <a:pos x="0" y="0"/>
                  </a:cxn>
                  <a:cxn ang="0">
                    <a:pos x="0" y="33"/>
                  </a:cxn>
                  <a:cxn ang="0">
                    <a:pos x="16" y="33"/>
                  </a:cxn>
                  <a:cxn ang="0">
                    <a:pos x="16" y="0"/>
                  </a:cxn>
                  <a:cxn ang="0">
                    <a:pos x="0" y="0"/>
                  </a:cxn>
                </a:cxnLst>
                <a:rect l="0" t="0" r="r" b="b"/>
                <a:pathLst>
                  <a:path w="17" h="34">
                    <a:moveTo>
                      <a:pt x="0" y="0"/>
                    </a:moveTo>
                    <a:lnTo>
                      <a:pt x="0" y="33"/>
                    </a:lnTo>
                    <a:lnTo>
                      <a:pt x="16" y="33"/>
                    </a:lnTo>
                    <a:lnTo>
                      <a:pt x="16" y="0"/>
                    </a:lnTo>
                    <a:lnTo>
                      <a:pt x="0" y="0"/>
                    </a:lnTo>
                  </a:path>
                </a:pathLst>
              </a:custGeom>
              <a:solidFill>
                <a:srgbClr val="000000"/>
              </a:solidFill>
              <a:ln w="9525" cap="rnd">
                <a:noFill/>
                <a:round/>
                <a:headEnd/>
                <a:tailEnd/>
              </a:ln>
              <a:effectLst/>
            </p:spPr>
            <p:txBody>
              <a:bodyPr/>
              <a:lstStyle/>
              <a:p>
                <a:pPr>
                  <a:defRPr/>
                </a:pPr>
                <a:endParaRPr lang="it-IT">
                  <a:latin typeface="Calibri" pitchFamily="34" charset="0"/>
                </a:endParaRPr>
              </a:p>
            </p:txBody>
          </p:sp>
          <p:sp>
            <p:nvSpPr>
              <p:cNvPr id="182" name="Freeform 15"/>
              <p:cNvSpPr>
                <a:spLocks/>
              </p:cNvSpPr>
              <p:nvPr/>
            </p:nvSpPr>
            <p:spPr bwMode="auto">
              <a:xfrm>
                <a:off x="3109" y="435"/>
                <a:ext cx="30" cy="69"/>
              </a:xfrm>
              <a:custGeom>
                <a:avLst/>
                <a:gdLst/>
                <a:ahLst/>
                <a:cxnLst>
                  <a:cxn ang="0">
                    <a:pos x="0" y="0"/>
                  </a:cxn>
                  <a:cxn ang="0">
                    <a:pos x="0" y="33"/>
                  </a:cxn>
                  <a:cxn ang="0">
                    <a:pos x="16" y="33"/>
                  </a:cxn>
                  <a:cxn ang="0">
                    <a:pos x="16" y="0"/>
                  </a:cxn>
                  <a:cxn ang="0">
                    <a:pos x="0" y="0"/>
                  </a:cxn>
                </a:cxnLst>
                <a:rect l="0" t="0" r="r" b="b"/>
                <a:pathLst>
                  <a:path w="17" h="34">
                    <a:moveTo>
                      <a:pt x="0" y="0"/>
                    </a:moveTo>
                    <a:lnTo>
                      <a:pt x="0" y="33"/>
                    </a:lnTo>
                    <a:lnTo>
                      <a:pt x="16" y="33"/>
                    </a:lnTo>
                    <a:lnTo>
                      <a:pt x="16" y="0"/>
                    </a:lnTo>
                    <a:lnTo>
                      <a:pt x="0" y="0"/>
                    </a:lnTo>
                  </a:path>
                </a:pathLst>
              </a:custGeom>
              <a:solidFill>
                <a:srgbClr val="000000"/>
              </a:solidFill>
              <a:ln w="9525" cap="rnd">
                <a:noFill/>
                <a:round/>
                <a:headEnd/>
                <a:tailEnd/>
              </a:ln>
              <a:effectLst/>
            </p:spPr>
            <p:txBody>
              <a:bodyPr/>
              <a:lstStyle/>
              <a:p>
                <a:pPr>
                  <a:defRPr/>
                </a:pPr>
                <a:endParaRPr lang="it-IT">
                  <a:latin typeface="Calibri" pitchFamily="34" charset="0"/>
                </a:endParaRPr>
              </a:p>
            </p:txBody>
          </p:sp>
          <p:sp>
            <p:nvSpPr>
              <p:cNvPr id="183" name="Freeform 16"/>
              <p:cNvSpPr>
                <a:spLocks/>
              </p:cNvSpPr>
              <p:nvPr/>
            </p:nvSpPr>
            <p:spPr bwMode="auto">
              <a:xfrm>
                <a:off x="2612" y="435"/>
                <a:ext cx="30" cy="69"/>
              </a:xfrm>
              <a:custGeom>
                <a:avLst/>
                <a:gdLst/>
                <a:ahLst/>
                <a:cxnLst>
                  <a:cxn ang="0">
                    <a:pos x="0" y="0"/>
                  </a:cxn>
                  <a:cxn ang="0">
                    <a:pos x="0" y="33"/>
                  </a:cxn>
                  <a:cxn ang="0">
                    <a:pos x="16" y="33"/>
                  </a:cxn>
                  <a:cxn ang="0">
                    <a:pos x="16" y="0"/>
                  </a:cxn>
                  <a:cxn ang="0">
                    <a:pos x="0" y="0"/>
                  </a:cxn>
                </a:cxnLst>
                <a:rect l="0" t="0" r="r" b="b"/>
                <a:pathLst>
                  <a:path w="17" h="34">
                    <a:moveTo>
                      <a:pt x="0" y="0"/>
                    </a:moveTo>
                    <a:lnTo>
                      <a:pt x="0" y="33"/>
                    </a:lnTo>
                    <a:lnTo>
                      <a:pt x="16" y="33"/>
                    </a:lnTo>
                    <a:lnTo>
                      <a:pt x="16" y="0"/>
                    </a:lnTo>
                    <a:lnTo>
                      <a:pt x="0" y="0"/>
                    </a:lnTo>
                  </a:path>
                </a:pathLst>
              </a:custGeom>
              <a:solidFill>
                <a:srgbClr val="000000"/>
              </a:solidFill>
              <a:ln w="9525" cap="rnd">
                <a:noFill/>
                <a:round/>
                <a:headEnd/>
                <a:tailEnd/>
              </a:ln>
              <a:effectLst/>
            </p:spPr>
            <p:txBody>
              <a:bodyPr/>
              <a:lstStyle/>
              <a:p>
                <a:pPr>
                  <a:defRPr/>
                </a:pPr>
                <a:endParaRPr lang="it-IT">
                  <a:latin typeface="Calibri" pitchFamily="34" charset="0"/>
                </a:endParaRPr>
              </a:p>
            </p:txBody>
          </p:sp>
          <p:sp>
            <p:nvSpPr>
              <p:cNvPr id="184" name="Freeform 17"/>
              <p:cNvSpPr>
                <a:spLocks/>
              </p:cNvSpPr>
              <p:nvPr/>
            </p:nvSpPr>
            <p:spPr bwMode="auto">
              <a:xfrm>
                <a:off x="2113" y="435"/>
                <a:ext cx="30" cy="69"/>
              </a:xfrm>
              <a:custGeom>
                <a:avLst/>
                <a:gdLst/>
                <a:ahLst/>
                <a:cxnLst>
                  <a:cxn ang="0">
                    <a:pos x="0" y="0"/>
                  </a:cxn>
                  <a:cxn ang="0">
                    <a:pos x="0" y="33"/>
                  </a:cxn>
                  <a:cxn ang="0">
                    <a:pos x="16" y="33"/>
                  </a:cxn>
                  <a:cxn ang="0">
                    <a:pos x="16" y="0"/>
                  </a:cxn>
                  <a:cxn ang="0">
                    <a:pos x="0" y="0"/>
                  </a:cxn>
                </a:cxnLst>
                <a:rect l="0" t="0" r="r" b="b"/>
                <a:pathLst>
                  <a:path w="17" h="34">
                    <a:moveTo>
                      <a:pt x="0" y="0"/>
                    </a:moveTo>
                    <a:lnTo>
                      <a:pt x="0" y="33"/>
                    </a:lnTo>
                    <a:lnTo>
                      <a:pt x="16" y="33"/>
                    </a:lnTo>
                    <a:lnTo>
                      <a:pt x="16" y="0"/>
                    </a:lnTo>
                    <a:lnTo>
                      <a:pt x="0" y="0"/>
                    </a:lnTo>
                  </a:path>
                </a:pathLst>
              </a:custGeom>
              <a:solidFill>
                <a:srgbClr val="000000"/>
              </a:solidFill>
              <a:ln w="9525" cap="rnd">
                <a:noFill/>
                <a:round/>
                <a:headEnd/>
                <a:tailEnd/>
              </a:ln>
              <a:effectLst/>
            </p:spPr>
            <p:txBody>
              <a:bodyPr/>
              <a:lstStyle/>
              <a:p>
                <a:pPr>
                  <a:defRPr/>
                </a:pPr>
                <a:endParaRPr lang="it-IT">
                  <a:latin typeface="Calibri" pitchFamily="34" charset="0"/>
                </a:endParaRPr>
              </a:p>
            </p:txBody>
          </p:sp>
          <p:sp>
            <p:nvSpPr>
              <p:cNvPr id="185" name="Freeform 18"/>
              <p:cNvSpPr>
                <a:spLocks/>
              </p:cNvSpPr>
              <p:nvPr/>
            </p:nvSpPr>
            <p:spPr bwMode="auto">
              <a:xfrm>
                <a:off x="1615" y="435"/>
                <a:ext cx="32" cy="69"/>
              </a:xfrm>
              <a:custGeom>
                <a:avLst/>
                <a:gdLst/>
                <a:ahLst/>
                <a:cxnLst>
                  <a:cxn ang="0">
                    <a:pos x="0" y="0"/>
                  </a:cxn>
                  <a:cxn ang="0">
                    <a:pos x="0" y="33"/>
                  </a:cxn>
                  <a:cxn ang="0">
                    <a:pos x="16" y="33"/>
                  </a:cxn>
                  <a:cxn ang="0">
                    <a:pos x="16" y="0"/>
                  </a:cxn>
                  <a:cxn ang="0">
                    <a:pos x="0" y="0"/>
                  </a:cxn>
                </a:cxnLst>
                <a:rect l="0" t="0" r="r" b="b"/>
                <a:pathLst>
                  <a:path w="17" h="34">
                    <a:moveTo>
                      <a:pt x="0" y="0"/>
                    </a:moveTo>
                    <a:lnTo>
                      <a:pt x="0" y="33"/>
                    </a:lnTo>
                    <a:lnTo>
                      <a:pt x="16" y="33"/>
                    </a:lnTo>
                    <a:lnTo>
                      <a:pt x="16" y="0"/>
                    </a:lnTo>
                    <a:lnTo>
                      <a:pt x="0" y="0"/>
                    </a:lnTo>
                  </a:path>
                </a:pathLst>
              </a:custGeom>
              <a:solidFill>
                <a:srgbClr val="000000"/>
              </a:solidFill>
              <a:ln w="9525" cap="rnd">
                <a:noFill/>
                <a:round/>
                <a:headEnd/>
                <a:tailEnd/>
              </a:ln>
              <a:effectLst/>
            </p:spPr>
            <p:txBody>
              <a:bodyPr/>
              <a:lstStyle/>
              <a:p>
                <a:pPr>
                  <a:defRPr/>
                </a:pPr>
                <a:endParaRPr lang="it-IT">
                  <a:latin typeface="Calibri" pitchFamily="34" charset="0"/>
                </a:endParaRPr>
              </a:p>
            </p:txBody>
          </p:sp>
          <p:sp>
            <p:nvSpPr>
              <p:cNvPr id="186" name="Freeform 19"/>
              <p:cNvSpPr>
                <a:spLocks/>
              </p:cNvSpPr>
              <p:nvPr/>
            </p:nvSpPr>
            <p:spPr bwMode="auto">
              <a:xfrm>
                <a:off x="1113" y="435"/>
                <a:ext cx="32" cy="69"/>
              </a:xfrm>
              <a:custGeom>
                <a:avLst/>
                <a:gdLst/>
                <a:ahLst/>
                <a:cxnLst>
                  <a:cxn ang="0">
                    <a:pos x="0" y="0"/>
                  </a:cxn>
                  <a:cxn ang="0">
                    <a:pos x="0" y="33"/>
                  </a:cxn>
                  <a:cxn ang="0">
                    <a:pos x="16" y="33"/>
                  </a:cxn>
                  <a:cxn ang="0">
                    <a:pos x="16" y="0"/>
                  </a:cxn>
                  <a:cxn ang="0">
                    <a:pos x="0" y="0"/>
                  </a:cxn>
                </a:cxnLst>
                <a:rect l="0" t="0" r="r" b="b"/>
                <a:pathLst>
                  <a:path w="17" h="34">
                    <a:moveTo>
                      <a:pt x="0" y="0"/>
                    </a:moveTo>
                    <a:lnTo>
                      <a:pt x="0" y="33"/>
                    </a:lnTo>
                    <a:lnTo>
                      <a:pt x="16" y="33"/>
                    </a:lnTo>
                    <a:lnTo>
                      <a:pt x="16" y="0"/>
                    </a:lnTo>
                    <a:lnTo>
                      <a:pt x="0" y="0"/>
                    </a:lnTo>
                  </a:path>
                </a:pathLst>
              </a:custGeom>
              <a:solidFill>
                <a:srgbClr val="000000"/>
              </a:solidFill>
              <a:ln w="9525" cap="rnd">
                <a:noFill/>
                <a:round/>
                <a:headEnd/>
                <a:tailEnd/>
              </a:ln>
              <a:effectLst/>
            </p:spPr>
            <p:txBody>
              <a:bodyPr/>
              <a:lstStyle/>
              <a:p>
                <a:pPr>
                  <a:defRPr/>
                </a:pPr>
                <a:endParaRPr lang="it-IT">
                  <a:latin typeface="Calibri" pitchFamily="34" charset="0"/>
                </a:endParaRPr>
              </a:p>
            </p:txBody>
          </p:sp>
          <p:sp>
            <p:nvSpPr>
              <p:cNvPr id="187" name="Freeform 20"/>
              <p:cNvSpPr>
                <a:spLocks/>
              </p:cNvSpPr>
              <p:nvPr/>
            </p:nvSpPr>
            <p:spPr bwMode="auto">
              <a:xfrm>
                <a:off x="1745" y="485"/>
                <a:ext cx="896" cy="850"/>
              </a:xfrm>
              <a:custGeom>
                <a:avLst/>
                <a:gdLst/>
                <a:ahLst/>
                <a:cxnLst>
                  <a:cxn ang="0">
                    <a:pos x="0" y="0"/>
                  </a:cxn>
                  <a:cxn ang="0">
                    <a:pos x="81" y="415"/>
                  </a:cxn>
                  <a:cxn ang="0">
                    <a:pos x="99" y="373"/>
                  </a:cxn>
                  <a:cxn ang="0">
                    <a:pos x="132" y="307"/>
                  </a:cxn>
                  <a:cxn ang="0">
                    <a:pos x="132" y="310"/>
                  </a:cxn>
                  <a:cxn ang="0">
                    <a:pos x="165" y="268"/>
                  </a:cxn>
                  <a:cxn ang="0">
                    <a:pos x="162" y="268"/>
                  </a:cxn>
                  <a:cxn ang="0">
                    <a:pos x="211" y="241"/>
                  </a:cxn>
                  <a:cxn ang="0">
                    <a:pos x="247" y="238"/>
                  </a:cxn>
                  <a:cxn ang="0">
                    <a:pos x="307" y="250"/>
                  </a:cxn>
                  <a:cxn ang="0">
                    <a:pos x="355" y="262"/>
                  </a:cxn>
                  <a:cxn ang="0">
                    <a:pos x="433" y="292"/>
                  </a:cxn>
                  <a:cxn ang="0">
                    <a:pos x="503" y="33"/>
                  </a:cxn>
                  <a:cxn ang="0">
                    <a:pos x="497" y="33"/>
                  </a:cxn>
                  <a:cxn ang="0">
                    <a:pos x="430" y="289"/>
                  </a:cxn>
                  <a:cxn ang="0">
                    <a:pos x="433" y="286"/>
                  </a:cxn>
                  <a:cxn ang="0">
                    <a:pos x="355" y="256"/>
                  </a:cxn>
                  <a:cxn ang="0">
                    <a:pos x="307" y="244"/>
                  </a:cxn>
                  <a:cxn ang="0">
                    <a:pos x="247" y="232"/>
                  </a:cxn>
                  <a:cxn ang="0">
                    <a:pos x="211" y="235"/>
                  </a:cxn>
                  <a:cxn ang="0">
                    <a:pos x="159" y="262"/>
                  </a:cxn>
                  <a:cxn ang="0">
                    <a:pos x="126" y="304"/>
                  </a:cxn>
                  <a:cxn ang="0">
                    <a:pos x="93" y="373"/>
                  </a:cxn>
                  <a:cxn ang="0">
                    <a:pos x="78" y="406"/>
                  </a:cxn>
                  <a:cxn ang="0">
                    <a:pos x="84" y="406"/>
                  </a:cxn>
                  <a:cxn ang="0">
                    <a:pos x="6" y="0"/>
                  </a:cxn>
                  <a:cxn ang="0">
                    <a:pos x="0" y="0"/>
                  </a:cxn>
                </a:cxnLst>
                <a:rect l="0" t="0" r="r" b="b"/>
                <a:pathLst>
                  <a:path w="504" h="416">
                    <a:moveTo>
                      <a:pt x="0" y="0"/>
                    </a:moveTo>
                    <a:lnTo>
                      <a:pt x="81" y="415"/>
                    </a:lnTo>
                    <a:lnTo>
                      <a:pt x="99" y="373"/>
                    </a:lnTo>
                    <a:lnTo>
                      <a:pt x="132" y="307"/>
                    </a:lnTo>
                    <a:lnTo>
                      <a:pt x="132" y="310"/>
                    </a:lnTo>
                    <a:lnTo>
                      <a:pt x="165" y="268"/>
                    </a:lnTo>
                    <a:lnTo>
                      <a:pt x="162" y="268"/>
                    </a:lnTo>
                    <a:lnTo>
                      <a:pt x="211" y="241"/>
                    </a:lnTo>
                    <a:lnTo>
                      <a:pt x="247" y="238"/>
                    </a:lnTo>
                    <a:lnTo>
                      <a:pt x="307" y="250"/>
                    </a:lnTo>
                    <a:lnTo>
                      <a:pt x="355" y="262"/>
                    </a:lnTo>
                    <a:lnTo>
                      <a:pt x="433" y="292"/>
                    </a:lnTo>
                    <a:lnTo>
                      <a:pt x="503" y="33"/>
                    </a:lnTo>
                    <a:lnTo>
                      <a:pt x="497" y="33"/>
                    </a:lnTo>
                    <a:lnTo>
                      <a:pt x="430" y="289"/>
                    </a:lnTo>
                    <a:lnTo>
                      <a:pt x="433" y="286"/>
                    </a:lnTo>
                    <a:lnTo>
                      <a:pt x="355" y="256"/>
                    </a:lnTo>
                    <a:lnTo>
                      <a:pt x="307" y="244"/>
                    </a:lnTo>
                    <a:lnTo>
                      <a:pt x="247" y="232"/>
                    </a:lnTo>
                    <a:lnTo>
                      <a:pt x="211" y="235"/>
                    </a:lnTo>
                    <a:lnTo>
                      <a:pt x="159" y="262"/>
                    </a:lnTo>
                    <a:lnTo>
                      <a:pt x="126" y="304"/>
                    </a:lnTo>
                    <a:lnTo>
                      <a:pt x="93" y="373"/>
                    </a:lnTo>
                    <a:lnTo>
                      <a:pt x="78" y="406"/>
                    </a:lnTo>
                    <a:lnTo>
                      <a:pt x="84" y="406"/>
                    </a:lnTo>
                    <a:lnTo>
                      <a:pt x="6" y="0"/>
                    </a:lnTo>
                    <a:lnTo>
                      <a:pt x="0" y="0"/>
                    </a:lnTo>
                  </a:path>
                </a:pathLst>
              </a:custGeom>
              <a:solidFill>
                <a:srgbClr val="000000"/>
              </a:solidFill>
              <a:ln w="9525" cap="rnd">
                <a:noFill/>
                <a:round/>
                <a:headEnd/>
                <a:tailEnd/>
              </a:ln>
              <a:effectLst/>
            </p:spPr>
            <p:txBody>
              <a:bodyPr/>
              <a:lstStyle/>
              <a:p>
                <a:pPr>
                  <a:defRPr/>
                </a:pPr>
                <a:endParaRPr lang="it-IT">
                  <a:latin typeface="Calibri" pitchFamily="34" charset="0"/>
                </a:endParaRPr>
              </a:p>
            </p:txBody>
          </p:sp>
          <p:sp>
            <p:nvSpPr>
              <p:cNvPr id="188" name="Freeform 21"/>
              <p:cNvSpPr>
                <a:spLocks/>
              </p:cNvSpPr>
              <p:nvPr/>
            </p:nvSpPr>
            <p:spPr bwMode="auto">
              <a:xfrm>
                <a:off x="622" y="1327"/>
                <a:ext cx="1488" cy="33"/>
              </a:xfrm>
              <a:custGeom>
                <a:avLst/>
                <a:gdLst/>
                <a:ahLst/>
                <a:cxnLst>
                  <a:cxn ang="0">
                    <a:pos x="0" y="16"/>
                  </a:cxn>
                  <a:cxn ang="0">
                    <a:pos x="837" y="16"/>
                  </a:cxn>
                  <a:cxn ang="0">
                    <a:pos x="837" y="0"/>
                  </a:cxn>
                  <a:cxn ang="0">
                    <a:pos x="0" y="0"/>
                  </a:cxn>
                  <a:cxn ang="0">
                    <a:pos x="0" y="16"/>
                  </a:cxn>
                </a:cxnLst>
                <a:rect l="0" t="0" r="r" b="b"/>
                <a:pathLst>
                  <a:path w="838" h="17">
                    <a:moveTo>
                      <a:pt x="0" y="16"/>
                    </a:moveTo>
                    <a:lnTo>
                      <a:pt x="837" y="16"/>
                    </a:lnTo>
                    <a:lnTo>
                      <a:pt x="837" y="0"/>
                    </a:lnTo>
                    <a:lnTo>
                      <a:pt x="0" y="0"/>
                    </a:lnTo>
                    <a:lnTo>
                      <a:pt x="0" y="16"/>
                    </a:lnTo>
                  </a:path>
                </a:pathLst>
              </a:custGeom>
              <a:solidFill>
                <a:srgbClr val="000000"/>
              </a:solidFill>
              <a:ln w="9525" cap="rnd">
                <a:noFill/>
                <a:round/>
                <a:headEnd/>
                <a:tailEnd/>
              </a:ln>
              <a:effectLst/>
            </p:spPr>
            <p:txBody>
              <a:bodyPr/>
              <a:lstStyle/>
              <a:p>
                <a:pPr>
                  <a:defRPr/>
                </a:pPr>
                <a:endParaRPr lang="it-IT">
                  <a:latin typeface="Calibri" pitchFamily="34" charset="0"/>
                </a:endParaRPr>
              </a:p>
            </p:txBody>
          </p:sp>
          <p:sp>
            <p:nvSpPr>
              <p:cNvPr id="189" name="Freeform 22"/>
              <p:cNvSpPr>
                <a:spLocks/>
              </p:cNvSpPr>
              <p:nvPr/>
            </p:nvSpPr>
            <p:spPr bwMode="auto">
              <a:xfrm>
                <a:off x="2102" y="983"/>
                <a:ext cx="30" cy="825"/>
              </a:xfrm>
              <a:custGeom>
                <a:avLst/>
                <a:gdLst/>
                <a:ahLst/>
                <a:cxnLst>
                  <a:cxn ang="0">
                    <a:pos x="0" y="0"/>
                  </a:cxn>
                  <a:cxn ang="0">
                    <a:pos x="0" y="403"/>
                  </a:cxn>
                  <a:cxn ang="0">
                    <a:pos x="16" y="403"/>
                  </a:cxn>
                  <a:cxn ang="0">
                    <a:pos x="16" y="0"/>
                  </a:cxn>
                  <a:cxn ang="0">
                    <a:pos x="0" y="0"/>
                  </a:cxn>
                </a:cxnLst>
                <a:rect l="0" t="0" r="r" b="b"/>
                <a:pathLst>
                  <a:path w="17" h="404">
                    <a:moveTo>
                      <a:pt x="0" y="0"/>
                    </a:moveTo>
                    <a:lnTo>
                      <a:pt x="0" y="403"/>
                    </a:lnTo>
                    <a:lnTo>
                      <a:pt x="16" y="403"/>
                    </a:lnTo>
                    <a:lnTo>
                      <a:pt x="16" y="0"/>
                    </a:lnTo>
                    <a:lnTo>
                      <a:pt x="0" y="0"/>
                    </a:lnTo>
                  </a:path>
                </a:pathLst>
              </a:custGeom>
              <a:solidFill>
                <a:srgbClr val="000000"/>
              </a:solidFill>
              <a:ln w="9525" cap="rnd">
                <a:noFill/>
                <a:round/>
                <a:headEnd/>
                <a:tailEnd/>
              </a:ln>
              <a:effectLst/>
            </p:spPr>
            <p:txBody>
              <a:bodyPr/>
              <a:lstStyle/>
              <a:p>
                <a:pPr>
                  <a:defRPr/>
                </a:pPr>
                <a:endParaRPr lang="it-IT">
                  <a:latin typeface="Calibri" pitchFamily="34" charset="0"/>
                </a:endParaRPr>
              </a:p>
            </p:txBody>
          </p:sp>
          <p:sp>
            <p:nvSpPr>
              <p:cNvPr id="190" name="Freeform 26"/>
              <p:cNvSpPr>
                <a:spLocks/>
              </p:cNvSpPr>
              <p:nvPr/>
            </p:nvSpPr>
            <p:spPr bwMode="auto">
              <a:xfrm>
                <a:off x="2113" y="1074"/>
                <a:ext cx="3506" cy="36"/>
              </a:xfrm>
              <a:custGeom>
                <a:avLst/>
                <a:gdLst/>
                <a:ahLst/>
                <a:cxnLst>
                  <a:cxn ang="0">
                    <a:pos x="0" y="16"/>
                  </a:cxn>
                  <a:cxn ang="0">
                    <a:pos x="1974" y="16"/>
                  </a:cxn>
                  <a:cxn ang="0">
                    <a:pos x="1974" y="0"/>
                  </a:cxn>
                  <a:cxn ang="0">
                    <a:pos x="0" y="0"/>
                  </a:cxn>
                  <a:cxn ang="0">
                    <a:pos x="0" y="16"/>
                  </a:cxn>
                </a:cxnLst>
                <a:rect l="0" t="0" r="r" b="b"/>
                <a:pathLst>
                  <a:path w="1975" h="17">
                    <a:moveTo>
                      <a:pt x="0" y="16"/>
                    </a:moveTo>
                    <a:lnTo>
                      <a:pt x="1974" y="16"/>
                    </a:lnTo>
                    <a:lnTo>
                      <a:pt x="1974" y="0"/>
                    </a:lnTo>
                    <a:lnTo>
                      <a:pt x="0" y="0"/>
                    </a:lnTo>
                    <a:lnTo>
                      <a:pt x="0" y="16"/>
                    </a:lnTo>
                  </a:path>
                </a:pathLst>
              </a:custGeom>
              <a:solidFill>
                <a:srgbClr val="000000"/>
              </a:solidFill>
              <a:ln w="9525" cap="rnd">
                <a:noFill/>
                <a:round/>
                <a:headEnd/>
                <a:tailEnd/>
              </a:ln>
              <a:effectLst/>
            </p:spPr>
            <p:txBody>
              <a:bodyPr/>
              <a:lstStyle/>
              <a:p>
                <a:pPr>
                  <a:defRPr/>
                </a:pPr>
                <a:endParaRPr lang="it-IT">
                  <a:latin typeface="Calibri" pitchFamily="34" charset="0"/>
                </a:endParaRPr>
              </a:p>
            </p:txBody>
          </p:sp>
          <p:sp>
            <p:nvSpPr>
              <p:cNvPr id="191" name="Rectangle 29"/>
              <p:cNvSpPr>
                <a:spLocks noChangeArrowheads="1"/>
              </p:cNvSpPr>
              <p:nvPr/>
            </p:nvSpPr>
            <p:spPr bwMode="auto">
              <a:xfrm>
                <a:off x="2633" y="1216"/>
                <a:ext cx="1929" cy="291"/>
              </a:xfrm>
              <a:prstGeom prst="rect">
                <a:avLst/>
              </a:prstGeom>
              <a:noFill/>
              <a:ln w="9525">
                <a:noFill/>
                <a:miter lim="800000"/>
                <a:headEnd/>
                <a:tailEnd/>
              </a:ln>
            </p:spPr>
            <p:txBody>
              <a:bodyPr wrap="none" lIns="92075" tIns="46038" rIns="92075" bIns="46038">
                <a:spAutoFit/>
              </a:bodyPr>
              <a:lstStyle/>
              <a:p>
                <a:pPr eaLnBrk="0" hangingPunct="0"/>
                <a:r>
                  <a:rPr lang="en-US" sz="2400">
                    <a:solidFill>
                      <a:srgbClr val="000000"/>
                    </a:solidFill>
                    <a:effectLst/>
                    <a:latin typeface="Calibri" pitchFamily="34" charset="0"/>
                  </a:rPr>
                  <a:t>Enstatite + High Quartz</a:t>
                </a:r>
              </a:p>
            </p:txBody>
          </p:sp>
          <p:sp>
            <p:nvSpPr>
              <p:cNvPr id="192" name="Rectangle 30"/>
              <p:cNvSpPr>
                <a:spLocks noChangeArrowheads="1"/>
              </p:cNvSpPr>
              <p:nvPr/>
            </p:nvSpPr>
            <p:spPr bwMode="auto">
              <a:xfrm>
                <a:off x="2645" y="742"/>
                <a:ext cx="1714" cy="291"/>
              </a:xfrm>
              <a:prstGeom prst="rect">
                <a:avLst/>
              </a:prstGeom>
              <a:noFill/>
              <a:ln w="9525">
                <a:noFill/>
                <a:miter lim="800000"/>
                <a:headEnd/>
                <a:tailEnd/>
              </a:ln>
            </p:spPr>
            <p:txBody>
              <a:bodyPr wrap="none" lIns="92075" tIns="46038" rIns="92075" bIns="46038">
                <a:spAutoFit/>
              </a:bodyPr>
              <a:lstStyle/>
              <a:p>
                <a:pPr eaLnBrk="0" hangingPunct="0"/>
                <a:r>
                  <a:rPr lang="en-US" sz="2400">
                    <a:solidFill>
                      <a:srgbClr val="000000"/>
                    </a:solidFill>
                    <a:effectLst/>
                    <a:latin typeface="Calibri" pitchFamily="34" charset="0"/>
                  </a:rPr>
                  <a:t>High Quartz + Liquid</a:t>
                </a:r>
              </a:p>
            </p:txBody>
          </p:sp>
          <p:sp>
            <p:nvSpPr>
              <p:cNvPr id="193" name="Rectangle 31"/>
              <p:cNvSpPr>
                <a:spLocks noChangeArrowheads="1"/>
              </p:cNvSpPr>
              <p:nvPr/>
            </p:nvSpPr>
            <p:spPr bwMode="auto">
              <a:xfrm>
                <a:off x="4391" y="471"/>
                <a:ext cx="726" cy="291"/>
              </a:xfrm>
              <a:prstGeom prst="rect">
                <a:avLst/>
              </a:prstGeom>
              <a:noFill/>
              <a:ln w="9525">
                <a:noFill/>
                <a:miter lim="800000"/>
                <a:headEnd/>
                <a:tailEnd/>
              </a:ln>
              <a:effectLst/>
            </p:spPr>
            <p:txBody>
              <a:bodyPr wrap="none" lIns="92075" tIns="46038" rIns="92075" bIns="46038">
                <a:spAutoFit/>
              </a:bodyPr>
              <a:lstStyle/>
              <a:p>
                <a:pPr eaLnBrk="0" hangingPunct="0">
                  <a:defRPr/>
                </a:pPr>
                <a:r>
                  <a:rPr lang="en-US" sz="2400" b="1">
                    <a:solidFill>
                      <a:srgbClr val="FF0000"/>
                    </a:solidFill>
                    <a:effectLst>
                      <a:outerShdw blurRad="38100" dist="38100" dir="2700000" algn="tl">
                        <a:srgbClr val="000000"/>
                      </a:outerShdw>
                    </a:effectLst>
                    <a:latin typeface="Calibri" pitchFamily="34" charset="0"/>
                  </a:rPr>
                  <a:t>1.2 GPa</a:t>
                </a:r>
              </a:p>
            </p:txBody>
          </p:sp>
          <p:sp>
            <p:nvSpPr>
              <p:cNvPr id="194" name="Rectangle 33"/>
              <p:cNvSpPr>
                <a:spLocks noChangeArrowheads="1"/>
              </p:cNvSpPr>
              <p:nvPr/>
            </p:nvSpPr>
            <p:spPr bwMode="auto">
              <a:xfrm>
                <a:off x="2369" y="1611"/>
                <a:ext cx="1470" cy="291"/>
              </a:xfrm>
              <a:prstGeom prst="rect">
                <a:avLst/>
              </a:prstGeom>
              <a:noFill/>
              <a:ln w="9525">
                <a:noFill/>
                <a:miter lim="800000"/>
                <a:headEnd/>
                <a:tailEnd/>
              </a:ln>
            </p:spPr>
            <p:txBody>
              <a:bodyPr wrap="none" lIns="92075" tIns="46038" rIns="92075" bIns="46038">
                <a:spAutoFit/>
              </a:bodyPr>
              <a:lstStyle/>
              <a:p>
                <a:pPr eaLnBrk="0" hangingPunct="0"/>
                <a:r>
                  <a:rPr lang="en-US" sz="2400">
                    <a:solidFill>
                      <a:srgbClr val="000000"/>
                    </a:solidFill>
                    <a:effectLst/>
                    <a:latin typeface="Calibri" pitchFamily="34" charset="0"/>
                  </a:rPr>
                  <a:t>Enstatite + Liquid</a:t>
                </a:r>
              </a:p>
            </p:txBody>
          </p:sp>
          <p:sp>
            <p:nvSpPr>
              <p:cNvPr id="195" name="Rectangle 35"/>
              <p:cNvSpPr>
                <a:spLocks noChangeArrowheads="1"/>
              </p:cNvSpPr>
              <p:nvPr/>
            </p:nvSpPr>
            <p:spPr bwMode="auto">
              <a:xfrm>
                <a:off x="1855" y="629"/>
                <a:ext cx="514" cy="252"/>
              </a:xfrm>
              <a:prstGeom prst="rect">
                <a:avLst/>
              </a:prstGeom>
              <a:noFill/>
              <a:ln w="9525">
                <a:noFill/>
                <a:miter lim="800000"/>
                <a:headEnd/>
                <a:tailEnd/>
              </a:ln>
              <a:effectLst/>
            </p:spPr>
            <p:txBody>
              <a:bodyPr wrap="none" lIns="92075" tIns="46038" rIns="92075" bIns="46038">
                <a:spAutoFit/>
              </a:bodyPr>
              <a:lstStyle/>
              <a:p>
                <a:pPr eaLnBrk="0" hangingPunct="0">
                  <a:defRPr/>
                </a:pPr>
                <a:r>
                  <a:rPr lang="en-US" sz="2000">
                    <a:solidFill>
                      <a:schemeClr val="bg1"/>
                    </a:solidFill>
                    <a:effectLst>
                      <a:outerShdw blurRad="38100" dist="38100" dir="2700000" algn="tl">
                        <a:srgbClr val="000000"/>
                      </a:outerShdw>
                    </a:effectLst>
                    <a:latin typeface="Calibri" pitchFamily="34" charset="0"/>
                  </a:rPr>
                  <a:t>Liquid</a:t>
                </a:r>
              </a:p>
            </p:txBody>
          </p:sp>
          <p:sp>
            <p:nvSpPr>
              <p:cNvPr id="196" name="Rectangle 39"/>
              <p:cNvSpPr>
                <a:spLocks noChangeArrowheads="1"/>
              </p:cNvSpPr>
              <p:nvPr/>
            </p:nvSpPr>
            <p:spPr bwMode="auto">
              <a:xfrm>
                <a:off x="760" y="1473"/>
                <a:ext cx="993" cy="524"/>
              </a:xfrm>
              <a:prstGeom prst="rect">
                <a:avLst/>
              </a:prstGeom>
              <a:noFill/>
              <a:ln w="9525">
                <a:noFill/>
                <a:miter lim="800000"/>
                <a:headEnd/>
                <a:tailEnd/>
              </a:ln>
            </p:spPr>
            <p:txBody>
              <a:bodyPr wrap="none" lIns="92075" tIns="46038" rIns="92075" bIns="46038">
                <a:spAutoFit/>
              </a:bodyPr>
              <a:lstStyle/>
              <a:p>
                <a:pPr eaLnBrk="0" hangingPunct="0"/>
                <a:r>
                  <a:rPr lang="en-US" sz="2400">
                    <a:solidFill>
                      <a:srgbClr val="000000"/>
                    </a:solidFill>
                    <a:effectLst/>
                    <a:latin typeface="Calibri" pitchFamily="34" charset="0"/>
                  </a:rPr>
                  <a:t>Forsterite</a:t>
                </a:r>
              </a:p>
              <a:p>
                <a:pPr eaLnBrk="0" hangingPunct="0"/>
                <a:r>
                  <a:rPr lang="en-US" sz="2400">
                    <a:solidFill>
                      <a:srgbClr val="000000"/>
                    </a:solidFill>
                    <a:effectLst/>
                    <a:latin typeface="Calibri" pitchFamily="34" charset="0"/>
                  </a:rPr>
                  <a:t> + Enstatite</a:t>
                </a:r>
              </a:p>
            </p:txBody>
          </p:sp>
          <p:sp>
            <p:nvSpPr>
              <p:cNvPr id="197" name="Rectangle 41"/>
              <p:cNvSpPr>
                <a:spLocks noChangeArrowheads="1"/>
              </p:cNvSpPr>
              <p:nvPr/>
            </p:nvSpPr>
            <p:spPr bwMode="auto">
              <a:xfrm>
                <a:off x="760" y="712"/>
                <a:ext cx="874" cy="524"/>
              </a:xfrm>
              <a:prstGeom prst="rect">
                <a:avLst/>
              </a:prstGeom>
              <a:noFill/>
              <a:ln w="9525">
                <a:noFill/>
                <a:miter lim="800000"/>
                <a:headEnd/>
                <a:tailEnd/>
              </a:ln>
            </p:spPr>
            <p:txBody>
              <a:bodyPr wrap="none" lIns="92075" tIns="46038" rIns="92075" bIns="46038">
                <a:spAutoFit/>
              </a:bodyPr>
              <a:lstStyle/>
              <a:p>
                <a:pPr eaLnBrk="0" hangingPunct="0"/>
                <a:r>
                  <a:rPr lang="en-US" sz="2400">
                    <a:solidFill>
                      <a:srgbClr val="000000"/>
                    </a:solidFill>
                    <a:effectLst/>
                    <a:latin typeface="Calibri" pitchFamily="34" charset="0"/>
                  </a:rPr>
                  <a:t>Forsterite</a:t>
                </a:r>
              </a:p>
              <a:p>
                <a:pPr eaLnBrk="0" hangingPunct="0"/>
                <a:r>
                  <a:rPr lang="en-US" sz="2400">
                    <a:solidFill>
                      <a:srgbClr val="000000"/>
                    </a:solidFill>
                    <a:effectLst/>
                    <a:latin typeface="Calibri" pitchFamily="34" charset="0"/>
                  </a:rPr>
                  <a:t> + Liquid</a:t>
                </a:r>
              </a:p>
            </p:txBody>
          </p:sp>
          <p:sp>
            <p:nvSpPr>
              <p:cNvPr id="198" name="Rectangle 42"/>
              <p:cNvSpPr>
                <a:spLocks noChangeArrowheads="1"/>
              </p:cNvSpPr>
              <p:nvPr/>
            </p:nvSpPr>
            <p:spPr bwMode="auto">
              <a:xfrm>
                <a:off x="306" y="3889"/>
                <a:ext cx="766" cy="291"/>
              </a:xfrm>
              <a:prstGeom prst="rect">
                <a:avLst/>
              </a:prstGeom>
              <a:noFill/>
              <a:ln w="9525">
                <a:noFill/>
                <a:miter lim="800000"/>
                <a:headEnd/>
                <a:tailEnd/>
              </a:ln>
              <a:effectLst/>
            </p:spPr>
            <p:txBody>
              <a:bodyPr wrap="none" lIns="92075" tIns="46038" rIns="92075" bIns="46038">
                <a:spAutoFit/>
              </a:bodyPr>
              <a:lstStyle/>
              <a:p>
                <a:pPr eaLnBrk="0" hangingPunct="0">
                  <a:defRPr/>
                </a:pPr>
                <a:r>
                  <a:rPr lang="en-US" sz="2400">
                    <a:solidFill>
                      <a:schemeClr val="bg1"/>
                    </a:solidFill>
                    <a:effectLst>
                      <a:outerShdw blurRad="38100" dist="38100" dir="2700000" algn="tl">
                        <a:srgbClr val="000000"/>
                      </a:outerShdw>
                    </a:effectLst>
                    <a:latin typeface="Calibri" pitchFamily="34" charset="0"/>
                  </a:rPr>
                  <a:t>Mg</a:t>
                </a:r>
                <a:r>
                  <a:rPr lang="en-US" sz="2400" baseline="-25000">
                    <a:solidFill>
                      <a:schemeClr val="bg1"/>
                    </a:solidFill>
                    <a:effectLst>
                      <a:outerShdw blurRad="38100" dist="38100" dir="2700000" algn="tl">
                        <a:srgbClr val="000000"/>
                      </a:outerShdw>
                    </a:effectLst>
                    <a:latin typeface="Calibri" pitchFamily="34" charset="0"/>
                  </a:rPr>
                  <a:t>2</a:t>
                </a:r>
                <a:r>
                  <a:rPr lang="en-US" sz="2400">
                    <a:solidFill>
                      <a:schemeClr val="bg1"/>
                    </a:solidFill>
                    <a:effectLst>
                      <a:outerShdw blurRad="38100" dist="38100" dir="2700000" algn="tl">
                        <a:srgbClr val="000000"/>
                      </a:outerShdw>
                    </a:effectLst>
                    <a:latin typeface="Calibri" pitchFamily="34" charset="0"/>
                  </a:rPr>
                  <a:t>SiO</a:t>
                </a:r>
                <a:r>
                  <a:rPr lang="en-US" sz="2400" baseline="-25000">
                    <a:solidFill>
                      <a:schemeClr val="bg1"/>
                    </a:solidFill>
                    <a:effectLst>
                      <a:outerShdw blurRad="38100" dist="38100" dir="2700000" algn="tl">
                        <a:srgbClr val="000000"/>
                      </a:outerShdw>
                    </a:effectLst>
                    <a:latin typeface="Calibri" pitchFamily="34" charset="0"/>
                  </a:rPr>
                  <a:t>4</a:t>
                </a:r>
              </a:p>
            </p:txBody>
          </p:sp>
          <p:sp>
            <p:nvSpPr>
              <p:cNvPr id="199" name="Rectangle 43"/>
              <p:cNvSpPr>
                <a:spLocks noChangeArrowheads="1"/>
              </p:cNvSpPr>
              <p:nvPr/>
            </p:nvSpPr>
            <p:spPr bwMode="auto">
              <a:xfrm>
                <a:off x="5226" y="3888"/>
                <a:ext cx="444" cy="291"/>
              </a:xfrm>
              <a:prstGeom prst="rect">
                <a:avLst/>
              </a:prstGeom>
              <a:noFill/>
              <a:ln w="9525">
                <a:noFill/>
                <a:miter lim="800000"/>
                <a:headEnd/>
                <a:tailEnd/>
              </a:ln>
              <a:effectLst/>
            </p:spPr>
            <p:txBody>
              <a:bodyPr wrap="none" lIns="92075" tIns="46038" rIns="92075" bIns="46038">
                <a:spAutoFit/>
              </a:bodyPr>
              <a:lstStyle/>
              <a:p>
                <a:pPr eaLnBrk="0" hangingPunct="0">
                  <a:defRPr/>
                </a:pPr>
                <a:r>
                  <a:rPr lang="en-US" sz="2400">
                    <a:solidFill>
                      <a:schemeClr val="bg1"/>
                    </a:solidFill>
                    <a:effectLst>
                      <a:outerShdw blurRad="38100" dist="38100" dir="2700000" algn="tl">
                        <a:srgbClr val="000000"/>
                      </a:outerShdw>
                    </a:effectLst>
                    <a:latin typeface="Calibri" pitchFamily="34" charset="0"/>
                  </a:rPr>
                  <a:t>SiO</a:t>
                </a:r>
                <a:r>
                  <a:rPr lang="en-US" sz="2400" baseline="-25000">
                    <a:solidFill>
                      <a:schemeClr val="bg1"/>
                    </a:solidFill>
                    <a:effectLst>
                      <a:outerShdw blurRad="38100" dist="38100" dir="2700000" algn="tl">
                        <a:srgbClr val="000000"/>
                      </a:outerShdw>
                    </a:effectLst>
                    <a:latin typeface="Calibri" pitchFamily="34" charset="0"/>
                  </a:rPr>
                  <a:t>2</a:t>
                </a:r>
              </a:p>
            </p:txBody>
          </p:sp>
          <p:sp>
            <p:nvSpPr>
              <p:cNvPr id="200" name="Rectangle 45"/>
              <p:cNvSpPr>
                <a:spLocks noChangeArrowheads="1"/>
              </p:cNvSpPr>
              <p:nvPr/>
            </p:nvSpPr>
            <p:spPr bwMode="auto">
              <a:xfrm>
                <a:off x="1681" y="3900"/>
                <a:ext cx="701" cy="291"/>
              </a:xfrm>
              <a:prstGeom prst="rect">
                <a:avLst/>
              </a:prstGeom>
              <a:noFill/>
              <a:ln w="9525">
                <a:noFill/>
                <a:miter lim="800000"/>
                <a:headEnd/>
                <a:tailEnd/>
              </a:ln>
              <a:effectLst/>
            </p:spPr>
            <p:txBody>
              <a:bodyPr wrap="none" lIns="92075" tIns="46038" rIns="92075" bIns="46038">
                <a:spAutoFit/>
              </a:bodyPr>
              <a:lstStyle/>
              <a:p>
                <a:pPr eaLnBrk="0" hangingPunct="0">
                  <a:defRPr/>
                </a:pPr>
                <a:r>
                  <a:rPr lang="en-US" sz="2400">
                    <a:solidFill>
                      <a:schemeClr val="bg1"/>
                    </a:solidFill>
                    <a:effectLst>
                      <a:outerShdw blurRad="38100" dist="38100" dir="2700000" algn="tl">
                        <a:srgbClr val="000000"/>
                      </a:outerShdw>
                    </a:effectLst>
                    <a:latin typeface="Calibri" pitchFamily="34" charset="0"/>
                  </a:rPr>
                  <a:t>MgSiO</a:t>
                </a:r>
                <a:r>
                  <a:rPr lang="en-US" sz="2400" baseline="-25000">
                    <a:solidFill>
                      <a:schemeClr val="bg1"/>
                    </a:solidFill>
                    <a:effectLst>
                      <a:outerShdw blurRad="38100" dist="38100" dir="2700000" algn="tl">
                        <a:srgbClr val="000000"/>
                      </a:outerShdw>
                    </a:effectLst>
                    <a:latin typeface="Calibri" pitchFamily="34" charset="0"/>
                  </a:rPr>
                  <a:t>3</a:t>
                </a:r>
              </a:p>
            </p:txBody>
          </p:sp>
          <p:sp>
            <p:nvSpPr>
              <p:cNvPr id="201" name="Line 46"/>
              <p:cNvSpPr>
                <a:spLocks noChangeShapeType="1"/>
              </p:cNvSpPr>
              <p:nvPr/>
            </p:nvSpPr>
            <p:spPr bwMode="auto">
              <a:xfrm>
                <a:off x="2065" y="1195"/>
                <a:ext cx="299" cy="496"/>
              </a:xfrm>
              <a:prstGeom prst="line">
                <a:avLst/>
              </a:prstGeom>
              <a:noFill/>
              <a:ln w="12700">
                <a:solidFill>
                  <a:srgbClr val="000000"/>
                </a:solidFill>
                <a:round/>
                <a:headEnd type="none" w="sm" len="sm"/>
                <a:tailEnd type="none" w="sm" len="sm"/>
              </a:ln>
              <a:effectLst/>
            </p:spPr>
            <p:txBody>
              <a:bodyPr wrap="none" anchor="ctr"/>
              <a:lstStyle/>
              <a:p>
                <a:pPr>
                  <a:defRPr/>
                </a:pPr>
                <a:endParaRPr lang="it-IT">
                  <a:latin typeface="Calibri" pitchFamily="34" charset="0"/>
                </a:endParaRPr>
              </a:p>
            </p:txBody>
          </p:sp>
          <p:sp>
            <p:nvSpPr>
              <p:cNvPr id="202" name="Line 47"/>
              <p:cNvSpPr>
                <a:spLocks noChangeShapeType="1"/>
              </p:cNvSpPr>
              <p:nvPr/>
            </p:nvSpPr>
            <p:spPr bwMode="auto">
              <a:xfrm>
                <a:off x="2236" y="1029"/>
                <a:ext cx="399" cy="319"/>
              </a:xfrm>
              <a:prstGeom prst="line">
                <a:avLst/>
              </a:prstGeom>
              <a:noFill/>
              <a:ln w="12700">
                <a:solidFill>
                  <a:srgbClr val="000000"/>
                </a:solidFill>
                <a:round/>
                <a:headEnd type="none" w="sm" len="sm"/>
                <a:tailEnd type="none" w="sm" len="sm"/>
              </a:ln>
              <a:effectLst/>
            </p:spPr>
            <p:txBody>
              <a:bodyPr wrap="none" anchor="ctr"/>
              <a:lstStyle/>
              <a:p>
                <a:pPr>
                  <a:defRPr/>
                </a:pPr>
                <a:endParaRPr lang="it-IT">
                  <a:latin typeface="Calibri" pitchFamily="34" charset="0"/>
                </a:endParaRPr>
              </a:p>
            </p:txBody>
          </p:sp>
          <p:sp>
            <p:nvSpPr>
              <p:cNvPr id="204" name="Freeform 61"/>
              <p:cNvSpPr>
                <a:spLocks/>
              </p:cNvSpPr>
              <p:nvPr/>
            </p:nvSpPr>
            <p:spPr bwMode="auto">
              <a:xfrm>
                <a:off x="5509" y="3556"/>
                <a:ext cx="104" cy="36"/>
              </a:xfrm>
              <a:custGeom>
                <a:avLst/>
                <a:gdLst/>
                <a:ahLst/>
                <a:cxnLst>
                  <a:cxn ang="0">
                    <a:pos x="58" y="0"/>
                  </a:cxn>
                  <a:cxn ang="0">
                    <a:pos x="0" y="0"/>
                  </a:cxn>
                  <a:cxn ang="0">
                    <a:pos x="0" y="16"/>
                  </a:cxn>
                  <a:cxn ang="0">
                    <a:pos x="58" y="16"/>
                  </a:cxn>
                  <a:cxn ang="0">
                    <a:pos x="58" y="0"/>
                  </a:cxn>
                </a:cxnLst>
                <a:rect l="0" t="0" r="r" b="b"/>
                <a:pathLst>
                  <a:path w="59" h="17">
                    <a:moveTo>
                      <a:pt x="58" y="0"/>
                    </a:moveTo>
                    <a:lnTo>
                      <a:pt x="0" y="0"/>
                    </a:lnTo>
                    <a:lnTo>
                      <a:pt x="0" y="16"/>
                    </a:lnTo>
                    <a:lnTo>
                      <a:pt x="58" y="16"/>
                    </a:lnTo>
                    <a:lnTo>
                      <a:pt x="58" y="0"/>
                    </a:lnTo>
                  </a:path>
                </a:pathLst>
              </a:custGeom>
              <a:solidFill>
                <a:srgbClr val="000000"/>
              </a:solidFill>
              <a:ln w="9525" cap="rnd">
                <a:noFill/>
                <a:round/>
                <a:headEnd/>
                <a:tailEnd/>
              </a:ln>
              <a:effectLst/>
            </p:spPr>
            <p:txBody>
              <a:bodyPr/>
              <a:lstStyle/>
              <a:p>
                <a:pPr>
                  <a:defRPr/>
                </a:pPr>
                <a:endParaRPr lang="it-IT">
                  <a:latin typeface="Calibri" pitchFamily="34" charset="0"/>
                </a:endParaRPr>
              </a:p>
            </p:txBody>
          </p:sp>
          <p:sp>
            <p:nvSpPr>
              <p:cNvPr id="205" name="Freeform 62"/>
              <p:cNvSpPr>
                <a:spLocks/>
              </p:cNvSpPr>
              <p:nvPr/>
            </p:nvSpPr>
            <p:spPr bwMode="auto">
              <a:xfrm>
                <a:off x="5509" y="3212"/>
                <a:ext cx="104" cy="36"/>
              </a:xfrm>
              <a:custGeom>
                <a:avLst/>
                <a:gdLst/>
                <a:ahLst/>
                <a:cxnLst>
                  <a:cxn ang="0">
                    <a:pos x="58" y="0"/>
                  </a:cxn>
                  <a:cxn ang="0">
                    <a:pos x="0" y="0"/>
                  </a:cxn>
                  <a:cxn ang="0">
                    <a:pos x="0" y="16"/>
                  </a:cxn>
                  <a:cxn ang="0">
                    <a:pos x="58" y="16"/>
                  </a:cxn>
                  <a:cxn ang="0">
                    <a:pos x="58" y="0"/>
                  </a:cxn>
                </a:cxnLst>
                <a:rect l="0" t="0" r="r" b="b"/>
                <a:pathLst>
                  <a:path w="59" h="17">
                    <a:moveTo>
                      <a:pt x="58" y="0"/>
                    </a:moveTo>
                    <a:lnTo>
                      <a:pt x="0" y="0"/>
                    </a:lnTo>
                    <a:lnTo>
                      <a:pt x="0" y="16"/>
                    </a:lnTo>
                    <a:lnTo>
                      <a:pt x="58" y="16"/>
                    </a:lnTo>
                    <a:lnTo>
                      <a:pt x="58" y="0"/>
                    </a:lnTo>
                  </a:path>
                </a:pathLst>
              </a:custGeom>
              <a:solidFill>
                <a:srgbClr val="000000"/>
              </a:solidFill>
              <a:ln w="9525" cap="rnd">
                <a:noFill/>
                <a:round/>
                <a:headEnd/>
                <a:tailEnd/>
              </a:ln>
              <a:effectLst/>
            </p:spPr>
            <p:txBody>
              <a:bodyPr/>
              <a:lstStyle/>
              <a:p>
                <a:pPr>
                  <a:defRPr/>
                </a:pPr>
                <a:endParaRPr lang="it-IT">
                  <a:latin typeface="Calibri" pitchFamily="34" charset="0"/>
                </a:endParaRPr>
              </a:p>
            </p:txBody>
          </p:sp>
          <p:sp>
            <p:nvSpPr>
              <p:cNvPr id="206" name="Freeform 63"/>
              <p:cNvSpPr>
                <a:spLocks/>
              </p:cNvSpPr>
              <p:nvPr/>
            </p:nvSpPr>
            <p:spPr bwMode="auto">
              <a:xfrm>
                <a:off x="5509" y="2863"/>
                <a:ext cx="104" cy="33"/>
              </a:xfrm>
              <a:custGeom>
                <a:avLst/>
                <a:gdLst/>
                <a:ahLst/>
                <a:cxnLst>
                  <a:cxn ang="0">
                    <a:pos x="58" y="0"/>
                  </a:cxn>
                  <a:cxn ang="0">
                    <a:pos x="0" y="0"/>
                  </a:cxn>
                  <a:cxn ang="0">
                    <a:pos x="0" y="16"/>
                  </a:cxn>
                  <a:cxn ang="0">
                    <a:pos x="58" y="16"/>
                  </a:cxn>
                  <a:cxn ang="0">
                    <a:pos x="58" y="0"/>
                  </a:cxn>
                </a:cxnLst>
                <a:rect l="0" t="0" r="r" b="b"/>
                <a:pathLst>
                  <a:path w="59" h="17">
                    <a:moveTo>
                      <a:pt x="58" y="0"/>
                    </a:moveTo>
                    <a:lnTo>
                      <a:pt x="0" y="0"/>
                    </a:lnTo>
                    <a:lnTo>
                      <a:pt x="0" y="16"/>
                    </a:lnTo>
                    <a:lnTo>
                      <a:pt x="58" y="16"/>
                    </a:lnTo>
                    <a:lnTo>
                      <a:pt x="58" y="0"/>
                    </a:lnTo>
                  </a:path>
                </a:pathLst>
              </a:custGeom>
              <a:solidFill>
                <a:srgbClr val="000000"/>
              </a:solidFill>
              <a:ln w="9525" cap="rnd">
                <a:noFill/>
                <a:round/>
                <a:headEnd/>
                <a:tailEnd/>
              </a:ln>
              <a:effectLst/>
            </p:spPr>
            <p:txBody>
              <a:bodyPr/>
              <a:lstStyle/>
              <a:p>
                <a:pPr>
                  <a:defRPr/>
                </a:pPr>
                <a:endParaRPr lang="it-IT">
                  <a:latin typeface="Calibri" pitchFamily="34" charset="0"/>
                </a:endParaRPr>
              </a:p>
            </p:txBody>
          </p:sp>
          <p:sp>
            <p:nvSpPr>
              <p:cNvPr id="207" name="Freeform 64"/>
              <p:cNvSpPr>
                <a:spLocks/>
              </p:cNvSpPr>
              <p:nvPr/>
            </p:nvSpPr>
            <p:spPr bwMode="auto">
              <a:xfrm>
                <a:off x="5509" y="2512"/>
                <a:ext cx="104" cy="36"/>
              </a:xfrm>
              <a:custGeom>
                <a:avLst/>
                <a:gdLst/>
                <a:ahLst/>
                <a:cxnLst>
                  <a:cxn ang="0">
                    <a:pos x="58" y="0"/>
                  </a:cxn>
                  <a:cxn ang="0">
                    <a:pos x="0" y="0"/>
                  </a:cxn>
                  <a:cxn ang="0">
                    <a:pos x="0" y="16"/>
                  </a:cxn>
                  <a:cxn ang="0">
                    <a:pos x="58" y="16"/>
                  </a:cxn>
                  <a:cxn ang="0">
                    <a:pos x="58" y="0"/>
                  </a:cxn>
                </a:cxnLst>
                <a:rect l="0" t="0" r="r" b="b"/>
                <a:pathLst>
                  <a:path w="59" h="17">
                    <a:moveTo>
                      <a:pt x="58" y="0"/>
                    </a:moveTo>
                    <a:lnTo>
                      <a:pt x="0" y="0"/>
                    </a:lnTo>
                    <a:lnTo>
                      <a:pt x="0" y="16"/>
                    </a:lnTo>
                    <a:lnTo>
                      <a:pt x="58" y="16"/>
                    </a:lnTo>
                    <a:lnTo>
                      <a:pt x="58" y="0"/>
                    </a:lnTo>
                  </a:path>
                </a:pathLst>
              </a:custGeom>
              <a:solidFill>
                <a:srgbClr val="000000"/>
              </a:solidFill>
              <a:ln w="9525" cap="rnd">
                <a:noFill/>
                <a:round/>
                <a:headEnd/>
                <a:tailEnd/>
              </a:ln>
              <a:effectLst/>
            </p:spPr>
            <p:txBody>
              <a:bodyPr/>
              <a:lstStyle/>
              <a:p>
                <a:pPr>
                  <a:defRPr/>
                </a:pPr>
                <a:endParaRPr lang="it-IT">
                  <a:latin typeface="Calibri" pitchFamily="34" charset="0"/>
                </a:endParaRPr>
              </a:p>
            </p:txBody>
          </p:sp>
          <p:sp>
            <p:nvSpPr>
              <p:cNvPr id="208" name="Freeform 65"/>
              <p:cNvSpPr>
                <a:spLocks/>
              </p:cNvSpPr>
              <p:nvPr/>
            </p:nvSpPr>
            <p:spPr bwMode="auto">
              <a:xfrm>
                <a:off x="5509" y="2167"/>
                <a:ext cx="104" cy="36"/>
              </a:xfrm>
              <a:custGeom>
                <a:avLst/>
                <a:gdLst/>
                <a:ahLst/>
                <a:cxnLst>
                  <a:cxn ang="0">
                    <a:pos x="58" y="0"/>
                  </a:cxn>
                  <a:cxn ang="0">
                    <a:pos x="0" y="0"/>
                  </a:cxn>
                  <a:cxn ang="0">
                    <a:pos x="0" y="16"/>
                  </a:cxn>
                  <a:cxn ang="0">
                    <a:pos x="58" y="16"/>
                  </a:cxn>
                  <a:cxn ang="0">
                    <a:pos x="58" y="0"/>
                  </a:cxn>
                </a:cxnLst>
                <a:rect l="0" t="0" r="r" b="b"/>
                <a:pathLst>
                  <a:path w="59" h="17">
                    <a:moveTo>
                      <a:pt x="58" y="0"/>
                    </a:moveTo>
                    <a:lnTo>
                      <a:pt x="0" y="0"/>
                    </a:lnTo>
                    <a:lnTo>
                      <a:pt x="0" y="16"/>
                    </a:lnTo>
                    <a:lnTo>
                      <a:pt x="58" y="16"/>
                    </a:lnTo>
                    <a:lnTo>
                      <a:pt x="58" y="0"/>
                    </a:lnTo>
                  </a:path>
                </a:pathLst>
              </a:custGeom>
              <a:solidFill>
                <a:srgbClr val="000000"/>
              </a:solidFill>
              <a:ln w="9525" cap="rnd">
                <a:noFill/>
                <a:round/>
                <a:headEnd/>
                <a:tailEnd/>
              </a:ln>
              <a:effectLst/>
            </p:spPr>
            <p:txBody>
              <a:bodyPr/>
              <a:lstStyle/>
              <a:p>
                <a:pPr>
                  <a:defRPr/>
                </a:pPr>
                <a:endParaRPr lang="it-IT">
                  <a:latin typeface="Calibri" pitchFamily="34" charset="0"/>
                </a:endParaRPr>
              </a:p>
            </p:txBody>
          </p:sp>
          <p:sp>
            <p:nvSpPr>
              <p:cNvPr id="209" name="Freeform 66"/>
              <p:cNvSpPr>
                <a:spLocks/>
              </p:cNvSpPr>
              <p:nvPr/>
            </p:nvSpPr>
            <p:spPr bwMode="auto">
              <a:xfrm>
                <a:off x="5509" y="1819"/>
                <a:ext cx="104" cy="33"/>
              </a:xfrm>
              <a:custGeom>
                <a:avLst/>
                <a:gdLst/>
                <a:ahLst/>
                <a:cxnLst>
                  <a:cxn ang="0">
                    <a:pos x="58" y="0"/>
                  </a:cxn>
                  <a:cxn ang="0">
                    <a:pos x="0" y="0"/>
                  </a:cxn>
                  <a:cxn ang="0">
                    <a:pos x="0" y="16"/>
                  </a:cxn>
                  <a:cxn ang="0">
                    <a:pos x="58" y="16"/>
                  </a:cxn>
                  <a:cxn ang="0">
                    <a:pos x="58" y="0"/>
                  </a:cxn>
                </a:cxnLst>
                <a:rect l="0" t="0" r="r" b="b"/>
                <a:pathLst>
                  <a:path w="59" h="17">
                    <a:moveTo>
                      <a:pt x="58" y="0"/>
                    </a:moveTo>
                    <a:lnTo>
                      <a:pt x="0" y="0"/>
                    </a:lnTo>
                    <a:lnTo>
                      <a:pt x="0" y="16"/>
                    </a:lnTo>
                    <a:lnTo>
                      <a:pt x="58" y="16"/>
                    </a:lnTo>
                    <a:lnTo>
                      <a:pt x="58" y="0"/>
                    </a:lnTo>
                  </a:path>
                </a:pathLst>
              </a:custGeom>
              <a:solidFill>
                <a:srgbClr val="000000"/>
              </a:solidFill>
              <a:ln w="9525" cap="rnd">
                <a:noFill/>
                <a:round/>
                <a:headEnd/>
                <a:tailEnd/>
              </a:ln>
              <a:effectLst/>
            </p:spPr>
            <p:txBody>
              <a:bodyPr/>
              <a:lstStyle/>
              <a:p>
                <a:pPr>
                  <a:defRPr/>
                </a:pPr>
                <a:endParaRPr lang="it-IT">
                  <a:latin typeface="Calibri" pitchFamily="34" charset="0"/>
                </a:endParaRPr>
              </a:p>
            </p:txBody>
          </p:sp>
          <p:sp>
            <p:nvSpPr>
              <p:cNvPr id="210" name="Freeform 67"/>
              <p:cNvSpPr>
                <a:spLocks/>
              </p:cNvSpPr>
              <p:nvPr/>
            </p:nvSpPr>
            <p:spPr bwMode="auto">
              <a:xfrm>
                <a:off x="1113" y="3838"/>
                <a:ext cx="32" cy="78"/>
              </a:xfrm>
              <a:custGeom>
                <a:avLst/>
                <a:gdLst/>
                <a:ahLst/>
                <a:cxnLst>
                  <a:cxn ang="0">
                    <a:pos x="16" y="37"/>
                  </a:cxn>
                  <a:cxn ang="0">
                    <a:pos x="16" y="0"/>
                  </a:cxn>
                  <a:cxn ang="0">
                    <a:pos x="0" y="0"/>
                  </a:cxn>
                  <a:cxn ang="0">
                    <a:pos x="0" y="37"/>
                  </a:cxn>
                  <a:cxn ang="0">
                    <a:pos x="16" y="37"/>
                  </a:cxn>
                </a:cxnLst>
                <a:rect l="0" t="0" r="r" b="b"/>
                <a:pathLst>
                  <a:path w="17" h="38">
                    <a:moveTo>
                      <a:pt x="16" y="37"/>
                    </a:moveTo>
                    <a:lnTo>
                      <a:pt x="16" y="0"/>
                    </a:lnTo>
                    <a:lnTo>
                      <a:pt x="0" y="0"/>
                    </a:lnTo>
                    <a:lnTo>
                      <a:pt x="0" y="37"/>
                    </a:lnTo>
                    <a:lnTo>
                      <a:pt x="16" y="37"/>
                    </a:lnTo>
                  </a:path>
                </a:pathLst>
              </a:custGeom>
              <a:solidFill>
                <a:srgbClr val="000000"/>
              </a:solidFill>
              <a:ln w="9525" cap="rnd">
                <a:noFill/>
                <a:round/>
                <a:headEnd/>
                <a:tailEnd/>
              </a:ln>
              <a:effectLst/>
            </p:spPr>
            <p:txBody>
              <a:bodyPr/>
              <a:lstStyle/>
              <a:p>
                <a:pPr>
                  <a:defRPr/>
                </a:pPr>
                <a:endParaRPr lang="it-IT">
                  <a:latin typeface="Calibri" pitchFamily="34" charset="0"/>
                </a:endParaRPr>
              </a:p>
            </p:txBody>
          </p:sp>
          <p:sp>
            <p:nvSpPr>
              <p:cNvPr id="211" name="Freeform 68"/>
              <p:cNvSpPr>
                <a:spLocks/>
              </p:cNvSpPr>
              <p:nvPr/>
            </p:nvSpPr>
            <p:spPr bwMode="auto">
              <a:xfrm>
                <a:off x="1615" y="3838"/>
                <a:ext cx="32" cy="78"/>
              </a:xfrm>
              <a:custGeom>
                <a:avLst/>
                <a:gdLst/>
                <a:ahLst/>
                <a:cxnLst>
                  <a:cxn ang="0">
                    <a:pos x="16" y="37"/>
                  </a:cxn>
                  <a:cxn ang="0">
                    <a:pos x="16" y="0"/>
                  </a:cxn>
                  <a:cxn ang="0">
                    <a:pos x="0" y="0"/>
                  </a:cxn>
                  <a:cxn ang="0">
                    <a:pos x="0" y="37"/>
                  </a:cxn>
                  <a:cxn ang="0">
                    <a:pos x="16" y="37"/>
                  </a:cxn>
                </a:cxnLst>
                <a:rect l="0" t="0" r="r" b="b"/>
                <a:pathLst>
                  <a:path w="17" h="38">
                    <a:moveTo>
                      <a:pt x="16" y="37"/>
                    </a:moveTo>
                    <a:lnTo>
                      <a:pt x="16" y="0"/>
                    </a:lnTo>
                    <a:lnTo>
                      <a:pt x="0" y="0"/>
                    </a:lnTo>
                    <a:lnTo>
                      <a:pt x="0" y="37"/>
                    </a:lnTo>
                    <a:lnTo>
                      <a:pt x="16" y="37"/>
                    </a:lnTo>
                  </a:path>
                </a:pathLst>
              </a:custGeom>
              <a:solidFill>
                <a:srgbClr val="000000"/>
              </a:solidFill>
              <a:ln w="9525" cap="rnd">
                <a:noFill/>
                <a:round/>
                <a:headEnd/>
                <a:tailEnd/>
              </a:ln>
              <a:effectLst/>
            </p:spPr>
            <p:txBody>
              <a:bodyPr/>
              <a:lstStyle/>
              <a:p>
                <a:pPr>
                  <a:defRPr/>
                </a:pPr>
                <a:endParaRPr lang="it-IT">
                  <a:latin typeface="Calibri" pitchFamily="34" charset="0"/>
                </a:endParaRPr>
              </a:p>
            </p:txBody>
          </p:sp>
          <p:sp>
            <p:nvSpPr>
              <p:cNvPr id="212" name="Freeform 69"/>
              <p:cNvSpPr>
                <a:spLocks/>
              </p:cNvSpPr>
              <p:nvPr/>
            </p:nvSpPr>
            <p:spPr bwMode="auto">
              <a:xfrm>
                <a:off x="2113" y="3838"/>
                <a:ext cx="30" cy="78"/>
              </a:xfrm>
              <a:custGeom>
                <a:avLst/>
                <a:gdLst/>
                <a:ahLst/>
                <a:cxnLst>
                  <a:cxn ang="0">
                    <a:pos x="16" y="37"/>
                  </a:cxn>
                  <a:cxn ang="0">
                    <a:pos x="16" y="0"/>
                  </a:cxn>
                  <a:cxn ang="0">
                    <a:pos x="0" y="0"/>
                  </a:cxn>
                  <a:cxn ang="0">
                    <a:pos x="0" y="37"/>
                  </a:cxn>
                  <a:cxn ang="0">
                    <a:pos x="16" y="37"/>
                  </a:cxn>
                </a:cxnLst>
                <a:rect l="0" t="0" r="r" b="b"/>
                <a:pathLst>
                  <a:path w="17" h="38">
                    <a:moveTo>
                      <a:pt x="16" y="37"/>
                    </a:moveTo>
                    <a:lnTo>
                      <a:pt x="16" y="0"/>
                    </a:lnTo>
                    <a:lnTo>
                      <a:pt x="0" y="0"/>
                    </a:lnTo>
                    <a:lnTo>
                      <a:pt x="0" y="37"/>
                    </a:lnTo>
                    <a:lnTo>
                      <a:pt x="16" y="37"/>
                    </a:lnTo>
                  </a:path>
                </a:pathLst>
              </a:custGeom>
              <a:solidFill>
                <a:srgbClr val="000000"/>
              </a:solidFill>
              <a:ln w="9525" cap="rnd">
                <a:noFill/>
                <a:round/>
                <a:headEnd/>
                <a:tailEnd/>
              </a:ln>
              <a:effectLst/>
            </p:spPr>
            <p:txBody>
              <a:bodyPr/>
              <a:lstStyle/>
              <a:p>
                <a:pPr>
                  <a:defRPr/>
                </a:pPr>
                <a:endParaRPr lang="it-IT">
                  <a:latin typeface="Calibri" pitchFamily="34" charset="0"/>
                </a:endParaRPr>
              </a:p>
            </p:txBody>
          </p:sp>
          <p:sp>
            <p:nvSpPr>
              <p:cNvPr id="213" name="Freeform 70"/>
              <p:cNvSpPr>
                <a:spLocks/>
              </p:cNvSpPr>
              <p:nvPr/>
            </p:nvSpPr>
            <p:spPr bwMode="auto">
              <a:xfrm>
                <a:off x="2612" y="3838"/>
                <a:ext cx="30" cy="78"/>
              </a:xfrm>
              <a:custGeom>
                <a:avLst/>
                <a:gdLst/>
                <a:ahLst/>
                <a:cxnLst>
                  <a:cxn ang="0">
                    <a:pos x="16" y="37"/>
                  </a:cxn>
                  <a:cxn ang="0">
                    <a:pos x="16" y="0"/>
                  </a:cxn>
                  <a:cxn ang="0">
                    <a:pos x="0" y="0"/>
                  </a:cxn>
                  <a:cxn ang="0">
                    <a:pos x="0" y="37"/>
                  </a:cxn>
                  <a:cxn ang="0">
                    <a:pos x="16" y="37"/>
                  </a:cxn>
                </a:cxnLst>
                <a:rect l="0" t="0" r="r" b="b"/>
                <a:pathLst>
                  <a:path w="17" h="38">
                    <a:moveTo>
                      <a:pt x="16" y="37"/>
                    </a:moveTo>
                    <a:lnTo>
                      <a:pt x="16" y="0"/>
                    </a:lnTo>
                    <a:lnTo>
                      <a:pt x="0" y="0"/>
                    </a:lnTo>
                    <a:lnTo>
                      <a:pt x="0" y="37"/>
                    </a:lnTo>
                    <a:lnTo>
                      <a:pt x="16" y="37"/>
                    </a:lnTo>
                  </a:path>
                </a:pathLst>
              </a:custGeom>
              <a:solidFill>
                <a:srgbClr val="000000"/>
              </a:solidFill>
              <a:ln w="9525" cap="rnd">
                <a:noFill/>
                <a:round/>
                <a:headEnd/>
                <a:tailEnd/>
              </a:ln>
              <a:effectLst/>
            </p:spPr>
            <p:txBody>
              <a:bodyPr/>
              <a:lstStyle/>
              <a:p>
                <a:pPr>
                  <a:defRPr/>
                </a:pPr>
                <a:endParaRPr lang="it-IT">
                  <a:latin typeface="Calibri" pitchFamily="34" charset="0"/>
                </a:endParaRPr>
              </a:p>
            </p:txBody>
          </p:sp>
          <p:sp>
            <p:nvSpPr>
              <p:cNvPr id="214" name="Freeform 71"/>
              <p:cNvSpPr>
                <a:spLocks/>
              </p:cNvSpPr>
              <p:nvPr/>
            </p:nvSpPr>
            <p:spPr bwMode="auto">
              <a:xfrm>
                <a:off x="3109" y="3838"/>
                <a:ext cx="30" cy="78"/>
              </a:xfrm>
              <a:custGeom>
                <a:avLst/>
                <a:gdLst/>
                <a:ahLst/>
                <a:cxnLst>
                  <a:cxn ang="0">
                    <a:pos x="16" y="37"/>
                  </a:cxn>
                  <a:cxn ang="0">
                    <a:pos x="16" y="0"/>
                  </a:cxn>
                  <a:cxn ang="0">
                    <a:pos x="0" y="0"/>
                  </a:cxn>
                  <a:cxn ang="0">
                    <a:pos x="0" y="37"/>
                  </a:cxn>
                  <a:cxn ang="0">
                    <a:pos x="16" y="37"/>
                  </a:cxn>
                </a:cxnLst>
                <a:rect l="0" t="0" r="r" b="b"/>
                <a:pathLst>
                  <a:path w="17" h="38">
                    <a:moveTo>
                      <a:pt x="16" y="37"/>
                    </a:moveTo>
                    <a:lnTo>
                      <a:pt x="16" y="0"/>
                    </a:lnTo>
                    <a:lnTo>
                      <a:pt x="0" y="0"/>
                    </a:lnTo>
                    <a:lnTo>
                      <a:pt x="0" y="37"/>
                    </a:lnTo>
                    <a:lnTo>
                      <a:pt x="16" y="37"/>
                    </a:lnTo>
                  </a:path>
                </a:pathLst>
              </a:custGeom>
              <a:solidFill>
                <a:srgbClr val="000000"/>
              </a:solidFill>
              <a:ln w="9525" cap="rnd">
                <a:noFill/>
                <a:round/>
                <a:headEnd/>
                <a:tailEnd/>
              </a:ln>
              <a:effectLst/>
            </p:spPr>
            <p:txBody>
              <a:bodyPr/>
              <a:lstStyle/>
              <a:p>
                <a:pPr>
                  <a:defRPr/>
                </a:pPr>
                <a:endParaRPr lang="it-IT">
                  <a:latin typeface="Calibri" pitchFamily="34" charset="0"/>
                </a:endParaRPr>
              </a:p>
            </p:txBody>
          </p:sp>
          <p:sp>
            <p:nvSpPr>
              <p:cNvPr id="215" name="Freeform 72"/>
              <p:cNvSpPr>
                <a:spLocks/>
              </p:cNvSpPr>
              <p:nvPr/>
            </p:nvSpPr>
            <p:spPr bwMode="auto">
              <a:xfrm>
                <a:off x="3611" y="3838"/>
                <a:ext cx="30" cy="78"/>
              </a:xfrm>
              <a:custGeom>
                <a:avLst/>
                <a:gdLst/>
                <a:ahLst/>
                <a:cxnLst>
                  <a:cxn ang="0">
                    <a:pos x="16" y="37"/>
                  </a:cxn>
                  <a:cxn ang="0">
                    <a:pos x="16" y="0"/>
                  </a:cxn>
                  <a:cxn ang="0">
                    <a:pos x="0" y="0"/>
                  </a:cxn>
                  <a:cxn ang="0">
                    <a:pos x="0" y="37"/>
                  </a:cxn>
                  <a:cxn ang="0">
                    <a:pos x="16" y="37"/>
                  </a:cxn>
                </a:cxnLst>
                <a:rect l="0" t="0" r="r" b="b"/>
                <a:pathLst>
                  <a:path w="17" h="38">
                    <a:moveTo>
                      <a:pt x="16" y="37"/>
                    </a:moveTo>
                    <a:lnTo>
                      <a:pt x="16" y="0"/>
                    </a:lnTo>
                    <a:lnTo>
                      <a:pt x="0" y="0"/>
                    </a:lnTo>
                    <a:lnTo>
                      <a:pt x="0" y="37"/>
                    </a:lnTo>
                    <a:lnTo>
                      <a:pt x="16" y="37"/>
                    </a:lnTo>
                  </a:path>
                </a:pathLst>
              </a:custGeom>
              <a:solidFill>
                <a:srgbClr val="000000"/>
              </a:solidFill>
              <a:ln w="9525" cap="rnd">
                <a:noFill/>
                <a:round/>
                <a:headEnd/>
                <a:tailEnd/>
              </a:ln>
              <a:effectLst/>
            </p:spPr>
            <p:txBody>
              <a:bodyPr/>
              <a:lstStyle/>
              <a:p>
                <a:pPr>
                  <a:defRPr/>
                </a:pPr>
                <a:endParaRPr lang="it-IT">
                  <a:latin typeface="Calibri" pitchFamily="34" charset="0"/>
                </a:endParaRPr>
              </a:p>
            </p:txBody>
          </p:sp>
          <p:sp>
            <p:nvSpPr>
              <p:cNvPr id="216" name="Freeform 73"/>
              <p:cNvSpPr>
                <a:spLocks/>
              </p:cNvSpPr>
              <p:nvPr/>
            </p:nvSpPr>
            <p:spPr bwMode="auto">
              <a:xfrm>
                <a:off x="4109" y="3838"/>
                <a:ext cx="30" cy="78"/>
              </a:xfrm>
              <a:custGeom>
                <a:avLst/>
                <a:gdLst/>
                <a:ahLst/>
                <a:cxnLst>
                  <a:cxn ang="0">
                    <a:pos x="16" y="37"/>
                  </a:cxn>
                  <a:cxn ang="0">
                    <a:pos x="16" y="0"/>
                  </a:cxn>
                  <a:cxn ang="0">
                    <a:pos x="0" y="0"/>
                  </a:cxn>
                  <a:cxn ang="0">
                    <a:pos x="0" y="37"/>
                  </a:cxn>
                  <a:cxn ang="0">
                    <a:pos x="16" y="37"/>
                  </a:cxn>
                </a:cxnLst>
                <a:rect l="0" t="0" r="r" b="b"/>
                <a:pathLst>
                  <a:path w="17" h="38">
                    <a:moveTo>
                      <a:pt x="16" y="37"/>
                    </a:moveTo>
                    <a:lnTo>
                      <a:pt x="16" y="0"/>
                    </a:lnTo>
                    <a:lnTo>
                      <a:pt x="0" y="0"/>
                    </a:lnTo>
                    <a:lnTo>
                      <a:pt x="0" y="37"/>
                    </a:lnTo>
                    <a:lnTo>
                      <a:pt x="16" y="37"/>
                    </a:lnTo>
                  </a:path>
                </a:pathLst>
              </a:custGeom>
              <a:solidFill>
                <a:srgbClr val="000000"/>
              </a:solidFill>
              <a:ln w="9525" cap="rnd">
                <a:noFill/>
                <a:round/>
                <a:headEnd/>
                <a:tailEnd/>
              </a:ln>
              <a:effectLst/>
            </p:spPr>
            <p:txBody>
              <a:bodyPr/>
              <a:lstStyle/>
              <a:p>
                <a:pPr>
                  <a:defRPr/>
                </a:pPr>
                <a:endParaRPr lang="it-IT">
                  <a:latin typeface="Calibri" pitchFamily="34" charset="0"/>
                </a:endParaRPr>
              </a:p>
            </p:txBody>
          </p:sp>
          <p:sp>
            <p:nvSpPr>
              <p:cNvPr id="217" name="Freeform 74"/>
              <p:cNvSpPr>
                <a:spLocks/>
              </p:cNvSpPr>
              <p:nvPr/>
            </p:nvSpPr>
            <p:spPr bwMode="auto">
              <a:xfrm>
                <a:off x="4605" y="3838"/>
                <a:ext cx="30" cy="78"/>
              </a:xfrm>
              <a:custGeom>
                <a:avLst/>
                <a:gdLst/>
                <a:ahLst/>
                <a:cxnLst>
                  <a:cxn ang="0">
                    <a:pos x="16" y="37"/>
                  </a:cxn>
                  <a:cxn ang="0">
                    <a:pos x="16" y="0"/>
                  </a:cxn>
                  <a:cxn ang="0">
                    <a:pos x="0" y="0"/>
                  </a:cxn>
                  <a:cxn ang="0">
                    <a:pos x="0" y="37"/>
                  </a:cxn>
                  <a:cxn ang="0">
                    <a:pos x="16" y="37"/>
                  </a:cxn>
                </a:cxnLst>
                <a:rect l="0" t="0" r="r" b="b"/>
                <a:pathLst>
                  <a:path w="17" h="38">
                    <a:moveTo>
                      <a:pt x="16" y="37"/>
                    </a:moveTo>
                    <a:lnTo>
                      <a:pt x="16" y="0"/>
                    </a:lnTo>
                    <a:lnTo>
                      <a:pt x="0" y="0"/>
                    </a:lnTo>
                    <a:lnTo>
                      <a:pt x="0" y="37"/>
                    </a:lnTo>
                    <a:lnTo>
                      <a:pt x="16" y="37"/>
                    </a:lnTo>
                  </a:path>
                </a:pathLst>
              </a:custGeom>
              <a:solidFill>
                <a:srgbClr val="000000"/>
              </a:solidFill>
              <a:ln w="9525" cap="rnd">
                <a:noFill/>
                <a:round/>
                <a:headEnd/>
                <a:tailEnd/>
              </a:ln>
              <a:effectLst/>
            </p:spPr>
            <p:txBody>
              <a:bodyPr/>
              <a:lstStyle/>
              <a:p>
                <a:pPr>
                  <a:defRPr/>
                </a:pPr>
                <a:endParaRPr lang="it-IT">
                  <a:latin typeface="Calibri" pitchFamily="34" charset="0"/>
                </a:endParaRPr>
              </a:p>
            </p:txBody>
          </p:sp>
          <p:sp>
            <p:nvSpPr>
              <p:cNvPr id="218" name="Freeform 75"/>
              <p:cNvSpPr>
                <a:spLocks/>
              </p:cNvSpPr>
              <p:nvPr/>
            </p:nvSpPr>
            <p:spPr bwMode="auto">
              <a:xfrm>
                <a:off x="5107" y="3838"/>
                <a:ext cx="30" cy="78"/>
              </a:xfrm>
              <a:custGeom>
                <a:avLst/>
                <a:gdLst/>
                <a:ahLst/>
                <a:cxnLst>
                  <a:cxn ang="0">
                    <a:pos x="16" y="37"/>
                  </a:cxn>
                  <a:cxn ang="0">
                    <a:pos x="16" y="0"/>
                  </a:cxn>
                  <a:cxn ang="0">
                    <a:pos x="0" y="0"/>
                  </a:cxn>
                  <a:cxn ang="0">
                    <a:pos x="0" y="37"/>
                  </a:cxn>
                  <a:cxn ang="0">
                    <a:pos x="16" y="37"/>
                  </a:cxn>
                </a:cxnLst>
                <a:rect l="0" t="0" r="r" b="b"/>
                <a:pathLst>
                  <a:path w="17" h="38">
                    <a:moveTo>
                      <a:pt x="16" y="37"/>
                    </a:moveTo>
                    <a:lnTo>
                      <a:pt x="16" y="0"/>
                    </a:lnTo>
                    <a:lnTo>
                      <a:pt x="0" y="0"/>
                    </a:lnTo>
                    <a:lnTo>
                      <a:pt x="0" y="37"/>
                    </a:lnTo>
                    <a:lnTo>
                      <a:pt x="16" y="37"/>
                    </a:lnTo>
                  </a:path>
                </a:pathLst>
              </a:custGeom>
              <a:solidFill>
                <a:srgbClr val="000000"/>
              </a:solidFill>
              <a:ln w="9525" cap="rnd">
                <a:noFill/>
                <a:round/>
                <a:headEnd/>
                <a:tailEnd/>
              </a:ln>
              <a:effectLst/>
            </p:spPr>
            <p:txBody>
              <a:bodyPr/>
              <a:lstStyle/>
              <a:p>
                <a:pPr>
                  <a:defRPr/>
                </a:pPr>
                <a:endParaRPr lang="it-IT">
                  <a:latin typeface="Calibri" pitchFamily="34" charset="0"/>
                </a:endParaRPr>
              </a:p>
            </p:txBody>
          </p:sp>
          <p:sp>
            <p:nvSpPr>
              <p:cNvPr id="219" name="Freeform 76"/>
              <p:cNvSpPr>
                <a:spLocks/>
              </p:cNvSpPr>
              <p:nvPr/>
            </p:nvSpPr>
            <p:spPr bwMode="auto">
              <a:xfrm>
                <a:off x="622" y="780"/>
                <a:ext cx="103" cy="34"/>
              </a:xfrm>
              <a:custGeom>
                <a:avLst/>
                <a:gdLst/>
                <a:ahLst/>
                <a:cxnLst>
                  <a:cxn ang="0">
                    <a:pos x="0" y="16"/>
                  </a:cxn>
                  <a:cxn ang="0">
                    <a:pos x="57" y="16"/>
                  </a:cxn>
                  <a:cxn ang="0">
                    <a:pos x="57" y="0"/>
                  </a:cxn>
                  <a:cxn ang="0">
                    <a:pos x="0" y="0"/>
                  </a:cxn>
                  <a:cxn ang="0">
                    <a:pos x="0" y="16"/>
                  </a:cxn>
                </a:cxnLst>
                <a:rect l="0" t="0" r="r" b="b"/>
                <a:pathLst>
                  <a:path w="58" h="17">
                    <a:moveTo>
                      <a:pt x="0" y="16"/>
                    </a:moveTo>
                    <a:lnTo>
                      <a:pt x="57" y="16"/>
                    </a:lnTo>
                    <a:lnTo>
                      <a:pt x="57" y="0"/>
                    </a:lnTo>
                    <a:lnTo>
                      <a:pt x="0" y="0"/>
                    </a:lnTo>
                    <a:lnTo>
                      <a:pt x="0" y="16"/>
                    </a:lnTo>
                  </a:path>
                </a:pathLst>
              </a:custGeom>
              <a:solidFill>
                <a:srgbClr val="000000"/>
              </a:solidFill>
              <a:ln w="9525" cap="rnd">
                <a:noFill/>
                <a:round/>
                <a:headEnd/>
                <a:tailEnd/>
              </a:ln>
              <a:effectLst/>
            </p:spPr>
            <p:txBody>
              <a:bodyPr/>
              <a:lstStyle/>
              <a:p>
                <a:pPr>
                  <a:defRPr/>
                </a:pPr>
                <a:endParaRPr lang="it-IT">
                  <a:latin typeface="Calibri" pitchFamily="34" charset="0"/>
                </a:endParaRPr>
              </a:p>
            </p:txBody>
          </p:sp>
          <p:sp>
            <p:nvSpPr>
              <p:cNvPr id="220" name="Freeform 77"/>
              <p:cNvSpPr>
                <a:spLocks/>
              </p:cNvSpPr>
              <p:nvPr/>
            </p:nvSpPr>
            <p:spPr bwMode="auto">
              <a:xfrm>
                <a:off x="622" y="1122"/>
                <a:ext cx="103" cy="37"/>
              </a:xfrm>
              <a:custGeom>
                <a:avLst/>
                <a:gdLst/>
                <a:ahLst/>
                <a:cxnLst>
                  <a:cxn ang="0">
                    <a:pos x="0" y="16"/>
                  </a:cxn>
                  <a:cxn ang="0">
                    <a:pos x="57" y="16"/>
                  </a:cxn>
                  <a:cxn ang="0">
                    <a:pos x="57" y="0"/>
                  </a:cxn>
                  <a:cxn ang="0">
                    <a:pos x="0" y="0"/>
                  </a:cxn>
                  <a:cxn ang="0">
                    <a:pos x="0" y="16"/>
                  </a:cxn>
                </a:cxnLst>
                <a:rect l="0" t="0" r="r" b="b"/>
                <a:pathLst>
                  <a:path w="58" h="17">
                    <a:moveTo>
                      <a:pt x="0" y="16"/>
                    </a:moveTo>
                    <a:lnTo>
                      <a:pt x="57" y="16"/>
                    </a:lnTo>
                    <a:lnTo>
                      <a:pt x="57" y="0"/>
                    </a:lnTo>
                    <a:lnTo>
                      <a:pt x="0" y="0"/>
                    </a:lnTo>
                    <a:lnTo>
                      <a:pt x="0" y="16"/>
                    </a:lnTo>
                  </a:path>
                </a:pathLst>
              </a:custGeom>
              <a:solidFill>
                <a:srgbClr val="000000"/>
              </a:solidFill>
              <a:ln w="9525" cap="rnd">
                <a:noFill/>
                <a:round/>
                <a:headEnd/>
                <a:tailEnd/>
              </a:ln>
              <a:effectLst/>
            </p:spPr>
            <p:txBody>
              <a:bodyPr/>
              <a:lstStyle/>
              <a:p>
                <a:pPr>
                  <a:defRPr/>
                </a:pPr>
                <a:endParaRPr lang="it-IT">
                  <a:latin typeface="Calibri" pitchFamily="34" charset="0"/>
                </a:endParaRPr>
              </a:p>
            </p:txBody>
          </p:sp>
          <p:sp>
            <p:nvSpPr>
              <p:cNvPr id="221" name="Freeform 78"/>
              <p:cNvSpPr>
                <a:spLocks/>
              </p:cNvSpPr>
              <p:nvPr/>
            </p:nvSpPr>
            <p:spPr bwMode="auto">
              <a:xfrm>
                <a:off x="622" y="1473"/>
                <a:ext cx="103" cy="35"/>
              </a:xfrm>
              <a:custGeom>
                <a:avLst/>
                <a:gdLst/>
                <a:ahLst/>
                <a:cxnLst>
                  <a:cxn ang="0">
                    <a:pos x="0" y="16"/>
                  </a:cxn>
                  <a:cxn ang="0">
                    <a:pos x="57" y="16"/>
                  </a:cxn>
                  <a:cxn ang="0">
                    <a:pos x="57" y="0"/>
                  </a:cxn>
                  <a:cxn ang="0">
                    <a:pos x="0" y="0"/>
                  </a:cxn>
                  <a:cxn ang="0">
                    <a:pos x="0" y="16"/>
                  </a:cxn>
                </a:cxnLst>
                <a:rect l="0" t="0" r="r" b="b"/>
                <a:pathLst>
                  <a:path w="58" h="17">
                    <a:moveTo>
                      <a:pt x="0" y="16"/>
                    </a:moveTo>
                    <a:lnTo>
                      <a:pt x="57" y="16"/>
                    </a:lnTo>
                    <a:lnTo>
                      <a:pt x="57" y="0"/>
                    </a:lnTo>
                    <a:lnTo>
                      <a:pt x="0" y="0"/>
                    </a:lnTo>
                    <a:lnTo>
                      <a:pt x="0" y="16"/>
                    </a:lnTo>
                  </a:path>
                </a:pathLst>
              </a:custGeom>
              <a:solidFill>
                <a:srgbClr val="000000"/>
              </a:solidFill>
              <a:ln w="9525" cap="rnd">
                <a:noFill/>
                <a:round/>
                <a:headEnd/>
                <a:tailEnd/>
              </a:ln>
              <a:effectLst/>
            </p:spPr>
            <p:txBody>
              <a:bodyPr/>
              <a:lstStyle/>
              <a:p>
                <a:pPr>
                  <a:defRPr/>
                </a:pPr>
                <a:endParaRPr lang="it-IT">
                  <a:latin typeface="Calibri" pitchFamily="34" charset="0"/>
                </a:endParaRPr>
              </a:p>
            </p:txBody>
          </p:sp>
          <p:sp>
            <p:nvSpPr>
              <p:cNvPr id="222" name="Rectangle 79"/>
              <p:cNvSpPr>
                <a:spLocks noChangeArrowheads="1"/>
              </p:cNvSpPr>
              <p:nvPr/>
            </p:nvSpPr>
            <p:spPr bwMode="auto">
              <a:xfrm>
                <a:off x="146" y="2461"/>
                <a:ext cx="444" cy="252"/>
              </a:xfrm>
              <a:prstGeom prst="rect">
                <a:avLst/>
              </a:prstGeom>
              <a:noFill/>
              <a:ln w="9525">
                <a:noFill/>
                <a:miter lim="800000"/>
                <a:headEnd/>
                <a:tailEnd/>
              </a:ln>
              <a:effectLst/>
            </p:spPr>
            <p:txBody>
              <a:bodyPr wrap="none" lIns="92075" tIns="46038" rIns="92075" bIns="46038">
                <a:spAutoFit/>
              </a:bodyPr>
              <a:lstStyle/>
              <a:p>
                <a:pPr eaLnBrk="0" hangingPunct="0">
                  <a:defRPr/>
                </a:pPr>
                <a:r>
                  <a:rPr lang="en-US" sz="2000" dirty="0">
                    <a:solidFill>
                      <a:schemeClr val="bg1"/>
                    </a:solidFill>
                    <a:effectLst>
                      <a:outerShdw blurRad="38100" dist="38100" dir="2700000" algn="tl">
                        <a:srgbClr val="000000"/>
                      </a:outerShdw>
                    </a:effectLst>
                    <a:latin typeface="Calibri" pitchFamily="34" charset="0"/>
                  </a:rPr>
                  <a:t>1600</a:t>
                </a:r>
              </a:p>
            </p:txBody>
          </p:sp>
          <p:sp>
            <p:nvSpPr>
              <p:cNvPr id="223" name="Rectangle 80"/>
              <p:cNvSpPr>
                <a:spLocks noChangeArrowheads="1"/>
              </p:cNvSpPr>
              <p:nvPr/>
            </p:nvSpPr>
            <p:spPr bwMode="auto">
              <a:xfrm>
                <a:off x="154" y="3534"/>
                <a:ext cx="444" cy="252"/>
              </a:xfrm>
              <a:prstGeom prst="rect">
                <a:avLst/>
              </a:prstGeom>
              <a:noFill/>
              <a:ln w="9525">
                <a:noFill/>
                <a:miter lim="800000"/>
                <a:headEnd/>
                <a:tailEnd/>
              </a:ln>
              <a:effectLst/>
            </p:spPr>
            <p:txBody>
              <a:bodyPr wrap="none" lIns="92075" tIns="46038" rIns="92075" bIns="46038">
                <a:spAutoFit/>
              </a:bodyPr>
              <a:lstStyle/>
              <a:p>
                <a:pPr eaLnBrk="0" hangingPunct="0">
                  <a:defRPr/>
                </a:pPr>
                <a:r>
                  <a:rPr lang="en-US" sz="2000">
                    <a:solidFill>
                      <a:schemeClr val="bg1"/>
                    </a:solidFill>
                    <a:effectLst>
                      <a:outerShdw blurRad="38100" dist="38100" dir="2700000" algn="tl">
                        <a:srgbClr val="000000"/>
                      </a:outerShdw>
                    </a:effectLst>
                    <a:latin typeface="Calibri" pitchFamily="34" charset="0"/>
                  </a:rPr>
                  <a:t>1500</a:t>
                </a:r>
              </a:p>
            </p:txBody>
          </p:sp>
          <p:sp>
            <p:nvSpPr>
              <p:cNvPr id="224" name="Rectangle 81"/>
              <p:cNvSpPr>
                <a:spLocks noChangeArrowheads="1"/>
              </p:cNvSpPr>
              <p:nvPr/>
            </p:nvSpPr>
            <p:spPr bwMode="auto">
              <a:xfrm>
                <a:off x="158" y="1323"/>
                <a:ext cx="444" cy="252"/>
              </a:xfrm>
              <a:prstGeom prst="rect">
                <a:avLst/>
              </a:prstGeom>
              <a:noFill/>
              <a:ln w="9525">
                <a:noFill/>
                <a:miter lim="800000"/>
                <a:headEnd/>
                <a:tailEnd/>
              </a:ln>
              <a:effectLst/>
            </p:spPr>
            <p:txBody>
              <a:bodyPr wrap="none" lIns="92075" tIns="46038" rIns="92075" bIns="46038">
                <a:spAutoFit/>
              </a:bodyPr>
              <a:lstStyle/>
              <a:p>
                <a:pPr eaLnBrk="0" hangingPunct="0">
                  <a:defRPr/>
                </a:pPr>
                <a:r>
                  <a:rPr lang="en-US" sz="2000">
                    <a:solidFill>
                      <a:schemeClr val="bg1"/>
                    </a:solidFill>
                    <a:effectLst>
                      <a:outerShdw blurRad="38100" dist="38100" dir="2700000" algn="tl">
                        <a:srgbClr val="000000"/>
                      </a:outerShdw>
                    </a:effectLst>
                    <a:latin typeface="Calibri" pitchFamily="34" charset="0"/>
                  </a:rPr>
                  <a:t>1700</a:t>
                </a:r>
              </a:p>
            </p:txBody>
          </p:sp>
          <p:sp>
            <p:nvSpPr>
              <p:cNvPr id="225" name="Rectangle 82"/>
              <p:cNvSpPr>
                <a:spLocks noChangeArrowheads="1"/>
              </p:cNvSpPr>
              <p:nvPr/>
            </p:nvSpPr>
            <p:spPr bwMode="auto">
              <a:xfrm rot="16200000">
                <a:off x="44" y="1848"/>
                <a:ext cx="582" cy="408"/>
              </a:xfrm>
              <a:prstGeom prst="rect">
                <a:avLst/>
              </a:prstGeom>
              <a:noFill/>
              <a:ln w="9525">
                <a:noFill/>
                <a:miter lim="800000"/>
                <a:headEnd/>
                <a:tailEnd/>
              </a:ln>
              <a:effectLst/>
            </p:spPr>
            <p:txBody>
              <a:bodyPr wrap="none" lIns="92075" tIns="46038" rIns="92075" bIns="46038">
                <a:spAutoFit/>
              </a:bodyPr>
              <a:lstStyle/>
              <a:p>
                <a:pPr eaLnBrk="0" hangingPunct="0">
                  <a:defRPr/>
                </a:pPr>
                <a:r>
                  <a:rPr lang="en-US" sz="3600" dirty="0">
                    <a:solidFill>
                      <a:schemeClr val="bg1"/>
                    </a:solidFill>
                    <a:effectLst>
                      <a:outerShdw blurRad="38100" dist="38100" dir="2700000" algn="tl">
                        <a:srgbClr val="000000"/>
                      </a:outerShdw>
                    </a:effectLst>
                    <a:latin typeface="Calibri" pitchFamily="34" charset="0"/>
                  </a:rPr>
                  <a:t>T </a:t>
                </a:r>
                <a:r>
                  <a:rPr lang="en-US" sz="3600" baseline="30000" dirty="0" err="1">
                    <a:solidFill>
                      <a:schemeClr val="bg1"/>
                    </a:solidFill>
                    <a:effectLst>
                      <a:outerShdw blurRad="38100" dist="38100" dir="2700000" algn="tl">
                        <a:srgbClr val="000000"/>
                      </a:outerShdw>
                    </a:effectLst>
                    <a:latin typeface="Calibri" pitchFamily="34" charset="0"/>
                  </a:rPr>
                  <a:t>o</a:t>
                </a:r>
                <a:r>
                  <a:rPr lang="en-US" sz="3600" dirty="0" err="1">
                    <a:solidFill>
                      <a:schemeClr val="bg1"/>
                    </a:solidFill>
                    <a:effectLst>
                      <a:outerShdw blurRad="38100" dist="38100" dir="2700000" algn="tl">
                        <a:srgbClr val="000000"/>
                      </a:outerShdw>
                    </a:effectLst>
                    <a:latin typeface="Calibri" pitchFamily="34" charset="0"/>
                  </a:rPr>
                  <a:t>C</a:t>
                </a:r>
                <a:endParaRPr lang="en-US" sz="3600" dirty="0">
                  <a:solidFill>
                    <a:schemeClr val="bg1"/>
                  </a:solidFill>
                  <a:effectLst>
                    <a:outerShdw blurRad="38100" dist="38100" dir="2700000" algn="tl">
                      <a:srgbClr val="000000"/>
                    </a:outerShdw>
                  </a:effectLst>
                  <a:latin typeface="Calibri" pitchFamily="34" charset="0"/>
                </a:endParaRPr>
              </a:p>
            </p:txBody>
          </p:sp>
          <p:sp>
            <p:nvSpPr>
              <p:cNvPr id="226" name="Freeform 83"/>
              <p:cNvSpPr>
                <a:spLocks/>
              </p:cNvSpPr>
              <p:nvPr/>
            </p:nvSpPr>
            <p:spPr bwMode="auto">
              <a:xfrm>
                <a:off x="622" y="1819"/>
                <a:ext cx="103" cy="33"/>
              </a:xfrm>
              <a:custGeom>
                <a:avLst/>
                <a:gdLst/>
                <a:ahLst/>
                <a:cxnLst>
                  <a:cxn ang="0">
                    <a:pos x="0" y="16"/>
                  </a:cxn>
                  <a:cxn ang="0">
                    <a:pos x="57" y="16"/>
                  </a:cxn>
                  <a:cxn ang="0">
                    <a:pos x="57" y="0"/>
                  </a:cxn>
                  <a:cxn ang="0">
                    <a:pos x="0" y="0"/>
                  </a:cxn>
                  <a:cxn ang="0">
                    <a:pos x="0" y="16"/>
                  </a:cxn>
                </a:cxnLst>
                <a:rect l="0" t="0" r="r" b="b"/>
                <a:pathLst>
                  <a:path w="58" h="17">
                    <a:moveTo>
                      <a:pt x="0" y="16"/>
                    </a:moveTo>
                    <a:lnTo>
                      <a:pt x="57" y="16"/>
                    </a:lnTo>
                    <a:lnTo>
                      <a:pt x="57" y="0"/>
                    </a:lnTo>
                    <a:lnTo>
                      <a:pt x="0" y="0"/>
                    </a:lnTo>
                    <a:lnTo>
                      <a:pt x="0" y="16"/>
                    </a:lnTo>
                  </a:path>
                </a:pathLst>
              </a:custGeom>
              <a:solidFill>
                <a:srgbClr val="000000"/>
              </a:solidFill>
              <a:ln w="9525" cap="rnd">
                <a:noFill/>
                <a:round/>
                <a:headEnd/>
                <a:tailEnd/>
              </a:ln>
              <a:effectLst/>
            </p:spPr>
            <p:txBody>
              <a:bodyPr/>
              <a:lstStyle/>
              <a:p>
                <a:pPr>
                  <a:defRPr/>
                </a:pPr>
                <a:endParaRPr lang="it-IT">
                  <a:latin typeface="Calibri" pitchFamily="34" charset="0"/>
                </a:endParaRPr>
              </a:p>
            </p:txBody>
          </p:sp>
          <p:sp>
            <p:nvSpPr>
              <p:cNvPr id="227" name="Freeform 84"/>
              <p:cNvSpPr>
                <a:spLocks/>
              </p:cNvSpPr>
              <p:nvPr/>
            </p:nvSpPr>
            <p:spPr bwMode="auto">
              <a:xfrm>
                <a:off x="622" y="2166"/>
                <a:ext cx="103" cy="37"/>
              </a:xfrm>
              <a:custGeom>
                <a:avLst/>
                <a:gdLst/>
                <a:ahLst/>
                <a:cxnLst>
                  <a:cxn ang="0">
                    <a:pos x="0" y="16"/>
                  </a:cxn>
                  <a:cxn ang="0">
                    <a:pos x="57" y="16"/>
                  </a:cxn>
                  <a:cxn ang="0">
                    <a:pos x="57" y="0"/>
                  </a:cxn>
                  <a:cxn ang="0">
                    <a:pos x="0" y="0"/>
                  </a:cxn>
                  <a:cxn ang="0">
                    <a:pos x="0" y="16"/>
                  </a:cxn>
                </a:cxnLst>
                <a:rect l="0" t="0" r="r" b="b"/>
                <a:pathLst>
                  <a:path w="58" h="17">
                    <a:moveTo>
                      <a:pt x="0" y="16"/>
                    </a:moveTo>
                    <a:lnTo>
                      <a:pt x="57" y="16"/>
                    </a:lnTo>
                    <a:lnTo>
                      <a:pt x="57" y="0"/>
                    </a:lnTo>
                    <a:lnTo>
                      <a:pt x="0" y="0"/>
                    </a:lnTo>
                    <a:lnTo>
                      <a:pt x="0" y="16"/>
                    </a:lnTo>
                  </a:path>
                </a:pathLst>
              </a:custGeom>
              <a:solidFill>
                <a:srgbClr val="000000"/>
              </a:solidFill>
              <a:ln w="9525" cap="rnd">
                <a:noFill/>
                <a:round/>
                <a:headEnd/>
                <a:tailEnd/>
              </a:ln>
              <a:effectLst/>
            </p:spPr>
            <p:txBody>
              <a:bodyPr/>
              <a:lstStyle/>
              <a:p>
                <a:pPr>
                  <a:defRPr/>
                </a:pPr>
                <a:endParaRPr lang="it-IT">
                  <a:latin typeface="Calibri" pitchFamily="34" charset="0"/>
                </a:endParaRPr>
              </a:p>
            </p:txBody>
          </p:sp>
          <p:sp>
            <p:nvSpPr>
              <p:cNvPr id="228" name="Freeform 85"/>
              <p:cNvSpPr>
                <a:spLocks/>
              </p:cNvSpPr>
              <p:nvPr/>
            </p:nvSpPr>
            <p:spPr bwMode="auto">
              <a:xfrm>
                <a:off x="622" y="2512"/>
                <a:ext cx="103" cy="37"/>
              </a:xfrm>
              <a:custGeom>
                <a:avLst/>
                <a:gdLst/>
                <a:ahLst/>
                <a:cxnLst>
                  <a:cxn ang="0">
                    <a:pos x="0" y="16"/>
                  </a:cxn>
                  <a:cxn ang="0">
                    <a:pos x="57" y="16"/>
                  </a:cxn>
                  <a:cxn ang="0">
                    <a:pos x="57" y="0"/>
                  </a:cxn>
                  <a:cxn ang="0">
                    <a:pos x="0" y="0"/>
                  </a:cxn>
                  <a:cxn ang="0">
                    <a:pos x="0" y="16"/>
                  </a:cxn>
                </a:cxnLst>
                <a:rect l="0" t="0" r="r" b="b"/>
                <a:pathLst>
                  <a:path w="58" h="17">
                    <a:moveTo>
                      <a:pt x="0" y="16"/>
                    </a:moveTo>
                    <a:lnTo>
                      <a:pt x="57" y="16"/>
                    </a:lnTo>
                    <a:lnTo>
                      <a:pt x="57" y="0"/>
                    </a:lnTo>
                    <a:lnTo>
                      <a:pt x="0" y="0"/>
                    </a:lnTo>
                    <a:lnTo>
                      <a:pt x="0" y="16"/>
                    </a:lnTo>
                  </a:path>
                </a:pathLst>
              </a:custGeom>
              <a:solidFill>
                <a:srgbClr val="000000"/>
              </a:solidFill>
              <a:ln w="9525" cap="rnd">
                <a:noFill/>
                <a:round/>
                <a:headEnd/>
                <a:tailEnd/>
              </a:ln>
              <a:effectLst/>
            </p:spPr>
            <p:txBody>
              <a:bodyPr/>
              <a:lstStyle/>
              <a:p>
                <a:pPr>
                  <a:defRPr/>
                </a:pPr>
                <a:endParaRPr lang="it-IT">
                  <a:latin typeface="Calibri" pitchFamily="34" charset="0"/>
                </a:endParaRPr>
              </a:p>
            </p:txBody>
          </p:sp>
          <p:sp>
            <p:nvSpPr>
              <p:cNvPr id="229" name="Freeform 86"/>
              <p:cNvSpPr>
                <a:spLocks/>
              </p:cNvSpPr>
              <p:nvPr/>
            </p:nvSpPr>
            <p:spPr bwMode="auto">
              <a:xfrm>
                <a:off x="622" y="2863"/>
                <a:ext cx="103" cy="33"/>
              </a:xfrm>
              <a:custGeom>
                <a:avLst/>
                <a:gdLst/>
                <a:ahLst/>
                <a:cxnLst>
                  <a:cxn ang="0">
                    <a:pos x="0" y="16"/>
                  </a:cxn>
                  <a:cxn ang="0">
                    <a:pos x="57" y="16"/>
                  </a:cxn>
                  <a:cxn ang="0">
                    <a:pos x="57" y="0"/>
                  </a:cxn>
                  <a:cxn ang="0">
                    <a:pos x="0" y="0"/>
                  </a:cxn>
                  <a:cxn ang="0">
                    <a:pos x="0" y="16"/>
                  </a:cxn>
                </a:cxnLst>
                <a:rect l="0" t="0" r="r" b="b"/>
                <a:pathLst>
                  <a:path w="58" h="17">
                    <a:moveTo>
                      <a:pt x="0" y="16"/>
                    </a:moveTo>
                    <a:lnTo>
                      <a:pt x="57" y="16"/>
                    </a:lnTo>
                    <a:lnTo>
                      <a:pt x="57" y="0"/>
                    </a:lnTo>
                    <a:lnTo>
                      <a:pt x="0" y="0"/>
                    </a:lnTo>
                    <a:lnTo>
                      <a:pt x="0" y="16"/>
                    </a:lnTo>
                  </a:path>
                </a:pathLst>
              </a:custGeom>
              <a:solidFill>
                <a:srgbClr val="000000"/>
              </a:solidFill>
              <a:ln w="9525" cap="rnd">
                <a:noFill/>
                <a:round/>
                <a:headEnd/>
                <a:tailEnd/>
              </a:ln>
              <a:effectLst/>
            </p:spPr>
            <p:txBody>
              <a:bodyPr/>
              <a:lstStyle/>
              <a:p>
                <a:pPr>
                  <a:defRPr/>
                </a:pPr>
                <a:endParaRPr lang="it-IT">
                  <a:latin typeface="Calibri" pitchFamily="34" charset="0"/>
                </a:endParaRPr>
              </a:p>
            </p:txBody>
          </p:sp>
          <p:sp>
            <p:nvSpPr>
              <p:cNvPr id="230" name="Freeform 87"/>
              <p:cNvSpPr>
                <a:spLocks/>
              </p:cNvSpPr>
              <p:nvPr/>
            </p:nvSpPr>
            <p:spPr bwMode="auto">
              <a:xfrm>
                <a:off x="622" y="3212"/>
                <a:ext cx="103" cy="36"/>
              </a:xfrm>
              <a:custGeom>
                <a:avLst/>
                <a:gdLst/>
                <a:ahLst/>
                <a:cxnLst>
                  <a:cxn ang="0">
                    <a:pos x="0" y="16"/>
                  </a:cxn>
                  <a:cxn ang="0">
                    <a:pos x="57" y="16"/>
                  </a:cxn>
                  <a:cxn ang="0">
                    <a:pos x="57" y="0"/>
                  </a:cxn>
                  <a:cxn ang="0">
                    <a:pos x="0" y="0"/>
                  </a:cxn>
                  <a:cxn ang="0">
                    <a:pos x="0" y="16"/>
                  </a:cxn>
                </a:cxnLst>
                <a:rect l="0" t="0" r="r" b="b"/>
                <a:pathLst>
                  <a:path w="58" h="17">
                    <a:moveTo>
                      <a:pt x="0" y="16"/>
                    </a:moveTo>
                    <a:lnTo>
                      <a:pt x="57" y="16"/>
                    </a:lnTo>
                    <a:lnTo>
                      <a:pt x="57" y="0"/>
                    </a:lnTo>
                    <a:lnTo>
                      <a:pt x="0" y="0"/>
                    </a:lnTo>
                    <a:lnTo>
                      <a:pt x="0" y="16"/>
                    </a:lnTo>
                  </a:path>
                </a:pathLst>
              </a:custGeom>
              <a:solidFill>
                <a:srgbClr val="000000"/>
              </a:solidFill>
              <a:ln w="9525" cap="rnd">
                <a:noFill/>
                <a:round/>
                <a:headEnd/>
                <a:tailEnd/>
              </a:ln>
              <a:effectLst/>
            </p:spPr>
            <p:txBody>
              <a:bodyPr/>
              <a:lstStyle/>
              <a:p>
                <a:pPr>
                  <a:defRPr/>
                </a:pPr>
                <a:endParaRPr lang="it-IT">
                  <a:latin typeface="Calibri" pitchFamily="34" charset="0"/>
                </a:endParaRPr>
              </a:p>
            </p:txBody>
          </p:sp>
          <p:sp>
            <p:nvSpPr>
              <p:cNvPr id="231" name="Freeform 88"/>
              <p:cNvSpPr>
                <a:spLocks/>
              </p:cNvSpPr>
              <p:nvPr/>
            </p:nvSpPr>
            <p:spPr bwMode="auto">
              <a:xfrm>
                <a:off x="622" y="3556"/>
                <a:ext cx="103" cy="37"/>
              </a:xfrm>
              <a:custGeom>
                <a:avLst/>
                <a:gdLst/>
                <a:ahLst/>
                <a:cxnLst>
                  <a:cxn ang="0">
                    <a:pos x="0" y="16"/>
                  </a:cxn>
                  <a:cxn ang="0">
                    <a:pos x="57" y="16"/>
                  </a:cxn>
                  <a:cxn ang="0">
                    <a:pos x="57" y="0"/>
                  </a:cxn>
                  <a:cxn ang="0">
                    <a:pos x="0" y="0"/>
                  </a:cxn>
                  <a:cxn ang="0">
                    <a:pos x="0" y="16"/>
                  </a:cxn>
                </a:cxnLst>
                <a:rect l="0" t="0" r="r" b="b"/>
                <a:pathLst>
                  <a:path w="58" h="17">
                    <a:moveTo>
                      <a:pt x="0" y="16"/>
                    </a:moveTo>
                    <a:lnTo>
                      <a:pt x="57" y="16"/>
                    </a:lnTo>
                    <a:lnTo>
                      <a:pt x="57" y="0"/>
                    </a:lnTo>
                    <a:lnTo>
                      <a:pt x="0" y="0"/>
                    </a:lnTo>
                    <a:lnTo>
                      <a:pt x="0" y="16"/>
                    </a:lnTo>
                  </a:path>
                </a:pathLst>
              </a:custGeom>
              <a:solidFill>
                <a:srgbClr val="000000"/>
              </a:solidFill>
              <a:ln w="9525" cap="rnd">
                <a:noFill/>
                <a:round/>
                <a:headEnd/>
                <a:tailEnd/>
              </a:ln>
              <a:effectLst/>
            </p:spPr>
            <p:txBody>
              <a:bodyPr/>
              <a:lstStyle/>
              <a:p>
                <a:pPr>
                  <a:defRPr/>
                </a:pPr>
                <a:endParaRPr lang="it-IT">
                  <a:latin typeface="Calibri" pitchFamily="34" charset="0"/>
                </a:endParaRPr>
              </a:p>
            </p:txBody>
          </p:sp>
          <p:sp>
            <p:nvSpPr>
              <p:cNvPr id="232" name="Freeform 89"/>
              <p:cNvSpPr>
                <a:spLocks/>
              </p:cNvSpPr>
              <p:nvPr/>
            </p:nvSpPr>
            <p:spPr bwMode="auto">
              <a:xfrm>
                <a:off x="616" y="429"/>
                <a:ext cx="5003" cy="3487"/>
              </a:xfrm>
              <a:custGeom>
                <a:avLst/>
                <a:gdLst/>
                <a:ahLst/>
                <a:cxnLst>
                  <a:cxn ang="0">
                    <a:pos x="0" y="0"/>
                  </a:cxn>
                  <a:cxn ang="0">
                    <a:pos x="0" y="1706"/>
                  </a:cxn>
                  <a:cxn ang="0">
                    <a:pos x="2817" y="1706"/>
                  </a:cxn>
                  <a:cxn ang="0">
                    <a:pos x="2817" y="0"/>
                  </a:cxn>
                  <a:cxn ang="0">
                    <a:pos x="0" y="0"/>
                  </a:cxn>
                  <a:cxn ang="0">
                    <a:pos x="3" y="6"/>
                  </a:cxn>
                  <a:cxn ang="0">
                    <a:pos x="2814" y="6"/>
                  </a:cxn>
                  <a:cxn ang="0">
                    <a:pos x="2811" y="3"/>
                  </a:cxn>
                  <a:cxn ang="0">
                    <a:pos x="2811" y="1703"/>
                  </a:cxn>
                  <a:cxn ang="0">
                    <a:pos x="2814" y="1700"/>
                  </a:cxn>
                  <a:cxn ang="0">
                    <a:pos x="3" y="1700"/>
                  </a:cxn>
                  <a:cxn ang="0">
                    <a:pos x="6" y="1703"/>
                  </a:cxn>
                  <a:cxn ang="0">
                    <a:pos x="6" y="3"/>
                  </a:cxn>
                  <a:cxn ang="0">
                    <a:pos x="3" y="6"/>
                  </a:cxn>
                  <a:cxn ang="0">
                    <a:pos x="0" y="0"/>
                  </a:cxn>
                </a:cxnLst>
                <a:rect l="0" t="0" r="r" b="b"/>
                <a:pathLst>
                  <a:path w="2818" h="1707">
                    <a:moveTo>
                      <a:pt x="0" y="0"/>
                    </a:moveTo>
                    <a:lnTo>
                      <a:pt x="0" y="1706"/>
                    </a:lnTo>
                    <a:lnTo>
                      <a:pt x="2817" y="1706"/>
                    </a:lnTo>
                    <a:lnTo>
                      <a:pt x="2817" y="0"/>
                    </a:lnTo>
                    <a:lnTo>
                      <a:pt x="0" y="0"/>
                    </a:lnTo>
                    <a:lnTo>
                      <a:pt x="3" y="6"/>
                    </a:lnTo>
                    <a:lnTo>
                      <a:pt x="2814" y="6"/>
                    </a:lnTo>
                    <a:lnTo>
                      <a:pt x="2811" y="3"/>
                    </a:lnTo>
                    <a:lnTo>
                      <a:pt x="2811" y="1703"/>
                    </a:lnTo>
                    <a:lnTo>
                      <a:pt x="2814" y="1700"/>
                    </a:lnTo>
                    <a:lnTo>
                      <a:pt x="3" y="1700"/>
                    </a:lnTo>
                    <a:lnTo>
                      <a:pt x="6" y="1703"/>
                    </a:lnTo>
                    <a:lnTo>
                      <a:pt x="6" y="3"/>
                    </a:lnTo>
                    <a:lnTo>
                      <a:pt x="3" y="6"/>
                    </a:lnTo>
                    <a:lnTo>
                      <a:pt x="0" y="0"/>
                    </a:lnTo>
                  </a:path>
                </a:pathLst>
              </a:custGeom>
              <a:solidFill>
                <a:srgbClr val="000000"/>
              </a:solidFill>
              <a:ln w="9525" cap="rnd">
                <a:noFill/>
                <a:round/>
                <a:headEnd/>
                <a:tailEnd/>
              </a:ln>
              <a:effectLst/>
            </p:spPr>
            <p:txBody>
              <a:bodyPr/>
              <a:lstStyle/>
              <a:p>
                <a:pPr>
                  <a:defRPr/>
                </a:pPr>
                <a:endParaRPr lang="it-IT">
                  <a:latin typeface="Calibri" pitchFamily="34" charset="0"/>
                </a:endParaRPr>
              </a:p>
            </p:txBody>
          </p:sp>
        </p:grpSp>
        <p:sp>
          <p:nvSpPr>
            <p:cNvPr id="168" name="Line 107"/>
            <p:cNvSpPr>
              <a:spLocks noChangeShapeType="1"/>
            </p:cNvSpPr>
            <p:nvPr/>
          </p:nvSpPr>
          <p:spPr bwMode="auto">
            <a:xfrm>
              <a:off x="1989138" y="2133600"/>
              <a:ext cx="987425" cy="0"/>
            </a:xfrm>
            <a:prstGeom prst="line">
              <a:avLst/>
            </a:prstGeom>
            <a:noFill/>
            <a:ln w="57150">
              <a:solidFill>
                <a:srgbClr val="0000FF"/>
              </a:solidFill>
              <a:round/>
              <a:headEnd/>
              <a:tailEnd type="triangle" w="med" len="med"/>
            </a:ln>
            <a:effectLst/>
          </p:spPr>
          <p:txBody>
            <a:bodyPr anchor="ctr"/>
            <a:lstStyle/>
            <a:p>
              <a:pPr>
                <a:defRPr/>
              </a:pPr>
              <a:endParaRPr lang="it-IT">
                <a:latin typeface="Calibri" pitchFamily="34" charset="0"/>
              </a:endParaRPr>
            </a:p>
          </p:txBody>
        </p:sp>
        <p:sp>
          <p:nvSpPr>
            <p:cNvPr id="169" name="Line 108"/>
            <p:cNvSpPr>
              <a:spLocks noChangeShapeType="1"/>
            </p:cNvSpPr>
            <p:nvPr/>
          </p:nvSpPr>
          <p:spPr bwMode="auto">
            <a:xfrm flipH="1">
              <a:off x="2974975" y="2141538"/>
              <a:ext cx="23813" cy="4041775"/>
            </a:xfrm>
            <a:prstGeom prst="line">
              <a:avLst/>
            </a:prstGeom>
            <a:noFill/>
            <a:ln w="57150">
              <a:solidFill>
                <a:srgbClr val="0000FF"/>
              </a:solidFill>
              <a:round/>
              <a:headEnd/>
              <a:tailEnd type="triangle" w="med" len="med"/>
            </a:ln>
            <a:effectLst/>
          </p:spPr>
          <p:txBody>
            <a:bodyPr anchor="ctr"/>
            <a:lstStyle/>
            <a:p>
              <a:pPr>
                <a:defRPr/>
              </a:pPr>
              <a:endParaRPr lang="it-IT">
                <a:latin typeface="Calibri" pitchFamily="34" charset="0"/>
              </a:endParaRPr>
            </a:p>
          </p:txBody>
        </p:sp>
        <p:sp>
          <p:nvSpPr>
            <p:cNvPr id="170" name="AutoShape 109"/>
            <p:cNvSpPr>
              <a:spLocks noChangeArrowheads="1"/>
            </p:cNvSpPr>
            <p:nvPr/>
          </p:nvSpPr>
          <p:spPr bwMode="auto">
            <a:xfrm>
              <a:off x="2784475" y="6015038"/>
              <a:ext cx="338138" cy="441325"/>
            </a:xfrm>
            <a:prstGeom prst="irregularSeal2">
              <a:avLst/>
            </a:prstGeom>
            <a:solidFill>
              <a:srgbClr val="00FFFF"/>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171" name="AutoShape 101"/>
            <p:cNvSpPr>
              <a:spLocks noChangeArrowheads="1"/>
            </p:cNvSpPr>
            <p:nvPr/>
          </p:nvSpPr>
          <p:spPr bwMode="auto">
            <a:xfrm>
              <a:off x="1776413" y="6315075"/>
              <a:ext cx="434975" cy="414338"/>
            </a:xfrm>
            <a:prstGeom prst="star5">
              <a:avLst/>
            </a:prstGeom>
            <a:solidFill>
              <a:schemeClr val="bg1"/>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grpSp>
      <p:sp>
        <p:nvSpPr>
          <p:cNvPr id="863234" name="Text Box 2"/>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it-IT" sz="3200">
                <a:solidFill>
                  <a:schemeClr val="bg1"/>
                </a:solidFill>
                <a:effectLst>
                  <a:outerShdw blurRad="38100" dist="38100" dir="2700000" algn="tl">
                    <a:srgbClr val="000000"/>
                  </a:outerShdw>
                </a:effectLst>
                <a:latin typeface="Calibri" pitchFamily="34" charset="0"/>
              </a:rPr>
              <a:t>What</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we</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think</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we</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know</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about</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mantle</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processes</a:t>
            </a:r>
          </a:p>
        </p:txBody>
      </p:sp>
      <p:grpSp>
        <p:nvGrpSpPr>
          <p:cNvPr id="2" name="Group 100"/>
          <p:cNvGrpSpPr>
            <a:grpSpLocks/>
          </p:cNvGrpSpPr>
          <p:nvPr/>
        </p:nvGrpSpPr>
        <p:grpSpPr bwMode="auto">
          <a:xfrm>
            <a:off x="207963" y="681038"/>
            <a:ext cx="8793163" cy="5972175"/>
            <a:chOff x="131" y="429"/>
            <a:chExt cx="5539" cy="3762"/>
          </a:xfrm>
        </p:grpSpPr>
        <p:sp>
          <p:nvSpPr>
            <p:cNvPr id="586755" name="Rectangle 3"/>
            <p:cNvSpPr>
              <a:spLocks noChangeArrowheads="1"/>
            </p:cNvSpPr>
            <p:nvPr/>
          </p:nvSpPr>
          <p:spPr bwMode="auto">
            <a:xfrm>
              <a:off x="619" y="452"/>
              <a:ext cx="4975" cy="3438"/>
            </a:xfrm>
            <a:prstGeom prst="rect">
              <a:avLst/>
            </a:prstGeom>
            <a:solidFill>
              <a:schemeClr val="bg1"/>
            </a:solidFill>
            <a:ln w="12700">
              <a:solidFill>
                <a:schemeClr val="bg2"/>
              </a:solidFill>
              <a:miter lim="800000"/>
              <a:headEnd/>
              <a:tailEnd/>
            </a:ln>
            <a:effectLst/>
          </p:spPr>
          <p:txBody>
            <a:bodyPr wrap="none" anchor="ctr"/>
            <a:lstStyle/>
            <a:p>
              <a:pPr>
                <a:defRPr/>
              </a:pPr>
              <a:endParaRPr lang="it-IT">
                <a:latin typeface="Calibri" pitchFamily="34" charset="0"/>
              </a:endParaRPr>
            </a:p>
          </p:txBody>
        </p:sp>
        <p:sp>
          <p:nvSpPr>
            <p:cNvPr id="586757" name="Freeform 5"/>
            <p:cNvSpPr>
              <a:spLocks/>
            </p:cNvSpPr>
            <p:nvPr/>
          </p:nvSpPr>
          <p:spPr bwMode="auto">
            <a:xfrm>
              <a:off x="1749" y="447"/>
              <a:ext cx="903" cy="876"/>
            </a:xfrm>
            <a:custGeom>
              <a:avLst/>
              <a:gdLst/>
              <a:ahLst/>
              <a:cxnLst>
                <a:cxn ang="0">
                  <a:pos x="0" y="4"/>
                </a:cxn>
                <a:cxn ang="0">
                  <a:pos x="102" y="582"/>
                </a:cxn>
                <a:cxn ang="0">
                  <a:pos x="156" y="438"/>
                </a:cxn>
                <a:cxn ang="0">
                  <a:pos x="204" y="386"/>
                </a:cxn>
                <a:cxn ang="0">
                  <a:pos x="272" y="344"/>
                </a:cxn>
                <a:cxn ang="0">
                  <a:pos x="318" y="342"/>
                </a:cxn>
                <a:cxn ang="0">
                  <a:pos x="398" y="360"/>
                </a:cxn>
                <a:cxn ang="0">
                  <a:pos x="460" y="376"/>
                </a:cxn>
                <a:cxn ang="0">
                  <a:pos x="538" y="410"/>
                </a:cxn>
                <a:cxn ang="0">
                  <a:pos x="556" y="414"/>
                </a:cxn>
                <a:cxn ang="0">
                  <a:pos x="658" y="0"/>
                </a:cxn>
                <a:cxn ang="0">
                  <a:pos x="0" y="4"/>
                </a:cxn>
              </a:cxnLst>
              <a:rect l="0" t="0" r="r" b="b"/>
              <a:pathLst>
                <a:path w="658" h="582">
                  <a:moveTo>
                    <a:pt x="0" y="4"/>
                  </a:moveTo>
                  <a:lnTo>
                    <a:pt x="102" y="582"/>
                  </a:lnTo>
                  <a:lnTo>
                    <a:pt x="156" y="438"/>
                  </a:lnTo>
                  <a:lnTo>
                    <a:pt x="204" y="386"/>
                  </a:lnTo>
                  <a:lnTo>
                    <a:pt x="272" y="344"/>
                  </a:lnTo>
                  <a:lnTo>
                    <a:pt x="318" y="342"/>
                  </a:lnTo>
                  <a:lnTo>
                    <a:pt x="398" y="360"/>
                  </a:lnTo>
                  <a:lnTo>
                    <a:pt x="460" y="376"/>
                  </a:lnTo>
                  <a:lnTo>
                    <a:pt x="538" y="410"/>
                  </a:lnTo>
                  <a:lnTo>
                    <a:pt x="556" y="414"/>
                  </a:lnTo>
                  <a:lnTo>
                    <a:pt x="658" y="0"/>
                  </a:lnTo>
                  <a:lnTo>
                    <a:pt x="0" y="4"/>
                  </a:lnTo>
                  <a:close/>
                </a:path>
              </a:pathLst>
            </a:custGeom>
            <a:solidFill>
              <a:srgbClr val="FF0000"/>
            </a:solidFill>
            <a:ln w="9525" cap="flat" cmpd="sng">
              <a:noFill/>
              <a:prstDash val="solid"/>
              <a:round/>
              <a:headEnd/>
              <a:tailEnd/>
            </a:ln>
            <a:effectLst/>
          </p:spPr>
          <p:txBody>
            <a:bodyPr anchor="ctr"/>
            <a:lstStyle/>
            <a:p>
              <a:pPr>
                <a:defRPr/>
              </a:pPr>
              <a:endParaRPr lang="it-IT">
                <a:latin typeface="Calibri" pitchFamily="34" charset="0"/>
              </a:endParaRPr>
            </a:p>
          </p:txBody>
        </p:sp>
        <p:sp>
          <p:nvSpPr>
            <p:cNvPr id="586760" name="Freeform 8"/>
            <p:cNvSpPr>
              <a:spLocks/>
            </p:cNvSpPr>
            <p:nvPr/>
          </p:nvSpPr>
          <p:spPr bwMode="auto">
            <a:xfrm>
              <a:off x="5509" y="1473"/>
              <a:ext cx="104" cy="35"/>
            </a:xfrm>
            <a:custGeom>
              <a:avLst/>
              <a:gdLst/>
              <a:ahLst/>
              <a:cxnLst>
                <a:cxn ang="0">
                  <a:pos x="58" y="0"/>
                </a:cxn>
                <a:cxn ang="0">
                  <a:pos x="0" y="0"/>
                </a:cxn>
                <a:cxn ang="0">
                  <a:pos x="0" y="16"/>
                </a:cxn>
                <a:cxn ang="0">
                  <a:pos x="58" y="16"/>
                </a:cxn>
                <a:cxn ang="0">
                  <a:pos x="58" y="0"/>
                </a:cxn>
              </a:cxnLst>
              <a:rect l="0" t="0" r="r" b="b"/>
              <a:pathLst>
                <a:path w="59" h="17">
                  <a:moveTo>
                    <a:pt x="58" y="0"/>
                  </a:moveTo>
                  <a:lnTo>
                    <a:pt x="0" y="0"/>
                  </a:lnTo>
                  <a:lnTo>
                    <a:pt x="0" y="16"/>
                  </a:lnTo>
                  <a:lnTo>
                    <a:pt x="58" y="16"/>
                  </a:lnTo>
                  <a:lnTo>
                    <a:pt x="58" y="0"/>
                  </a:lnTo>
                </a:path>
              </a:pathLst>
            </a:custGeom>
            <a:solidFill>
              <a:srgbClr val="000000"/>
            </a:solidFill>
            <a:ln w="9525" cap="rnd">
              <a:noFill/>
              <a:round/>
              <a:headEnd/>
              <a:tailEnd/>
            </a:ln>
            <a:effectLst/>
          </p:spPr>
          <p:txBody>
            <a:bodyPr/>
            <a:lstStyle/>
            <a:p>
              <a:pPr>
                <a:defRPr/>
              </a:pPr>
              <a:endParaRPr lang="it-IT">
                <a:latin typeface="Calibri" pitchFamily="34" charset="0"/>
              </a:endParaRPr>
            </a:p>
          </p:txBody>
        </p:sp>
        <p:sp>
          <p:nvSpPr>
            <p:cNvPr id="586761" name="Freeform 9"/>
            <p:cNvSpPr>
              <a:spLocks/>
            </p:cNvSpPr>
            <p:nvPr/>
          </p:nvSpPr>
          <p:spPr bwMode="auto">
            <a:xfrm>
              <a:off x="5509" y="1122"/>
              <a:ext cx="104" cy="37"/>
            </a:xfrm>
            <a:custGeom>
              <a:avLst/>
              <a:gdLst/>
              <a:ahLst/>
              <a:cxnLst>
                <a:cxn ang="0">
                  <a:pos x="58" y="0"/>
                </a:cxn>
                <a:cxn ang="0">
                  <a:pos x="0" y="0"/>
                </a:cxn>
                <a:cxn ang="0">
                  <a:pos x="0" y="16"/>
                </a:cxn>
                <a:cxn ang="0">
                  <a:pos x="58" y="16"/>
                </a:cxn>
                <a:cxn ang="0">
                  <a:pos x="58" y="0"/>
                </a:cxn>
              </a:cxnLst>
              <a:rect l="0" t="0" r="r" b="b"/>
              <a:pathLst>
                <a:path w="59" h="17">
                  <a:moveTo>
                    <a:pt x="58" y="0"/>
                  </a:moveTo>
                  <a:lnTo>
                    <a:pt x="0" y="0"/>
                  </a:lnTo>
                  <a:lnTo>
                    <a:pt x="0" y="16"/>
                  </a:lnTo>
                  <a:lnTo>
                    <a:pt x="58" y="16"/>
                  </a:lnTo>
                  <a:lnTo>
                    <a:pt x="58" y="0"/>
                  </a:lnTo>
                </a:path>
              </a:pathLst>
            </a:custGeom>
            <a:solidFill>
              <a:srgbClr val="000000"/>
            </a:solidFill>
            <a:ln w="9525" cap="rnd">
              <a:noFill/>
              <a:round/>
              <a:headEnd/>
              <a:tailEnd/>
            </a:ln>
            <a:effectLst/>
          </p:spPr>
          <p:txBody>
            <a:bodyPr/>
            <a:lstStyle/>
            <a:p>
              <a:pPr>
                <a:defRPr/>
              </a:pPr>
              <a:endParaRPr lang="it-IT">
                <a:latin typeface="Calibri" pitchFamily="34" charset="0"/>
              </a:endParaRPr>
            </a:p>
          </p:txBody>
        </p:sp>
        <p:sp>
          <p:nvSpPr>
            <p:cNvPr id="586762" name="Freeform 10"/>
            <p:cNvSpPr>
              <a:spLocks/>
            </p:cNvSpPr>
            <p:nvPr/>
          </p:nvSpPr>
          <p:spPr bwMode="auto">
            <a:xfrm>
              <a:off x="5509" y="780"/>
              <a:ext cx="104" cy="34"/>
            </a:xfrm>
            <a:custGeom>
              <a:avLst/>
              <a:gdLst/>
              <a:ahLst/>
              <a:cxnLst>
                <a:cxn ang="0">
                  <a:pos x="58" y="0"/>
                </a:cxn>
                <a:cxn ang="0">
                  <a:pos x="0" y="0"/>
                </a:cxn>
                <a:cxn ang="0">
                  <a:pos x="0" y="16"/>
                </a:cxn>
                <a:cxn ang="0">
                  <a:pos x="58" y="16"/>
                </a:cxn>
                <a:cxn ang="0">
                  <a:pos x="58" y="0"/>
                </a:cxn>
              </a:cxnLst>
              <a:rect l="0" t="0" r="r" b="b"/>
              <a:pathLst>
                <a:path w="59" h="17">
                  <a:moveTo>
                    <a:pt x="58" y="0"/>
                  </a:moveTo>
                  <a:lnTo>
                    <a:pt x="0" y="0"/>
                  </a:lnTo>
                  <a:lnTo>
                    <a:pt x="0" y="16"/>
                  </a:lnTo>
                  <a:lnTo>
                    <a:pt x="58" y="16"/>
                  </a:lnTo>
                  <a:lnTo>
                    <a:pt x="58" y="0"/>
                  </a:lnTo>
                </a:path>
              </a:pathLst>
            </a:custGeom>
            <a:solidFill>
              <a:srgbClr val="000000"/>
            </a:solidFill>
            <a:ln w="9525" cap="rnd">
              <a:noFill/>
              <a:round/>
              <a:headEnd/>
              <a:tailEnd/>
            </a:ln>
            <a:effectLst/>
          </p:spPr>
          <p:txBody>
            <a:bodyPr/>
            <a:lstStyle/>
            <a:p>
              <a:pPr>
                <a:defRPr/>
              </a:pPr>
              <a:endParaRPr lang="it-IT">
                <a:latin typeface="Calibri" pitchFamily="34" charset="0"/>
              </a:endParaRPr>
            </a:p>
          </p:txBody>
        </p:sp>
        <p:sp>
          <p:nvSpPr>
            <p:cNvPr id="586763" name="Freeform 11"/>
            <p:cNvSpPr>
              <a:spLocks/>
            </p:cNvSpPr>
            <p:nvPr/>
          </p:nvSpPr>
          <p:spPr bwMode="auto">
            <a:xfrm>
              <a:off x="5107" y="435"/>
              <a:ext cx="30" cy="69"/>
            </a:xfrm>
            <a:custGeom>
              <a:avLst/>
              <a:gdLst/>
              <a:ahLst/>
              <a:cxnLst>
                <a:cxn ang="0">
                  <a:pos x="0" y="0"/>
                </a:cxn>
                <a:cxn ang="0">
                  <a:pos x="0" y="33"/>
                </a:cxn>
                <a:cxn ang="0">
                  <a:pos x="16" y="33"/>
                </a:cxn>
                <a:cxn ang="0">
                  <a:pos x="16" y="0"/>
                </a:cxn>
                <a:cxn ang="0">
                  <a:pos x="0" y="0"/>
                </a:cxn>
              </a:cxnLst>
              <a:rect l="0" t="0" r="r" b="b"/>
              <a:pathLst>
                <a:path w="17" h="34">
                  <a:moveTo>
                    <a:pt x="0" y="0"/>
                  </a:moveTo>
                  <a:lnTo>
                    <a:pt x="0" y="33"/>
                  </a:lnTo>
                  <a:lnTo>
                    <a:pt x="16" y="33"/>
                  </a:lnTo>
                  <a:lnTo>
                    <a:pt x="16" y="0"/>
                  </a:lnTo>
                  <a:lnTo>
                    <a:pt x="0" y="0"/>
                  </a:lnTo>
                </a:path>
              </a:pathLst>
            </a:custGeom>
            <a:solidFill>
              <a:srgbClr val="000000"/>
            </a:solidFill>
            <a:ln w="9525" cap="rnd">
              <a:noFill/>
              <a:round/>
              <a:headEnd/>
              <a:tailEnd/>
            </a:ln>
            <a:effectLst/>
          </p:spPr>
          <p:txBody>
            <a:bodyPr/>
            <a:lstStyle/>
            <a:p>
              <a:pPr>
                <a:defRPr/>
              </a:pPr>
              <a:endParaRPr lang="it-IT">
                <a:latin typeface="Calibri" pitchFamily="34" charset="0"/>
              </a:endParaRPr>
            </a:p>
          </p:txBody>
        </p:sp>
        <p:sp>
          <p:nvSpPr>
            <p:cNvPr id="586764" name="Freeform 12"/>
            <p:cNvSpPr>
              <a:spLocks/>
            </p:cNvSpPr>
            <p:nvPr/>
          </p:nvSpPr>
          <p:spPr bwMode="auto">
            <a:xfrm>
              <a:off x="4605" y="435"/>
              <a:ext cx="30" cy="69"/>
            </a:xfrm>
            <a:custGeom>
              <a:avLst/>
              <a:gdLst/>
              <a:ahLst/>
              <a:cxnLst>
                <a:cxn ang="0">
                  <a:pos x="0" y="0"/>
                </a:cxn>
                <a:cxn ang="0">
                  <a:pos x="0" y="33"/>
                </a:cxn>
                <a:cxn ang="0">
                  <a:pos x="16" y="33"/>
                </a:cxn>
                <a:cxn ang="0">
                  <a:pos x="16" y="0"/>
                </a:cxn>
                <a:cxn ang="0">
                  <a:pos x="0" y="0"/>
                </a:cxn>
              </a:cxnLst>
              <a:rect l="0" t="0" r="r" b="b"/>
              <a:pathLst>
                <a:path w="17" h="34">
                  <a:moveTo>
                    <a:pt x="0" y="0"/>
                  </a:moveTo>
                  <a:lnTo>
                    <a:pt x="0" y="33"/>
                  </a:lnTo>
                  <a:lnTo>
                    <a:pt x="16" y="33"/>
                  </a:lnTo>
                  <a:lnTo>
                    <a:pt x="16" y="0"/>
                  </a:lnTo>
                  <a:lnTo>
                    <a:pt x="0" y="0"/>
                  </a:lnTo>
                </a:path>
              </a:pathLst>
            </a:custGeom>
            <a:solidFill>
              <a:srgbClr val="000000"/>
            </a:solidFill>
            <a:ln w="9525" cap="rnd">
              <a:noFill/>
              <a:round/>
              <a:headEnd/>
              <a:tailEnd/>
            </a:ln>
            <a:effectLst/>
          </p:spPr>
          <p:txBody>
            <a:bodyPr/>
            <a:lstStyle/>
            <a:p>
              <a:pPr>
                <a:defRPr/>
              </a:pPr>
              <a:endParaRPr lang="it-IT">
                <a:latin typeface="Calibri" pitchFamily="34" charset="0"/>
              </a:endParaRPr>
            </a:p>
          </p:txBody>
        </p:sp>
        <p:sp>
          <p:nvSpPr>
            <p:cNvPr id="586765" name="Freeform 13"/>
            <p:cNvSpPr>
              <a:spLocks/>
            </p:cNvSpPr>
            <p:nvPr/>
          </p:nvSpPr>
          <p:spPr bwMode="auto">
            <a:xfrm>
              <a:off x="4109" y="435"/>
              <a:ext cx="30" cy="69"/>
            </a:xfrm>
            <a:custGeom>
              <a:avLst/>
              <a:gdLst/>
              <a:ahLst/>
              <a:cxnLst>
                <a:cxn ang="0">
                  <a:pos x="0" y="0"/>
                </a:cxn>
                <a:cxn ang="0">
                  <a:pos x="0" y="33"/>
                </a:cxn>
                <a:cxn ang="0">
                  <a:pos x="16" y="33"/>
                </a:cxn>
                <a:cxn ang="0">
                  <a:pos x="16" y="0"/>
                </a:cxn>
                <a:cxn ang="0">
                  <a:pos x="0" y="0"/>
                </a:cxn>
              </a:cxnLst>
              <a:rect l="0" t="0" r="r" b="b"/>
              <a:pathLst>
                <a:path w="17" h="34">
                  <a:moveTo>
                    <a:pt x="0" y="0"/>
                  </a:moveTo>
                  <a:lnTo>
                    <a:pt x="0" y="33"/>
                  </a:lnTo>
                  <a:lnTo>
                    <a:pt x="16" y="33"/>
                  </a:lnTo>
                  <a:lnTo>
                    <a:pt x="16" y="0"/>
                  </a:lnTo>
                  <a:lnTo>
                    <a:pt x="0" y="0"/>
                  </a:lnTo>
                </a:path>
              </a:pathLst>
            </a:custGeom>
            <a:solidFill>
              <a:srgbClr val="000000"/>
            </a:solidFill>
            <a:ln w="9525" cap="rnd">
              <a:noFill/>
              <a:round/>
              <a:headEnd/>
              <a:tailEnd/>
            </a:ln>
            <a:effectLst/>
          </p:spPr>
          <p:txBody>
            <a:bodyPr/>
            <a:lstStyle/>
            <a:p>
              <a:pPr>
                <a:defRPr/>
              </a:pPr>
              <a:endParaRPr lang="it-IT">
                <a:latin typeface="Calibri" pitchFamily="34" charset="0"/>
              </a:endParaRPr>
            </a:p>
          </p:txBody>
        </p:sp>
        <p:sp>
          <p:nvSpPr>
            <p:cNvPr id="586766" name="Freeform 14"/>
            <p:cNvSpPr>
              <a:spLocks/>
            </p:cNvSpPr>
            <p:nvPr/>
          </p:nvSpPr>
          <p:spPr bwMode="auto">
            <a:xfrm>
              <a:off x="3611" y="435"/>
              <a:ext cx="30" cy="69"/>
            </a:xfrm>
            <a:custGeom>
              <a:avLst/>
              <a:gdLst/>
              <a:ahLst/>
              <a:cxnLst>
                <a:cxn ang="0">
                  <a:pos x="0" y="0"/>
                </a:cxn>
                <a:cxn ang="0">
                  <a:pos x="0" y="33"/>
                </a:cxn>
                <a:cxn ang="0">
                  <a:pos x="16" y="33"/>
                </a:cxn>
                <a:cxn ang="0">
                  <a:pos x="16" y="0"/>
                </a:cxn>
                <a:cxn ang="0">
                  <a:pos x="0" y="0"/>
                </a:cxn>
              </a:cxnLst>
              <a:rect l="0" t="0" r="r" b="b"/>
              <a:pathLst>
                <a:path w="17" h="34">
                  <a:moveTo>
                    <a:pt x="0" y="0"/>
                  </a:moveTo>
                  <a:lnTo>
                    <a:pt x="0" y="33"/>
                  </a:lnTo>
                  <a:lnTo>
                    <a:pt x="16" y="33"/>
                  </a:lnTo>
                  <a:lnTo>
                    <a:pt x="16" y="0"/>
                  </a:lnTo>
                  <a:lnTo>
                    <a:pt x="0" y="0"/>
                  </a:lnTo>
                </a:path>
              </a:pathLst>
            </a:custGeom>
            <a:solidFill>
              <a:srgbClr val="000000"/>
            </a:solidFill>
            <a:ln w="9525" cap="rnd">
              <a:noFill/>
              <a:round/>
              <a:headEnd/>
              <a:tailEnd/>
            </a:ln>
            <a:effectLst/>
          </p:spPr>
          <p:txBody>
            <a:bodyPr/>
            <a:lstStyle/>
            <a:p>
              <a:pPr>
                <a:defRPr/>
              </a:pPr>
              <a:endParaRPr lang="it-IT">
                <a:latin typeface="Calibri" pitchFamily="34" charset="0"/>
              </a:endParaRPr>
            </a:p>
          </p:txBody>
        </p:sp>
        <p:sp>
          <p:nvSpPr>
            <p:cNvPr id="586767" name="Freeform 15"/>
            <p:cNvSpPr>
              <a:spLocks/>
            </p:cNvSpPr>
            <p:nvPr/>
          </p:nvSpPr>
          <p:spPr bwMode="auto">
            <a:xfrm>
              <a:off x="3109" y="435"/>
              <a:ext cx="30" cy="69"/>
            </a:xfrm>
            <a:custGeom>
              <a:avLst/>
              <a:gdLst/>
              <a:ahLst/>
              <a:cxnLst>
                <a:cxn ang="0">
                  <a:pos x="0" y="0"/>
                </a:cxn>
                <a:cxn ang="0">
                  <a:pos x="0" y="33"/>
                </a:cxn>
                <a:cxn ang="0">
                  <a:pos x="16" y="33"/>
                </a:cxn>
                <a:cxn ang="0">
                  <a:pos x="16" y="0"/>
                </a:cxn>
                <a:cxn ang="0">
                  <a:pos x="0" y="0"/>
                </a:cxn>
              </a:cxnLst>
              <a:rect l="0" t="0" r="r" b="b"/>
              <a:pathLst>
                <a:path w="17" h="34">
                  <a:moveTo>
                    <a:pt x="0" y="0"/>
                  </a:moveTo>
                  <a:lnTo>
                    <a:pt x="0" y="33"/>
                  </a:lnTo>
                  <a:lnTo>
                    <a:pt x="16" y="33"/>
                  </a:lnTo>
                  <a:lnTo>
                    <a:pt x="16" y="0"/>
                  </a:lnTo>
                  <a:lnTo>
                    <a:pt x="0" y="0"/>
                  </a:lnTo>
                </a:path>
              </a:pathLst>
            </a:custGeom>
            <a:solidFill>
              <a:srgbClr val="000000"/>
            </a:solidFill>
            <a:ln w="9525" cap="rnd">
              <a:noFill/>
              <a:round/>
              <a:headEnd/>
              <a:tailEnd/>
            </a:ln>
            <a:effectLst/>
          </p:spPr>
          <p:txBody>
            <a:bodyPr/>
            <a:lstStyle/>
            <a:p>
              <a:pPr>
                <a:defRPr/>
              </a:pPr>
              <a:endParaRPr lang="it-IT">
                <a:latin typeface="Calibri" pitchFamily="34" charset="0"/>
              </a:endParaRPr>
            </a:p>
          </p:txBody>
        </p:sp>
        <p:sp>
          <p:nvSpPr>
            <p:cNvPr id="586768" name="Freeform 16"/>
            <p:cNvSpPr>
              <a:spLocks/>
            </p:cNvSpPr>
            <p:nvPr/>
          </p:nvSpPr>
          <p:spPr bwMode="auto">
            <a:xfrm>
              <a:off x="2612" y="435"/>
              <a:ext cx="30" cy="69"/>
            </a:xfrm>
            <a:custGeom>
              <a:avLst/>
              <a:gdLst/>
              <a:ahLst/>
              <a:cxnLst>
                <a:cxn ang="0">
                  <a:pos x="0" y="0"/>
                </a:cxn>
                <a:cxn ang="0">
                  <a:pos x="0" y="33"/>
                </a:cxn>
                <a:cxn ang="0">
                  <a:pos x="16" y="33"/>
                </a:cxn>
                <a:cxn ang="0">
                  <a:pos x="16" y="0"/>
                </a:cxn>
                <a:cxn ang="0">
                  <a:pos x="0" y="0"/>
                </a:cxn>
              </a:cxnLst>
              <a:rect l="0" t="0" r="r" b="b"/>
              <a:pathLst>
                <a:path w="17" h="34">
                  <a:moveTo>
                    <a:pt x="0" y="0"/>
                  </a:moveTo>
                  <a:lnTo>
                    <a:pt x="0" y="33"/>
                  </a:lnTo>
                  <a:lnTo>
                    <a:pt x="16" y="33"/>
                  </a:lnTo>
                  <a:lnTo>
                    <a:pt x="16" y="0"/>
                  </a:lnTo>
                  <a:lnTo>
                    <a:pt x="0" y="0"/>
                  </a:lnTo>
                </a:path>
              </a:pathLst>
            </a:custGeom>
            <a:solidFill>
              <a:srgbClr val="000000"/>
            </a:solidFill>
            <a:ln w="9525" cap="rnd">
              <a:noFill/>
              <a:round/>
              <a:headEnd/>
              <a:tailEnd/>
            </a:ln>
            <a:effectLst/>
          </p:spPr>
          <p:txBody>
            <a:bodyPr/>
            <a:lstStyle/>
            <a:p>
              <a:pPr>
                <a:defRPr/>
              </a:pPr>
              <a:endParaRPr lang="it-IT">
                <a:latin typeface="Calibri" pitchFamily="34" charset="0"/>
              </a:endParaRPr>
            </a:p>
          </p:txBody>
        </p:sp>
        <p:sp>
          <p:nvSpPr>
            <p:cNvPr id="586769" name="Freeform 17"/>
            <p:cNvSpPr>
              <a:spLocks/>
            </p:cNvSpPr>
            <p:nvPr/>
          </p:nvSpPr>
          <p:spPr bwMode="auto">
            <a:xfrm>
              <a:off x="2113" y="435"/>
              <a:ext cx="30" cy="69"/>
            </a:xfrm>
            <a:custGeom>
              <a:avLst/>
              <a:gdLst/>
              <a:ahLst/>
              <a:cxnLst>
                <a:cxn ang="0">
                  <a:pos x="0" y="0"/>
                </a:cxn>
                <a:cxn ang="0">
                  <a:pos x="0" y="33"/>
                </a:cxn>
                <a:cxn ang="0">
                  <a:pos x="16" y="33"/>
                </a:cxn>
                <a:cxn ang="0">
                  <a:pos x="16" y="0"/>
                </a:cxn>
                <a:cxn ang="0">
                  <a:pos x="0" y="0"/>
                </a:cxn>
              </a:cxnLst>
              <a:rect l="0" t="0" r="r" b="b"/>
              <a:pathLst>
                <a:path w="17" h="34">
                  <a:moveTo>
                    <a:pt x="0" y="0"/>
                  </a:moveTo>
                  <a:lnTo>
                    <a:pt x="0" y="33"/>
                  </a:lnTo>
                  <a:lnTo>
                    <a:pt x="16" y="33"/>
                  </a:lnTo>
                  <a:lnTo>
                    <a:pt x="16" y="0"/>
                  </a:lnTo>
                  <a:lnTo>
                    <a:pt x="0" y="0"/>
                  </a:lnTo>
                </a:path>
              </a:pathLst>
            </a:custGeom>
            <a:solidFill>
              <a:srgbClr val="000000"/>
            </a:solidFill>
            <a:ln w="9525" cap="rnd">
              <a:noFill/>
              <a:round/>
              <a:headEnd/>
              <a:tailEnd/>
            </a:ln>
            <a:effectLst/>
          </p:spPr>
          <p:txBody>
            <a:bodyPr/>
            <a:lstStyle/>
            <a:p>
              <a:pPr>
                <a:defRPr/>
              </a:pPr>
              <a:endParaRPr lang="it-IT">
                <a:latin typeface="Calibri" pitchFamily="34" charset="0"/>
              </a:endParaRPr>
            </a:p>
          </p:txBody>
        </p:sp>
        <p:sp>
          <p:nvSpPr>
            <p:cNvPr id="586770" name="Freeform 18"/>
            <p:cNvSpPr>
              <a:spLocks/>
            </p:cNvSpPr>
            <p:nvPr/>
          </p:nvSpPr>
          <p:spPr bwMode="auto">
            <a:xfrm>
              <a:off x="1615" y="435"/>
              <a:ext cx="32" cy="69"/>
            </a:xfrm>
            <a:custGeom>
              <a:avLst/>
              <a:gdLst/>
              <a:ahLst/>
              <a:cxnLst>
                <a:cxn ang="0">
                  <a:pos x="0" y="0"/>
                </a:cxn>
                <a:cxn ang="0">
                  <a:pos x="0" y="33"/>
                </a:cxn>
                <a:cxn ang="0">
                  <a:pos x="16" y="33"/>
                </a:cxn>
                <a:cxn ang="0">
                  <a:pos x="16" y="0"/>
                </a:cxn>
                <a:cxn ang="0">
                  <a:pos x="0" y="0"/>
                </a:cxn>
              </a:cxnLst>
              <a:rect l="0" t="0" r="r" b="b"/>
              <a:pathLst>
                <a:path w="17" h="34">
                  <a:moveTo>
                    <a:pt x="0" y="0"/>
                  </a:moveTo>
                  <a:lnTo>
                    <a:pt x="0" y="33"/>
                  </a:lnTo>
                  <a:lnTo>
                    <a:pt x="16" y="33"/>
                  </a:lnTo>
                  <a:lnTo>
                    <a:pt x="16" y="0"/>
                  </a:lnTo>
                  <a:lnTo>
                    <a:pt x="0" y="0"/>
                  </a:lnTo>
                </a:path>
              </a:pathLst>
            </a:custGeom>
            <a:solidFill>
              <a:srgbClr val="000000"/>
            </a:solidFill>
            <a:ln w="9525" cap="rnd">
              <a:noFill/>
              <a:round/>
              <a:headEnd/>
              <a:tailEnd/>
            </a:ln>
            <a:effectLst/>
          </p:spPr>
          <p:txBody>
            <a:bodyPr/>
            <a:lstStyle/>
            <a:p>
              <a:pPr>
                <a:defRPr/>
              </a:pPr>
              <a:endParaRPr lang="it-IT">
                <a:latin typeface="Calibri" pitchFamily="34" charset="0"/>
              </a:endParaRPr>
            </a:p>
          </p:txBody>
        </p:sp>
        <p:sp>
          <p:nvSpPr>
            <p:cNvPr id="586771" name="Freeform 19"/>
            <p:cNvSpPr>
              <a:spLocks/>
            </p:cNvSpPr>
            <p:nvPr/>
          </p:nvSpPr>
          <p:spPr bwMode="auto">
            <a:xfrm>
              <a:off x="1113" y="435"/>
              <a:ext cx="32" cy="69"/>
            </a:xfrm>
            <a:custGeom>
              <a:avLst/>
              <a:gdLst/>
              <a:ahLst/>
              <a:cxnLst>
                <a:cxn ang="0">
                  <a:pos x="0" y="0"/>
                </a:cxn>
                <a:cxn ang="0">
                  <a:pos x="0" y="33"/>
                </a:cxn>
                <a:cxn ang="0">
                  <a:pos x="16" y="33"/>
                </a:cxn>
                <a:cxn ang="0">
                  <a:pos x="16" y="0"/>
                </a:cxn>
                <a:cxn ang="0">
                  <a:pos x="0" y="0"/>
                </a:cxn>
              </a:cxnLst>
              <a:rect l="0" t="0" r="r" b="b"/>
              <a:pathLst>
                <a:path w="17" h="34">
                  <a:moveTo>
                    <a:pt x="0" y="0"/>
                  </a:moveTo>
                  <a:lnTo>
                    <a:pt x="0" y="33"/>
                  </a:lnTo>
                  <a:lnTo>
                    <a:pt x="16" y="33"/>
                  </a:lnTo>
                  <a:lnTo>
                    <a:pt x="16" y="0"/>
                  </a:lnTo>
                  <a:lnTo>
                    <a:pt x="0" y="0"/>
                  </a:lnTo>
                </a:path>
              </a:pathLst>
            </a:custGeom>
            <a:solidFill>
              <a:srgbClr val="000000"/>
            </a:solidFill>
            <a:ln w="9525" cap="rnd">
              <a:noFill/>
              <a:round/>
              <a:headEnd/>
              <a:tailEnd/>
            </a:ln>
            <a:effectLst/>
          </p:spPr>
          <p:txBody>
            <a:bodyPr/>
            <a:lstStyle/>
            <a:p>
              <a:pPr>
                <a:defRPr/>
              </a:pPr>
              <a:endParaRPr lang="it-IT">
                <a:latin typeface="Calibri" pitchFamily="34" charset="0"/>
              </a:endParaRPr>
            </a:p>
          </p:txBody>
        </p:sp>
        <p:sp>
          <p:nvSpPr>
            <p:cNvPr id="586772" name="Freeform 20"/>
            <p:cNvSpPr>
              <a:spLocks/>
            </p:cNvSpPr>
            <p:nvPr/>
          </p:nvSpPr>
          <p:spPr bwMode="auto">
            <a:xfrm>
              <a:off x="1745" y="485"/>
              <a:ext cx="896" cy="850"/>
            </a:xfrm>
            <a:custGeom>
              <a:avLst/>
              <a:gdLst/>
              <a:ahLst/>
              <a:cxnLst>
                <a:cxn ang="0">
                  <a:pos x="0" y="0"/>
                </a:cxn>
                <a:cxn ang="0">
                  <a:pos x="81" y="415"/>
                </a:cxn>
                <a:cxn ang="0">
                  <a:pos x="99" y="373"/>
                </a:cxn>
                <a:cxn ang="0">
                  <a:pos x="132" y="307"/>
                </a:cxn>
                <a:cxn ang="0">
                  <a:pos x="132" y="310"/>
                </a:cxn>
                <a:cxn ang="0">
                  <a:pos x="165" y="268"/>
                </a:cxn>
                <a:cxn ang="0">
                  <a:pos x="162" y="268"/>
                </a:cxn>
                <a:cxn ang="0">
                  <a:pos x="211" y="241"/>
                </a:cxn>
                <a:cxn ang="0">
                  <a:pos x="247" y="238"/>
                </a:cxn>
                <a:cxn ang="0">
                  <a:pos x="307" y="250"/>
                </a:cxn>
                <a:cxn ang="0">
                  <a:pos x="355" y="262"/>
                </a:cxn>
                <a:cxn ang="0">
                  <a:pos x="433" y="292"/>
                </a:cxn>
                <a:cxn ang="0">
                  <a:pos x="503" y="33"/>
                </a:cxn>
                <a:cxn ang="0">
                  <a:pos x="497" y="33"/>
                </a:cxn>
                <a:cxn ang="0">
                  <a:pos x="430" y="289"/>
                </a:cxn>
                <a:cxn ang="0">
                  <a:pos x="433" y="286"/>
                </a:cxn>
                <a:cxn ang="0">
                  <a:pos x="355" y="256"/>
                </a:cxn>
                <a:cxn ang="0">
                  <a:pos x="307" y="244"/>
                </a:cxn>
                <a:cxn ang="0">
                  <a:pos x="247" y="232"/>
                </a:cxn>
                <a:cxn ang="0">
                  <a:pos x="211" y="235"/>
                </a:cxn>
                <a:cxn ang="0">
                  <a:pos x="159" y="262"/>
                </a:cxn>
                <a:cxn ang="0">
                  <a:pos x="126" y="304"/>
                </a:cxn>
                <a:cxn ang="0">
                  <a:pos x="93" y="373"/>
                </a:cxn>
                <a:cxn ang="0">
                  <a:pos x="78" y="406"/>
                </a:cxn>
                <a:cxn ang="0">
                  <a:pos x="84" y="406"/>
                </a:cxn>
                <a:cxn ang="0">
                  <a:pos x="6" y="0"/>
                </a:cxn>
                <a:cxn ang="0">
                  <a:pos x="0" y="0"/>
                </a:cxn>
              </a:cxnLst>
              <a:rect l="0" t="0" r="r" b="b"/>
              <a:pathLst>
                <a:path w="504" h="416">
                  <a:moveTo>
                    <a:pt x="0" y="0"/>
                  </a:moveTo>
                  <a:lnTo>
                    <a:pt x="81" y="415"/>
                  </a:lnTo>
                  <a:lnTo>
                    <a:pt x="99" y="373"/>
                  </a:lnTo>
                  <a:lnTo>
                    <a:pt x="132" y="307"/>
                  </a:lnTo>
                  <a:lnTo>
                    <a:pt x="132" y="310"/>
                  </a:lnTo>
                  <a:lnTo>
                    <a:pt x="165" y="268"/>
                  </a:lnTo>
                  <a:lnTo>
                    <a:pt x="162" y="268"/>
                  </a:lnTo>
                  <a:lnTo>
                    <a:pt x="211" y="241"/>
                  </a:lnTo>
                  <a:lnTo>
                    <a:pt x="247" y="238"/>
                  </a:lnTo>
                  <a:lnTo>
                    <a:pt x="307" y="250"/>
                  </a:lnTo>
                  <a:lnTo>
                    <a:pt x="355" y="262"/>
                  </a:lnTo>
                  <a:lnTo>
                    <a:pt x="433" y="292"/>
                  </a:lnTo>
                  <a:lnTo>
                    <a:pt x="503" y="33"/>
                  </a:lnTo>
                  <a:lnTo>
                    <a:pt x="497" y="33"/>
                  </a:lnTo>
                  <a:lnTo>
                    <a:pt x="430" y="289"/>
                  </a:lnTo>
                  <a:lnTo>
                    <a:pt x="433" y="286"/>
                  </a:lnTo>
                  <a:lnTo>
                    <a:pt x="355" y="256"/>
                  </a:lnTo>
                  <a:lnTo>
                    <a:pt x="307" y="244"/>
                  </a:lnTo>
                  <a:lnTo>
                    <a:pt x="247" y="232"/>
                  </a:lnTo>
                  <a:lnTo>
                    <a:pt x="211" y="235"/>
                  </a:lnTo>
                  <a:lnTo>
                    <a:pt x="159" y="262"/>
                  </a:lnTo>
                  <a:lnTo>
                    <a:pt x="126" y="304"/>
                  </a:lnTo>
                  <a:lnTo>
                    <a:pt x="93" y="373"/>
                  </a:lnTo>
                  <a:lnTo>
                    <a:pt x="78" y="406"/>
                  </a:lnTo>
                  <a:lnTo>
                    <a:pt x="84" y="406"/>
                  </a:lnTo>
                  <a:lnTo>
                    <a:pt x="6" y="0"/>
                  </a:lnTo>
                  <a:lnTo>
                    <a:pt x="0" y="0"/>
                  </a:lnTo>
                </a:path>
              </a:pathLst>
            </a:custGeom>
            <a:solidFill>
              <a:srgbClr val="000000"/>
            </a:solidFill>
            <a:ln w="9525" cap="rnd">
              <a:noFill/>
              <a:round/>
              <a:headEnd/>
              <a:tailEnd/>
            </a:ln>
            <a:effectLst/>
          </p:spPr>
          <p:txBody>
            <a:bodyPr/>
            <a:lstStyle/>
            <a:p>
              <a:pPr>
                <a:defRPr/>
              </a:pPr>
              <a:endParaRPr lang="it-IT">
                <a:latin typeface="Calibri" pitchFamily="34" charset="0"/>
              </a:endParaRPr>
            </a:p>
          </p:txBody>
        </p:sp>
        <p:sp>
          <p:nvSpPr>
            <p:cNvPr id="586773" name="Freeform 21"/>
            <p:cNvSpPr>
              <a:spLocks/>
            </p:cNvSpPr>
            <p:nvPr/>
          </p:nvSpPr>
          <p:spPr bwMode="auto">
            <a:xfrm>
              <a:off x="622" y="1327"/>
              <a:ext cx="1488" cy="33"/>
            </a:xfrm>
            <a:custGeom>
              <a:avLst/>
              <a:gdLst/>
              <a:ahLst/>
              <a:cxnLst>
                <a:cxn ang="0">
                  <a:pos x="0" y="16"/>
                </a:cxn>
                <a:cxn ang="0">
                  <a:pos x="837" y="16"/>
                </a:cxn>
                <a:cxn ang="0">
                  <a:pos x="837" y="0"/>
                </a:cxn>
                <a:cxn ang="0">
                  <a:pos x="0" y="0"/>
                </a:cxn>
                <a:cxn ang="0">
                  <a:pos x="0" y="16"/>
                </a:cxn>
              </a:cxnLst>
              <a:rect l="0" t="0" r="r" b="b"/>
              <a:pathLst>
                <a:path w="838" h="17">
                  <a:moveTo>
                    <a:pt x="0" y="16"/>
                  </a:moveTo>
                  <a:lnTo>
                    <a:pt x="837" y="16"/>
                  </a:lnTo>
                  <a:lnTo>
                    <a:pt x="837" y="0"/>
                  </a:lnTo>
                  <a:lnTo>
                    <a:pt x="0" y="0"/>
                  </a:lnTo>
                  <a:lnTo>
                    <a:pt x="0" y="16"/>
                  </a:lnTo>
                </a:path>
              </a:pathLst>
            </a:custGeom>
            <a:solidFill>
              <a:srgbClr val="000000"/>
            </a:solidFill>
            <a:ln w="9525" cap="rnd">
              <a:noFill/>
              <a:round/>
              <a:headEnd/>
              <a:tailEnd/>
            </a:ln>
            <a:effectLst/>
          </p:spPr>
          <p:txBody>
            <a:bodyPr/>
            <a:lstStyle/>
            <a:p>
              <a:pPr>
                <a:defRPr/>
              </a:pPr>
              <a:endParaRPr lang="it-IT">
                <a:latin typeface="Calibri" pitchFamily="34" charset="0"/>
              </a:endParaRPr>
            </a:p>
          </p:txBody>
        </p:sp>
        <p:sp>
          <p:nvSpPr>
            <p:cNvPr id="586774" name="Freeform 22"/>
            <p:cNvSpPr>
              <a:spLocks/>
            </p:cNvSpPr>
            <p:nvPr/>
          </p:nvSpPr>
          <p:spPr bwMode="auto">
            <a:xfrm>
              <a:off x="2102" y="983"/>
              <a:ext cx="30" cy="825"/>
            </a:xfrm>
            <a:custGeom>
              <a:avLst/>
              <a:gdLst/>
              <a:ahLst/>
              <a:cxnLst>
                <a:cxn ang="0">
                  <a:pos x="0" y="0"/>
                </a:cxn>
                <a:cxn ang="0">
                  <a:pos x="0" y="403"/>
                </a:cxn>
                <a:cxn ang="0">
                  <a:pos x="16" y="403"/>
                </a:cxn>
                <a:cxn ang="0">
                  <a:pos x="16" y="0"/>
                </a:cxn>
                <a:cxn ang="0">
                  <a:pos x="0" y="0"/>
                </a:cxn>
              </a:cxnLst>
              <a:rect l="0" t="0" r="r" b="b"/>
              <a:pathLst>
                <a:path w="17" h="404">
                  <a:moveTo>
                    <a:pt x="0" y="0"/>
                  </a:moveTo>
                  <a:lnTo>
                    <a:pt x="0" y="403"/>
                  </a:lnTo>
                  <a:lnTo>
                    <a:pt x="16" y="403"/>
                  </a:lnTo>
                  <a:lnTo>
                    <a:pt x="16" y="0"/>
                  </a:lnTo>
                  <a:lnTo>
                    <a:pt x="0" y="0"/>
                  </a:lnTo>
                </a:path>
              </a:pathLst>
            </a:custGeom>
            <a:solidFill>
              <a:srgbClr val="000000"/>
            </a:solidFill>
            <a:ln w="9525" cap="rnd">
              <a:noFill/>
              <a:round/>
              <a:headEnd/>
              <a:tailEnd/>
            </a:ln>
            <a:effectLst/>
          </p:spPr>
          <p:txBody>
            <a:bodyPr/>
            <a:lstStyle/>
            <a:p>
              <a:pPr>
                <a:defRPr/>
              </a:pPr>
              <a:endParaRPr lang="it-IT">
                <a:latin typeface="Calibri" pitchFamily="34" charset="0"/>
              </a:endParaRPr>
            </a:p>
          </p:txBody>
        </p:sp>
        <p:sp>
          <p:nvSpPr>
            <p:cNvPr id="586778" name="Freeform 26"/>
            <p:cNvSpPr>
              <a:spLocks/>
            </p:cNvSpPr>
            <p:nvPr/>
          </p:nvSpPr>
          <p:spPr bwMode="auto">
            <a:xfrm>
              <a:off x="2113" y="1074"/>
              <a:ext cx="3506" cy="36"/>
            </a:xfrm>
            <a:custGeom>
              <a:avLst/>
              <a:gdLst/>
              <a:ahLst/>
              <a:cxnLst>
                <a:cxn ang="0">
                  <a:pos x="0" y="16"/>
                </a:cxn>
                <a:cxn ang="0">
                  <a:pos x="1974" y="16"/>
                </a:cxn>
                <a:cxn ang="0">
                  <a:pos x="1974" y="0"/>
                </a:cxn>
                <a:cxn ang="0">
                  <a:pos x="0" y="0"/>
                </a:cxn>
                <a:cxn ang="0">
                  <a:pos x="0" y="16"/>
                </a:cxn>
              </a:cxnLst>
              <a:rect l="0" t="0" r="r" b="b"/>
              <a:pathLst>
                <a:path w="1975" h="17">
                  <a:moveTo>
                    <a:pt x="0" y="16"/>
                  </a:moveTo>
                  <a:lnTo>
                    <a:pt x="1974" y="16"/>
                  </a:lnTo>
                  <a:lnTo>
                    <a:pt x="1974" y="0"/>
                  </a:lnTo>
                  <a:lnTo>
                    <a:pt x="0" y="0"/>
                  </a:lnTo>
                  <a:lnTo>
                    <a:pt x="0" y="16"/>
                  </a:lnTo>
                </a:path>
              </a:pathLst>
            </a:custGeom>
            <a:solidFill>
              <a:srgbClr val="000000"/>
            </a:solidFill>
            <a:ln w="9525" cap="rnd">
              <a:noFill/>
              <a:round/>
              <a:headEnd/>
              <a:tailEnd/>
            </a:ln>
            <a:effectLst/>
          </p:spPr>
          <p:txBody>
            <a:bodyPr/>
            <a:lstStyle/>
            <a:p>
              <a:pPr>
                <a:defRPr/>
              </a:pPr>
              <a:endParaRPr lang="it-IT">
                <a:latin typeface="Calibri" pitchFamily="34" charset="0"/>
              </a:endParaRPr>
            </a:p>
          </p:txBody>
        </p:sp>
        <p:sp>
          <p:nvSpPr>
            <p:cNvPr id="9248" name="Rectangle 29"/>
            <p:cNvSpPr>
              <a:spLocks noChangeArrowheads="1"/>
            </p:cNvSpPr>
            <p:nvPr/>
          </p:nvSpPr>
          <p:spPr bwMode="auto">
            <a:xfrm>
              <a:off x="2633" y="1216"/>
              <a:ext cx="1929" cy="291"/>
            </a:xfrm>
            <a:prstGeom prst="rect">
              <a:avLst/>
            </a:prstGeom>
            <a:noFill/>
            <a:ln w="9525">
              <a:noFill/>
              <a:miter lim="800000"/>
              <a:headEnd/>
              <a:tailEnd/>
            </a:ln>
          </p:spPr>
          <p:txBody>
            <a:bodyPr wrap="none" lIns="92075" tIns="46038" rIns="92075" bIns="46038">
              <a:spAutoFit/>
            </a:bodyPr>
            <a:lstStyle/>
            <a:p>
              <a:pPr eaLnBrk="0" hangingPunct="0"/>
              <a:r>
                <a:rPr lang="en-US" sz="2400">
                  <a:solidFill>
                    <a:srgbClr val="000000"/>
                  </a:solidFill>
                  <a:effectLst/>
                  <a:latin typeface="Calibri" pitchFamily="34" charset="0"/>
                </a:rPr>
                <a:t>Enstatite + High Quartz</a:t>
              </a:r>
            </a:p>
          </p:txBody>
        </p:sp>
        <p:sp>
          <p:nvSpPr>
            <p:cNvPr id="9249" name="Rectangle 30"/>
            <p:cNvSpPr>
              <a:spLocks noChangeArrowheads="1"/>
            </p:cNvSpPr>
            <p:nvPr/>
          </p:nvSpPr>
          <p:spPr bwMode="auto">
            <a:xfrm>
              <a:off x="2645" y="742"/>
              <a:ext cx="1714" cy="291"/>
            </a:xfrm>
            <a:prstGeom prst="rect">
              <a:avLst/>
            </a:prstGeom>
            <a:noFill/>
            <a:ln w="9525">
              <a:noFill/>
              <a:miter lim="800000"/>
              <a:headEnd/>
              <a:tailEnd/>
            </a:ln>
          </p:spPr>
          <p:txBody>
            <a:bodyPr wrap="none" lIns="92075" tIns="46038" rIns="92075" bIns="46038">
              <a:spAutoFit/>
            </a:bodyPr>
            <a:lstStyle/>
            <a:p>
              <a:pPr eaLnBrk="0" hangingPunct="0"/>
              <a:r>
                <a:rPr lang="en-US" sz="2400">
                  <a:solidFill>
                    <a:srgbClr val="000000"/>
                  </a:solidFill>
                  <a:effectLst/>
                  <a:latin typeface="Calibri" pitchFamily="34" charset="0"/>
                </a:rPr>
                <a:t>High Quartz + Liquid</a:t>
              </a:r>
            </a:p>
          </p:txBody>
        </p:sp>
        <p:sp>
          <p:nvSpPr>
            <p:cNvPr id="586783" name="Rectangle 31"/>
            <p:cNvSpPr>
              <a:spLocks noChangeArrowheads="1"/>
            </p:cNvSpPr>
            <p:nvPr/>
          </p:nvSpPr>
          <p:spPr bwMode="auto">
            <a:xfrm>
              <a:off x="4391" y="471"/>
              <a:ext cx="726" cy="291"/>
            </a:xfrm>
            <a:prstGeom prst="rect">
              <a:avLst/>
            </a:prstGeom>
            <a:noFill/>
            <a:ln w="9525">
              <a:noFill/>
              <a:miter lim="800000"/>
              <a:headEnd/>
              <a:tailEnd/>
            </a:ln>
            <a:effectLst/>
          </p:spPr>
          <p:txBody>
            <a:bodyPr wrap="none" lIns="92075" tIns="46038" rIns="92075" bIns="46038">
              <a:spAutoFit/>
            </a:bodyPr>
            <a:lstStyle/>
            <a:p>
              <a:pPr eaLnBrk="0" hangingPunct="0">
                <a:defRPr/>
              </a:pPr>
              <a:r>
                <a:rPr lang="en-US" sz="2400" b="1">
                  <a:solidFill>
                    <a:srgbClr val="FF0000"/>
                  </a:solidFill>
                  <a:effectLst>
                    <a:outerShdw blurRad="38100" dist="38100" dir="2700000" algn="tl">
                      <a:srgbClr val="000000"/>
                    </a:outerShdw>
                  </a:effectLst>
                  <a:latin typeface="Calibri" pitchFamily="34" charset="0"/>
                </a:rPr>
                <a:t>1.2 GPa</a:t>
              </a:r>
            </a:p>
          </p:txBody>
        </p:sp>
        <p:sp>
          <p:nvSpPr>
            <p:cNvPr id="9251" name="Rectangle 33"/>
            <p:cNvSpPr>
              <a:spLocks noChangeArrowheads="1"/>
            </p:cNvSpPr>
            <p:nvPr/>
          </p:nvSpPr>
          <p:spPr bwMode="auto">
            <a:xfrm>
              <a:off x="2369" y="1611"/>
              <a:ext cx="1470" cy="291"/>
            </a:xfrm>
            <a:prstGeom prst="rect">
              <a:avLst/>
            </a:prstGeom>
            <a:noFill/>
            <a:ln w="9525">
              <a:noFill/>
              <a:miter lim="800000"/>
              <a:headEnd/>
              <a:tailEnd/>
            </a:ln>
          </p:spPr>
          <p:txBody>
            <a:bodyPr wrap="none" lIns="92075" tIns="46038" rIns="92075" bIns="46038">
              <a:spAutoFit/>
            </a:bodyPr>
            <a:lstStyle/>
            <a:p>
              <a:pPr eaLnBrk="0" hangingPunct="0"/>
              <a:r>
                <a:rPr lang="en-US" sz="2400">
                  <a:solidFill>
                    <a:srgbClr val="000000"/>
                  </a:solidFill>
                  <a:effectLst/>
                  <a:latin typeface="Calibri" pitchFamily="34" charset="0"/>
                </a:rPr>
                <a:t>Enstatite + Liquid</a:t>
              </a:r>
            </a:p>
          </p:txBody>
        </p:sp>
        <p:sp>
          <p:nvSpPr>
            <p:cNvPr id="586787" name="Rectangle 35"/>
            <p:cNvSpPr>
              <a:spLocks noChangeArrowheads="1"/>
            </p:cNvSpPr>
            <p:nvPr/>
          </p:nvSpPr>
          <p:spPr bwMode="auto">
            <a:xfrm>
              <a:off x="1855" y="629"/>
              <a:ext cx="514" cy="252"/>
            </a:xfrm>
            <a:prstGeom prst="rect">
              <a:avLst/>
            </a:prstGeom>
            <a:noFill/>
            <a:ln w="9525">
              <a:noFill/>
              <a:miter lim="800000"/>
              <a:headEnd/>
              <a:tailEnd/>
            </a:ln>
            <a:effectLst/>
          </p:spPr>
          <p:txBody>
            <a:bodyPr wrap="none" lIns="92075" tIns="46038" rIns="92075" bIns="46038">
              <a:spAutoFit/>
            </a:bodyPr>
            <a:lstStyle/>
            <a:p>
              <a:pPr eaLnBrk="0" hangingPunct="0">
                <a:defRPr/>
              </a:pPr>
              <a:r>
                <a:rPr lang="en-US" sz="2000">
                  <a:solidFill>
                    <a:schemeClr val="bg1"/>
                  </a:solidFill>
                  <a:effectLst>
                    <a:outerShdw blurRad="38100" dist="38100" dir="2700000" algn="tl">
                      <a:srgbClr val="000000"/>
                    </a:outerShdw>
                  </a:effectLst>
                  <a:latin typeface="Calibri" pitchFamily="34" charset="0"/>
                </a:rPr>
                <a:t>Liquid</a:t>
              </a:r>
            </a:p>
          </p:txBody>
        </p:sp>
        <p:sp>
          <p:nvSpPr>
            <p:cNvPr id="9253" name="Rectangle 39"/>
            <p:cNvSpPr>
              <a:spLocks noChangeArrowheads="1"/>
            </p:cNvSpPr>
            <p:nvPr/>
          </p:nvSpPr>
          <p:spPr bwMode="auto">
            <a:xfrm>
              <a:off x="760" y="1473"/>
              <a:ext cx="993" cy="524"/>
            </a:xfrm>
            <a:prstGeom prst="rect">
              <a:avLst/>
            </a:prstGeom>
            <a:noFill/>
            <a:ln w="9525">
              <a:noFill/>
              <a:miter lim="800000"/>
              <a:headEnd/>
              <a:tailEnd/>
            </a:ln>
          </p:spPr>
          <p:txBody>
            <a:bodyPr wrap="none" lIns="92075" tIns="46038" rIns="92075" bIns="46038">
              <a:spAutoFit/>
            </a:bodyPr>
            <a:lstStyle/>
            <a:p>
              <a:pPr eaLnBrk="0" hangingPunct="0"/>
              <a:r>
                <a:rPr lang="en-US" sz="2400">
                  <a:solidFill>
                    <a:srgbClr val="000000"/>
                  </a:solidFill>
                  <a:effectLst/>
                  <a:latin typeface="Calibri" pitchFamily="34" charset="0"/>
                </a:rPr>
                <a:t>Forsterite</a:t>
              </a:r>
            </a:p>
            <a:p>
              <a:pPr eaLnBrk="0" hangingPunct="0"/>
              <a:r>
                <a:rPr lang="en-US" sz="2400">
                  <a:solidFill>
                    <a:srgbClr val="000000"/>
                  </a:solidFill>
                  <a:effectLst/>
                  <a:latin typeface="Calibri" pitchFamily="34" charset="0"/>
                </a:rPr>
                <a:t> + Enstatite</a:t>
              </a:r>
            </a:p>
          </p:txBody>
        </p:sp>
        <p:sp>
          <p:nvSpPr>
            <p:cNvPr id="9254" name="Rectangle 41"/>
            <p:cNvSpPr>
              <a:spLocks noChangeArrowheads="1"/>
            </p:cNvSpPr>
            <p:nvPr/>
          </p:nvSpPr>
          <p:spPr bwMode="auto">
            <a:xfrm>
              <a:off x="760" y="712"/>
              <a:ext cx="874" cy="524"/>
            </a:xfrm>
            <a:prstGeom prst="rect">
              <a:avLst/>
            </a:prstGeom>
            <a:noFill/>
            <a:ln w="9525">
              <a:noFill/>
              <a:miter lim="800000"/>
              <a:headEnd/>
              <a:tailEnd/>
            </a:ln>
          </p:spPr>
          <p:txBody>
            <a:bodyPr wrap="none" lIns="92075" tIns="46038" rIns="92075" bIns="46038">
              <a:spAutoFit/>
            </a:bodyPr>
            <a:lstStyle/>
            <a:p>
              <a:pPr eaLnBrk="0" hangingPunct="0"/>
              <a:r>
                <a:rPr lang="en-US" sz="2400">
                  <a:solidFill>
                    <a:srgbClr val="000000"/>
                  </a:solidFill>
                  <a:effectLst/>
                  <a:latin typeface="Calibri" pitchFamily="34" charset="0"/>
                </a:rPr>
                <a:t>Forsterite</a:t>
              </a:r>
            </a:p>
            <a:p>
              <a:pPr eaLnBrk="0" hangingPunct="0"/>
              <a:r>
                <a:rPr lang="en-US" sz="2400">
                  <a:solidFill>
                    <a:srgbClr val="000000"/>
                  </a:solidFill>
                  <a:effectLst/>
                  <a:latin typeface="Calibri" pitchFamily="34" charset="0"/>
                </a:rPr>
                <a:t> + Liquid</a:t>
              </a:r>
            </a:p>
          </p:txBody>
        </p:sp>
        <p:sp>
          <p:nvSpPr>
            <p:cNvPr id="586794" name="Rectangle 42"/>
            <p:cNvSpPr>
              <a:spLocks noChangeArrowheads="1"/>
            </p:cNvSpPr>
            <p:nvPr/>
          </p:nvSpPr>
          <p:spPr bwMode="auto">
            <a:xfrm>
              <a:off x="306" y="3889"/>
              <a:ext cx="766" cy="291"/>
            </a:xfrm>
            <a:prstGeom prst="rect">
              <a:avLst/>
            </a:prstGeom>
            <a:noFill/>
            <a:ln w="9525">
              <a:noFill/>
              <a:miter lim="800000"/>
              <a:headEnd/>
              <a:tailEnd/>
            </a:ln>
            <a:effectLst/>
          </p:spPr>
          <p:txBody>
            <a:bodyPr wrap="none" lIns="92075" tIns="46038" rIns="92075" bIns="46038">
              <a:spAutoFit/>
            </a:bodyPr>
            <a:lstStyle/>
            <a:p>
              <a:pPr eaLnBrk="0" hangingPunct="0">
                <a:defRPr/>
              </a:pPr>
              <a:r>
                <a:rPr lang="en-US" sz="2400">
                  <a:solidFill>
                    <a:schemeClr val="bg1"/>
                  </a:solidFill>
                  <a:effectLst>
                    <a:outerShdw blurRad="38100" dist="38100" dir="2700000" algn="tl">
                      <a:srgbClr val="000000"/>
                    </a:outerShdw>
                  </a:effectLst>
                  <a:latin typeface="Calibri" pitchFamily="34" charset="0"/>
                </a:rPr>
                <a:t>Mg</a:t>
              </a:r>
              <a:r>
                <a:rPr lang="en-US" sz="2400" baseline="-25000">
                  <a:solidFill>
                    <a:schemeClr val="bg1"/>
                  </a:solidFill>
                  <a:effectLst>
                    <a:outerShdw blurRad="38100" dist="38100" dir="2700000" algn="tl">
                      <a:srgbClr val="000000"/>
                    </a:outerShdw>
                  </a:effectLst>
                  <a:latin typeface="Calibri" pitchFamily="34" charset="0"/>
                </a:rPr>
                <a:t>2</a:t>
              </a:r>
              <a:r>
                <a:rPr lang="en-US" sz="2400">
                  <a:solidFill>
                    <a:schemeClr val="bg1"/>
                  </a:solidFill>
                  <a:effectLst>
                    <a:outerShdw blurRad="38100" dist="38100" dir="2700000" algn="tl">
                      <a:srgbClr val="000000"/>
                    </a:outerShdw>
                  </a:effectLst>
                  <a:latin typeface="Calibri" pitchFamily="34" charset="0"/>
                </a:rPr>
                <a:t>SiO</a:t>
              </a:r>
              <a:r>
                <a:rPr lang="en-US" sz="2400" baseline="-25000">
                  <a:solidFill>
                    <a:schemeClr val="bg1"/>
                  </a:solidFill>
                  <a:effectLst>
                    <a:outerShdw blurRad="38100" dist="38100" dir="2700000" algn="tl">
                      <a:srgbClr val="000000"/>
                    </a:outerShdw>
                  </a:effectLst>
                  <a:latin typeface="Calibri" pitchFamily="34" charset="0"/>
                </a:rPr>
                <a:t>4</a:t>
              </a:r>
            </a:p>
          </p:txBody>
        </p:sp>
        <p:sp>
          <p:nvSpPr>
            <p:cNvPr id="586795" name="Rectangle 43"/>
            <p:cNvSpPr>
              <a:spLocks noChangeArrowheads="1"/>
            </p:cNvSpPr>
            <p:nvPr/>
          </p:nvSpPr>
          <p:spPr bwMode="auto">
            <a:xfrm>
              <a:off x="5226" y="3888"/>
              <a:ext cx="444" cy="291"/>
            </a:xfrm>
            <a:prstGeom prst="rect">
              <a:avLst/>
            </a:prstGeom>
            <a:noFill/>
            <a:ln w="9525">
              <a:noFill/>
              <a:miter lim="800000"/>
              <a:headEnd/>
              <a:tailEnd/>
            </a:ln>
            <a:effectLst/>
          </p:spPr>
          <p:txBody>
            <a:bodyPr wrap="none" lIns="92075" tIns="46038" rIns="92075" bIns="46038">
              <a:spAutoFit/>
            </a:bodyPr>
            <a:lstStyle/>
            <a:p>
              <a:pPr eaLnBrk="0" hangingPunct="0">
                <a:defRPr/>
              </a:pPr>
              <a:r>
                <a:rPr lang="en-US" sz="2400">
                  <a:solidFill>
                    <a:schemeClr val="bg1"/>
                  </a:solidFill>
                  <a:effectLst>
                    <a:outerShdw blurRad="38100" dist="38100" dir="2700000" algn="tl">
                      <a:srgbClr val="000000"/>
                    </a:outerShdw>
                  </a:effectLst>
                  <a:latin typeface="Calibri" pitchFamily="34" charset="0"/>
                </a:rPr>
                <a:t>SiO</a:t>
              </a:r>
              <a:r>
                <a:rPr lang="en-US" sz="2400" baseline="-25000">
                  <a:solidFill>
                    <a:schemeClr val="bg1"/>
                  </a:solidFill>
                  <a:effectLst>
                    <a:outerShdw blurRad="38100" dist="38100" dir="2700000" algn="tl">
                      <a:srgbClr val="000000"/>
                    </a:outerShdw>
                  </a:effectLst>
                  <a:latin typeface="Calibri" pitchFamily="34" charset="0"/>
                </a:rPr>
                <a:t>2</a:t>
              </a:r>
            </a:p>
          </p:txBody>
        </p:sp>
        <p:sp>
          <p:nvSpPr>
            <p:cNvPr id="586797" name="Rectangle 45"/>
            <p:cNvSpPr>
              <a:spLocks noChangeArrowheads="1"/>
            </p:cNvSpPr>
            <p:nvPr/>
          </p:nvSpPr>
          <p:spPr bwMode="auto">
            <a:xfrm>
              <a:off x="1681" y="3900"/>
              <a:ext cx="701" cy="291"/>
            </a:xfrm>
            <a:prstGeom prst="rect">
              <a:avLst/>
            </a:prstGeom>
            <a:noFill/>
            <a:ln w="9525">
              <a:noFill/>
              <a:miter lim="800000"/>
              <a:headEnd/>
              <a:tailEnd/>
            </a:ln>
            <a:effectLst/>
          </p:spPr>
          <p:txBody>
            <a:bodyPr wrap="none" lIns="92075" tIns="46038" rIns="92075" bIns="46038">
              <a:spAutoFit/>
            </a:bodyPr>
            <a:lstStyle/>
            <a:p>
              <a:pPr eaLnBrk="0" hangingPunct="0">
                <a:defRPr/>
              </a:pPr>
              <a:r>
                <a:rPr lang="en-US" sz="2400">
                  <a:solidFill>
                    <a:schemeClr val="bg1"/>
                  </a:solidFill>
                  <a:effectLst>
                    <a:outerShdw blurRad="38100" dist="38100" dir="2700000" algn="tl">
                      <a:srgbClr val="000000"/>
                    </a:outerShdw>
                  </a:effectLst>
                  <a:latin typeface="Calibri" pitchFamily="34" charset="0"/>
                </a:rPr>
                <a:t>MgSiO</a:t>
              </a:r>
              <a:r>
                <a:rPr lang="en-US" sz="2400" baseline="-25000">
                  <a:solidFill>
                    <a:schemeClr val="bg1"/>
                  </a:solidFill>
                  <a:effectLst>
                    <a:outerShdw blurRad="38100" dist="38100" dir="2700000" algn="tl">
                      <a:srgbClr val="000000"/>
                    </a:outerShdw>
                  </a:effectLst>
                  <a:latin typeface="Calibri" pitchFamily="34" charset="0"/>
                </a:rPr>
                <a:t>3</a:t>
              </a:r>
            </a:p>
          </p:txBody>
        </p:sp>
        <p:sp>
          <p:nvSpPr>
            <p:cNvPr id="586798" name="Line 46"/>
            <p:cNvSpPr>
              <a:spLocks noChangeShapeType="1"/>
            </p:cNvSpPr>
            <p:nvPr/>
          </p:nvSpPr>
          <p:spPr bwMode="auto">
            <a:xfrm>
              <a:off x="2065" y="1195"/>
              <a:ext cx="299" cy="496"/>
            </a:xfrm>
            <a:prstGeom prst="line">
              <a:avLst/>
            </a:prstGeom>
            <a:noFill/>
            <a:ln w="12700">
              <a:solidFill>
                <a:srgbClr val="000000"/>
              </a:solidFill>
              <a:round/>
              <a:headEnd type="none" w="sm" len="sm"/>
              <a:tailEnd type="none" w="sm" len="sm"/>
            </a:ln>
            <a:effectLst/>
          </p:spPr>
          <p:txBody>
            <a:bodyPr wrap="none" anchor="ctr"/>
            <a:lstStyle/>
            <a:p>
              <a:pPr>
                <a:defRPr/>
              </a:pPr>
              <a:endParaRPr lang="it-IT">
                <a:latin typeface="Calibri" pitchFamily="34" charset="0"/>
              </a:endParaRPr>
            </a:p>
          </p:txBody>
        </p:sp>
        <p:sp>
          <p:nvSpPr>
            <p:cNvPr id="586799" name="Line 47"/>
            <p:cNvSpPr>
              <a:spLocks noChangeShapeType="1"/>
            </p:cNvSpPr>
            <p:nvPr/>
          </p:nvSpPr>
          <p:spPr bwMode="auto">
            <a:xfrm>
              <a:off x="2236" y="1029"/>
              <a:ext cx="399" cy="319"/>
            </a:xfrm>
            <a:prstGeom prst="line">
              <a:avLst/>
            </a:prstGeom>
            <a:noFill/>
            <a:ln w="12700">
              <a:solidFill>
                <a:srgbClr val="000000"/>
              </a:solidFill>
              <a:round/>
              <a:headEnd type="none" w="sm" len="sm"/>
              <a:tailEnd type="none" w="sm" len="sm"/>
            </a:ln>
            <a:effectLst/>
          </p:spPr>
          <p:txBody>
            <a:bodyPr wrap="none" anchor="ctr"/>
            <a:lstStyle/>
            <a:p>
              <a:pPr>
                <a:defRPr/>
              </a:pPr>
              <a:endParaRPr lang="it-IT">
                <a:latin typeface="Calibri" pitchFamily="34" charset="0"/>
              </a:endParaRPr>
            </a:p>
          </p:txBody>
        </p:sp>
        <p:sp>
          <p:nvSpPr>
            <p:cNvPr id="586756" name="Freeform 4"/>
            <p:cNvSpPr>
              <a:spLocks/>
            </p:cNvSpPr>
            <p:nvPr/>
          </p:nvSpPr>
          <p:spPr bwMode="auto">
            <a:xfrm>
              <a:off x="1893" y="2165"/>
              <a:ext cx="779" cy="1092"/>
            </a:xfrm>
            <a:custGeom>
              <a:avLst/>
              <a:gdLst/>
              <a:ahLst/>
              <a:cxnLst>
                <a:cxn ang="0">
                  <a:pos x="0" y="12"/>
                </a:cxn>
                <a:cxn ang="0">
                  <a:pos x="214" y="638"/>
                </a:cxn>
                <a:cxn ang="0">
                  <a:pos x="262" y="640"/>
                </a:cxn>
                <a:cxn ang="0">
                  <a:pos x="326" y="654"/>
                </a:cxn>
                <a:cxn ang="0">
                  <a:pos x="384" y="674"/>
                </a:cxn>
                <a:cxn ang="0">
                  <a:pos x="416" y="692"/>
                </a:cxn>
                <a:cxn ang="0">
                  <a:pos x="450" y="726"/>
                </a:cxn>
                <a:cxn ang="0">
                  <a:pos x="568" y="104"/>
                </a:cxn>
                <a:cxn ang="0">
                  <a:pos x="532" y="128"/>
                </a:cxn>
                <a:cxn ang="0">
                  <a:pos x="356" y="0"/>
                </a:cxn>
                <a:cxn ang="0">
                  <a:pos x="178" y="122"/>
                </a:cxn>
                <a:cxn ang="0">
                  <a:pos x="0" y="12"/>
                </a:cxn>
              </a:cxnLst>
              <a:rect l="0" t="0" r="r" b="b"/>
              <a:pathLst>
                <a:path w="568" h="726">
                  <a:moveTo>
                    <a:pt x="0" y="12"/>
                  </a:moveTo>
                  <a:lnTo>
                    <a:pt x="214" y="638"/>
                  </a:lnTo>
                  <a:lnTo>
                    <a:pt x="262" y="640"/>
                  </a:lnTo>
                  <a:lnTo>
                    <a:pt x="326" y="654"/>
                  </a:lnTo>
                  <a:lnTo>
                    <a:pt x="384" y="674"/>
                  </a:lnTo>
                  <a:lnTo>
                    <a:pt x="416" y="692"/>
                  </a:lnTo>
                  <a:lnTo>
                    <a:pt x="450" y="726"/>
                  </a:lnTo>
                  <a:lnTo>
                    <a:pt x="568" y="104"/>
                  </a:lnTo>
                  <a:lnTo>
                    <a:pt x="532" y="128"/>
                  </a:lnTo>
                  <a:lnTo>
                    <a:pt x="356" y="0"/>
                  </a:lnTo>
                  <a:lnTo>
                    <a:pt x="178" y="122"/>
                  </a:lnTo>
                  <a:lnTo>
                    <a:pt x="0" y="12"/>
                  </a:lnTo>
                  <a:close/>
                </a:path>
              </a:pathLst>
            </a:custGeom>
            <a:solidFill>
              <a:srgbClr val="FF0000"/>
            </a:solidFill>
            <a:ln w="9525" cap="flat" cmpd="sng">
              <a:noFill/>
              <a:prstDash val="solid"/>
              <a:round/>
              <a:headEnd/>
              <a:tailEnd/>
            </a:ln>
            <a:effectLst/>
          </p:spPr>
          <p:txBody>
            <a:bodyPr anchor="ctr"/>
            <a:lstStyle/>
            <a:p>
              <a:pPr>
                <a:defRPr/>
              </a:pPr>
              <a:endParaRPr lang="it-IT">
                <a:latin typeface="Calibri" pitchFamily="34" charset="0"/>
              </a:endParaRPr>
            </a:p>
          </p:txBody>
        </p:sp>
        <p:sp>
          <p:nvSpPr>
            <p:cNvPr id="586775" name="Freeform 23"/>
            <p:cNvSpPr>
              <a:spLocks/>
            </p:cNvSpPr>
            <p:nvPr/>
          </p:nvSpPr>
          <p:spPr bwMode="auto">
            <a:xfrm>
              <a:off x="633" y="3121"/>
              <a:ext cx="1547" cy="37"/>
            </a:xfrm>
            <a:custGeom>
              <a:avLst/>
              <a:gdLst/>
              <a:ahLst/>
              <a:cxnLst>
                <a:cxn ang="0">
                  <a:pos x="0" y="16"/>
                </a:cxn>
                <a:cxn ang="0">
                  <a:pos x="871" y="16"/>
                </a:cxn>
                <a:cxn ang="0">
                  <a:pos x="871" y="0"/>
                </a:cxn>
                <a:cxn ang="0">
                  <a:pos x="0" y="0"/>
                </a:cxn>
                <a:cxn ang="0">
                  <a:pos x="0" y="16"/>
                </a:cxn>
              </a:cxnLst>
              <a:rect l="0" t="0" r="r" b="b"/>
              <a:pathLst>
                <a:path w="872" h="17">
                  <a:moveTo>
                    <a:pt x="0" y="16"/>
                  </a:moveTo>
                  <a:lnTo>
                    <a:pt x="871" y="16"/>
                  </a:lnTo>
                  <a:lnTo>
                    <a:pt x="871" y="0"/>
                  </a:lnTo>
                  <a:lnTo>
                    <a:pt x="0" y="0"/>
                  </a:lnTo>
                  <a:lnTo>
                    <a:pt x="0" y="16"/>
                  </a:lnTo>
                </a:path>
              </a:pathLst>
            </a:custGeom>
            <a:solidFill>
              <a:srgbClr val="000000"/>
            </a:solidFill>
            <a:ln w="9525" cap="rnd">
              <a:noFill/>
              <a:round/>
              <a:headEnd/>
              <a:tailEnd/>
            </a:ln>
            <a:effectLst/>
          </p:spPr>
          <p:txBody>
            <a:bodyPr/>
            <a:lstStyle/>
            <a:p>
              <a:pPr>
                <a:defRPr/>
              </a:pPr>
              <a:endParaRPr lang="it-IT">
                <a:latin typeface="Calibri" pitchFamily="34" charset="0"/>
              </a:endParaRPr>
            </a:p>
          </p:txBody>
        </p:sp>
        <p:sp>
          <p:nvSpPr>
            <p:cNvPr id="586776" name="Freeform 24"/>
            <p:cNvSpPr>
              <a:spLocks/>
            </p:cNvSpPr>
            <p:nvPr/>
          </p:nvSpPr>
          <p:spPr bwMode="auto">
            <a:xfrm>
              <a:off x="2096" y="3127"/>
              <a:ext cx="31" cy="778"/>
            </a:xfrm>
            <a:custGeom>
              <a:avLst/>
              <a:gdLst/>
              <a:ahLst/>
              <a:cxnLst>
                <a:cxn ang="0">
                  <a:pos x="0" y="0"/>
                </a:cxn>
                <a:cxn ang="0">
                  <a:pos x="0" y="379"/>
                </a:cxn>
                <a:cxn ang="0">
                  <a:pos x="16" y="379"/>
                </a:cxn>
                <a:cxn ang="0">
                  <a:pos x="16" y="0"/>
                </a:cxn>
                <a:cxn ang="0">
                  <a:pos x="0" y="0"/>
                </a:cxn>
              </a:cxnLst>
              <a:rect l="0" t="0" r="r" b="b"/>
              <a:pathLst>
                <a:path w="17" h="380">
                  <a:moveTo>
                    <a:pt x="0" y="0"/>
                  </a:moveTo>
                  <a:lnTo>
                    <a:pt x="0" y="379"/>
                  </a:lnTo>
                  <a:lnTo>
                    <a:pt x="16" y="379"/>
                  </a:lnTo>
                  <a:lnTo>
                    <a:pt x="16" y="0"/>
                  </a:lnTo>
                  <a:lnTo>
                    <a:pt x="0" y="0"/>
                  </a:lnTo>
                </a:path>
              </a:pathLst>
            </a:custGeom>
            <a:solidFill>
              <a:srgbClr val="000000"/>
            </a:solidFill>
            <a:ln w="9525" cap="rnd">
              <a:noFill/>
              <a:round/>
              <a:headEnd/>
              <a:tailEnd/>
            </a:ln>
            <a:effectLst/>
          </p:spPr>
          <p:txBody>
            <a:bodyPr/>
            <a:lstStyle/>
            <a:p>
              <a:pPr>
                <a:defRPr/>
              </a:pPr>
              <a:endParaRPr lang="it-IT">
                <a:latin typeface="Calibri" pitchFamily="34" charset="0"/>
              </a:endParaRPr>
            </a:p>
          </p:txBody>
        </p:sp>
        <p:sp>
          <p:nvSpPr>
            <p:cNvPr id="586777" name="Freeform 25"/>
            <p:cNvSpPr>
              <a:spLocks/>
            </p:cNvSpPr>
            <p:nvPr/>
          </p:nvSpPr>
          <p:spPr bwMode="auto">
            <a:xfrm>
              <a:off x="2107" y="3257"/>
              <a:ext cx="3502" cy="33"/>
            </a:xfrm>
            <a:custGeom>
              <a:avLst/>
              <a:gdLst/>
              <a:ahLst/>
              <a:cxnLst>
                <a:cxn ang="0">
                  <a:pos x="0" y="16"/>
                </a:cxn>
                <a:cxn ang="0">
                  <a:pos x="1971" y="16"/>
                </a:cxn>
                <a:cxn ang="0">
                  <a:pos x="1971" y="0"/>
                </a:cxn>
                <a:cxn ang="0">
                  <a:pos x="0" y="0"/>
                </a:cxn>
                <a:cxn ang="0">
                  <a:pos x="0" y="16"/>
                </a:cxn>
              </a:cxnLst>
              <a:rect l="0" t="0" r="r" b="b"/>
              <a:pathLst>
                <a:path w="1972" h="17">
                  <a:moveTo>
                    <a:pt x="0" y="16"/>
                  </a:moveTo>
                  <a:lnTo>
                    <a:pt x="1971" y="16"/>
                  </a:lnTo>
                  <a:lnTo>
                    <a:pt x="1971" y="0"/>
                  </a:lnTo>
                  <a:lnTo>
                    <a:pt x="0" y="0"/>
                  </a:lnTo>
                  <a:lnTo>
                    <a:pt x="0" y="16"/>
                  </a:lnTo>
                </a:path>
              </a:pathLst>
            </a:custGeom>
            <a:solidFill>
              <a:srgbClr val="000000"/>
            </a:solidFill>
            <a:ln w="9525" cap="rnd">
              <a:noFill/>
              <a:round/>
              <a:headEnd/>
              <a:tailEnd/>
            </a:ln>
            <a:effectLst/>
          </p:spPr>
          <p:txBody>
            <a:bodyPr/>
            <a:lstStyle/>
            <a:p>
              <a:pPr>
                <a:defRPr/>
              </a:pPr>
              <a:endParaRPr lang="it-IT">
                <a:latin typeface="Calibri" pitchFamily="34" charset="0"/>
              </a:endParaRPr>
            </a:p>
          </p:txBody>
        </p:sp>
        <p:sp>
          <p:nvSpPr>
            <p:cNvPr id="9264" name="Rectangle 27"/>
            <p:cNvSpPr>
              <a:spLocks noChangeArrowheads="1"/>
            </p:cNvSpPr>
            <p:nvPr/>
          </p:nvSpPr>
          <p:spPr bwMode="auto">
            <a:xfrm>
              <a:off x="3261" y="3338"/>
              <a:ext cx="1890" cy="291"/>
            </a:xfrm>
            <a:prstGeom prst="rect">
              <a:avLst/>
            </a:prstGeom>
            <a:noFill/>
            <a:ln w="9525">
              <a:noFill/>
              <a:miter lim="800000"/>
              <a:headEnd/>
              <a:tailEnd/>
            </a:ln>
          </p:spPr>
          <p:txBody>
            <a:bodyPr wrap="none" lIns="92075" tIns="46038" rIns="92075" bIns="46038">
              <a:spAutoFit/>
            </a:bodyPr>
            <a:lstStyle/>
            <a:p>
              <a:pPr eaLnBrk="0" hangingPunct="0"/>
              <a:r>
                <a:rPr lang="en-US" sz="2400">
                  <a:solidFill>
                    <a:srgbClr val="000000"/>
                  </a:solidFill>
                  <a:effectLst/>
                  <a:latin typeface="Calibri" pitchFamily="34" charset="0"/>
                </a:rPr>
                <a:t>Enstatite + Cristobalite</a:t>
              </a:r>
            </a:p>
          </p:txBody>
        </p:sp>
        <p:sp>
          <p:nvSpPr>
            <p:cNvPr id="586780" name="Line 28"/>
            <p:cNvSpPr>
              <a:spLocks noChangeShapeType="1"/>
            </p:cNvSpPr>
            <p:nvPr/>
          </p:nvSpPr>
          <p:spPr bwMode="auto">
            <a:xfrm>
              <a:off x="2227" y="3195"/>
              <a:ext cx="107" cy="208"/>
            </a:xfrm>
            <a:prstGeom prst="line">
              <a:avLst/>
            </a:prstGeom>
            <a:noFill/>
            <a:ln w="12700">
              <a:solidFill>
                <a:srgbClr val="000000"/>
              </a:solidFill>
              <a:round/>
              <a:headEnd type="none" w="sm" len="sm"/>
              <a:tailEnd type="none" w="sm" len="sm"/>
            </a:ln>
            <a:effectLst/>
          </p:spPr>
          <p:txBody>
            <a:bodyPr wrap="none" anchor="ctr"/>
            <a:lstStyle/>
            <a:p>
              <a:pPr>
                <a:defRPr/>
              </a:pPr>
              <a:endParaRPr lang="it-IT">
                <a:latin typeface="Calibri" pitchFamily="34" charset="0"/>
              </a:endParaRPr>
            </a:p>
          </p:txBody>
        </p:sp>
        <p:sp>
          <p:nvSpPr>
            <p:cNvPr id="586784" name="Rectangle 32"/>
            <p:cNvSpPr>
              <a:spLocks noChangeArrowheads="1"/>
            </p:cNvSpPr>
            <p:nvPr/>
          </p:nvSpPr>
          <p:spPr bwMode="auto">
            <a:xfrm>
              <a:off x="4056" y="2517"/>
              <a:ext cx="1020" cy="291"/>
            </a:xfrm>
            <a:prstGeom prst="rect">
              <a:avLst/>
            </a:prstGeom>
            <a:noFill/>
            <a:ln w="9525">
              <a:noFill/>
              <a:miter lim="800000"/>
              <a:headEnd/>
              <a:tailEnd/>
            </a:ln>
            <a:effectLst/>
          </p:spPr>
          <p:txBody>
            <a:bodyPr wrap="none" lIns="92075" tIns="46038" rIns="92075" bIns="46038">
              <a:spAutoFit/>
            </a:bodyPr>
            <a:lstStyle/>
            <a:p>
              <a:pPr eaLnBrk="0" hangingPunct="0">
                <a:defRPr/>
              </a:pPr>
              <a:r>
                <a:rPr lang="en-US" sz="2400" b="1" dirty="0">
                  <a:solidFill>
                    <a:srgbClr val="FF0000"/>
                  </a:solidFill>
                  <a:effectLst>
                    <a:outerShdw blurRad="38100" dist="38100" dir="2700000" algn="tl">
                      <a:srgbClr val="000000"/>
                    </a:outerShdw>
                  </a:effectLst>
                  <a:latin typeface="Calibri" pitchFamily="34" charset="0"/>
                </a:rPr>
                <a:t>0.0001 GPa</a:t>
              </a:r>
            </a:p>
          </p:txBody>
        </p:sp>
        <p:sp>
          <p:nvSpPr>
            <p:cNvPr id="9267" name="Rectangle 34"/>
            <p:cNvSpPr>
              <a:spLocks noChangeArrowheads="1"/>
            </p:cNvSpPr>
            <p:nvPr/>
          </p:nvSpPr>
          <p:spPr bwMode="auto">
            <a:xfrm>
              <a:off x="2631" y="2860"/>
              <a:ext cx="1674" cy="291"/>
            </a:xfrm>
            <a:prstGeom prst="rect">
              <a:avLst/>
            </a:prstGeom>
            <a:noFill/>
            <a:ln w="9525">
              <a:noFill/>
              <a:miter lim="800000"/>
              <a:headEnd/>
              <a:tailEnd/>
            </a:ln>
          </p:spPr>
          <p:txBody>
            <a:bodyPr wrap="none" lIns="92075" tIns="46038" rIns="92075" bIns="46038">
              <a:spAutoFit/>
            </a:bodyPr>
            <a:lstStyle/>
            <a:p>
              <a:pPr eaLnBrk="0" hangingPunct="0"/>
              <a:r>
                <a:rPr lang="en-US" sz="2400">
                  <a:solidFill>
                    <a:srgbClr val="000000"/>
                  </a:solidFill>
                  <a:effectLst/>
                  <a:latin typeface="Calibri" pitchFamily="34" charset="0"/>
                </a:rPr>
                <a:t>Cristobalite + Liquid</a:t>
              </a:r>
            </a:p>
          </p:txBody>
        </p:sp>
        <p:sp>
          <p:nvSpPr>
            <p:cNvPr id="586788" name="Rectangle 36"/>
            <p:cNvSpPr>
              <a:spLocks noChangeArrowheads="1"/>
            </p:cNvSpPr>
            <p:nvPr/>
          </p:nvSpPr>
          <p:spPr bwMode="auto">
            <a:xfrm>
              <a:off x="2022" y="2518"/>
              <a:ext cx="514" cy="252"/>
            </a:xfrm>
            <a:prstGeom prst="rect">
              <a:avLst/>
            </a:prstGeom>
            <a:noFill/>
            <a:ln w="9525">
              <a:noFill/>
              <a:miter lim="800000"/>
              <a:headEnd/>
              <a:tailEnd/>
            </a:ln>
            <a:effectLst/>
          </p:spPr>
          <p:txBody>
            <a:bodyPr wrap="none" lIns="92075" tIns="46038" rIns="92075" bIns="46038">
              <a:spAutoFit/>
            </a:bodyPr>
            <a:lstStyle/>
            <a:p>
              <a:pPr eaLnBrk="0" hangingPunct="0">
                <a:defRPr/>
              </a:pPr>
              <a:r>
                <a:rPr lang="en-US" sz="2000">
                  <a:solidFill>
                    <a:schemeClr val="bg1"/>
                  </a:solidFill>
                  <a:effectLst>
                    <a:outerShdw blurRad="38100" dist="38100" dir="2700000" algn="tl">
                      <a:srgbClr val="000000"/>
                    </a:outerShdw>
                  </a:effectLst>
                  <a:latin typeface="Calibri" pitchFamily="34" charset="0"/>
                </a:rPr>
                <a:t>Liquid</a:t>
              </a:r>
            </a:p>
          </p:txBody>
        </p:sp>
        <p:sp>
          <p:nvSpPr>
            <p:cNvPr id="9269" name="Rectangle 37"/>
            <p:cNvSpPr>
              <a:spLocks noChangeArrowheads="1"/>
            </p:cNvSpPr>
            <p:nvPr/>
          </p:nvSpPr>
          <p:spPr bwMode="auto">
            <a:xfrm>
              <a:off x="2176" y="3350"/>
              <a:ext cx="809" cy="524"/>
            </a:xfrm>
            <a:prstGeom prst="rect">
              <a:avLst/>
            </a:prstGeom>
            <a:noFill/>
            <a:ln w="9525">
              <a:noFill/>
              <a:miter lim="800000"/>
              <a:headEnd/>
              <a:tailEnd/>
            </a:ln>
          </p:spPr>
          <p:txBody>
            <a:bodyPr wrap="none" lIns="92075" tIns="46038" rIns="92075" bIns="46038">
              <a:spAutoFit/>
            </a:bodyPr>
            <a:lstStyle/>
            <a:p>
              <a:pPr eaLnBrk="0" hangingPunct="0"/>
              <a:r>
                <a:rPr lang="en-US" sz="2400">
                  <a:solidFill>
                    <a:srgbClr val="000000"/>
                  </a:solidFill>
                  <a:effectLst/>
                  <a:latin typeface="Calibri" pitchFamily="34" charset="0"/>
                </a:rPr>
                <a:t>Enstatite</a:t>
              </a:r>
            </a:p>
            <a:p>
              <a:pPr eaLnBrk="0" hangingPunct="0"/>
              <a:r>
                <a:rPr lang="en-US" sz="2400">
                  <a:solidFill>
                    <a:srgbClr val="000000"/>
                  </a:solidFill>
                  <a:effectLst/>
                  <a:latin typeface="Calibri" pitchFamily="34" charset="0"/>
                </a:rPr>
                <a:t>+ Liquid</a:t>
              </a:r>
            </a:p>
          </p:txBody>
        </p:sp>
        <p:sp>
          <p:nvSpPr>
            <p:cNvPr id="9270" name="Rectangle 38"/>
            <p:cNvSpPr>
              <a:spLocks noChangeArrowheads="1"/>
            </p:cNvSpPr>
            <p:nvPr/>
          </p:nvSpPr>
          <p:spPr bwMode="auto">
            <a:xfrm>
              <a:off x="761" y="3282"/>
              <a:ext cx="993" cy="524"/>
            </a:xfrm>
            <a:prstGeom prst="rect">
              <a:avLst/>
            </a:prstGeom>
            <a:noFill/>
            <a:ln w="9525">
              <a:noFill/>
              <a:miter lim="800000"/>
              <a:headEnd/>
              <a:tailEnd/>
            </a:ln>
          </p:spPr>
          <p:txBody>
            <a:bodyPr wrap="none" lIns="92075" tIns="46038" rIns="92075" bIns="46038">
              <a:spAutoFit/>
            </a:bodyPr>
            <a:lstStyle/>
            <a:p>
              <a:pPr eaLnBrk="0" hangingPunct="0"/>
              <a:r>
                <a:rPr lang="en-US" sz="2400">
                  <a:solidFill>
                    <a:srgbClr val="000000"/>
                  </a:solidFill>
                  <a:effectLst/>
                  <a:latin typeface="Calibri" pitchFamily="34" charset="0"/>
                </a:rPr>
                <a:t>Forsterite</a:t>
              </a:r>
            </a:p>
            <a:p>
              <a:pPr eaLnBrk="0" hangingPunct="0"/>
              <a:r>
                <a:rPr lang="en-US" sz="2400">
                  <a:solidFill>
                    <a:srgbClr val="000000"/>
                  </a:solidFill>
                  <a:effectLst/>
                  <a:latin typeface="Calibri" pitchFamily="34" charset="0"/>
                </a:rPr>
                <a:t> + Enstatite</a:t>
              </a:r>
            </a:p>
          </p:txBody>
        </p:sp>
        <p:sp>
          <p:nvSpPr>
            <p:cNvPr id="9271" name="Rectangle 40"/>
            <p:cNvSpPr>
              <a:spLocks noChangeArrowheads="1"/>
            </p:cNvSpPr>
            <p:nvPr/>
          </p:nvSpPr>
          <p:spPr bwMode="auto">
            <a:xfrm>
              <a:off x="761" y="2547"/>
              <a:ext cx="918" cy="524"/>
            </a:xfrm>
            <a:prstGeom prst="rect">
              <a:avLst/>
            </a:prstGeom>
            <a:noFill/>
            <a:ln w="9525">
              <a:noFill/>
              <a:miter lim="800000"/>
              <a:headEnd/>
              <a:tailEnd/>
            </a:ln>
          </p:spPr>
          <p:txBody>
            <a:bodyPr wrap="none" lIns="92075" tIns="46038" rIns="92075" bIns="46038">
              <a:spAutoFit/>
            </a:bodyPr>
            <a:lstStyle/>
            <a:p>
              <a:pPr eaLnBrk="0" hangingPunct="0"/>
              <a:r>
                <a:rPr lang="en-US" sz="2400">
                  <a:solidFill>
                    <a:srgbClr val="000000"/>
                  </a:solidFill>
                  <a:effectLst/>
                  <a:latin typeface="Calibri" pitchFamily="34" charset="0"/>
                </a:rPr>
                <a:t>Forsterite </a:t>
              </a:r>
            </a:p>
            <a:p>
              <a:pPr eaLnBrk="0" hangingPunct="0"/>
              <a:r>
                <a:rPr lang="en-US" sz="2400">
                  <a:solidFill>
                    <a:srgbClr val="000000"/>
                  </a:solidFill>
                  <a:effectLst/>
                  <a:latin typeface="Calibri" pitchFamily="34" charset="0"/>
                </a:rPr>
                <a:t>+ Liquid</a:t>
              </a:r>
            </a:p>
          </p:txBody>
        </p:sp>
        <p:grpSp>
          <p:nvGrpSpPr>
            <p:cNvPr id="3" name="Group 48"/>
            <p:cNvGrpSpPr>
              <a:grpSpLocks/>
            </p:cNvGrpSpPr>
            <p:nvPr/>
          </p:nvGrpSpPr>
          <p:grpSpPr bwMode="auto">
            <a:xfrm>
              <a:off x="636" y="2167"/>
              <a:ext cx="4966" cy="187"/>
              <a:chOff x="513" y="2835"/>
              <a:chExt cx="3625" cy="237"/>
            </a:xfrm>
          </p:grpSpPr>
          <p:sp>
            <p:nvSpPr>
              <p:cNvPr id="586801" name="Freeform 49"/>
              <p:cNvSpPr>
                <a:spLocks/>
              </p:cNvSpPr>
              <p:nvPr/>
            </p:nvSpPr>
            <p:spPr bwMode="auto">
              <a:xfrm>
                <a:off x="513" y="2835"/>
                <a:ext cx="357" cy="237"/>
              </a:xfrm>
              <a:custGeom>
                <a:avLst/>
                <a:gdLst/>
                <a:ahLst/>
                <a:cxnLst>
                  <a:cxn ang="0">
                    <a:pos x="0" y="237"/>
                  </a:cxn>
                  <a:cxn ang="0">
                    <a:pos x="180" y="0"/>
                  </a:cxn>
                  <a:cxn ang="0">
                    <a:pos x="357" y="234"/>
                  </a:cxn>
                </a:cxnLst>
                <a:rect l="0" t="0" r="r" b="b"/>
                <a:pathLst>
                  <a:path w="357" h="237">
                    <a:moveTo>
                      <a:pt x="0" y="237"/>
                    </a:moveTo>
                    <a:lnTo>
                      <a:pt x="180" y="0"/>
                    </a:lnTo>
                    <a:lnTo>
                      <a:pt x="357" y="234"/>
                    </a:lnTo>
                  </a:path>
                </a:pathLst>
              </a:custGeom>
              <a:noFill/>
              <a:ln w="28575" cap="flat" cmpd="sng">
                <a:solidFill>
                  <a:schemeClr val="tx1"/>
                </a:solidFill>
                <a:prstDash val="sysDot"/>
                <a:round/>
                <a:headEnd/>
                <a:tailEnd/>
              </a:ln>
              <a:effectLst/>
            </p:spPr>
            <p:txBody>
              <a:bodyPr anchor="ctr"/>
              <a:lstStyle/>
              <a:p>
                <a:pPr>
                  <a:defRPr/>
                </a:pPr>
                <a:endParaRPr lang="it-IT">
                  <a:latin typeface="Calibri" pitchFamily="34" charset="0"/>
                </a:endParaRPr>
              </a:p>
            </p:txBody>
          </p:sp>
          <p:sp>
            <p:nvSpPr>
              <p:cNvPr id="586802" name="Freeform 50"/>
              <p:cNvSpPr>
                <a:spLocks/>
              </p:cNvSpPr>
              <p:nvPr/>
            </p:nvSpPr>
            <p:spPr bwMode="auto">
              <a:xfrm>
                <a:off x="876" y="2835"/>
                <a:ext cx="348" cy="237"/>
              </a:xfrm>
              <a:custGeom>
                <a:avLst/>
                <a:gdLst/>
                <a:ahLst/>
                <a:cxnLst>
                  <a:cxn ang="0">
                    <a:pos x="0" y="237"/>
                  </a:cxn>
                  <a:cxn ang="0">
                    <a:pos x="180" y="0"/>
                  </a:cxn>
                  <a:cxn ang="0">
                    <a:pos x="357" y="234"/>
                  </a:cxn>
                </a:cxnLst>
                <a:rect l="0" t="0" r="r" b="b"/>
                <a:pathLst>
                  <a:path w="357" h="237">
                    <a:moveTo>
                      <a:pt x="0" y="237"/>
                    </a:moveTo>
                    <a:lnTo>
                      <a:pt x="180" y="0"/>
                    </a:lnTo>
                    <a:lnTo>
                      <a:pt x="357" y="234"/>
                    </a:lnTo>
                  </a:path>
                </a:pathLst>
              </a:custGeom>
              <a:noFill/>
              <a:ln w="28575" cap="flat" cmpd="sng">
                <a:solidFill>
                  <a:schemeClr val="tx1"/>
                </a:solidFill>
                <a:prstDash val="sysDot"/>
                <a:round/>
                <a:headEnd/>
                <a:tailEnd/>
              </a:ln>
              <a:effectLst/>
            </p:spPr>
            <p:txBody>
              <a:bodyPr anchor="ctr"/>
              <a:lstStyle/>
              <a:p>
                <a:pPr>
                  <a:defRPr/>
                </a:pPr>
                <a:endParaRPr lang="it-IT">
                  <a:latin typeface="Calibri" pitchFamily="34" charset="0"/>
                </a:endParaRPr>
              </a:p>
            </p:txBody>
          </p:sp>
          <p:sp>
            <p:nvSpPr>
              <p:cNvPr id="586803" name="Freeform 51"/>
              <p:cNvSpPr>
                <a:spLocks/>
              </p:cNvSpPr>
              <p:nvPr/>
            </p:nvSpPr>
            <p:spPr bwMode="auto">
              <a:xfrm>
                <a:off x="1239" y="2835"/>
                <a:ext cx="357" cy="237"/>
              </a:xfrm>
              <a:custGeom>
                <a:avLst/>
                <a:gdLst/>
                <a:ahLst/>
                <a:cxnLst>
                  <a:cxn ang="0">
                    <a:pos x="0" y="237"/>
                  </a:cxn>
                  <a:cxn ang="0">
                    <a:pos x="180" y="0"/>
                  </a:cxn>
                  <a:cxn ang="0">
                    <a:pos x="357" y="234"/>
                  </a:cxn>
                </a:cxnLst>
                <a:rect l="0" t="0" r="r" b="b"/>
                <a:pathLst>
                  <a:path w="357" h="237">
                    <a:moveTo>
                      <a:pt x="0" y="237"/>
                    </a:moveTo>
                    <a:lnTo>
                      <a:pt x="180" y="0"/>
                    </a:lnTo>
                    <a:lnTo>
                      <a:pt x="357" y="234"/>
                    </a:lnTo>
                  </a:path>
                </a:pathLst>
              </a:custGeom>
              <a:noFill/>
              <a:ln w="28575" cap="flat" cmpd="sng">
                <a:solidFill>
                  <a:schemeClr val="tx1"/>
                </a:solidFill>
                <a:prstDash val="sysDot"/>
                <a:round/>
                <a:headEnd/>
                <a:tailEnd/>
              </a:ln>
              <a:effectLst/>
            </p:spPr>
            <p:txBody>
              <a:bodyPr anchor="ctr"/>
              <a:lstStyle/>
              <a:p>
                <a:pPr>
                  <a:defRPr/>
                </a:pPr>
                <a:endParaRPr lang="it-IT">
                  <a:latin typeface="Calibri" pitchFamily="34" charset="0"/>
                </a:endParaRPr>
              </a:p>
            </p:txBody>
          </p:sp>
          <p:sp>
            <p:nvSpPr>
              <p:cNvPr id="586804" name="Freeform 52"/>
              <p:cNvSpPr>
                <a:spLocks/>
              </p:cNvSpPr>
              <p:nvPr/>
            </p:nvSpPr>
            <p:spPr bwMode="auto">
              <a:xfrm>
                <a:off x="1602" y="2835"/>
                <a:ext cx="348" cy="237"/>
              </a:xfrm>
              <a:custGeom>
                <a:avLst/>
                <a:gdLst/>
                <a:ahLst/>
                <a:cxnLst>
                  <a:cxn ang="0">
                    <a:pos x="0" y="237"/>
                  </a:cxn>
                  <a:cxn ang="0">
                    <a:pos x="180" y="0"/>
                  </a:cxn>
                  <a:cxn ang="0">
                    <a:pos x="357" y="234"/>
                  </a:cxn>
                </a:cxnLst>
                <a:rect l="0" t="0" r="r" b="b"/>
                <a:pathLst>
                  <a:path w="357" h="237">
                    <a:moveTo>
                      <a:pt x="0" y="237"/>
                    </a:moveTo>
                    <a:lnTo>
                      <a:pt x="180" y="0"/>
                    </a:lnTo>
                    <a:lnTo>
                      <a:pt x="357" y="234"/>
                    </a:lnTo>
                  </a:path>
                </a:pathLst>
              </a:custGeom>
              <a:noFill/>
              <a:ln w="28575" cap="flat" cmpd="sng">
                <a:solidFill>
                  <a:schemeClr val="tx1"/>
                </a:solidFill>
                <a:prstDash val="sysDot"/>
                <a:round/>
                <a:headEnd/>
                <a:tailEnd/>
              </a:ln>
              <a:effectLst/>
            </p:spPr>
            <p:txBody>
              <a:bodyPr anchor="ctr"/>
              <a:lstStyle/>
              <a:p>
                <a:pPr>
                  <a:defRPr/>
                </a:pPr>
                <a:endParaRPr lang="it-IT">
                  <a:latin typeface="Calibri" pitchFamily="34" charset="0"/>
                </a:endParaRPr>
              </a:p>
            </p:txBody>
          </p:sp>
          <p:sp>
            <p:nvSpPr>
              <p:cNvPr id="586805" name="Freeform 53"/>
              <p:cNvSpPr>
                <a:spLocks/>
              </p:cNvSpPr>
              <p:nvPr/>
            </p:nvSpPr>
            <p:spPr bwMode="auto">
              <a:xfrm>
                <a:off x="1968" y="2835"/>
                <a:ext cx="357" cy="237"/>
              </a:xfrm>
              <a:custGeom>
                <a:avLst/>
                <a:gdLst/>
                <a:ahLst/>
                <a:cxnLst>
                  <a:cxn ang="0">
                    <a:pos x="0" y="237"/>
                  </a:cxn>
                  <a:cxn ang="0">
                    <a:pos x="180" y="0"/>
                  </a:cxn>
                  <a:cxn ang="0">
                    <a:pos x="357" y="234"/>
                  </a:cxn>
                </a:cxnLst>
                <a:rect l="0" t="0" r="r" b="b"/>
                <a:pathLst>
                  <a:path w="357" h="237">
                    <a:moveTo>
                      <a:pt x="0" y="237"/>
                    </a:moveTo>
                    <a:lnTo>
                      <a:pt x="180" y="0"/>
                    </a:lnTo>
                    <a:lnTo>
                      <a:pt x="357" y="234"/>
                    </a:lnTo>
                  </a:path>
                </a:pathLst>
              </a:custGeom>
              <a:noFill/>
              <a:ln w="28575" cap="flat" cmpd="sng">
                <a:solidFill>
                  <a:schemeClr val="tx1"/>
                </a:solidFill>
                <a:prstDash val="sysDot"/>
                <a:round/>
                <a:headEnd/>
                <a:tailEnd/>
              </a:ln>
              <a:effectLst/>
            </p:spPr>
            <p:txBody>
              <a:bodyPr anchor="ctr"/>
              <a:lstStyle/>
              <a:p>
                <a:pPr>
                  <a:defRPr/>
                </a:pPr>
                <a:endParaRPr lang="it-IT">
                  <a:latin typeface="Calibri" pitchFamily="34" charset="0"/>
                </a:endParaRPr>
              </a:p>
            </p:txBody>
          </p:sp>
          <p:sp>
            <p:nvSpPr>
              <p:cNvPr id="586806" name="Freeform 54"/>
              <p:cNvSpPr>
                <a:spLocks/>
              </p:cNvSpPr>
              <p:nvPr/>
            </p:nvSpPr>
            <p:spPr bwMode="auto">
              <a:xfrm>
                <a:off x="2331" y="2835"/>
                <a:ext cx="357" cy="237"/>
              </a:xfrm>
              <a:custGeom>
                <a:avLst/>
                <a:gdLst/>
                <a:ahLst/>
                <a:cxnLst>
                  <a:cxn ang="0">
                    <a:pos x="0" y="237"/>
                  </a:cxn>
                  <a:cxn ang="0">
                    <a:pos x="180" y="0"/>
                  </a:cxn>
                  <a:cxn ang="0">
                    <a:pos x="357" y="234"/>
                  </a:cxn>
                </a:cxnLst>
                <a:rect l="0" t="0" r="r" b="b"/>
                <a:pathLst>
                  <a:path w="357" h="237">
                    <a:moveTo>
                      <a:pt x="0" y="237"/>
                    </a:moveTo>
                    <a:lnTo>
                      <a:pt x="180" y="0"/>
                    </a:lnTo>
                    <a:lnTo>
                      <a:pt x="357" y="234"/>
                    </a:lnTo>
                  </a:path>
                </a:pathLst>
              </a:custGeom>
              <a:noFill/>
              <a:ln w="28575" cap="flat" cmpd="sng">
                <a:solidFill>
                  <a:schemeClr val="tx1"/>
                </a:solidFill>
                <a:prstDash val="sysDot"/>
                <a:round/>
                <a:headEnd/>
                <a:tailEnd/>
              </a:ln>
              <a:effectLst/>
            </p:spPr>
            <p:txBody>
              <a:bodyPr anchor="ctr"/>
              <a:lstStyle/>
              <a:p>
                <a:pPr>
                  <a:defRPr/>
                </a:pPr>
                <a:endParaRPr lang="it-IT">
                  <a:latin typeface="Calibri" pitchFamily="34" charset="0"/>
                </a:endParaRPr>
              </a:p>
            </p:txBody>
          </p:sp>
          <p:sp>
            <p:nvSpPr>
              <p:cNvPr id="586807" name="Freeform 55"/>
              <p:cNvSpPr>
                <a:spLocks/>
              </p:cNvSpPr>
              <p:nvPr/>
            </p:nvSpPr>
            <p:spPr bwMode="auto">
              <a:xfrm>
                <a:off x="2694" y="2835"/>
                <a:ext cx="348" cy="237"/>
              </a:xfrm>
              <a:custGeom>
                <a:avLst/>
                <a:gdLst/>
                <a:ahLst/>
                <a:cxnLst>
                  <a:cxn ang="0">
                    <a:pos x="0" y="237"/>
                  </a:cxn>
                  <a:cxn ang="0">
                    <a:pos x="180" y="0"/>
                  </a:cxn>
                  <a:cxn ang="0">
                    <a:pos x="357" y="234"/>
                  </a:cxn>
                </a:cxnLst>
                <a:rect l="0" t="0" r="r" b="b"/>
                <a:pathLst>
                  <a:path w="357" h="237">
                    <a:moveTo>
                      <a:pt x="0" y="237"/>
                    </a:moveTo>
                    <a:lnTo>
                      <a:pt x="180" y="0"/>
                    </a:lnTo>
                    <a:lnTo>
                      <a:pt x="357" y="234"/>
                    </a:lnTo>
                  </a:path>
                </a:pathLst>
              </a:custGeom>
              <a:noFill/>
              <a:ln w="28575" cap="flat" cmpd="sng">
                <a:solidFill>
                  <a:schemeClr val="tx1"/>
                </a:solidFill>
                <a:prstDash val="sysDot"/>
                <a:round/>
                <a:headEnd/>
                <a:tailEnd/>
              </a:ln>
              <a:effectLst/>
            </p:spPr>
            <p:txBody>
              <a:bodyPr anchor="ctr"/>
              <a:lstStyle/>
              <a:p>
                <a:pPr>
                  <a:defRPr/>
                </a:pPr>
                <a:endParaRPr lang="it-IT">
                  <a:latin typeface="Calibri" pitchFamily="34" charset="0"/>
                </a:endParaRPr>
              </a:p>
            </p:txBody>
          </p:sp>
          <p:sp>
            <p:nvSpPr>
              <p:cNvPr id="586808" name="Freeform 56"/>
              <p:cNvSpPr>
                <a:spLocks/>
              </p:cNvSpPr>
              <p:nvPr/>
            </p:nvSpPr>
            <p:spPr bwMode="auto">
              <a:xfrm>
                <a:off x="3057" y="2835"/>
                <a:ext cx="357" cy="237"/>
              </a:xfrm>
              <a:custGeom>
                <a:avLst/>
                <a:gdLst/>
                <a:ahLst/>
                <a:cxnLst>
                  <a:cxn ang="0">
                    <a:pos x="0" y="237"/>
                  </a:cxn>
                  <a:cxn ang="0">
                    <a:pos x="180" y="0"/>
                  </a:cxn>
                  <a:cxn ang="0">
                    <a:pos x="357" y="234"/>
                  </a:cxn>
                </a:cxnLst>
                <a:rect l="0" t="0" r="r" b="b"/>
                <a:pathLst>
                  <a:path w="357" h="237">
                    <a:moveTo>
                      <a:pt x="0" y="237"/>
                    </a:moveTo>
                    <a:lnTo>
                      <a:pt x="180" y="0"/>
                    </a:lnTo>
                    <a:lnTo>
                      <a:pt x="357" y="234"/>
                    </a:lnTo>
                  </a:path>
                </a:pathLst>
              </a:custGeom>
              <a:noFill/>
              <a:ln w="28575" cap="flat" cmpd="sng">
                <a:solidFill>
                  <a:schemeClr val="tx1"/>
                </a:solidFill>
                <a:prstDash val="sysDot"/>
                <a:round/>
                <a:headEnd/>
                <a:tailEnd/>
              </a:ln>
              <a:effectLst/>
            </p:spPr>
            <p:txBody>
              <a:bodyPr anchor="ctr"/>
              <a:lstStyle/>
              <a:p>
                <a:pPr>
                  <a:defRPr/>
                </a:pPr>
                <a:endParaRPr lang="it-IT">
                  <a:latin typeface="Calibri" pitchFamily="34" charset="0"/>
                </a:endParaRPr>
              </a:p>
            </p:txBody>
          </p:sp>
          <p:sp>
            <p:nvSpPr>
              <p:cNvPr id="586809" name="Freeform 57"/>
              <p:cNvSpPr>
                <a:spLocks/>
              </p:cNvSpPr>
              <p:nvPr/>
            </p:nvSpPr>
            <p:spPr bwMode="auto">
              <a:xfrm>
                <a:off x="3418" y="2835"/>
                <a:ext cx="347" cy="237"/>
              </a:xfrm>
              <a:custGeom>
                <a:avLst/>
                <a:gdLst/>
                <a:ahLst/>
                <a:cxnLst>
                  <a:cxn ang="0">
                    <a:pos x="0" y="237"/>
                  </a:cxn>
                  <a:cxn ang="0">
                    <a:pos x="180" y="0"/>
                  </a:cxn>
                  <a:cxn ang="0">
                    <a:pos x="357" y="234"/>
                  </a:cxn>
                </a:cxnLst>
                <a:rect l="0" t="0" r="r" b="b"/>
                <a:pathLst>
                  <a:path w="357" h="237">
                    <a:moveTo>
                      <a:pt x="0" y="237"/>
                    </a:moveTo>
                    <a:lnTo>
                      <a:pt x="180" y="0"/>
                    </a:lnTo>
                    <a:lnTo>
                      <a:pt x="357" y="234"/>
                    </a:lnTo>
                  </a:path>
                </a:pathLst>
              </a:custGeom>
              <a:noFill/>
              <a:ln w="28575" cap="flat" cmpd="sng">
                <a:solidFill>
                  <a:schemeClr val="tx1"/>
                </a:solidFill>
                <a:prstDash val="sysDot"/>
                <a:round/>
                <a:headEnd/>
                <a:tailEnd/>
              </a:ln>
              <a:effectLst/>
            </p:spPr>
            <p:txBody>
              <a:bodyPr anchor="ctr"/>
              <a:lstStyle/>
              <a:p>
                <a:pPr>
                  <a:defRPr/>
                </a:pPr>
                <a:endParaRPr lang="it-IT">
                  <a:latin typeface="Calibri" pitchFamily="34" charset="0"/>
                </a:endParaRPr>
              </a:p>
            </p:txBody>
          </p:sp>
          <p:sp>
            <p:nvSpPr>
              <p:cNvPr id="586810" name="Freeform 58"/>
              <p:cNvSpPr>
                <a:spLocks/>
              </p:cNvSpPr>
              <p:nvPr/>
            </p:nvSpPr>
            <p:spPr bwMode="auto">
              <a:xfrm>
                <a:off x="3781" y="2835"/>
                <a:ext cx="357" cy="237"/>
              </a:xfrm>
              <a:custGeom>
                <a:avLst/>
                <a:gdLst/>
                <a:ahLst/>
                <a:cxnLst>
                  <a:cxn ang="0">
                    <a:pos x="0" y="237"/>
                  </a:cxn>
                  <a:cxn ang="0">
                    <a:pos x="180" y="0"/>
                  </a:cxn>
                  <a:cxn ang="0">
                    <a:pos x="357" y="234"/>
                  </a:cxn>
                </a:cxnLst>
                <a:rect l="0" t="0" r="r" b="b"/>
                <a:pathLst>
                  <a:path w="357" h="237">
                    <a:moveTo>
                      <a:pt x="0" y="237"/>
                    </a:moveTo>
                    <a:lnTo>
                      <a:pt x="180" y="0"/>
                    </a:lnTo>
                    <a:lnTo>
                      <a:pt x="357" y="234"/>
                    </a:lnTo>
                  </a:path>
                </a:pathLst>
              </a:custGeom>
              <a:noFill/>
              <a:ln w="28575" cap="flat" cmpd="sng">
                <a:solidFill>
                  <a:schemeClr val="tx1"/>
                </a:solidFill>
                <a:prstDash val="sysDot"/>
                <a:round/>
                <a:headEnd/>
                <a:tailEnd/>
              </a:ln>
              <a:effectLst/>
            </p:spPr>
            <p:txBody>
              <a:bodyPr anchor="ctr"/>
              <a:lstStyle/>
              <a:p>
                <a:pPr>
                  <a:defRPr/>
                </a:pPr>
                <a:endParaRPr lang="it-IT">
                  <a:latin typeface="Calibri" pitchFamily="34" charset="0"/>
                </a:endParaRPr>
              </a:p>
            </p:txBody>
          </p:sp>
        </p:grpSp>
        <p:sp>
          <p:nvSpPr>
            <p:cNvPr id="586811" name="Freeform 59"/>
            <p:cNvSpPr>
              <a:spLocks/>
            </p:cNvSpPr>
            <p:nvPr/>
          </p:nvSpPr>
          <p:spPr bwMode="auto">
            <a:xfrm>
              <a:off x="1892" y="2183"/>
              <a:ext cx="778" cy="1078"/>
            </a:xfrm>
            <a:custGeom>
              <a:avLst/>
              <a:gdLst/>
              <a:ahLst/>
              <a:cxnLst>
                <a:cxn ang="0">
                  <a:pos x="0" y="0"/>
                </a:cxn>
                <a:cxn ang="0">
                  <a:pos x="216" y="630"/>
                </a:cxn>
                <a:cxn ang="0">
                  <a:pos x="256" y="628"/>
                </a:cxn>
                <a:cxn ang="0">
                  <a:pos x="316" y="633"/>
                </a:cxn>
                <a:cxn ang="0">
                  <a:pos x="373" y="654"/>
                </a:cxn>
                <a:cxn ang="0">
                  <a:pos x="415" y="679"/>
                </a:cxn>
                <a:cxn ang="0">
                  <a:pos x="453" y="717"/>
                </a:cxn>
                <a:cxn ang="0">
                  <a:pos x="567" y="100"/>
                </a:cxn>
              </a:cxnLst>
              <a:rect l="0" t="0" r="r" b="b"/>
              <a:pathLst>
                <a:path w="567" h="717">
                  <a:moveTo>
                    <a:pt x="0" y="0"/>
                  </a:moveTo>
                  <a:lnTo>
                    <a:pt x="216" y="630"/>
                  </a:lnTo>
                  <a:lnTo>
                    <a:pt x="256" y="628"/>
                  </a:lnTo>
                  <a:lnTo>
                    <a:pt x="316" y="633"/>
                  </a:lnTo>
                  <a:lnTo>
                    <a:pt x="373" y="654"/>
                  </a:lnTo>
                  <a:lnTo>
                    <a:pt x="415" y="679"/>
                  </a:lnTo>
                  <a:lnTo>
                    <a:pt x="453" y="717"/>
                  </a:lnTo>
                  <a:lnTo>
                    <a:pt x="567" y="100"/>
                  </a:lnTo>
                </a:path>
              </a:pathLst>
            </a:custGeom>
            <a:noFill/>
            <a:ln w="28575" cap="flat" cmpd="sng">
              <a:solidFill>
                <a:schemeClr val="tx1"/>
              </a:solidFill>
              <a:prstDash val="solid"/>
              <a:round/>
              <a:headEnd/>
              <a:tailEnd/>
            </a:ln>
            <a:effectLst/>
          </p:spPr>
          <p:txBody>
            <a:bodyPr anchor="ctr"/>
            <a:lstStyle/>
            <a:p>
              <a:pPr>
                <a:defRPr/>
              </a:pPr>
              <a:endParaRPr lang="it-IT">
                <a:latin typeface="Calibri" pitchFamily="34" charset="0"/>
              </a:endParaRPr>
            </a:p>
          </p:txBody>
        </p:sp>
        <p:sp>
          <p:nvSpPr>
            <p:cNvPr id="586813" name="Freeform 61"/>
            <p:cNvSpPr>
              <a:spLocks/>
            </p:cNvSpPr>
            <p:nvPr/>
          </p:nvSpPr>
          <p:spPr bwMode="auto">
            <a:xfrm>
              <a:off x="5509" y="3556"/>
              <a:ext cx="104" cy="36"/>
            </a:xfrm>
            <a:custGeom>
              <a:avLst/>
              <a:gdLst/>
              <a:ahLst/>
              <a:cxnLst>
                <a:cxn ang="0">
                  <a:pos x="58" y="0"/>
                </a:cxn>
                <a:cxn ang="0">
                  <a:pos x="0" y="0"/>
                </a:cxn>
                <a:cxn ang="0">
                  <a:pos x="0" y="16"/>
                </a:cxn>
                <a:cxn ang="0">
                  <a:pos x="58" y="16"/>
                </a:cxn>
                <a:cxn ang="0">
                  <a:pos x="58" y="0"/>
                </a:cxn>
              </a:cxnLst>
              <a:rect l="0" t="0" r="r" b="b"/>
              <a:pathLst>
                <a:path w="59" h="17">
                  <a:moveTo>
                    <a:pt x="58" y="0"/>
                  </a:moveTo>
                  <a:lnTo>
                    <a:pt x="0" y="0"/>
                  </a:lnTo>
                  <a:lnTo>
                    <a:pt x="0" y="16"/>
                  </a:lnTo>
                  <a:lnTo>
                    <a:pt x="58" y="16"/>
                  </a:lnTo>
                  <a:lnTo>
                    <a:pt x="58" y="0"/>
                  </a:lnTo>
                </a:path>
              </a:pathLst>
            </a:custGeom>
            <a:solidFill>
              <a:srgbClr val="000000"/>
            </a:solidFill>
            <a:ln w="9525" cap="rnd">
              <a:noFill/>
              <a:round/>
              <a:headEnd/>
              <a:tailEnd/>
            </a:ln>
            <a:effectLst/>
          </p:spPr>
          <p:txBody>
            <a:bodyPr/>
            <a:lstStyle/>
            <a:p>
              <a:pPr>
                <a:defRPr/>
              </a:pPr>
              <a:endParaRPr lang="it-IT">
                <a:latin typeface="Calibri" pitchFamily="34" charset="0"/>
              </a:endParaRPr>
            </a:p>
          </p:txBody>
        </p:sp>
        <p:sp>
          <p:nvSpPr>
            <p:cNvPr id="586814" name="Freeform 62"/>
            <p:cNvSpPr>
              <a:spLocks/>
            </p:cNvSpPr>
            <p:nvPr/>
          </p:nvSpPr>
          <p:spPr bwMode="auto">
            <a:xfrm>
              <a:off x="5509" y="3212"/>
              <a:ext cx="104" cy="36"/>
            </a:xfrm>
            <a:custGeom>
              <a:avLst/>
              <a:gdLst/>
              <a:ahLst/>
              <a:cxnLst>
                <a:cxn ang="0">
                  <a:pos x="58" y="0"/>
                </a:cxn>
                <a:cxn ang="0">
                  <a:pos x="0" y="0"/>
                </a:cxn>
                <a:cxn ang="0">
                  <a:pos x="0" y="16"/>
                </a:cxn>
                <a:cxn ang="0">
                  <a:pos x="58" y="16"/>
                </a:cxn>
                <a:cxn ang="0">
                  <a:pos x="58" y="0"/>
                </a:cxn>
              </a:cxnLst>
              <a:rect l="0" t="0" r="r" b="b"/>
              <a:pathLst>
                <a:path w="59" h="17">
                  <a:moveTo>
                    <a:pt x="58" y="0"/>
                  </a:moveTo>
                  <a:lnTo>
                    <a:pt x="0" y="0"/>
                  </a:lnTo>
                  <a:lnTo>
                    <a:pt x="0" y="16"/>
                  </a:lnTo>
                  <a:lnTo>
                    <a:pt x="58" y="16"/>
                  </a:lnTo>
                  <a:lnTo>
                    <a:pt x="58" y="0"/>
                  </a:lnTo>
                </a:path>
              </a:pathLst>
            </a:custGeom>
            <a:solidFill>
              <a:srgbClr val="000000"/>
            </a:solidFill>
            <a:ln w="9525" cap="rnd">
              <a:noFill/>
              <a:round/>
              <a:headEnd/>
              <a:tailEnd/>
            </a:ln>
            <a:effectLst/>
          </p:spPr>
          <p:txBody>
            <a:bodyPr/>
            <a:lstStyle/>
            <a:p>
              <a:pPr>
                <a:defRPr/>
              </a:pPr>
              <a:endParaRPr lang="it-IT">
                <a:latin typeface="Calibri" pitchFamily="34" charset="0"/>
              </a:endParaRPr>
            </a:p>
          </p:txBody>
        </p:sp>
        <p:sp>
          <p:nvSpPr>
            <p:cNvPr id="586815" name="Freeform 63"/>
            <p:cNvSpPr>
              <a:spLocks/>
            </p:cNvSpPr>
            <p:nvPr/>
          </p:nvSpPr>
          <p:spPr bwMode="auto">
            <a:xfrm>
              <a:off x="5509" y="2863"/>
              <a:ext cx="104" cy="33"/>
            </a:xfrm>
            <a:custGeom>
              <a:avLst/>
              <a:gdLst/>
              <a:ahLst/>
              <a:cxnLst>
                <a:cxn ang="0">
                  <a:pos x="58" y="0"/>
                </a:cxn>
                <a:cxn ang="0">
                  <a:pos x="0" y="0"/>
                </a:cxn>
                <a:cxn ang="0">
                  <a:pos x="0" y="16"/>
                </a:cxn>
                <a:cxn ang="0">
                  <a:pos x="58" y="16"/>
                </a:cxn>
                <a:cxn ang="0">
                  <a:pos x="58" y="0"/>
                </a:cxn>
              </a:cxnLst>
              <a:rect l="0" t="0" r="r" b="b"/>
              <a:pathLst>
                <a:path w="59" h="17">
                  <a:moveTo>
                    <a:pt x="58" y="0"/>
                  </a:moveTo>
                  <a:lnTo>
                    <a:pt x="0" y="0"/>
                  </a:lnTo>
                  <a:lnTo>
                    <a:pt x="0" y="16"/>
                  </a:lnTo>
                  <a:lnTo>
                    <a:pt x="58" y="16"/>
                  </a:lnTo>
                  <a:lnTo>
                    <a:pt x="58" y="0"/>
                  </a:lnTo>
                </a:path>
              </a:pathLst>
            </a:custGeom>
            <a:solidFill>
              <a:srgbClr val="000000"/>
            </a:solidFill>
            <a:ln w="9525" cap="rnd">
              <a:noFill/>
              <a:round/>
              <a:headEnd/>
              <a:tailEnd/>
            </a:ln>
            <a:effectLst/>
          </p:spPr>
          <p:txBody>
            <a:bodyPr/>
            <a:lstStyle/>
            <a:p>
              <a:pPr>
                <a:defRPr/>
              </a:pPr>
              <a:endParaRPr lang="it-IT">
                <a:latin typeface="Calibri" pitchFamily="34" charset="0"/>
              </a:endParaRPr>
            </a:p>
          </p:txBody>
        </p:sp>
        <p:sp>
          <p:nvSpPr>
            <p:cNvPr id="586816" name="Freeform 64"/>
            <p:cNvSpPr>
              <a:spLocks/>
            </p:cNvSpPr>
            <p:nvPr/>
          </p:nvSpPr>
          <p:spPr bwMode="auto">
            <a:xfrm>
              <a:off x="5509" y="2512"/>
              <a:ext cx="104" cy="36"/>
            </a:xfrm>
            <a:custGeom>
              <a:avLst/>
              <a:gdLst/>
              <a:ahLst/>
              <a:cxnLst>
                <a:cxn ang="0">
                  <a:pos x="58" y="0"/>
                </a:cxn>
                <a:cxn ang="0">
                  <a:pos x="0" y="0"/>
                </a:cxn>
                <a:cxn ang="0">
                  <a:pos x="0" y="16"/>
                </a:cxn>
                <a:cxn ang="0">
                  <a:pos x="58" y="16"/>
                </a:cxn>
                <a:cxn ang="0">
                  <a:pos x="58" y="0"/>
                </a:cxn>
              </a:cxnLst>
              <a:rect l="0" t="0" r="r" b="b"/>
              <a:pathLst>
                <a:path w="59" h="17">
                  <a:moveTo>
                    <a:pt x="58" y="0"/>
                  </a:moveTo>
                  <a:lnTo>
                    <a:pt x="0" y="0"/>
                  </a:lnTo>
                  <a:lnTo>
                    <a:pt x="0" y="16"/>
                  </a:lnTo>
                  <a:lnTo>
                    <a:pt x="58" y="16"/>
                  </a:lnTo>
                  <a:lnTo>
                    <a:pt x="58" y="0"/>
                  </a:lnTo>
                </a:path>
              </a:pathLst>
            </a:custGeom>
            <a:solidFill>
              <a:srgbClr val="000000"/>
            </a:solidFill>
            <a:ln w="9525" cap="rnd">
              <a:noFill/>
              <a:round/>
              <a:headEnd/>
              <a:tailEnd/>
            </a:ln>
            <a:effectLst/>
          </p:spPr>
          <p:txBody>
            <a:bodyPr/>
            <a:lstStyle/>
            <a:p>
              <a:pPr>
                <a:defRPr/>
              </a:pPr>
              <a:endParaRPr lang="it-IT">
                <a:latin typeface="Calibri" pitchFamily="34" charset="0"/>
              </a:endParaRPr>
            </a:p>
          </p:txBody>
        </p:sp>
        <p:sp>
          <p:nvSpPr>
            <p:cNvPr id="586817" name="Freeform 65"/>
            <p:cNvSpPr>
              <a:spLocks/>
            </p:cNvSpPr>
            <p:nvPr/>
          </p:nvSpPr>
          <p:spPr bwMode="auto">
            <a:xfrm>
              <a:off x="5509" y="2167"/>
              <a:ext cx="104" cy="36"/>
            </a:xfrm>
            <a:custGeom>
              <a:avLst/>
              <a:gdLst/>
              <a:ahLst/>
              <a:cxnLst>
                <a:cxn ang="0">
                  <a:pos x="58" y="0"/>
                </a:cxn>
                <a:cxn ang="0">
                  <a:pos x="0" y="0"/>
                </a:cxn>
                <a:cxn ang="0">
                  <a:pos x="0" y="16"/>
                </a:cxn>
                <a:cxn ang="0">
                  <a:pos x="58" y="16"/>
                </a:cxn>
                <a:cxn ang="0">
                  <a:pos x="58" y="0"/>
                </a:cxn>
              </a:cxnLst>
              <a:rect l="0" t="0" r="r" b="b"/>
              <a:pathLst>
                <a:path w="59" h="17">
                  <a:moveTo>
                    <a:pt x="58" y="0"/>
                  </a:moveTo>
                  <a:lnTo>
                    <a:pt x="0" y="0"/>
                  </a:lnTo>
                  <a:lnTo>
                    <a:pt x="0" y="16"/>
                  </a:lnTo>
                  <a:lnTo>
                    <a:pt x="58" y="16"/>
                  </a:lnTo>
                  <a:lnTo>
                    <a:pt x="58" y="0"/>
                  </a:lnTo>
                </a:path>
              </a:pathLst>
            </a:custGeom>
            <a:solidFill>
              <a:srgbClr val="000000"/>
            </a:solidFill>
            <a:ln w="9525" cap="rnd">
              <a:noFill/>
              <a:round/>
              <a:headEnd/>
              <a:tailEnd/>
            </a:ln>
            <a:effectLst/>
          </p:spPr>
          <p:txBody>
            <a:bodyPr/>
            <a:lstStyle/>
            <a:p>
              <a:pPr>
                <a:defRPr/>
              </a:pPr>
              <a:endParaRPr lang="it-IT">
                <a:latin typeface="Calibri" pitchFamily="34" charset="0"/>
              </a:endParaRPr>
            </a:p>
          </p:txBody>
        </p:sp>
        <p:sp>
          <p:nvSpPr>
            <p:cNvPr id="586818" name="Freeform 66"/>
            <p:cNvSpPr>
              <a:spLocks/>
            </p:cNvSpPr>
            <p:nvPr/>
          </p:nvSpPr>
          <p:spPr bwMode="auto">
            <a:xfrm>
              <a:off x="5509" y="1819"/>
              <a:ext cx="104" cy="33"/>
            </a:xfrm>
            <a:custGeom>
              <a:avLst/>
              <a:gdLst/>
              <a:ahLst/>
              <a:cxnLst>
                <a:cxn ang="0">
                  <a:pos x="58" y="0"/>
                </a:cxn>
                <a:cxn ang="0">
                  <a:pos x="0" y="0"/>
                </a:cxn>
                <a:cxn ang="0">
                  <a:pos x="0" y="16"/>
                </a:cxn>
                <a:cxn ang="0">
                  <a:pos x="58" y="16"/>
                </a:cxn>
                <a:cxn ang="0">
                  <a:pos x="58" y="0"/>
                </a:cxn>
              </a:cxnLst>
              <a:rect l="0" t="0" r="r" b="b"/>
              <a:pathLst>
                <a:path w="59" h="17">
                  <a:moveTo>
                    <a:pt x="58" y="0"/>
                  </a:moveTo>
                  <a:lnTo>
                    <a:pt x="0" y="0"/>
                  </a:lnTo>
                  <a:lnTo>
                    <a:pt x="0" y="16"/>
                  </a:lnTo>
                  <a:lnTo>
                    <a:pt x="58" y="16"/>
                  </a:lnTo>
                  <a:lnTo>
                    <a:pt x="58" y="0"/>
                  </a:lnTo>
                </a:path>
              </a:pathLst>
            </a:custGeom>
            <a:solidFill>
              <a:srgbClr val="000000"/>
            </a:solidFill>
            <a:ln w="9525" cap="rnd">
              <a:noFill/>
              <a:round/>
              <a:headEnd/>
              <a:tailEnd/>
            </a:ln>
            <a:effectLst/>
          </p:spPr>
          <p:txBody>
            <a:bodyPr/>
            <a:lstStyle/>
            <a:p>
              <a:pPr>
                <a:defRPr/>
              </a:pPr>
              <a:endParaRPr lang="it-IT">
                <a:latin typeface="Calibri" pitchFamily="34" charset="0"/>
              </a:endParaRPr>
            </a:p>
          </p:txBody>
        </p:sp>
        <p:sp>
          <p:nvSpPr>
            <p:cNvPr id="586819" name="Freeform 67"/>
            <p:cNvSpPr>
              <a:spLocks/>
            </p:cNvSpPr>
            <p:nvPr/>
          </p:nvSpPr>
          <p:spPr bwMode="auto">
            <a:xfrm>
              <a:off x="1113" y="3838"/>
              <a:ext cx="32" cy="78"/>
            </a:xfrm>
            <a:custGeom>
              <a:avLst/>
              <a:gdLst/>
              <a:ahLst/>
              <a:cxnLst>
                <a:cxn ang="0">
                  <a:pos x="16" y="37"/>
                </a:cxn>
                <a:cxn ang="0">
                  <a:pos x="16" y="0"/>
                </a:cxn>
                <a:cxn ang="0">
                  <a:pos x="0" y="0"/>
                </a:cxn>
                <a:cxn ang="0">
                  <a:pos x="0" y="37"/>
                </a:cxn>
                <a:cxn ang="0">
                  <a:pos x="16" y="37"/>
                </a:cxn>
              </a:cxnLst>
              <a:rect l="0" t="0" r="r" b="b"/>
              <a:pathLst>
                <a:path w="17" h="38">
                  <a:moveTo>
                    <a:pt x="16" y="37"/>
                  </a:moveTo>
                  <a:lnTo>
                    <a:pt x="16" y="0"/>
                  </a:lnTo>
                  <a:lnTo>
                    <a:pt x="0" y="0"/>
                  </a:lnTo>
                  <a:lnTo>
                    <a:pt x="0" y="37"/>
                  </a:lnTo>
                  <a:lnTo>
                    <a:pt x="16" y="37"/>
                  </a:lnTo>
                </a:path>
              </a:pathLst>
            </a:custGeom>
            <a:solidFill>
              <a:srgbClr val="000000"/>
            </a:solidFill>
            <a:ln w="9525" cap="rnd">
              <a:noFill/>
              <a:round/>
              <a:headEnd/>
              <a:tailEnd/>
            </a:ln>
            <a:effectLst/>
          </p:spPr>
          <p:txBody>
            <a:bodyPr/>
            <a:lstStyle/>
            <a:p>
              <a:pPr>
                <a:defRPr/>
              </a:pPr>
              <a:endParaRPr lang="it-IT">
                <a:latin typeface="Calibri" pitchFamily="34" charset="0"/>
              </a:endParaRPr>
            </a:p>
          </p:txBody>
        </p:sp>
        <p:sp>
          <p:nvSpPr>
            <p:cNvPr id="586820" name="Freeform 68"/>
            <p:cNvSpPr>
              <a:spLocks/>
            </p:cNvSpPr>
            <p:nvPr/>
          </p:nvSpPr>
          <p:spPr bwMode="auto">
            <a:xfrm>
              <a:off x="1615" y="3838"/>
              <a:ext cx="32" cy="78"/>
            </a:xfrm>
            <a:custGeom>
              <a:avLst/>
              <a:gdLst/>
              <a:ahLst/>
              <a:cxnLst>
                <a:cxn ang="0">
                  <a:pos x="16" y="37"/>
                </a:cxn>
                <a:cxn ang="0">
                  <a:pos x="16" y="0"/>
                </a:cxn>
                <a:cxn ang="0">
                  <a:pos x="0" y="0"/>
                </a:cxn>
                <a:cxn ang="0">
                  <a:pos x="0" y="37"/>
                </a:cxn>
                <a:cxn ang="0">
                  <a:pos x="16" y="37"/>
                </a:cxn>
              </a:cxnLst>
              <a:rect l="0" t="0" r="r" b="b"/>
              <a:pathLst>
                <a:path w="17" h="38">
                  <a:moveTo>
                    <a:pt x="16" y="37"/>
                  </a:moveTo>
                  <a:lnTo>
                    <a:pt x="16" y="0"/>
                  </a:lnTo>
                  <a:lnTo>
                    <a:pt x="0" y="0"/>
                  </a:lnTo>
                  <a:lnTo>
                    <a:pt x="0" y="37"/>
                  </a:lnTo>
                  <a:lnTo>
                    <a:pt x="16" y="37"/>
                  </a:lnTo>
                </a:path>
              </a:pathLst>
            </a:custGeom>
            <a:solidFill>
              <a:srgbClr val="000000"/>
            </a:solidFill>
            <a:ln w="9525" cap="rnd">
              <a:noFill/>
              <a:round/>
              <a:headEnd/>
              <a:tailEnd/>
            </a:ln>
            <a:effectLst/>
          </p:spPr>
          <p:txBody>
            <a:bodyPr/>
            <a:lstStyle/>
            <a:p>
              <a:pPr>
                <a:defRPr/>
              </a:pPr>
              <a:endParaRPr lang="it-IT">
                <a:latin typeface="Calibri" pitchFamily="34" charset="0"/>
              </a:endParaRPr>
            </a:p>
          </p:txBody>
        </p:sp>
        <p:sp>
          <p:nvSpPr>
            <p:cNvPr id="586821" name="Freeform 69"/>
            <p:cNvSpPr>
              <a:spLocks/>
            </p:cNvSpPr>
            <p:nvPr/>
          </p:nvSpPr>
          <p:spPr bwMode="auto">
            <a:xfrm>
              <a:off x="2113" y="3838"/>
              <a:ext cx="30" cy="78"/>
            </a:xfrm>
            <a:custGeom>
              <a:avLst/>
              <a:gdLst/>
              <a:ahLst/>
              <a:cxnLst>
                <a:cxn ang="0">
                  <a:pos x="16" y="37"/>
                </a:cxn>
                <a:cxn ang="0">
                  <a:pos x="16" y="0"/>
                </a:cxn>
                <a:cxn ang="0">
                  <a:pos x="0" y="0"/>
                </a:cxn>
                <a:cxn ang="0">
                  <a:pos x="0" y="37"/>
                </a:cxn>
                <a:cxn ang="0">
                  <a:pos x="16" y="37"/>
                </a:cxn>
              </a:cxnLst>
              <a:rect l="0" t="0" r="r" b="b"/>
              <a:pathLst>
                <a:path w="17" h="38">
                  <a:moveTo>
                    <a:pt x="16" y="37"/>
                  </a:moveTo>
                  <a:lnTo>
                    <a:pt x="16" y="0"/>
                  </a:lnTo>
                  <a:lnTo>
                    <a:pt x="0" y="0"/>
                  </a:lnTo>
                  <a:lnTo>
                    <a:pt x="0" y="37"/>
                  </a:lnTo>
                  <a:lnTo>
                    <a:pt x="16" y="37"/>
                  </a:lnTo>
                </a:path>
              </a:pathLst>
            </a:custGeom>
            <a:solidFill>
              <a:srgbClr val="000000"/>
            </a:solidFill>
            <a:ln w="9525" cap="rnd">
              <a:noFill/>
              <a:round/>
              <a:headEnd/>
              <a:tailEnd/>
            </a:ln>
            <a:effectLst/>
          </p:spPr>
          <p:txBody>
            <a:bodyPr/>
            <a:lstStyle/>
            <a:p>
              <a:pPr>
                <a:defRPr/>
              </a:pPr>
              <a:endParaRPr lang="it-IT">
                <a:latin typeface="Calibri" pitchFamily="34" charset="0"/>
              </a:endParaRPr>
            </a:p>
          </p:txBody>
        </p:sp>
        <p:sp>
          <p:nvSpPr>
            <p:cNvPr id="586822" name="Freeform 70"/>
            <p:cNvSpPr>
              <a:spLocks/>
            </p:cNvSpPr>
            <p:nvPr/>
          </p:nvSpPr>
          <p:spPr bwMode="auto">
            <a:xfrm>
              <a:off x="2612" y="3838"/>
              <a:ext cx="30" cy="78"/>
            </a:xfrm>
            <a:custGeom>
              <a:avLst/>
              <a:gdLst/>
              <a:ahLst/>
              <a:cxnLst>
                <a:cxn ang="0">
                  <a:pos x="16" y="37"/>
                </a:cxn>
                <a:cxn ang="0">
                  <a:pos x="16" y="0"/>
                </a:cxn>
                <a:cxn ang="0">
                  <a:pos x="0" y="0"/>
                </a:cxn>
                <a:cxn ang="0">
                  <a:pos x="0" y="37"/>
                </a:cxn>
                <a:cxn ang="0">
                  <a:pos x="16" y="37"/>
                </a:cxn>
              </a:cxnLst>
              <a:rect l="0" t="0" r="r" b="b"/>
              <a:pathLst>
                <a:path w="17" h="38">
                  <a:moveTo>
                    <a:pt x="16" y="37"/>
                  </a:moveTo>
                  <a:lnTo>
                    <a:pt x="16" y="0"/>
                  </a:lnTo>
                  <a:lnTo>
                    <a:pt x="0" y="0"/>
                  </a:lnTo>
                  <a:lnTo>
                    <a:pt x="0" y="37"/>
                  </a:lnTo>
                  <a:lnTo>
                    <a:pt x="16" y="37"/>
                  </a:lnTo>
                </a:path>
              </a:pathLst>
            </a:custGeom>
            <a:solidFill>
              <a:srgbClr val="000000"/>
            </a:solidFill>
            <a:ln w="9525" cap="rnd">
              <a:noFill/>
              <a:round/>
              <a:headEnd/>
              <a:tailEnd/>
            </a:ln>
            <a:effectLst/>
          </p:spPr>
          <p:txBody>
            <a:bodyPr/>
            <a:lstStyle/>
            <a:p>
              <a:pPr>
                <a:defRPr/>
              </a:pPr>
              <a:endParaRPr lang="it-IT">
                <a:latin typeface="Calibri" pitchFamily="34" charset="0"/>
              </a:endParaRPr>
            </a:p>
          </p:txBody>
        </p:sp>
        <p:sp>
          <p:nvSpPr>
            <p:cNvPr id="586823" name="Freeform 71"/>
            <p:cNvSpPr>
              <a:spLocks/>
            </p:cNvSpPr>
            <p:nvPr/>
          </p:nvSpPr>
          <p:spPr bwMode="auto">
            <a:xfrm>
              <a:off x="3109" y="3838"/>
              <a:ext cx="30" cy="78"/>
            </a:xfrm>
            <a:custGeom>
              <a:avLst/>
              <a:gdLst/>
              <a:ahLst/>
              <a:cxnLst>
                <a:cxn ang="0">
                  <a:pos x="16" y="37"/>
                </a:cxn>
                <a:cxn ang="0">
                  <a:pos x="16" y="0"/>
                </a:cxn>
                <a:cxn ang="0">
                  <a:pos x="0" y="0"/>
                </a:cxn>
                <a:cxn ang="0">
                  <a:pos x="0" y="37"/>
                </a:cxn>
                <a:cxn ang="0">
                  <a:pos x="16" y="37"/>
                </a:cxn>
              </a:cxnLst>
              <a:rect l="0" t="0" r="r" b="b"/>
              <a:pathLst>
                <a:path w="17" h="38">
                  <a:moveTo>
                    <a:pt x="16" y="37"/>
                  </a:moveTo>
                  <a:lnTo>
                    <a:pt x="16" y="0"/>
                  </a:lnTo>
                  <a:lnTo>
                    <a:pt x="0" y="0"/>
                  </a:lnTo>
                  <a:lnTo>
                    <a:pt x="0" y="37"/>
                  </a:lnTo>
                  <a:lnTo>
                    <a:pt x="16" y="37"/>
                  </a:lnTo>
                </a:path>
              </a:pathLst>
            </a:custGeom>
            <a:solidFill>
              <a:srgbClr val="000000"/>
            </a:solidFill>
            <a:ln w="9525" cap="rnd">
              <a:noFill/>
              <a:round/>
              <a:headEnd/>
              <a:tailEnd/>
            </a:ln>
            <a:effectLst/>
          </p:spPr>
          <p:txBody>
            <a:bodyPr/>
            <a:lstStyle/>
            <a:p>
              <a:pPr>
                <a:defRPr/>
              </a:pPr>
              <a:endParaRPr lang="it-IT">
                <a:latin typeface="Calibri" pitchFamily="34" charset="0"/>
              </a:endParaRPr>
            </a:p>
          </p:txBody>
        </p:sp>
        <p:sp>
          <p:nvSpPr>
            <p:cNvPr id="586824" name="Freeform 72"/>
            <p:cNvSpPr>
              <a:spLocks/>
            </p:cNvSpPr>
            <p:nvPr/>
          </p:nvSpPr>
          <p:spPr bwMode="auto">
            <a:xfrm>
              <a:off x="3611" y="3838"/>
              <a:ext cx="30" cy="78"/>
            </a:xfrm>
            <a:custGeom>
              <a:avLst/>
              <a:gdLst/>
              <a:ahLst/>
              <a:cxnLst>
                <a:cxn ang="0">
                  <a:pos x="16" y="37"/>
                </a:cxn>
                <a:cxn ang="0">
                  <a:pos x="16" y="0"/>
                </a:cxn>
                <a:cxn ang="0">
                  <a:pos x="0" y="0"/>
                </a:cxn>
                <a:cxn ang="0">
                  <a:pos x="0" y="37"/>
                </a:cxn>
                <a:cxn ang="0">
                  <a:pos x="16" y="37"/>
                </a:cxn>
              </a:cxnLst>
              <a:rect l="0" t="0" r="r" b="b"/>
              <a:pathLst>
                <a:path w="17" h="38">
                  <a:moveTo>
                    <a:pt x="16" y="37"/>
                  </a:moveTo>
                  <a:lnTo>
                    <a:pt x="16" y="0"/>
                  </a:lnTo>
                  <a:lnTo>
                    <a:pt x="0" y="0"/>
                  </a:lnTo>
                  <a:lnTo>
                    <a:pt x="0" y="37"/>
                  </a:lnTo>
                  <a:lnTo>
                    <a:pt x="16" y="37"/>
                  </a:lnTo>
                </a:path>
              </a:pathLst>
            </a:custGeom>
            <a:solidFill>
              <a:srgbClr val="000000"/>
            </a:solidFill>
            <a:ln w="9525" cap="rnd">
              <a:noFill/>
              <a:round/>
              <a:headEnd/>
              <a:tailEnd/>
            </a:ln>
            <a:effectLst/>
          </p:spPr>
          <p:txBody>
            <a:bodyPr/>
            <a:lstStyle/>
            <a:p>
              <a:pPr>
                <a:defRPr/>
              </a:pPr>
              <a:endParaRPr lang="it-IT">
                <a:latin typeface="Calibri" pitchFamily="34" charset="0"/>
              </a:endParaRPr>
            </a:p>
          </p:txBody>
        </p:sp>
        <p:sp>
          <p:nvSpPr>
            <p:cNvPr id="586825" name="Freeform 73"/>
            <p:cNvSpPr>
              <a:spLocks/>
            </p:cNvSpPr>
            <p:nvPr/>
          </p:nvSpPr>
          <p:spPr bwMode="auto">
            <a:xfrm>
              <a:off x="4109" y="3838"/>
              <a:ext cx="30" cy="78"/>
            </a:xfrm>
            <a:custGeom>
              <a:avLst/>
              <a:gdLst/>
              <a:ahLst/>
              <a:cxnLst>
                <a:cxn ang="0">
                  <a:pos x="16" y="37"/>
                </a:cxn>
                <a:cxn ang="0">
                  <a:pos x="16" y="0"/>
                </a:cxn>
                <a:cxn ang="0">
                  <a:pos x="0" y="0"/>
                </a:cxn>
                <a:cxn ang="0">
                  <a:pos x="0" y="37"/>
                </a:cxn>
                <a:cxn ang="0">
                  <a:pos x="16" y="37"/>
                </a:cxn>
              </a:cxnLst>
              <a:rect l="0" t="0" r="r" b="b"/>
              <a:pathLst>
                <a:path w="17" h="38">
                  <a:moveTo>
                    <a:pt x="16" y="37"/>
                  </a:moveTo>
                  <a:lnTo>
                    <a:pt x="16" y="0"/>
                  </a:lnTo>
                  <a:lnTo>
                    <a:pt x="0" y="0"/>
                  </a:lnTo>
                  <a:lnTo>
                    <a:pt x="0" y="37"/>
                  </a:lnTo>
                  <a:lnTo>
                    <a:pt x="16" y="37"/>
                  </a:lnTo>
                </a:path>
              </a:pathLst>
            </a:custGeom>
            <a:solidFill>
              <a:srgbClr val="000000"/>
            </a:solidFill>
            <a:ln w="9525" cap="rnd">
              <a:noFill/>
              <a:round/>
              <a:headEnd/>
              <a:tailEnd/>
            </a:ln>
            <a:effectLst/>
          </p:spPr>
          <p:txBody>
            <a:bodyPr/>
            <a:lstStyle/>
            <a:p>
              <a:pPr>
                <a:defRPr/>
              </a:pPr>
              <a:endParaRPr lang="it-IT">
                <a:latin typeface="Calibri" pitchFamily="34" charset="0"/>
              </a:endParaRPr>
            </a:p>
          </p:txBody>
        </p:sp>
        <p:sp>
          <p:nvSpPr>
            <p:cNvPr id="586826" name="Freeform 74"/>
            <p:cNvSpPr>
              <a:spLocks/>
            </p:cNvSpPr>
            <p:nvPr/>
          </p:nvSpPr>
          <p:spPr bwMode="auto">
            <a:xfrm>
              <a:off x="4605" y="3838"/>
              <a:ext cx="30" cy="78"/>
            </a:xfrm>
            <a:custGeom>
              <a:avLst/>
              <a:gdLst/>
              <a:ahLst/>
              <a:cxnLst>
                <a:cxn ang="0">
                  <a:pos x="16" y="37"/>
                </a:cxn>
                <a:cxn ang="0">
                  <a:pos x="16" y="0"/>
                </a:cxn>
                <a:cxn ang="0">
                  <a:pos x="0" y="0"/>
                </a:cxn>
                <a:cxn ang="0">
                  <a:pos x="0" y="37"/>
                </a:cxn>
                <a:cxn ang="0">
                  <a:pos x="16" y="37"/>
                </a:cxn>
              </a:cxnLst>
              <a:rect l="0" t="0" r="r" b="b"/>
              <a:pathLst>
                <a:path w="17" h="38">
                  <a:moveTo>
                    <a:pt x="16" y="37"/>
                  </a:moveTo>
                  <a:lnTo>
                    <a:pt x="16" y="0"/>
                  </a:lnTo>
                  <a:lnTo>
                    <a:pt x="0" y="0"/>
                  </a:lnTo>
                  <a:lnTo>
                    <a:pt x="0" y="37"/>
                  </a:lnTo>
                  <a:lnTo>
                    <a:pt x="16" y="37"/>
                  </a:lnTo>
                </a:path>
              </a:pathLst>
            </a:custGeom>
            <a:solidFill>
              <a:srgbClr val="000000"/>
            </a:solidFill>
            <a:ln w="9525" cap="rnd">
              <a:noFill/>
              <a:round/>
              <a:headEnd/>
              <a:tailEnd/>
            </a:ln>
            <a:effectLst/>
          </p:spPr>
          <p:txBody>
            <a:bodyPr/>
            <a:lstStyle/>
            <a:p>
              <a:pPr>
                <a:defRPr/>
              </a:pPr>
              <a:endParaRPr lang="it-IT">
                <a:latin typeface="Calibri" pitchFamily="34" charset="0"/>
              </a:endParaRPr>
            </a:p>
          </p:txBody>
        </p:sp>
        <p:sp>
          <p:nvSpPr>
            <p:cNvPr id="586827" name="Freeform 75"/>
            <p:cNvSpPr>
              <a:spLocks/>
            </p:cNvSpPr>
            <p:nvPr/>
          </p:nvSpPr>
          <p:spPr bwMode="auto">
            <a:xfrm>
              <a:off x="5107" y="3838"/>
              <a:ext cx="30" cy="78"/>
            </a:xfrm>
            <a:custGeom>
              <a:avLst/>
              <a:gdLst/>
              <a:ahLst/>
              <a:cxnLst>
                <a:cxn ang="0">
                  <a:pos x="16" y="37"/>
                </a:cxn>
                <a:cxn ang="0">
                  <a:pos x="16" y="0"/>
                </a:cxn>
                <a:cxn ang="0">
                  <a:pos x="0" y="0"/>
                </a:cxn>
                <a:cxn ang="0">
                  <a:pos x="0" y="37"/>
                </a:cxn>
                <a:cxn ang="0">
                  <a:pos x="16" y="37"/>
                </a:cxn>
              </a:cxnLst>
              <a:rect l="0" t="0" r="r" b="b"/>
              <a:pathLst>
                <a:path w="17" h="38">
                  <a:moveTo>
                    <a:pt x="16" y="37"/>
                  </a:moveTo>
                  <a:lnTo>
                    <a:pt x="16" y="0"/>
                  </a:lnTo>
                  <a:lnTo>
                    <a:pt x="0" y="0"/>
                  </a:lnTo>
                  <a:lnTo>
                    <a:pt x="0" y="37"/>
                  </a:lnTo>
                  <a:lnTo>
                    <a:pt x="16" y="37"/>
                  </a:lnTo>
                </a:path>
              </a:pathLst>
            </a:custGeom>
            <a:solidFill>
              <a:srgbClr val="000000"/>
            </a:solidFill>
            <a:ln w="9525" cap="rnd">
              <a:noFill/>
              <a:round/>
              <a:headEnd/>
              <a:tailEnd/>
            </a:ln>
            <a:effectLst/>
          </p:spPr>
          <p:txBody>
            <a:bodyPr/>
            <a:lstStyle/>
            <a:p>
              <a:pPr>
                <a:defRPr/>
              </a:pPr>
              <a:endParaRPr lang="it-IT">
                <a:latin typeface="Calibri" pitchFamily="34" charset="0"/>
              </a:endParaRPr>
            </a:p>
          </p:txBody>
        </p:sp>
        <p:sp>
          <p:nvSpPr>
            <p:cNvPr id="586828" name="Freeform 76"/>
            <p:cNvSpPr>
              <a:spLocks/>
            </p:cNvSpPr>
            <p:nvPr/>
          </p:nvSpPr>
          <p:spPr bwMode="auto">
            <a:xfrm>
              <a:off x="622" y="780"/>
              <a:ext cx="103" cy="34"/>
            </a:xfrm>
            <a:custGeom>
              <a:avLst/>
              <a:gdLst/>
              <a:ahLst/>
              <a:cxnLst>
                <a:cxn ang="0">
                  <a:pos x="0" y="16"/>
                </a:cxn>
                <a:cxn ang="0">
                  <a:pos x="57" y="16"/>
                </a:cxn>
                <a:cxn ang="0">
                  <a:pos x="57" y="0"/>
                </a:cxn>
                <a:cxn ang="0">
                  <a:pos x="0" y="0"/>
                </a:cxn>
                <a:cxn ang="0">
                  <a:pos x="0" y="16"/>
                </a:cxn>
              </a:cxnLst>
              <a:rect l="0" t="0" r="r" b="b"/>
              <a:pathLst>
                <a:path w="58" h="17">
                  <a:moveTo>
                    <a:pt x="0" y="16"/>
                  </a:moveTo>
                  <a:lnTo>
                    <a:pt x="57" y="16"/>
                  </a:lnTo>
                  <a:lnTo>
                    <a:pt x="57" y="0"/>
                  </a:lnTo>
                  <a:lnTo>
                    <a:pt x="0" y="0"/>
                  </a:lnTo>
                  <a:lnTo>
                    <a:pt x="0" y="16"/>
                  </a:lnTo>
                </a:path>
              </a:pathLst>
            </a:custGeom>
            <a:solidFill>
              <a:srgbClr val="000000"/>
            </a:solidFill>
            <a:ln w="9525" cap="rnd">
              <a:noFill/>
              <a:round/>
              <a:headEnd/>
              <a:tailEnd/>
            </a:ln>
            <a:effectLst/>
          </p:spPr>
          <p:txBody>
            <a:bodyPr/>
            <a:lstStyle/>
            <a:p>
              <a:pPr>
                <a:defRPr/>
              </a:pPr>
              <a:endParaRPr lang="it-IT">
                <a:latin typeface="Calibri" pitchFamily="34" charset="0"/>
              </a:endParaRPr>
            </a:p>
          </p:txBody>
        </p:sp>
        <p:sp>
          <p:nvSpPr>
            <p:cNvPr id="586829" name="Freeform 77"/>
            <p:cNvSpPr>
              <a:spLocks/>
            </p:cNvSpPr>
            <p:nvPr/>
          </p:nvSpPr>
          <p:spPr bwMode="auto">
            <a:xfrm>
              <a:off x="622" y="1122"/>
              <a:ext cx="103" cy="37"/>
            </a:xfrm>
            <a:custGeom>
              <a:avLst/>
              <a:gdLst/>
              <a:ahLst/>
              <a:cxnLst>
                <a:cxn ang="0">
                  <a:pos x="0" y="16"/>
                </a:cxn>
                <a:cxn ang="0">
                  <a:pos x="57" y="16"/>
                </a:cxn>
                <a:cxn ang="0">
                  <a:pos x="57" y="0"/>
                </a:cxn>
                <a:cxn ang="0">
                  <a:pos x="0" y="0"/>
                </a:cxn>
                <a:cxn ang="0">
                  <a:pos x="0" y="16"/>
                </a:cxn>
              </a:cxnLst>
              <a:rect l="0" t="0" r="r" b="b"/>
              <a:pathLst>
                <a:path w="58" h="17">
                  <a:moveTo>
                    <a:pt x="0" y="16"/>
                  </a:moveTo>
                  <a:lnTo>
                    <a:pt x="57" y="16"/>
                  </a:lnTo>
                  <a:lnTo>
                    <a:pt x="57" y="0"/>
                  </a:lnTo>
                  <a:lnTo>
                    <a:pt x="0" y="0"/>
                  </a:lnTo>
                  <a:lnTo>
                    <a:pt x="0" y="16"/>
                  </a:lnTo>
                </a:path>
              </a:pathLst>
            </a:custGeom>
            <a:solidFill>
              <a:srgbClr val="000000"/>
            </a:solidFill>
            <a:ln w="9525" cap="rnd">
              <a:noFill/>
              <a:round/>
              <a:headEnd/>
              <a:tailEnd/>
            </a:ln>
            <a:effectLst/>
          </p:spPr>
          <p:txBody>
            <a:bodyPr/>
            <a:lstStyle/>
            <a:p>
              <a:pPr>
                <a:defRPr/>
              </a:pPr>
              <a:endParaRPr lang="it-IT">
                <a:latin typeface="Calibri" pitchFamily="34" charset="0"/>
              </a:endParaRPr>
            </a:p>
          </p:txBody>
        </p:sp>
        <p:sp>
          <p:nvSpPr>
            <p:cNvPr id="586830" name="Freeform 78"/>
            <p:cNvSpPr>
              <a:spLocks/>
            </p:cNvSpPr>
            <p:nvPr/>
          </p:nvSpPr>
          <p:spPr bwMode="auto">
            <a:xfrm>
              <a:off x="622" y="1473"/>
              <a:ext cx="103" cy="35"/>
            </a:xfrm>
            <a:custGeom>
              <a:avLst/>
              <a:gdLst/>
              <a:ahLst/>
              <a:cxnLst>
                <a:cxn ang="0">
                  <a:pos x="0" y="16"/>
                </a:cxn>
                <a:cxn ang="0">
                  <a:pos x="57" y="16"/>
                </a:cxn>
                <a:cxn ang="0">
                  <a:pos x="57" y="0"/>
                </a:cxn>
                <a:cxn ang="0">
                  <a:pos x="0" y="0"/>
                </a:cxn>
                <a:cxn ang="0">
                  <a:pos x="0" y="16"/>
                </a:cxn>
              </a:cxnLst>
              <a:rect l="0" t="0" r="r" b="b"/>
              <a:pathLst>
                <a:path w="58" h="17">
                  <a:moveTo>
                    <a:pt x="0" y="16"/>
                  </a:moveTo>
                  <a:lnTo>
                    <a:pt x="57" y="16"/>
                  </a:lnTo>
                  <a:lnTo>
                    <a:pt x="57" y="0"/>
                  </a:lnTo>
                  <a:lnTo>
                    <a:pt x="0" y="0"/>
                  </a:lnTo>
                  <a:lnTo>
                    <a:pt x="0" y="16"/>
                  </a:lnTo>
                </a:path>
              </a:pathLst>
            </a:custGeom>
            <a:solidFill>
              <a:srgbClr val="000000"/>
            </a:solidFill>
            <a:ln w="9525" cap="rnd">
              <a:noFill/>
              <a:round/>
              <a:headEnd/>
              <a:tailEnd/>
            </a:ln>
            <a:effectLst/>
          </p:spPr>
          <p:txBody>
            <a:bodyPr/>
            <a:lstStyle/>
            <a:p>
              <a:pPr>
                <a:defRPr/>
              </a:pPr>
              <a:endParaRPr lang="it-IT">
                <a:latin typeface="Calibri" pitchFamily="34" charset="0"/>
              </a:endParaRPr>
            </a:p>
          </p:txBody>
        </p:sp>
        <p:sp>
          <p:nvSpPr>
            <p:cNvPr id="586831" name="Rectangle 79"/>
            <p:cNvSpPr>
              <a:spLocks noChangeArrowheads="1"/>
            </p:cNvSpPr>
            <p:nvPr/>
          </p:nvSpPr>
          <p:spPr bwMode="auto">
            <a:xfrm>
              <a:off x="146" y="2461"/>
              <a:ext cx="444" cy="252"/>
            </a:xfrm>
            <a:prstGeom prst="rect">
              <a:avLst/>
            </a:prstGeom>
            <a:noFill/>
            <a:ln w="9525">
              <a:noFill/>
              <a:miter lim="800000"/>
              <a:headEnd/>
              <a:tailEnd/>
            </a:ln>
            <a:effectLst/>
          </p:spPr>
          <p:txBody>
            <a:bodyPr wrap="none" lIns="92075" tIns="46038" rIns="92075" bIns="46038">
              <a:spAutoFit/>
            </a:bodyPr>
            <a:lstStyle/>
            <a:p>
              <a:pPr eaLnBrk="0" hangingPunct="0">
                <a:defRPr/>
              </a:pPr>
              <a:r>
                <a:rPr lang="en-US" sz="2000" dirty="0">
                  <a:solidFill>
                    <a:schemeClr val="bg1"/>
                  </a:solidFill>
                  <a:effectLst>
                    <a:outerShdw blurRad="38100" dist="38100" dir="2700000" algn="tl">
                      <a:srgbClr val="000000"/>
                    </a:outerShdw>
                  </a:effectLst>
                  <a:latin typeface="Calibri" pitchFamily="34" charset="0"/>
                </a:rPr>
                <a:t>1600</a:t>
              </a:r>
            </a:p>
          </p:txBody>
        </p:sp>
        <p:sp>
          <p:nvSpPr>
            <p:cNvPr id="586832" name="Rectangle 80"/>
            <p:cNvSpPr>
              <a:spLocks noChangeArrowheads="1"/>
            </p:cNvSpPr>
            <p:nvPr/>
          </p:nvSpPr>
          <p:spPr bwMode="auto">
            <a:xfrm>
              <a:off x="154" y="3534"/>
              <a:ext cx="444" cy="252"/>
            </a:xfrm>
            <a:prstGeom prst="rect">
              <a:avLst/>
            </a:prstGeom>
            <a:noFill/>
            <a:ln w="9525">
              <a:noFill/>
              <a:miter lim="800000"/>
              <a:headEnd/>
              <a:tailEnd/>
            </a:ln>
            <a:effectLst/>
          </p:spPr>
          <p:txBody>
            <a:bodyPr wrap="none" lIns="92075" tIns="46038" rIns="92075" bIns="46038">
              <a:spAutoFit/>
            </a:bodyPr>
            <a:lstStyle/>
            <a:p>
              <a:pPr eaLnBrk="0" hangingPunct="0">
                <a:defRPr/>
              </a:pPr>
              <a:r>
                <a:rPr lang="en-US" sz="2000">
                  <a:solidFill>
                    <a:schemeClr val="bg1"/>
                  </a:solidFill>
                  <a:effectLst>
                    <a:outerShdw blurRad="38100" dist="38100" dir="2700000" algn="tl">
                      <a:srgbClr val="000000"/>
                    </a:outerShdw>
                  </a:effectLst>
                  <a:latin typeface="Calibri" pitchFamily="34" charset="0"/>
                </a:rPr>
                <a:t>1500</a:t>
              </a:r>
            </a:p>
          </p:txBody>
        </p:sp>
        <p:sp>
          <p:nvSpPr>
            <p:cNvPr id="586833" name="Rectangle 81"/>
            <p:cNvSpPr>
              <a:spLocks noChangeArrowheads="1"/>
            </p:cNvSpPr>
            <p:nvPr/>
          </p:nvSpPr>
          <p:spPr bwMode="auto">
            <a:xfrm>
              <a:off x="158" y="1323"/>
              <a:ext cx="444" cy="252"/>
            </a:xfrm>
            <a:prstGeom prst="rect">
              <a:avLst/>
            </a:prstGeom>
            <a:noFill/>
            <a:ln w="9525">
              <a:noFill/>
              <a:miter lim="800000"/>
              <a:headEnd/>
              <a:tailEnd/>
            </a:ln>
            <a:effectLst/>
          </p:spPr>
          <p:txBody>
            <a:bodyPr wrap="none" lIns="92075" tIns="46038" rIns="92075" bIns="46038">
              <a:spAutoFit/>
            </a:bodyPr>
            <a:lstStyle/>
            <a:p>
              <a:pPr eaLnBrk="0" hangingPunct="0">
                <a:defRPr/>
              </a:pPr>
              <a:r>
                <a:rPr lang="en-US" sz="2000">
                  <a:solidFill>
                    <a:schemeClr val="bg1"/>
                  </a:solidFill>
                  <a:effectLst>
                    <a:outerShdw blurRad="38100" dist="38100" dir="2700000" algn="tl">
                      <a:srgbClr val="000000"/>
                    </a:outerShdw>
                  </a:effectLst>
                  <a:latin typeface="Calibri" pitchFamily="34" charset="0"/>
                </a:rPr>
                <a:t>1700</a:t>
              </a:r>
            </a:p>
          </p:txBody>
        </p:sp>
        <p:sp>
          <p:nvSpPr>
            <p:cNvPr id="586834" name="Rectangle 82"/>
            <p:cNvSpPr>
              <a:spLocks noChangeArrowheads="1"/>
            </p:cNvSpPr>
            <p:nvPr/>
          </p:nvSpPr>
          <p:spPr bwMode="auto">
            <a:xfrm rot="16200000">
              <a:off x="44" y="1848"/>
              <a:ext cx="582" cy="408"/>
            </a:xfrm>
            <a:prstGeom prst="rect">
              <a:avLst/>
            </a:prstGeom>
            <a:noFill/>
            <a:ln w="9525">
              <a:noFill/>
              <a:miter lim="800000"/>
              <a:headEnd/>
              <a:tailEnd/>
            </a:ln>
            <a:effectLst/>
          </p:spPr>
          <p:txBody>
            <a:bodyPr wrap="none" lIns="92075" tIns="46038" rIns="92075" bIns="46038">
              <a:spAutoFit/>
            </a:bodyPr>
            <a:lstStyle/>
            <a:p>
              <a:pPr eaLnBrk="0" hangingPunct="0">
                <a:defRPr/>
              </a:pPr>
              <a:r>
                <a:rPr lang="en-US" sz="3600">
                  <a:solidFill>
                    <a:schemeClr val="bg1"/>
                  </a:solidFill>
                  <a:effectLst>
                    <a:outerShdw blurRad="38100" dist="38100" dir="2700000" algn="tl">
                      <a:srgbClr val="000000"/>
                    </a:outerShdw>
                  </a:effectLst>
                  <a:latin typeface="Calibri" pitchFamily="34" charset="0"/>
                </a:rPr>
                <a:t>T </a:t>
              </a:r>
              <a:r>
                <a:rPr lang="en-US" sz="3600" baseline="30000">
                  <a:solidFill>
                    <a:schemeClr val="bg1"/>
                  </a:solidFill>
                  <a:effectLst>
                    <a:outerShdw blurRad="38100" dist="38100" dir="2700000" algn="tl">
                      <a:srgbClr val="000000"/>
                    </a:outerShdw>
                  </a:effectLst>
                  <a:latin typeface="Calibri" pitchFamily="34" charset="0"/>
                </a:rPr>
                <a:t>o</a:t>
              </a:r>
              <a:r>
                <a:rPr lang="en-US" sz="3600">
                  <a:solidFill>
                    <a:schemeClr val="bg1"/>
                  </a:solidFill>
                  <a:effectLst>
                    <a:outerShdw blurRad="38100" dist="38100" dir="2700000" algn="tl">
                      <a:srgbClr val="000000"/>
                    </a:outerShdw>
                  </a:effectLst>
                  <a:latin typeface="Calibri" pitchFamily="34" charset="0"/>
                </a:rPr>
                <a:t>C</a:t>
              </a:r>
            </a:p>
          </p:txBody>
        </p:sp>
        <p:sp>
          <p:nvSpPr>
            <p:cNvPr id="586835" name="Freeform 83"/>
            <p:cNvSpPr>
              <a:spLocks/>
            </p:cNvSpPr>
            <p:nvPr/>
          </p:nvSpPr>
          <p:spPr bwMode="auto">
            <a:xfrm>
              <a:off x="622" y="1819"/>
              <a:ext cx="103" cy="33"/>
            </a:xfrm>
            <a:custGeom>
              <a:avLst/>
              <a:gdLst/>
              <a:ahLst/>
              <a:cxnLst>
                <a:cxn ang="0">
                  <a:pos x="0" y="16"/>
                </a:cxn>
                <a:cxn ang="0">
                  <a:pos x="57" y="16"/>
                </a:cxn>
                <a:cxn ang="0">
                  <a:pos x="57" y="0"/>
                </a:cxn>
                <a:cxn ang="0">
                  <a:pos x="0" y="0"/>
                </a:cxn>
                <a:cxn ang="0">
                  <a:pos x="0" y="16"/>
                </a:cxn>
              </a:cxnLst>
              <a:rect l="0" t="0" r="r" b="b"/>
              <a:pathLst>
                <a:path w="58" h="17">
                  <a:moveTo>
                    <a:pt x="0" y="16"/>
                  </a:moveTo>
                  <a:lnTo>
                    <a:pt x="57" y="16"/>
                  </a:lnTo>
                  <a:lnTo>
                    <a:pt x="57" y="0"/>
                  </a:lnTo>
                  <a:lnTo>
                    <a:pt x="0" y="0"/>
                  </a:lnTo>
                  <a:lnTo>
                    <a:pt x="0" y="16"/>
                  </a:lnTo>
                </a:path>
              </a:pathLst>
            </a:custGeom>
            <a:solidFill>
              <a:srgbClr val="000000"/>
            </a:solidFill>
            <a:ln w="9525" cap="rnd">
              <a:noFill/>
              <a:round/>
              <a:headEnd/>
              <a:tailEnd/>
            </a:ln>
            <a:effectLst/>
          </p:spPr>
          <p:txBody>
            <a:bodyPr/>
            <a:lstStyle/>
            <a:p>
              <a:pPr>
                <a:defRPr/>
              </a:pPr>
              <a:endParaRPr lang="it-IT">
                <a:latin typeface="Calibri" pitchFamily="34" charset="0"/>
              </a:endParaRPr>
            </a:p>
          </p:txBody>
        </p:sp>
        <p:sp>
          <p:nvSpPr>
            <p:cNvPr id="586836" name="Freeform 84"/>
            <p:cNvSpPr>
              <a:spLocks/>
            </p:cNvSpPr>
            <p:nvPr/>
          </p:nvSpPr>
          <p:spPr bwMode="auto">
            <a:xfrm>
              <a:off x="622" y="2166"/>
              <a:ext cx="103" cy="37"/>
            </a:xfrm>
            <a:custGeom>
              <a:avLst/>
              <a:gdLst/>
              <a:ahLst/>
              <a:cxnLst>
                <a:cxn ang="0">
                  <a:pos x="0" y="16"/>
                </a:cxn>
                <a:cxn ang="0">
                  <a:pos x="57" y="16"/>
                </a:cxn>
                <a:cxn ang="0">
                  <a:pos x="57" y="0"/>
                </a:cxn>
                <a:cxn ang="0">
                  <a:pos x="0" y="0"/>
                </a:cxn>
                <a:cxn ang="0">
                  <a:pos x="0" y="16"/>
                </a:cxn>
              </a:cxnLst>
              <a:rect l="0" t="0" r="r" b="b"/>
              <a:pathLst>
                <a:path w="58" h="17">
                  <a:moveTo>
                    <a:pt x="0" y="16"/>
                  </a:moveTo>
                  <a:lnTo>
                    <a:pt x="57" y="16"/>
                  </a:lnTo>
                  <a:lnTo>
                    <a:pt x="57" y="0"/>
                  </a:lnTo>
                  <a:lnTo>
                    <a:pt x="0" y="0"/>
                  </a:lnTo>
                  <a:lnTo>
                    <a:pt x="0" y="16"/>
                  </a:lnTo>
                </a:path>
              </a:pathLst>
            </a:custGeom>
            <a:solidFill>
              <a:srgbClr val="000000"/>
            </a:solidFill>
            <a:ln w="9525" cap="rnd">
              <a:noFill/>
              <a:round/>
              <a:headEnd/>
              <a:tailEnd/>
            </a:ln>
            <a:effectLst/>
          </p:spPr>
          <p:txBody>
            <a:bodyPr/>
            <a:lstStyle/>
            <a:p>
              <a:pPr>
                <a:defRPr/>
              </a:pPr>
              <a:endParaRPr lang="it-IT">
                <a:latin typeface="Calibri" pitchFamily="34" charset="0"/>
              </a:endParaRPr>
            </a:p>
          </p:txBody>
        </p:sp>
        <p:sp>
          <p:nvSpPr>
            <p:cNvPr id="586837" name="Freeform 85"/>
            <p:cNvSpPr>
              <a:spLocks/>
            </p:cNvSpPr>
            <p:nvPr/>
          </p:nvSpPr>
          <p:spPr bwMode="auto">
            <a:xfrm>
              <a:off x="622" y="2512"/>
              <a:ext cx="103" cy="37"/>
            </a:xfrm>
            <a:custGeom>
              <a:avLst/>
              <a:gdLst/>
              <a:ahLst/>
              <a:cxnLst>
                <a:cxn ang="0">
                  <a:pos x="0" y="16"/>
                </a:cxn>
                <a:cxn ang="0">
                  <a:pos x="57" y="16"/>
                </a:cxn>
                <a:cxn ang="0">
                  <a:pos x="57" y="0"/>
                </a:cxn>
                <a:cxn ang="0">
                  <a:pos x="0" y="0"/>
                </a:cxn>
                <a:cxn ang="0">
                  <a:pos x="0" y="16"/>
                </a:cxn>
              </a:cxnLst>
              <a:rect l="0" t="0" r="r" b="b"/>
              <a:pathLst>
                <a:path w="58" h="17">
                  <a:moveTo>
                    <a:pt x="0" y="16"/>
                  </a:moveTo>
                  <a:lnTo>
                    <a:pt x="57" y="16"/>
                  </a:lnTo>
                  <a:lnTo>
                    <a:pt x="57" y="0"/>
                  </a:lnTo>
                  <a:lnTo>
                    <a:pt x="0" y="0"/>
                  </a:lnTo>
                  <a:lnTo>
                    <a:pt x="0" y="16"/>
                  </a:lnTo>
                </a:path>
              </a:pathLst>
            </a:custGeom>
            <a:solidFill>
              <a:srgbClr val="000000"/>
            </a:solidFill>
            <a:ln w="9525" cap="rnd">
              <a:noFill/>
              <a:round/>
              <a:headEnd/>
              <a:tailEnd/>
            </a:ln>
            <a:effectLst/>
          </p:spPr>
          <p:txBody>
            <a:bodyPr/>
            <a:lstStyle/>
            <a:p>
              <a:pPr>
                <a:defRPr/>
              </a:pPr>
              <a:endParaRPr lang="it-IT">
                <a:latin typeface="Calibri" pitchFamily="34" charset="0"/>
              </a:endParaRPr>
            </a:p>
          </p:txBody>
        </p:sp>
        <p:sp>
          <p:nvSpPr>
            <p:cNvPr id="586838" name="Freeform 86"/>
            <p:cNvSpPr>
              <a:spLocks/>
            </p:cNvSpPr>
            <p:nvPr/>
          </p:nvSpPr>
          <p:spPr bwMode="auto">
            <a:xfrm>
              <a:off x="622" y="2863"/>
              <a:ext cx="103" cy="33"/>
            </a:xfrm>
            <a:custGeom>
              <a:avLst/>
              <a:gdLst/>
              <a:ahLst/>
              <a:cxnLst>
                <a:cxn ang="0">
                  <a:pos x="0" y="16"/>
                </a:cxn>
                <a:cxn ang="0">
                  <a:pos x="57" y="16"/>
                </a:cxn>
                <a:cxn ang="0">
                  <a:pos x="57" y="0"/>
                </a:cxn>
                <a:cxn ang="0">
                  <a:pos x="0" y="0"/>
                </a:cxn>
                <a:cxn ang="0">
                  <a:pos x="0" y="16"/>
                </a:cxn>
              </a:cxnLst>
              <a:rect l="0" t="0" r="r" b="b"/>
              <a:pathLst>
                <a:path w="58" h="17">
                  <a:moveTo>
                    <a:pt x="0" y="16"/>
                  </a:moveTo>
                  <a:lnTo>
                    <a:pt x="57" y="16"/>
                  </a:lnTo>
                  <a:lnTo>
                    <a:pt x="57" y="0"/>
                  </a:lnTo>
                  <a:lnTo>
                    <a:pt x="0" y="0"/>
                  </a:lnTo>
                  <a:lnTo>
                    <a:pt x="0" y="16"/>
                  </a:lnTo>
                </a:path>
              </a:pathLst>
            </a:custGeom>
            <a:solidFill>
              <a:srgbClr val="000000"/>
            </a:solidFill>
            <a:ln w="9525" cap="rnd">
              <a:noFill/>
              <a:round/>
              <a:headEnd/>
              <a:tailEnd/>
            </a:ln>
            <a:effectLst/>
          </p:spPr>
          <p:txBody>
            <a:bodyPr/>
            <a:lstStyle/>
            <a:p>
              <a:pPr>
                <a:defRPr/>
              </a:pPr>
              <a:endParaRPr lang="it-IT">
                <a:latin typeface="Calibri" pitchFamily="34" charset="0"/>
              </a:endParaRPr>
            </a:p>
          </p:txBody>
        </p:sp>
        <p:sp>
          <p:nvSpPr>
            <p:cNvPr id="586839" name="Freeform 87"/>
            <p:cNvSpPr>
              <a:spLocks/>
            </p:cNvSpPr>
            <p:nvPr/>
          </p:nvSpPr>
          <p:spPr bwMode="auto">
            <a:xfrm>
              <a:off x="622" y="3212"/>
              <a:ext cx="103" cy="36"/>
            </a:xfrm>
            <a:custGeom>
              <a:avLst/>
              <a:gdLst/>
              <a:ahLst/>
              <a:cxnLst>
                <a:cxn ang="0">
                  <a:pos x="0" y="16"/>
                </a:cxn>
                <a:cxn ang="0">
                  <a:pos x="57" y="16"/>
                </a:cxn>
                <a:cxn ang="0">
                  <a:pos x="57" y="0"/>
                </a:cxn>
                <a:cxn ang="0">
                  <a:pos x="0" y="0"/>
                </a:cxn>
                <a:cxn ang="0">
                  <a:pos x="0" y="16"/>
                </a:cxn>
              </a:cxnLst>
              <a:rect l="0" t="0" r="r" b="b"/>
              <a:pathLst>
                <a:path w="58" h="17">
                  <a:moveTo>
                    <a:pt x="0" y="16"/>
                  </a:moveTo>
                  <a:lnTo>
                    <a:pt x="57" y="16"/>
                  </a:lnTo>
                  <a:lnTo>
                    <a:pt x="57" y="0"/>
                  </a:lnTo>
                  <a:lnTo>
                    <a:pt x="0" y="0"/>
                  </a:lnTo>
                  <a:lnTo>
                    <a:pt x="0" y="16"/>
                  </a:lnTo>
                </a:path>
              </a:pathLst>
            </a:custGeom>
            <a:solidFill>
              <a:srgbClr val="000000"/>
            </a:solidFill>
            <a:ln w="9525" cap="rnd">
              <a:noFill/>
              <a:round/>
              <a:headEnd/>
              <a:tailEnd/>
            </a:ln>
            <a:effectLst/>
          </p:spPr>
          <p:txBody>
            <a:bodyPr/>
            <a:lstStyle/>
            <a:p>
              <a:pPr>
                <a:defRPr/>
              </a:pPr>
              <a:endParaRPr lang="it-IT">
                <a:latin typeface="Calibri" pitchFamily="34" charset="0"/>
              </a:endParaRPr>
            </a:p>
          </p:txBody>
        </p:sp>
        <p:sp>
          <p:nvSpPr>
            <p:cNvPr id="586840" name="Freeform 88"/>
            <p:cNvSpPr>
              <a:spLocks/>
            </p:cNvSpPr>
            <p:nvPr/>
          </p:nvSpPr>
          <p:spPr bwMode="auto">
            <a:xfrm>
              <a:off x="622" y="3556"/>
              <a:ext cx="103" cy="37"/>
            </a:xfrm>
            <a:custGeom>
              <a:avLst/>
              <a:gdLst/>
              <a:ahLst/>
              <a:cxnLst>
                <a:cxn ang="0">
                  <a:pos x="0" y="16"/>
                </a:cxn>
                <a:cxn ang="0">
                  <a:pos x="57" y="16"/>
                </a:cxn>
                <a:cxn ang="0">
                  <a:pos x="57" y="0"/>
                </a:cxn>
                <a:cxn ang="0">
                  <a:pos x="0" y="0"/>
                </a:cxn>
                <a:cxn ang="0">
                  <a:pos x="0" y="16"/>
                </a:cxn>
              </a:cxnLst>
              <a:rect l="0" t="0" r="r" b="b"/>
              <a:pathLst>
                <a:path w="58" h="17">
                  <a:moveTo>
                    <a:pt x="0" y="16"/>
                  </a:moveTo>
                  <a:lnTo>
                    <a:pt x="57" y="16"/>
                  </a:lnTo>
                  <a:lnTo>
                    <a:pt x="57" y="0"/>
                  </a:lnTo>
                  <a:lnTo>
                    <a:pt x="0" y="0"/>
                  </a:lnTo>
                  <a:lnTo>
                    <a:pt x="0" y="16"/>
                  </a:lnTo>
                </a:path>
              </a:pathLst>
            </a:custGeom>
            <a:solidFill>
              <a:srgbClr val="000000"/>
            </a:solidFill>
            <a:ln w="9525" cap="rnd">
              <a:noFill/>
              <a:round/>
              <a:headEnd/>
              <a:tailEnd/>
            </a:ln>
            <a:effectLst/>
          </p:spPr>
          <p:txBody>
            <a:bodyPr/>
            <a:lstStyle/>
            <a:p>
              <a:pPr>
                <a:defRPr/>
              </a:pPr>
              <a:endParaRPr lang="it-IT">
                <a:latin typeface="Calibri" pitchFamily="34" charset="0"/>
              </a:endParaRPr>
            </a:p>
          </p:txBody>
        </p:sp>
        <p:sp>
          <p:nvSpPr>
            <p:cNvPr id="586841" name="Freeform 89"/>
            <p:cNvSpPr>
              <a:spLocks/>
            </p:cNvSpPr>
            <p:nvPr/>
          </p:nvSpPr>
          <p:spPr bwMode="auto">
            <a:xfrm>
              <a:off x="616" y="429"/>
              <a:ext cx="5003" cy="3487"/>
            </a:xfrm>
            <a:custGeom>
              <a:avLst/>
              <a:gdLst/>
              <a:ahLst/>
              <a:cxnLst>
                <a:cxn ang="0">
                  <a:pos x="0" y="0"/>
                </a:cxn>
                <a:cxn ang="0">
                  <a:pos x="0" y="1706"/>
                </a:cxn>
                <a:cxn ang="0">
                  <a:pos x="2817" y="1706"/>
                </a:cxn>
                <a:cxn ang="0">
                  <a:pos x="2817" y="0"/>
                </a:cxn>
                <a:cxn ang="0">
                  <a:pos x="0" y="0"/>
                </a:cxn>
                <a:cxn ang="0">
                  <a:pos x="3" y="6"/>
                </a:cxn>
                <a:cxn ang="0">
                  <a:pos x="2814" y="6"/>
                </a:cxn>
                <a:cxn ang="0">
                  <a:pos x="2811" y="3"/>
                </a:cxn>
                <a:cxn ang="0">
                  <a:pos x="2811" y="1703"/>
                </a:cxn>
                <a:cxn ang="0">
                  <a:pos x="2814" y="1700"/>
                </a:cxn>
                <a:cxn ang="0">
                  <a:pos x="3" y="1700"/>
                </a:cxn>
                <a:cxn ang="0">
                  <a:pos x="6" y="1703"/>
                </a:cxn>
                <a:cxn ang="0">
                  <a:pos x="6" y="3"/>
                </a:cxn>
                <a:cxn ang="0">
                  <a:pos x="3" y="6"/>
                </a:cxn>
                <a:cxn ang="0">
                  <a:pos x="0" y="0"/>
                </a:cxn>
              </a:cxnLst>
              <a:rect l="0" t="0" r="r" b="b"/>
              <a:pathLst>
                <a:path w="2818" h="1707">
                  <a:moveTo>
                    <a:pt x="0" y="0"/>
                  </a:moveTo>
                  <a:lnTo>
                    <a:pt x="0" y="1706"/>
                  </a:lnTo>
                  <a:lnTo>
                    <a:pt x="2817" y="1706"/>
                  </a:lnTo>
                  <a:lnTo>
                    <a:pt x="2817" y="0"/>
                  </a:lnTo>
                  <a:lnTo>
                    <a:pt x="0" y="0"/>
                  </a:lnTo>
                  <a:lnTo>
                    <a:pt x="3" y="6"/>
                  </a:lnTo>
                  <a:lnTo>
                    <a:pt x="2814" y="6"/>
                  </a:lnTo>
                  <a:lnTo>
                    <a:pt x="2811" y="3"/>
                  </a:lnTo>
                  <a:lnTo>
                    <a:pt x="2811" y="1703"/>
                  </a:lnTo>
                  <a:lnTo>
                    <a:pt x="2814" y="1700"/>
                  </a:lnTo>
                  <a:lnTo>
                    <a:pt x="3" y="1700"/>
                  </a:lnTo>
                  <a:lnTo>
                    <a:pt x="6" y="1703"/>
                  </a:lnTo>
                  <a:lnTo>
                    <a:pt x="6" y="3"/>
                  </a:lnTo>
                  <a:lnTo>
                    <a:pt x="3" y="6"/>
                  </a:lnTo>
                  <a:lnTo>
                    <a:pt x="0" y="0"/>
                  </a:lnTo>
                </a:path>
              </a:pathLst>
            </a:custGeom>
            <a:solidFill>
              <a:srgbClr val="000000"/>
            </a:solidFill>
            <a:ln w="9525" cap="rnd">
              <a:noFill/>
              <a:round/>
              <a:headEnd/>
              <a:tailEnd/>
            </a:ln>
            <a:effectLst/>
          </p:spPr>
          <p:txBody>
            <a:bodyPr/>
            <a:lstStyle/>
            <a:p>
              <a:pPr>
                <a:defRPr/>
              </a:pPr>
              <a:endParaRPr lang="it-IT">
                <a:latin typeface="Calibri" pitchFamily="34" charset="0"/>
              </a:endParaRPr>
            </a:p>
          </p:txBody>
        </p:sp>
      </p:grpSp>
      <p:sp>
        <p:nvSpPr>
          <p:cNvPr id="263270" name="Line 102"/>
          <p:cNvSpPr>
            <a:spLocks noChangeShapeType="1"/>
          </p:cNvSpPr>
          <p:nvPr/>
        </p:nvSpPr>
        <p:spPr bwMode="auto">
          <a:xfrm flipV="1">
            <a:off x="1992838" y="4964113"/>
            <a:ext cx="0" cy="1581150"/>
          </a:xfrm>
          <a:prstGeom prst="line">
            <a:avLst/>
          </a:prstGeom>
          <a:noFill/>
          <a:ln w="38100">
            <a:solidFill>
              <a:srgbClr val="FF0000"/>
            </a:solidFill>
            <a:prstDash val="dash"/>
            <a:round/>
            <a:headEnd/>
            <a:tailEnd/>
          </a:ln>
          <a:effectLst/>
        </p:spPr>
        <p:txBody>
          <a:bodyPr anchor="ctr"/>
          <a:lstStyle/>
          <a:p>
            <a:pPr>
              <a:defRPr/>
            </a:pPr>
            <a:endParaRPr lang="it-IT">
              <a:latin typeface="Calibri" pitchFamily="34" charset="0"/>
            </a:endParaRPr>
          </a:p>
        </p:txBody>
      </p:sp>
      <p:sp>
        <p:nvSpPr>
          <p:cNvPr id="263271" name="Line 103"/>
          <p:cNvSpPr>
            <a:spLocks noChangeShapeType="1"/>
          </p:cNvSpPr>
          <p:nvPr/>
        </p:nvSpPr>
        <p:spPr bwMode="auto">
          <a:xfrm>
            <a:off x="1973263" y="4981575"/>
            <a:ext cx="1492250" cy="0"/>
          </a:xfrm>
          <a:prstGeom prst="line">
            <a:avLst/>
          </a:prstGeom>
          <a:noFill/>
          <a:ln w="57150">
            <a:solidFill>
              <a:srgbClr val="0000FF"/>
            </a:solidFill>
            <a:round/>
            <a:headEnd/>
            <a:tailEnd type="triangle" w="med" len="med"/>
          </a:ln>
          <a:effectLst/>
        </p:spPr>
        <p:txBody>
          <a:bodyPr anchor="ctr"/>
          <a:lstStyle/>
          <a:p>
            <a:pPr>
              <a:defRPr/>
            </a:pPr>
            <a:endParaRPr lang="it-IT">
              <a:latin typeface="Calibri" pitchFamily="34" charset="0"/>
            </a:endParaRPr>
          </a:p>
        </p:txBody>
      </p:sp>
      <p:sp>
        <p:nvSpPr>
          <p:cNvPr id="263272" name="Line 104"/>
          <p:cNvSpPr>
            <a:spLocks noChangeShapeType="1"/>
          </p:cNvSpPr>
          <p:nvPr/>
        </p:nvSpPr>
        <p:spPr bwMode="auto">
          <a:xfrm>
            <a:off x="3505200" y="4997450"/>
            <a:ext cx="0" cy="1185863"/>
          </a:xfrm>
          <a:prstGeom prst="line">
            <a:avLst/>
          </a:prstGeom>
          <a:noFill/>
          <a:ln w="57150">
            <a:solidFill>
              <a:srgbClr val="0000FF"/>
            </a:solidFill>
            <a:round/>
            <a:headEnd/>
            <a:tailEnd type="triangle" w="med" len="med"/>
          </a:ln>
          <a:effectLst/>
        </p:spPr>
        <p:txBody>
          <a:bodyPr anchor="ctr"/>
          <a:lstStyle/>
          <a:p>
            <a:pPr>
              <a:defRPr/>
            </a:pPr>
            <a:endParaRPr lang="it-IT">
              <a:latin typeface="Calibri" pitchFamily="34" charset="0"/>
            </a:endParaRPr>
          </a:p>
        </p:txBody>
      </p:sp>
      <p:sp>
        <p:nvSpPr>
          <p:cNvPr id="263273" name="AutoShape 105"/>
          <p:cNvSpPr>
            <a:spLocks noChangeArrowheads="1"/>
          </p:cNvSpPr>
          <p:nvPr/>
        </p:nvSpPr>
        <p:spPr bwMode="auto">
          <a:xfrm>
            <a:off x="3344863" y="6007100"/>
            <a:ext cx="338137" cy="441325"/>
          </a:xfrm>
          <a:prstGeom prst="irregularSeal2">
            <a:avLst/>
          </a:prstGeom>
          <a:solidFill>
            <a:srgbClr val="FF00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263277" name="AutoShape 109"/>
          <p:cNvSpPr>
            <a:spLocks noChangeArrowheads="1"/>
          </p:cNvSpPr>
          <p:nvPr/>
        </p:nvSpPr>
        <p:spPr bwMode="auto">
          <a:xfrm>
            <a:off x="2784475" y="6015038"/>
            <a:ext cx="338138" cy="441325"/>
          </a:xfrm>
          <a:prstGeom prst="irregularSeal2">
            <a:avLst/>
          </a:prstGeom>
          <a:solidFill>
            <a:srgbClr val="00FFFF"/>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263269" name="AutoShape 101"/>
          <p:cNvSpPr>
            <a:spLocks noChangeArrowheads="1"/>
          </p:cNvSpPr>
          <p:nvPr/>
        </p:nvSpPr>
        <p:spPr bwMode="auto">
          <a:xfrm>
            <a:off x="1776413" y="6315075"/>
            <a:ext cx="434975" cy="414338"/>
          </a:xfrm>
          <a:prstGeom prst="star5">
            <a:avLst/>
          </a:prstGeom>
          <a:solidFill>
            <a:schemeClr val="bg1"/>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233" name="Figura a mano libera 232"/>
          <p:cNvSpPr/>
          <p:nvPr/>
        </p:nvSpPr>
        <p:spPr bwMode="auto">
          <a:xfrm>
            <a:off x="990600" y="716280"/>
            <a:ext cx="7886700" cy="3032760"/>
          </a:xfrm>
          <a:custGeom>
            <a:avLst/>
            <a:gdLst>
              <a:gd name="connsiteX0" fmla="*/ 0 w 7886700"/>
              <a:gd name="connsiteY0" fmla="*/ 7620 h 3032760"/>
              <a:gd name="connsiteX1" fmla="*/ 7886700 w 7886700"/>
              <a:gd name="connsiteY1" fmla="*/ 0 h 3032760"/>
              <a:gd name="connsiteX2" fmla="*/ 7879080 w 7886700"/>
              <a:gd name="connsiteY2" fmla="*/ 2994660 h 3032760"/>
              <a:gd name="connsiteX3" fmla="*/ 7505700 w 7886700"/>
              <a:gd name="connsiteY3" fmla="*/ 2712720 h 3032760"/>
              <a:gd name="connsiteX4" fmla="*/ 7132320 w 7886700"/>
              <a:gd name="connsiteY4" fmla="*/ 3009900 h 3032760"/>
              <a:gd name="connsiteX5" fmla="*/ 6728460 w 7886700"/>
              <a:gd name="connsiteY5" fmla="*/ 2735580 h 3032760"/>
              <a:gd name="connsiteX6" fmla="*/ 6339840 w 7886700"/>
              <a:gd name="connsiteY6" fmla="*/ 3009900 h 3032760"/>
              <a:gd name="connsiteX7" fmla="*/ 5943600 w 7886700"/>
              <a:gd name="connsiteY7" fmla="*/ 2727960 h 3032760"/>
              <a:gd name="connsiteX8" fmla="*/ 5539740 w 7886700"/>
              <a:gd name="connsiteY8" fmla="*/ 3025140 h 3032760"/>
              <a:gd name="connsiteX9" fmla="*/ 5166360 w 7886700"/>
              <a:gd name="connsiteY9" fmla="*/ 2727960 h 3032760"/>
              <a:gd name="connsiteX10" fmla="*/ 4785360 w 7886700"/>
              <a:gd name="connsiteY10" fmla="*/ 3017520 h 3032760"/>
              <a:gd name="connsiteX11" fmla="*/ 4373880 w 7886700"/>
              <a:gd name="connsiteY11" fmla="*/ 2720340 h 3032760"/>
              <a:gd name="connsiteX12" fmla="*/ 3970020 w 7886700"/>
              <a:gd name="connsiteY12" fmla="*/ 3017520 h 3032760"/>
              <a:gd name="connsiteX13" fmla="*/ 3589020 w 7886700"/>
              <a:gd name="connsiteY13" fmla="*/ 2720340 h 3032760"/>
              <a:gd name="connsiteX14" fmla="*/ 3177540 w 7886700"/>
              <a:gd name="connsiteY14" fmla="*/ 3017520 h 3032760"/>
              <a:gd name="connsiteX15" fmla="*/ 2781300 w 7886700"/>
              <a:gd name="connsiteY15" fmla="*/ 2727960 h 3032760"/>
              <a:gd name="connsiteX16" fmla="*/ 2400300 w 7886700"/>
              <a:gd name="connsiteY16" fmla="*/ 3002280 h 3032760"/>
              <a:gd name="connsiteX17" fmla="*/ 1996440 w 7886700"/>
              <a:gd name="connsiteY17" fmla="*/ 2727960 h 3032760"/>
              <a:gd name="connsiteX18" fmla="*/ 1577340 w 7886700"/>
              <a:gd name="connsiteY18" fmla="*/ 3032760 h 3032760"/>
              <a:gd name="connsiteX19" fmla="*/ 1188720 w 7886700"/>
              <a:gd name="connsiteY19" fmla="*/ 2720340 h 3032760"/>
              <a:gd name="connsiteX20" fmla="*/ 800100 w 7886700"/>
              <a:gd name="connsiteY20" fmla="*/ 3017520 h 3032760"/>
              <a:gd name="connsiteX21" fmla="*/ 403860 w 7886700"/>
              <a:gd name="connsiteY21" fmla="*/ 2712720 h 3032760"/>
              <a:gd name="connsiteX22" fmla="*/ 0 w 7886700"/>
              <a:gd name="connsiteY22" fmla="*/ 3032760 h 3032760"/>
              <a:gd name="connsiteX23" fmla="*/ 0 w 7886700"/>
              <a:gd name="connsiteY23" fmla="*/ 7620 h 3032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86700" h="3032760">
                <a:moveTo>
                  <a:pt x="0" y="7620"/>
                </a:moveTo>
                <a:lnTo>
                  <a:pt x="7886700" y="0"/>
                </a:lnTo>
                <a:lnTo>
                  <a:pt x="7879080" y="2994660"/>
                </a:lnTo>
                <a:lnTo>
                  <a:pt x="7505700" y="2712720"/>
                </a:lnTo>
                <a:lnTo>
                  <a:pt x="7132320" y="3009900"/>
                </a:lnTo>
                <a:lnTo>
                  <a:pt x="6728460" y="2735580"/>
                </a:lnTo>
                <a:lnTo>
                  <a:pt x="6339840" y="3009900"/>
                </a:lnTo>
                <a:lnTo>
                  <a:pt x="5943600" y="2727960"/>
                </a:lnTo>
                <a:lnTo>
                  <a:pt x="5539740" y="3025140"/>
                </a:lnTo>
                <a:lnTo>
                  <a:pt x="5166360" y="2727960"/>
                </a:lnTo>
                <a:lnTo>
                  <a:pt x="4785360" y="3017520"/>
                </a:lnTo>
                <a:lnTo>
                  <a:pt x="4373880" y="2720340"/>
                </a:lnTo>
                <a:lnTo>
                  <a:pt x="3970020" y="3017520"/>
                </a:lnTo>
                <a:lnTo>
                  <a:pt x="3589020" y="2720340"/>
                </a:lnTo>
                <a:lnTo>
                  <a:pt x="3177540" y="3017520"/>
                </a:lnTo>
                <a:lnTo>
                  <a:pt x="2781300" y="2727960"/>
                </a:lnTo>
                <a:lnTo>
                  <a:pt x="2400300" y="3002280"/>
                </a:lnTo>
                <a:lnTo>
                  <a:pt x="1996440" y="2727960"/>
                </a:lnTo>
                <a:lnTo>
                  <a:pt x="1577340" y="3032760"/>
                </a:lnTo>
                <a:lnTo>
                  <a:pt x="1188720" y="2720340"/>
                </a:lnTo>
                <a:lnTo>
                  <a:pt x="800100" y="3017520"/>
                </a:lnTo>
                <a:lnTo>
                  <a:pt x="403860" y="2712720"/>
                </a:lnTo>
                <a:lnTo>
                  <a:pt x="0" y="3032760"/>
                </a:lnTo>
                <a:lnTo>
                  <a:pt x="0" y="7620"/>
                </a:lnTo>
                <a:close/>
              </a:path>
            </a:pathLst>
          </a:custGeom>
          <a:solidFill>
            <a:srgbClr val="595959">
              <a:alpha val="8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234" name="CasellaDiTesto 233"/>
          <p:cNvSpPr txBox="1"/>
          <p:nvPr/>
        </p:nvSpPr>
        <p:spPr>
          <a:xfrm>
            <a:off x="1230923" y="1688119"/>
            <a:ext cx="7338646" cy="1477328"/>
          </a:xfrm>
          <a:prstGeom prst="rect">
            <a:avLst/>
          </a:prstGeom>
          <a:solidFill>
            <a:schemeClr val="bg1"/>
          </a:solidFill>
          <a:ln>
            <a:solidFill>
              <a:schemeClr val="tx1"/>
            </a:solidFill>
          </a:ln>
        </p:spPr>
        <p:txBody>
          <a:bodyPr wrap="square" rtlCol="0">
            <a:spAutoFit/>
          </a:bodyPr>
          <a:lstStyle/>
          <a:p>
            <a:pPr algn="ctr"/>
            <a:r>
              <a:rPr lang="it-IT" sz="3000" dirty="0" smtClean="0">
                <a:solidFill>
                  <a:schemeClr val="tx1"/>
                </a:solidFill>
                <a:effectLst/>
                <a:latin typeface="Calibri" pitchFamily="34" charset="0"/>
              </a:rPr>
              <a:t>The </a:t>
            </a:r>
            <a:r>
              <a:rPr lang="it-IT" sz="3000" dirty="0" err="1" smtClean="0">
                <a:solidFill>
                  <a:schemeClr val="tx1"/>
                </a:solidFill>
                <a:effectLst/>
                <a:latin typeface="Calibri" pitchFamily="34" charset="0"/>
              </a:rPr>
              <a:t>incongruent</a:t>
            </a:r>
            <a:r>
              <a:rPr lang="it-IT" sz="3000" dirty="0" smtClean="0">
                <a:solidFill>
                  <a:schemeClr val="tx1"/>
                </a:solidFill>
                <a:effectLst/>
                <a:latin typeface="Calibri" pitchFamily="34" charset="0"/>
              </a:rPr>
              <a:t> </a:t>
            </a:r>
            <a:r>
              <a:rPr lang="it-IT" sz="3000" dirty="0" err="1" smtClean="0">
                <a:solidFill>
                  <a:schemeClr val="tx1"/>
                </a:solidFill>
                <a:effectLst/>
                <a:latin typeface="Calibri" pitchFamily="34" charset="0"/>
              </a:rPr>
              <a:t>melting</a:t>
            </a:r>
            <a:r>
              <a:rPr lang="it-IT" sz="3000" dirty="0" smtClean="0">
                <a:solidFill>
                  <a:schemeClr val="tx1"/>
                </a:solidFill>
                <a:effectLst/>
                <a:latin typeface="Calibri" pitchFamily="34" charset="0"/>
              </a:rPr>
              <a:t> </a:t>
            </a:r>
            <a:r>
              <a:rPr lang="it-IT" sz="3000" dirty="0" err="1" smtClean="0">
                <a:solidFill>
                  <a:schemeClr val="tx1"/>
                </a:solidFill>
                <a:effectLst/>
                <a:latin typeface="Calibri" pitchFamily="34" charset="0"/>
              </a:rPr>
              <a:t>of</a:t>
            </a:r>
            <a:r>
              <a:rPr lang="it-IT" sz="3000" dirty="0" smtClean="0">
                <a:solidFill>
                  <a:schemeClr val="tx1"/>
                </a:solidFill>
                <a:effectLst/>
                <a:latin typeface="Calibri" pitchFamily="34" charset="0"/>
              </a:rPr>
              <a:t> enstatite </a:t>
            </a:r>
            <a:r>
              <a:rPr lang="it-IT" sz="3000" dirty="0" err="1" smtClean="0">
                <a:solidFill>
                  <a:schemeClr val="tx1"/>
                </a:solidFill>
                <a:effectLst/>
                <a:latin typeface="Calibri" pitchFamily="34" charset="0"/>
              </a:rPr>
              <a:t>is</a:t>
            </a:r>
            <a:r>
              <a:rPr lang="it-IT" sz="3000" dirty="0" smtClean="0">
                <a:solidFill>
                  <a:schemeClr val="tx1"/>
                </a:solidFill>
                <a:effectLst/>
                <a:latin typeface="Calibri" pitchFamily="34" charset="0"/>
              </a:rPr>
              <a:t> </a:t>
            </a:r>
            <a:r>
              <a:rPr lang="it-IT" sz="3000" dirty="0" err="1" smtClean="0">
                <a:solidFill>
                  <a:schemeClr val="tx1"/>
                </a:solidFill>
                <a:effectLst/>
                <a:latin typeface="Calibri" pitchFamily="34" charset="0"/>
              </a:rPr>
              <a:t>responsible</a:t>
            </a:r>
            <a:r>
              <a:rPr lang="it-IT" sz="3000" dirty="0" smtClean="0">
                <a:solidFill>
                  <a:schemeClr val="tx1"/>
                </a:solidFill>
                <a:effectLst/>
                <a:latin typeface="Calibri" pitchFamily="34" charset="0"/>
              </a:rPr>
              <a:t> </a:t>
            </a:r>
            <a:r>
              <a:rPr lang="it-IT" sz="3000" dirty="0" err="1" smtClean="0">
                <a:solidFill>
                  <a:schemeClr val="tx1"/>
                </a:solidFill>
                <a:effectLst/>
                <a:latin typeface="Calibri" pitchFamily="34" charset="0"/>
              </a:rPr>
              <a:t>for</a:t>
            </a:r>
            <a:r>
              <a:rPr lang="it-IT" sz="3000" dirty="0" smtClean="0">
                <a:solidFill>
                  <a:schemeClr val="tx1"/>
                </a:solidFill>
                <a:effectLst/>
                <a:latin typeface="Calibri" pitchFamily="34" charset="0"/>
              </a:rPr>
              <a:t> the </a:t>
            </a:r>
            <a:r>
              <a:rPr lang="it-IT" sz="3000" dirty="0" err="1" smtClean="0">
                <a:solidFill>
                  <a:schemeClr val="tx1"/>
                </a:solidFill>
                <a:effectLst/>
                <a:latin typeface="Calibri" pitchFamily="34" charset="0"/>
              </a:rPr>
              <a:t>higher</a:t>
            </a:r>
            <a:r>
              <a:rPr lang="it-IT" sz="3000" dirty="0" smtClean="0">
                <a:solidFill>
                  <a:schemeClr val="tx1"/>
                </a:solidFill>
                <a:effectLst/>
                <a:latin typeface="Calibri" pitchFamily="34" charset="0"/>
              </a:rPr>
              <a:t> SiO</a:t>
            </a:r>
            <a:r>
              <a:rPr lang="it-IT" sz="3000" baseline="-25000" dirty="0" smtClean="0">
                <a:solidFill>
                  <a:schemeClr val="tx1"/>
                </a:solidFill>
                <a:effectLst/>
                <a:latin typeface="Calibri" pitchFamily="34" charset="0"/>
              </a:rPr>
              <a:t>2</a:t>
            </a:r>
            <a:r>
              <a:rPr lang="it-IT" sz="3000" dirty="0" smtClean="0">
                <a:solidFill>
                  <a:schemeClr val="tx1"/>
                </a:solidFill>
                <a:effectLst/>
                <a:latin typeface="Calibri" pitchFamily="34" charset="0"/>
              </a:rPr>
              <a:t> </a:t>
            </a:r>
            <a:r>
              <a:rPr lang="it-IT" sz="3000" dirty="0" err="1" smtClean="0">
                <a:solidFill>
                  <a:schemeClr val="tx1"/>
                </a:solidFill>
                <a:effectLst/>
                <a:latin typeface="Calibri" pitchFamily="34" charset="0"/>
              </a:rPr>
              <a:t>content</a:t>
            </a:r>
            <a:r>
              <a:rPr lang="it-IT" sz="3000" dirty="0" smtClean="0">
                <a:solidFill>
                  <a:schemeClr val="tx1"/>
                </a:solidFill>
                <a:effectLst/>
                <a:latin typeface="Calibri" pitchFamily="34" charset="0"/>
              </a:rPr>
              <a:t> </a:t>
            </a:r>
            <a:r>
              <a:rPr lang="it-IT" sz="3000" dirty="0" err="1" smtClean="0">
                <a:solidFill>
                  <a:schemeClr val="tx1"/>
                </a:solidFill>
                <a:effectLst/>
                <a:latin typeface="Calibri" pitchFamily="34" charset="0"/>
              </a:rPr>
              <a:t>of</a:t>
            </a:r>
            <a:r>
              <a:rPr lang="it-IT" sz="3000" dirty="0" smtClean="0">
                <a:solidFill>
                  <a:schemeClr val="tx1"/>
                </a:solidFill>
                <a:effectLst/>
                <a:latin typeface="Calibri" pitchFamily="34" charset="0"/>
              </a:rPr>
              <a:t> </a:t>
            </a:r>
            <a:r>
              <a:rPr lang="it-IT" sz="3000" dirty="0" err="1" smtClean="0">
                <a:solidFill>
                  <a:schemeClr val="tx1"/>
                </a:solidFill>
                <a:effectLst/>
                <a:latin typeface="Calibri" pitchFamily="34" charset="0"/>
              </a:rPr>
              <a:t>melts</a:t>
            </a:r>
            <a:r>
              <a:rPr lang="it-IT" sz="3000" dirty="0" smtClean="0">
                <a:solidFill>
                  <a:schemeClr val="tx1"/>
                </a:solidFill>
                <a:effectLst/>
                <a:latin typeface="Calibri" pitchFamily="34" charset="0"/>
              </a:rPr>
              <a:t> </a:t>
            </a:r>
            <a:r>
              <a:rPr lang="it-IT" sz="3000" dirty="0" err="1" smtClean="0">
                <a:solidFill>
                  <a:schemeClr val="tx1"/>
                </a:solidFill>
                <a:effectLst/>
                <a:latin typeface="Calibri" pitchFamily="34" charset="0"/>
              </a:rPr>
              <a:t>produced</a:t>
            </a:r>
            <a:r>
              <a:rPr lang="it-IT" sz="3000" dirty="0" smtClean="0">
                <a:solidFill>
                  <a:schemeClr val="tx1"/>
                </a:solidFill>
                <a:effectLst/>
                <a:latin typeface="Calibri" pitchFamily="34" charset="0"/>
              </a:rPr>
              <a:t> at </a:t>
            </a:r>
            <a:r>
              <a:rPr lang="it-IT" sz="3000" dirty="0" err="1" smtClean="0">
                <a:solidFill>
                  <a:schemeClr val="tx1"/>
                </a:solidFill>
                <a:effectLst/>
                <a:latin typeface="Calibri" pitchFamily="34" charset="0"/>
              </a:rPr>
              <a:t>shallow</a:t>
            </a:r>
            <a:r>
              <a:rPr lang="it-IT" sz="3000" dirty="0" smtClean="0">
                <a:solidFill>
                  <a:schemeClr val="tx1"/>
                </a:solidFill>
                <a:effectLst/>
                <a:latin typeface="Calibri" pitchFamily="34" charset="0"/>
              </a:rPr>
              <a:t> </a:t>
            </a:r>
            <a:r>
              <a:rPr lang="it-IT" sz="3000" dirty="0" err="1" smtClean="0">
                <a:solidFill>
                  <a:schemeClr val="tx1"/>
                </a:solidFill>
                <a:effectLst/>
                <a:latin typeface="Calibri" pitchFamily="34" charset="0"/>
              </a:rPr>
              <a:t>depths</a:t>
            </a:r>
            <a:r>
              <a:rPr lang="it-IT" sz="3000" dirty="0" smtClean="0">
                <a:solidFill>
                  <a:schemeClr val="tx1"/>
                </a:solidFill>
                <a:effectLst/>
                <a:latin typeface="Calibri" pitchFamily="34" charset="0"/>
              </a:rPr>
              <a:t>.</a:t>
            </a:r>
            <a:endParaRPr lang="it-IT" sz="3000" dirty="0">
              <a:solidFill>
                <a:schemeClr val="tx1"/>
              </a:solidFill>
              <a:effectLst/>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3"/>
                                        </p:tgtEl>
                                        <p:attrNameLst>
                                          <p:attrName>style.visibility</p:attrName>
                                        </p:attrNameLst>
                                      </p:cBhvr>
                                      <p:to>
                                        <p:strVal val="visible"/>
                                      </p:to>
                                    </p:set>
                                    <p:animEffect transition="in" filter="fade">
                                      <p:cBhvr>
                                        <p:cTn id="10" dur="500"/>
                                        <p:tgtEl>
                                          <p:spTgt spid="23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63270"/>
                                        </p:tgtEl>
                                        <p:attrNameLst>
                                          <p:attrName>style.visibility</p:attrName>
                                        </p:attrNameLst>
                                      </p:cBhvr>
                                      <p:to>
                                        <p:strVal val="visible"/>
                                      </p:to>
                                    </p:set>
                                    <p:animEffect transition="in" filter="wipe(down)">
                                      <p:cBhvr>
                                        <p:cTn id="15" dur="1000"/>
                                        <p:tgtEl>
                                          <p:spTgt spid="263270"/>
                                        </p:tgtEl>
                                      </p:cBhvr>
                                    </p:animEffect>
                                  </p:childTnLst>
                                </p:cTn>
                              </p:par>
                            </p:childTnLst>
                          </p:cTn>
                        </p:par>
                        <p:par>
                          <p:cTn id="16" fill="hold">
                            <p:stCondLst>
                              <p:cond delay="1000"/>
                            </p:stCondLst>
                            <p:childTnLst>
                              <p:par>
                                <p:cTn id="17" presetID="22" presetClass="entr" presetSubtype="8" fill="hold" nodeType="afterEffect">
                                  <p:stCondLst>
                                    <p:cond delay="0"/>
                                  </p:stCondLst>
                                  <p:childTnLst>
                                    <p:set>
                                      <p:cBhvr>
                                        <p:cTn id="18" dur="1" fill="hold">
                                          <p:stCondLst>
                                            <p:cond delay="0"/>
                                          </p:stCondLst>
                                        </p:cTn>
                                        <p:tgtEl>
                                          <p:spTgt spid="263271"/>
                                        </p:tgtEl>
                                        <p:attrNameLst>
                                          <p:attrName>style.visibility</p:attrName>
                                        </p:attrNameLst>
                                      </p:cBhvr>
                                      <p:to>
                                        <p:strVal val="visible"/>
                                      </p:to>
                                    </p:set>
                                    <p:animEffect transition="in" filter="wipe(left)">
                                      <p:cBhvr>
                                        <p:cTn id="19" dur="1000"/>
                                        <p:tgtEl>
                                          <p:spTgt spid="263271"/>
                                        </p:tgtEl>
                                      </p:cBhvr>
                                    </p:animEffect>
                                  </p:childTnLst>
                                </p:cTn>
                              </p:par>
                            </p:childTnLst>
                          </p:cTn>
                        </p:par>
                        <p:par>
                          <p:cTn id="20" fill="hold">
                            <p:stCondLst>
                              <p:cond delay="2000"/>
                            </p:stCondLst>
                            <p:childTnLst>
                              <p:par>
                                <p:cTn id="21" presetID="22" presetClass="entr" presetSubtype="1" fill="hold" nodeType="afterEffect">
                                  <p:stCondLst>
                                    <p:cond delay="0"/>
                                  </p:stCondLst>
                                  <p:childTnLst>
                                    <p:set>
                                      <p:cBhvr>
                                        <p:cTn id="22" dur="1" fill="hold">
                                          <p:stCondLst>
                                            <p:cond delay="0"/>
                                          </p:stCondLst>
                                        </p:cTn>
                                        <p:tgtEl>
                                          <p:spTgt spid="263272"/>
                                        </p:tgtEl>
                                        <p:attrNameLst>
                                          <p:attrName>style.visibility</p:attrName>
                                        </p:attrNameLst>
                                      </p:cBhvr>
                                      <p:to>
                                        <p:strVal val="visible"/>
                                      </p:to>
                                    </p:set>
                                    <p:animEffect transition="in" filter="wipe(up)">
                                      <p:cBhvr>
                                        <p:cTn id="23" dur="1000"/>
                                        <p:tgtEl>
                                          <p:spTgt spid="263272"/>
                                        </p:tgtEl>
                                      </p:cBhvr>
                                    </p:animEffect>
                                  </p:childTnLst>
                                </p:cTn>
                              </p:par>
                            </p:childTnLst>
                          </p:cTn>
                        </p:par>
                        <p:par>
                          <p:cTn id="24" fill="hold">
                            <p:stCondLst>
                              <p:cond delay="3000"/>
                            </p:stCondLst>
                            <p:childTnLst>
                              <p:par>
                                <p:cTn id="25" presetID="10" presetClass="entr" presetSubtype="0" fill="hold" grpId="0" nodeType="afterEffect">
                                  <p:stCondLst>
                                    <p:cond delay="0"/>
                                  </p:stCondLst>
                                  <p:childTnLst>
                                    <p:set>
                                      <p:cBhvr>
                                        <p:cTn id="26" dur="1" fill="hold">
                                          <p:stCondLst>
                                            <p:cond delay="0"/>
                                          </p:stCondLst>
                                        </p:cTn>
                                        <p:tgtEl>
                                          <p:spTgt spid="263273"/>
                                        </p:tgtEl>
                                        <p:attrNameLst>
                                          <p:attrName>style.visibility</p:attrName>
                                        </p:attrNameLst>
                                      </p:cBhvr>
                                      <p:to>
                                        <p:strVal val="visible"/>
                                      </p:to>
                                    </p:set>
                                    <p:animEffect transition="in" filter="fade">
                                      <p:cBhvr>
                                        <p:cTn id="27" dur="500"/>
                                        <p:tgtEl>
                                          <p:spTgt spid="26327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34"/>
                                        </p:tgtEl>
                                        <p:attrNameLst>
                                          <p:attrName>style.visibility</p:attrName>
                                        </p:attrNameLst>
                                      </p:cBhvr>
                                      <p:to>
                                        <p:strVal val="visible"/>
                                      </p:to>
                                    </p:set>
                                    <p:animEffect transition="in" filter="fade">
                                      <p:cBhvr>
                                        <p:cTn id="32" dur="500"/>
                                        <p:tgtEl>
                                          <p:spTgt spid="2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273" grpId="0" animBg="1"/>
      <p:bldP spid="233" grpId="0" animBg="1"/>
      <p:bldP spid="234"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4194" name="Text Box 2"/>
          <p:cNvSpPr txBox="1">
            <a:spLocks noChangeArrowheads="1"/>
          </p:cNvSpPr>
          <p:nvPr/>
        </p:nvSpPr>
        <p:spPr bwMode="auto">
          <a:xfrm>
            <a:off x="0" y="88900"/>
            <a:ext cx="9144000" cy="1066800"/>
          </a:xfrm>
          <a:prstGeom prst="rect">
            <a:avLst/>
          </a:prstGeom>
          <a:noFill/>
          <a:ln w="9525" algn="ctr">
            <a:noFill/>
            <a:miter lim="800000"/>
            <a:headEnd/>
            <a:tailEnd/>
          </a:ln>
          <a:effectLst/>
        </p:spPr>
        <p:txBody>
          <a:bodyPr>
            <a:spAutoFit/>
          </a:bodyPr>
          <a:lstStyle/>
          <a:p>
            <a:pPr algn="ctr">
              <a:defRPr/>
            </a:pPr>
            <a:r>
              <a:rPr lang="it-IT" sz="3200">
                <a:solidFill>
                  <a:srgbClr val="FFFF00"/>
                </a:solidFill>
                <a:effectLst>
                  <a:outerShdw blurRad="38100" dist="38100" dir="2700000" algn="tl">
                    <a:srgbClr val="000000"/>
                  </a:outerShdw>
                </a:effectLst>
                <a:latin typeface="Calibri" pitchFamily="34" charset="0"/>
              </a:rPr>
              <a:t>Mantle melting, melt extraction and post-melting processes beneath mid-ocean ridges</a:t>
            </a:r>
          </a:p>
        </p:txBody>
      </p:sp>
      <p:sp>
        <p:nvSpPr>
          <p:cNvPr id="904195" name="Text Box 3"/>
          <p:cNvSpPr txBox="1">
            <a:spLocks noChangeArrowheads="1"/>
          </p:cNvSpPr>
          <p:nvPr/>
        </p:nvSpPr>
        <p:spPr bwMode="auto">
          <a:xfrm>
            <a:off x="346075" y="2382838"/>
            <a:ext cx="8451850" cy="2708434"/>
          </a:xfrm>
          <a:prstGeom prst="rect">
            <a:avLst/>
          </a:prstGeom>
          <a:noFill/>
          <a:ln w="9525">
            <a:noFill/>
            <a:miter lim="800000"/>
            <a:headEnd/>
            <a:tailEnd/>
          </a:ln>
          <a:effectLst/>
        </p:spPr>
        <p:txBody>
          <a:bodyPr wrap="square">
            <a:spAutoFit/>
          </a:bodyPr>
          <a:lstStyle/>
          <a:p>
            <a:pPr>
              <a:defRPr/>
            </a:pPr>
            <a:r>
              <a:rPr lang="en-GB" sz="3400" smtClean="0">
                <a:solidFill>
                  <a:srgbClr val="FFFF00"/>
                </a:solidFill>
                <a:effectLst>
                  <a:outerShdw blurRad="38100" dist="38100" dir="2700000" algn="tl">
                    <a:srgbClr val="000000"/>
                  </a:outerShdw>
                </a:effectLst>
                <a:latin typeface="Calibri" pitchFamily="34" charset="0"/>
                <a:sym typeface="Wingdings" pitchFamily="2" charset="2"/>
              </a:rPr>
              <a:t>2. </a:t>
            </a:r>
            <a:r>
              <a:rPr lang="en-GB" sz="3400" smtClean="0">
                <a:solidFill>
                  <a:schemeClr val="bg1"/>
                </a:solidFill>
                <a:effectLst>
                  <a:outerShdw blurRad="38100" dist="38100" dir="2700000" algn="tl">
                    <a:srgbClr val="000000"/>
                  </a:outerShdw>
                </a:effectLst>
                <a:latin typeface="Calibri" pitchFamily="34" charset="0"/>
                <a:sym typeface="Wingdings" pitchFamily="2" charset="2"/>
              </a:rPr>
              <a:t>Neither MORB melts nor the bulk igneous crust are compositionally comparable with partial melts produced in peridotite melting experiments because primary mantle melts crystallize olivine back in the mantle.</a:t>
            </a:r>
            <a:endParaRPr lang="en-GB" sz="340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904196" name="Text Box 4"/>
          <p:cNvSpPr txBox="1">
            <a:spLocks noChangeArrowheads="1"/>
          </p:cNvSpPr>
          <p:nvPr/>
        </p:nvSpPr>
        <p:spPr bwMode="auto">
          <a:xfrm>
            <a:off x="346075" y="1138238"/>
            <a:ext cx="8451850" cy="946150"/>
          </a:xfrm>
          <a:prstGeom prst="rect">
            <a:avLst/>
          </a:prstGeom>
          <a:noFill/>
          <a:ln w="9525">
            <a:noFill/>
            <a:miter lim="800000"/>
            <a:headEnd/>
            <a:tailEnd/>
          </a:ln>
          <a:effectLst/>
        </p:spPr>
        <p:txBody>
          <a:bodyPr wrap="square">
            <a:spAutoFit/>
          </a:bodyPr>
          <a:lstStyle/>
          <a:p>
            <a:pPr>
              <a:defRPr/>
            </a:pPr>
            <a:r>
              <a:rPr lang="en-GB" sz="2800" i="1" smtClean="0">
                <a:solidFill>
                  <a:schemeClr val="bg1"/>
                </a:solidFill>
                <a:effectLst>
                  <a:outerShdw blurRad="38100" dist="38100" dir="2700000" algn="tl">
                    <a:srgbClr val="000000"/>
                  </a:outerShdw>
                </a:effectLst>
                <a:latin typeface="Calibri" pitchFamily="34" charset="0"/>
                <a:sym typeface="Wingdings" pitchFamily="2" charset="2"/>
              </a:rPr>
              <a:t>What are the implications of this different view of MORB genesis?</a:t>
            </a:r>
            <a:endParaRPr lang="en-GB" sz="2800" i="1">
              <a:solidFill>
                <a:schemeClr val="bg1"/>
              </a:solidFill>
              <a:effectLst>
                <a:outerShdw blurRad="38100" dist="38100" dir="2700000" algn="tl">
                  <a:srgbClr val="000000"/>
                </a:outerShdw>
              </a:effectLst>
              <a:latin typeface="Calibri" pitchFamily="34" charset="0"/>
              <a:sym typeface="Wingdings" pitchFamily="2"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04195">
                                            <p:txEl>
                                              <p:pRg st="0" end="0"/>
                                            </p:txEl>
                                          </p:spTgt>
                                        </p:tgtEl>
                                        <p:attrNameLst>
                                          <p:attrName>style.visibility</p:attrName>
                                        </p:attrNameLst>
                                      </p:cBhvr>
                                      <p:to>
                                        <p:strVal val="visible"/>
                                      </p:to>
                                    </p:set>
                                    <p:animEffect transition="in" filter="fade">
                                      <p:cBhvr>
                                        <p:cTn id="7" dur="500"/>
                                        <p:tgtEl>
                                          <p:spTgt spid="90419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4195" grpId="0" build="p" autoUpdateAnimBg="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6242" name="Text Box 2"/>
          <p:cNvSpPr txBox="1">
            <a:spLocks noChangeArrowheads="1"/>
          </p:cNvSpPr>
          <p:nvPr/>
        </p:nvSpPr>
        <p:spPr bwMode="auto">
          <a:xfrm>
            <a:off x="0" y="88900"/>
            <a:ext cx="9144000" cy="1066800"/>
          </a:xfrm>
          <a:prstGeom prst="rect">
            <a:avLst/>
          </a:prstGeom>
          <a:noFill/>
          <a:ln w="9525" algn="ctr">
            <a:noFill/>
            <a:miter lim="800000"/>
            <a:headEnd/>
            <a:tailEnd/>
          </a:ln>
          <a:effectLst/>
        </p:spPr>
        <p:txBody>
          <a:bodyPr>
            <a:spAutoFit/>
          </a:bodyPr>
          <a:lstStyle/>
          <a:p>
            <a:pPr algn="ctr">
              <a:defRPr/>
            </a:pPr>
            <a:r>
              <a:rPr lang="it-IT" sz="3200">
                <a:solidFill>
                  <a:srgbClr val="FFFF00"/>
                </a:solidFill>
                <a:effectLst>
                  <a:outerShdw blurRad="38100" dist="38100" dir="2700000" algn="tl">
                    <a:srgbClr val="000000"/>
                  </a:outerShdw>
                </a:effectLst>
                <a:latin typeface="Calibri" pitchFamily="34" charset="0"/>
              </a:rPr>
              <a:t>Mantle melting, melt extraction and post-melting processes beneath mid-ocean ridges</a:t>
            </a:r>
          </a:p>
        </p:txBody>
      </p:sp>
      <p:sp>
        <p:nvSpPr>
          <p:cNvPr id="906243" name="Text Box 3"/>
          <p:cNvSpPr txBox="1">
            <a:spLocks noChangeArrowheads="1"/>
          </p:cNvSpPr>
          <p:nvPr/>
        </p:nvSpPr>
        <p:spPr bwMode="auto">
          <a:xfrm>
            <a:off x="346075" y="2382838"/>
            <a:ext cx="8451850" cy="3754874"/>
          </a:xfrm>
          <a:prstGeom prst="rect">
            <a:avLst/>
          </a:prstGeom>
          <a:noFill/>
          <a:ln w="9525">
            <a:noFill/>
            <a:miter lim="800000"/>
            <a:headEnd/>
            <a:tailEnd/>
          </a:ln>
          <a:effectLst/>
        </p:spPr>
        <p:txBody>
          <a:bodyPr wrap="square">
            <a:spAutoFit/>
          </a:bodyPr>
          <a:lstStyle/>
          <a:p>
            <a:pPr>
              <a:defRPr/>
            </a:pPr>
            <a:r>
              <a:rPr lang="en-GB" sz="3200" smtClean="0">
                <a:solidFill>
                  <a:srgbClr val="FFFF00"/>
                </a:solidFill>
                <a:effectLst>
                  <a:outerShdw blurRad="38100" dist="38100" dir="2700000" algn="tl">
                    <a:srgbClr val="000000"/>
                  </a:outerShdw>
                </a:effectLst>
                <a:latin typeface="Calibri" pitchFamily="34" charset="0"/>
                <a:sym typeface="Wingdings" pitchFamily="2" charset="2"/>
              </a:rPr>
              <a:t>3.</a:t>
            </a:r>
            <a:r>
              <a:rPr lang="en-GB" sz="3200" smtClean="0">
                <a:solidFill>
                  <a:schemeClr val="bg1"/>
                </a:solidFill>
                <a:effectLst>
                  <a:outerShdw blurRad="38100" dist="38100" dir="2700000" algn="tl">
                    <a:srgbClr val="000000"/>
                  </a:outerShdw>
                </a:effectLst>
                <a:latin typeface="Calibri" pitchFamily="34" charset="0"/>
                <a:sym typeface="Wingdings" pitchFamily="2" charset="2"/>
              </a:rPr>
              <a:t> </a:t>
            </a:r>
            <a:r>
              <a:rPr lang="en-GB" sz="3400" smtClean="0">
                <a:solidFill>
                  <a:schemeClr val="bg1"/>
                </a:solidFill>
                <a:effectLst>
                  <a:outerShdw blurRad="38100" dist="38100" dir="2700000" algn="tl">
                    <a:srgbClr val="000000"/>
                  </a:outerShdw>
                </a:effectLst>
                <a:latin typeface="Calibri" pitchFamily="34" charset="0"/>
                <a:sym typeface="Wingdings" pitchFamily="2" charset="2"/>
              </a:rPr>
              <a:t>Low-pressure melt equilibration during ascent is inevitable because the melting reaction preserved in residual peridotites requires continuous solid–liquid equilibration, and because olivine crystallization in the thermal boundary layer is the natural consequence of melt ascent and cooling.</a:t>
            </a:r>
            <a:endParaRPr lang="en-GB" sz="340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906244" name="Text Box 4"/>
          <p:cNvSpPr txBox="1">
            <a:spLocks noChangeArrowheads="1"/>
          </p:cNvSpPr>
          <p:nvPr/>
        </p:nvSpPr>
        <p:spPr bwMode="auto">
          <a:xfrm>
            <a:off x="346075" y="1138238"/>
            <a:ext cx="8451850" cy="946150"/>
          </a:xfrm>
          <a:prstGeom prst="rect">
            <a:avLst/>
          </a:prstGeom>
          <a:noFill/>
          <a:ln w="9525">
            <a:noFill/>
            <a:miter lim="800000"/>
            <a:headEnd/>
            <a:tailEnd/>
          </a:ln>
          <a:effectLst/>
        </p:spPr>
        <p:txBody>
          <a:bodyPr wrap="square">
            <a:spAutoFit/>
          </a:bodyPr>
          <a:lstStyle/>
          <a:p>
            <a:pPr>
              <a:defRPr/>
            </a:pPr>
            <a:r>
              <a:rPr lang="en-GB" sz="2800" i="1" smtClean="0">
                <a:solidFill>
                  <a:schemeClr val="bg1"/>
                </a:solidFill>
                <a:effectLst>
                  <a:outerShdw blurRad="38100" dist="38100" dir="2700000" algn="tl">
                    <a:srgbClr val="000000"/>
                  </a:outerShdw>
                </a:effectLst>
                <a:latin typeface="Calibri" pitchFamily="34" charset="0"/>
                <a:sym typeface="Wingdings" pitchFamily="2" charset="2"/>
              </a:rPr>
              <a:t>What are the implications of this different view of MORB genesis?</a:t>
            </a:r>
            <a:endParaRPr lang="en-GB" sz="2800" i="1">
              <a:solidFill>
                <a:schemeClr val="bg1"/>
              </a:solidFill>
              <a:effectLst>
                <a:outerShdw blurRad="38100" dist="38100" dir="2700000" algn="tl">
                  <a:srgbClr val="000000"/>
                </a:outerShdw>
              </a:effectLst>
              <a:latin typeface="Calibri" pitchFamily="34" charset="0"/>
              <a:sym typeface="Wingdings" pitchFamily="2"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06243">
                                            <p:txEl>
                                              <p:pRg st="0" end="0"/>
                                            </p:txEl>
                                          </p:spTgt>
                                        </p:tgtEl>
                                        <p:attrNameLst>
                                          <p:attrName>style.visibility</p:attrName>
                                        </p:attrNameLst>
                                      </p:cBhvr>
                                      <p:to>
                                        <p:strVal val="visible"/>
                                      </p:to>
                                    </p:set>
                                    <p:animEffect transition="in" filter="fade">
                                      <p:cBhvr>
                                        <p:cTn id="7" dur="500"/>
                                        <p:tgtEl>
                                          <p:spTgt spid="90624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6243" grpId="0" build="p" autoUpdateAnimBg="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6242" name="Text Box 2"/>
          <p:cNvSpPr txBox="1">
            <a:spLocks noChangeArrowheads="1"/>
          </p:cNvSpPr>
          <p:nvPr/>
        </p:nvSpPr>
        <p:spPr bwMode="auto">
          <a:xfrm>
            <a:off x="0" y="88900"/>
            <a:ext cx="9144000" cy="1066800"/>
          </a:xfrm>
          <a:prstGeom prst="rect">
            <a:avLst/>
          </a:prstGeom>
          <a:noFill/>
          <a:ln w="9525" algn="ctr">
            <a:noFill/>
            <a:miter lim="800000"/>
            <a:headEnd/>
            <a:tailEnd/>
          </a:ln>
          <a:effectLst/>
        </p:spPr>
        <p:txBody>
          <a:bodyPr>
            <a:spAutoFit/>
          </a:bodyPr>
          <a:lstStyle/>
          <a:p>
            <a:pPr algn="ctr">
              <a:defRPr/>
            </a:pPr>
            <a:r>
              <a:rPr lang="it-IT" sz="3200">
                <a:solidFill>
                  <a:srgbClr val="FFFF00"/>
                </a:solidFill>
                <a:effectLst>
                  <a:outerShdw blurRad="38100" dist="38100" dir="2700000" algn="tl">
                    <a:srgbClr val="000000"/>
                  </a:outerShdw>
                </a:effectLst>
                <a:latin typeface="Calibri" pitchFamily="34" charset="0"/>
              </a:rPr>
              <a:t>Mantle melting, melt extraction and post-melting processes beneath mid-ocean ridges</a:t>
            </a:r>
          </a:p>
        </p:txBody>
      </p:sp>
      <p:sp>
        <p:nvSpPr>
          <p:cNvPr id="906244" name="Text Box 4"/>
          <p:cNvSpPr txBox="1">
            <a:spLocks noChangeArrowheads="1"/>
          </p:cNvSpPr>
          <p:nvPr/>
        </p:nvSpPr>
        <p:spPr bwMode="auto">
          <a:xfrm>
            <a:off x="346075" y="1138238"/>
            <a:ext cx="8451850" cy="946150"/>
          </a:xfrm>
          <a:prstGeom prst="rect">
            <a:avLst/>
          </a:prstGeom>
          <a:noFill/>
          <a:ln w="9525">
            <a:noFill/>
            <a:miter lim="800000"/>
            <a:headEnd/>
            <a:tailEnd/>
          </a:ln>
          <a:effectLst/>
        </p:spPr>
        <p:txBody>
          <a:bodyPr wrap="square">
            <a:spAutoFit/>
          </a:bodyPr>
          <a:lstStyle/>
          <a:p>
            <a:pPr>
              <a:defRPr/>
            </a:pPr>
            <a:r>
              <a:rPr lang="en-GB" sz="2800" i="1" smtClean="0">
                <a:solidFill>
                  <a:schemeClr val="bg1"/>
                </a:solidFill>
                <a:effectLst>
                  <a:outerShdw blurRad="38100" dist="38100" dir="2700000" algn="tl">
                    <a:srgbClr val="000000"/>
                  </a:outerShdw>
                </a:effectLst>
                <a:latin typeface="Calibri" pitchFamily="34" charset="0"/>
                <a:sym typeface="Wingdings" pitchFamily="2" charset="2"/>
              </a:rPr>
              <a:t>What are the implications of this different view of MORB genesis?</a:t>
            </a:r>
            <a:endParaRPr lang="en-GB" sz="2800" i="1">
              <a:solidFill>
                <a:schemeClr val="bg1"/>
              </a:solidFill>
              <a:effectLst>
                <a:outerShdw blurRad="38100" dist="38100" dir="2700000" algn="tl">
                  <a:srgbClr val="000000"/>
                </a:outerShdw>
              </a:effectLst>
              <a:latin typeface="Calibri" pitchFamily="34" charset="0"/>
              <a:sym typeface="Wingdings" pitchFamily="2" charset="2"/>
            </a:endParaRPr>
          </a:p>
        </p:txBody>
      </p:sp>
      <p:pic>
        <p:nvPicPr>
          <p:cNvPr id="2" name="Immagine 1"/>
          <p:cNvPicPr>
            <a:picLocks noChangeAspect="1"/>
          </p:cNvPicPr>
          <p:nvPr/>
        </p:nvPicPr>
        <p:blipFill>
          <a:blip r:embed="rId3"/>
          <a:stretch>
            <a:fillRect/>
          </a:stretch>
        </p:blipFill>
        <p:spPr>
          <a:xfrm>
            <a:off x="261336" y="32863"/>
            <a:ext cx="8621328" cy="6792273"/>
          </a:xfrm>
          <a:prstGeom prst="rect">
            <a:avLst/>
          </a:prstGeom>
        </p:spPr>
      </p:pic>
    </p:spTree>
    <p:extLst>
      <p:ext uri="{BB962C8B-B14F-4D97-AF65-F5344CB8AC3E}">
        <p14:creationId xmlns:p14="http://schemas.microsoft.com/office/powerpoint/2010/main" val="1839953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3"/>
          <a:srcRect b="60097"/>
          <a:stretch/>
        </p:blipFill>
        <p:spPr>
          <a:xfrm>
            <a:off x="261336" y="32863"/>
            <a:ext cx="8621328" cy="2710337"/>
          </a:xfrm>
          <a:prstGeom prst="rect">
            <a:avLst/>
          </a:prstGeom>
        </p:spPr>
      </p:pic>
      <p:pic>
        <p:nvPicPr>
          <p:cNvPr id="3" name="Immagine 2"/>
          <p:cNvPicPr>
            <a:picLocks noChangeAspect="1"/>
          </p:cNvPicPr>
          <p:nvPr/>
        </p:nvPicPr>
        <p:blipFill>
          <a:blip r:embed="rId4"/>
          <a:stretch>
            <a:fillRect/>
          </a:stretch>
        </p:blipFill>
        <p:spPr>
          <a:xfrm>
            <a:off x="1037732" y="3555081"/>
            <a:ext cx="7068536" cy="3324689"/>
          </a:xfrm>
          <a:prstGeom prst="rect">
            <a:avLst/>
          </a:prstGeom>
        </p:spPr>
      </p:pic>
      <p:sp>
        <p:nvSpPr>
          <p:cNvPr id="4" name="CasellaDiTesto 3"/>
          <p:cNvSpPr txBox="1"/>
          <p:nvPr/>
        </p:nvSpPr>
        <p:spPr>
          <a:xfrm>
            <a:off x="261336" y="2710545"/>
            <a:ext cx="8621328" cy="830997"/>
          </a:xfrm>
          <a:prstGeom prst="rect">
            <a:avLst/>
          </a:prstGeom>
          <a:noFill/>
        </p:spPr>
        <p:txBody>
          <a:bodyPr wrap="square" rtlCol="0">
            <a:spAutoFit/>
          </a:bodyPr>
          <a:lstStyle/>
          <a:p>
            <a:pPr algn="ctr"/>
            <a:r>
              <a:rPr lang="en-US" sz="2400" dirty="0">
                <a:solidFill>
                  <a:schemeClr val="bg1"/>
                </a:solidFill>
                <a:latin typeface="Calibri" panose="020F0502020204030204" pitchFamily="34" charset="0"/>
                <a:cs typeface="Calibri" panose="020F0502020204030204" pitchFamily="34" charset="0"/>
              </a:rPr>
              <a:t>Distribution of SHRIMP U-Pb ages of 350 zircon grains found in twenty-five samples of Mid-Atlantic plutonic and volcanic </a:t>
            </a:r>
            <a:r>
              <a:rPr lang="en-US" sz="2400" dirty="0" smtClean="0">
                <a:solidFill>
                  <a:schemeClr val="bg1"/>
                </a:solidFill>
                <a:latin typeface="Calibri" panose="020F0502020204030204" pitchFamily="34" charset="0"/>
                <a:cs typeface="Calibri" panose="020F0502020204030204" pitchFamily="34" charset="0"/>
              </a:rPr>
              <a:t>rocks.</a:t>
            </a:r>
            <a:endParaRPr lang="it-IT" sz="24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61672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0" y="0"/>
            <a:ext cx="9144000" cy="1815882"/>
          </a:xfrm>
          <a:prstGeom prst="rect">
            <a:avLst/>
          </a:prstGeom>
          <a:noFill/>
        </p:spPr>
        <p:txBody>
          <a:bodyPr wrap="square" rtlCol="0">
            <a:spAutoFit/>
          </a:bodyPr>
          <a:lstStyle/>
          <a:p>
            <a:pPr algn="ctr"/>
            <a:r>
              <a:rPr lang="en-US" sz="2800" dirty="0">
                <a:solidFill>
                  <a:schemeClr val="bg1"/>
                </a:solidFill>
                <a:latin typeface="Calibri" panose="020F0502020204030204" pitchFamily="34" charset="0"/>
                <a:cs typeface="Calibri" panose="020F0502020204030204" pitchFamily="34" charset="0"/>
              </a:rPr>
              <a:t>Trace-element discrimination plots of oceanic and continental zircon (Grimes et al., 2007). </a:t>
            </a:r>
            <a:r>
              <a:rPr lang="en-US" sz="2800" dirty="0" smtClean="0">
                <a:solidFill>
                  <a:schemeClr val="bg1"/>
                </a:solidFill>
                <a:latin typeface="Calibri" panose="020F0502020204030204" pitchFamily="34" charset="0"/>
                <a:cs typeface="Calibri" panose="020F0502020204030204" pitchFamily="34" charset="0"/>
              </a:rPr>
              <a:t>The </a:t>
            </a:r>
            <a:r>
              <a:rPr lang="en-US" sz="2800" dirty="0">
                <a:solidFill>
                  <a:schemeClr val="bg1"/>
                </a:solidFill>
                <a:latin typeface="Calibri" panose="020F0502020204030204" pitchFamily="34" charset="0"/>
                <a:cs typeface="Calibri" panose="020F0502020204030204" pitchFamily="34" charset="0"/>
              </a:rPr>
              <a:t>younger </a:t>
            </a:r>
            <a:r>
              <a:rPr lang="en-US" sz="2800" dirty="0" smtClean="0">
                <a:solidFill>
                  <a:schemeClr val="bg1"/>
                </a:solidFill>
                <a:latin typeface="Calibri" panose="020F0502020204030204" pitchFamily="34" charset="0"/>
                <a:cs typeface="Calibri" panose="020F0502020204030204" pitchFamily="34" charset="0"/>
              </a:rPr>
              <a:t>xenocrysts mostly </a:t>
            </a:r>
            <a:r>
              <a:rPr lang="en-US" sz="2800" dirty="0">
                <a:solidFill>
                  <a:schemeClr val="bg1"/>
                </a:solidFill>
                <a:latin typeface="Calibri" panose="020F0502020204030204" pitchFamily="34" charset="0"/>
                <a:cs typeface="Calibri" panose="020F0502020204030204" pitchFamily="34" charset="0"/>
              </a:rPr>
              <a:t>plot in the field </a:t>
            </a:r>
            <a:r>
              <a:rPr lang="en-US" sz="2800" dirty="0" smtClean="0">
                <a:solidFill>
                  <a:schemeClr val="bg1"/>
                </a:solidFill>
                <a:latin typeface="Calibri" panose="020F0502020204030204" pitchFamily="34" charset="0"/>
                <a:cs typeface="Calibri" panose="020F0502020204030204" pitchFamily="34" charset="0"/>
              </a:rPr>
              <a:t>of oceanic </a:t>
            </a:r>
            <a:r>
              <a:rPr lang="en-US" sz="2800" dirty="0">
                <a:solidFill>
                  <a:schemeClr val="bg1"/>
                </a:solidFill>
                <a:latin typeface="Calibri" panose="020F0502020204030204" pitchFamily="34" charset="0"/>
                <a:cs typeface="Calibri" panose="020F0502020204030204" pitchFamily="34" charset="0"/>
              </a:rPr>
              <a:t>zircon whereas the older xenocrysts mostly plot in the field of continental zircon</a:t>
            </a:r>
            <a:r>
              <a:rPr lang="en-US" sz="2800" dirty="0" smtClean="0">
                <a:solidFill>
                  <a:schemeClr val="bg1"/>
                </a:solidFill>
                <a:latin typeface="Calibri" panose="020F0502020204030204" pitchFamily="34" charset="0"/>
                <a:cs typeface="Calibri" panose="020F0502020204030204" pitchFamily="34" charset="0"/>
              </a:rPr>
              <a:t>.</a:t>
            </a:r>
            <a:endParaRPr lang="it-IT" sz="2800" dirty="0">
              <a:solidFill>
                <a:schemeClr val="bg1"/>
              </a:solidFill>
              <a:latin typeface="Calibri" panose="020F0502020204030204" pitchFamily="34" charset="0"/>
              <a:cs typeface="Calibri" panose="020F0502020204030204" pitchFamily="34" charset="0"/>
            </a:endParaRPr>
          </a:p>
        </p:txBody>
      </p:sp>
      <p:pic>
        <p:nvPicPr>
          <p:cNvPr id="5" name="Immagine 4"/>
          <p:cNvPicPr>
            <a:picLocks noChangeAspect="1"/>
          </p:cNvPicPr>
          <p:nvPr/>
        </p:nvPicPr>
        <p:blipFill rotWithShape="1">
          <a:blip r:embed="rId3"/>
          <a:srcRect t="4654" b="2319"/>
          <a:stretch/>
        </p:blipFill>
        <p:spPr>
          <a:xfrm>
            <a:off x="1074889" y="1774372"/>
            <a:ext cx="6994222" cy="3929742"/>
          </a:xfrm>
          <a:prstGeom prst="rect">
            <a:avLst/>
          </a:prstGeom>
        </p:spPr>
      </p:pic>
      <p:sp>
        <p:nvSpPr>
          <p:cNvPr id="6" name="CasellaDiTesto 5"/>
          <p:cNvSpPr txBox="1"/>
          <p:nvPr/>
        </p:nvSpPr>
        <p:spPr>
          <a:xfrm>
            <a:off x="283029" y="5660570"/>
            <a:ext cx="8577942" cy="1200329"/>
          </a:xfrm>
          <a:prstGeom prst="rect">
            <a:avLst/>
          </a:prstGeom>
          <a:noFill/>
        </p:spPr>
        <p:txBody>
          <a:bodyPr wrap="square" rtlCol="0">
            <a:spAutoFit/>
          </a:bodyPr>
          <a:lstStyle/>
          <a:p>
            <a:pPr algn="ctr"/>
            <a:r>
              <a:rPr lang="en-US" sz="2400" dirty="0" smtClean="0">
                <a:solidFill>
                  <a:schemeClr val="bg1"/>
                </a:solidFill>
                <a:latin typeface="Calibri" panose="020F0502020204030204" pitchFamily="34" charset="0"/>
                <a:cs typeface="Calibri" panose="020F0502020204030204" pitchFamily="34" charset="0"/>
              </a:rPr>
              <a:t>The sources of zircon xenocrysts </a:t>
            </a:r>
            <a:r>
              <a:rPr lang="en-US" sz="2400" dirty="0">
                <a:solidFill>
                  <a:schemeClr val="bg1"/>
                </a:solidFill>
                <a:latin typeface="Calibri" panose="020F0502020204030204" pitchFamily="34" charset="0"/>
                <a:cs typeface="Calibri" panose="020F0502020204030204" pitchFamily="34" charset="0"/>
              </a:rPr>
              <a:t>must have been slivers of continental crust </a:t>
            </a:r>
            <a:r>
              <a:rPr lang="en-US" sz="2400" dirty="0" smtClean="0">
                <a:solidFill>
                  <a:schemeClr val="bg1"/>
                </a:solidFill>
                <a:latin typeface="Calibri" panose="020F0502020204030204" pitchFamily="34" charset="0"/>
                <a:cs typeface="Calibri" panose="020F0502020204030204" pitchFamily="34" charset="0"/>
              </a:rPr>
              <a:t>preserved in </a:t>
            </a:r>
            <a:r>
              <a:rPr lang="en-US" sz="2400" dirty="0">
                <a:solidFill>
                  <a:schemeClr val="bg1"/>
                </a:solidFill>
                <a:latin typeface="Calibri" panose="020F0502020204030204" pitchFamily="34" charset="0"/>
                <a:cs typeface="Calibri" panose="020F0502020204030204" pitchFamily="34" charset="0"/>
              </a:rPr>
              <a:t>the MAR's vicinity as non-spreading blocks pervaded </a:t>
            </a:r>
            <a:r>
              <a:rPr lang="en-US" sz="2400" dirty="0" smtClean="0">
                <a:solidFill>
                  <a:schemeClr val="bg1"/>
                </a:solidFill>
                <a:latin typeface="Calibri" panose="020F0502020204030204" pitchFamily="34" charset="0"/>
                <a:cs typeface="Calibri" panose="020F0502020204030204" pitchFamily="34" charset="0"/>
              </a:rPr>
              <a:t>by </a:t>
            </a:r>
            <a:r>
              <a:rPr lang="it-IT" sz="2400" dirty="0" smtClean="0">
                <a:solidFill>
                  <a:schemeClr val="bg1"/>
                </a:solidFill>
                <a:latin typeface="Calibri" panose="020F0502020204030204" pitchFamily="34" charset="0"/>
                <a:cs typeface="Calibri" panose="020F0502020204030204" pitchFamily="34" charset="0"/>
              </a:rPr>
              <a:t>upwelling </a:t>
            </a:r>
            <a:r>
              <a:rPr lang="it-IT" sz="2400" dirty="0">
                <a:solidFill>
                  <a:schemeClr val="bg1"/>
                </a:solidFill>
                <a:latin typeface="Calibri" panose="020F0502020204030204" pitchFamily="34" charset="0"/>
                <a:cs typeface="Calibri" panose="020F0502020204030204" pitchFamily="34" charset="0"/>
              </a:rPr>
              <a:t>mafic magma.</a:t>
            </a:r>
          </a:p>
        </p:txBody>
      </p:sp>
    </p:spTree>
    <p:extLst>
      <p:ext uri="{BB962C8B-B14F-4D97-AF65-F5344CB8AC3E}">
        <p14:creationId xmlns:p14="http://schemas.microsoft.com/office/powerpoint/2010/main" val="1654172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6386" name="Text Box 2"/>
          <p:cNvSpPr txBox="1">
            <a:spLocks noChangeArrowheads="1"/>
          </p:cNvSpPr>
          <p:nvPr/>
        </p:nvSpPr>
        <p:spPr bwMode="auto">
          <a:xfrm>
            <a:off x="0" y="88900"/>
            <a:ext cx="9144000" cy="1066800"/>
          </a:xfrm>
          <a:prstGeom prst="rect">
            <a:avLst/>
          </a:prstGeom>
          <a:noFill/>
          <a:ln w="9525" algn="ctr">
            <a:noFill/>
            <a:miter lim="800000"/>
            <a:headEnd/>
            <a:tailEnd/>
          </a:ln>
          <a:effectLst/>
        </p:spPr>
        <p:txBody>
          <a:bodyPr>
            <a:spAutoFit/>
          </a:bodyPr>
          <a:lstStyle/>
          <a:p>
            <a:pPr algn="ctr">
              <a:defRPr/>
            </a:pPr>
            <a:r>
              <a:rPr lang="en-GB" sz="3200" smtClean="0">
                <a:solidFill>
                  <a:srgbClr val="FFFF00"/>
                </a:solidFill>
                <a:effectLst>
                  <a:outerShdw blurRad="38100" dist="38100" dir="2700000" algn="tl">
                    <a:srgbClr val="000000"/>
                  </a:outerShdw>
                </a:effectLst>
                <a:latin typeface="Calibri" pitchFamily="34" charset="0"/>
              </a:rPr>
              <a:t>Mantle melting, melt extraction and post-melting processes beneath mid-ocean ridges</a:t>
            </a:r>
            <a:endParaRPr lang="en-GB" sz="3200">
              <a:solidFill>
                <a:srgbClr val="FFFF00"/>
              </a:solidFill>
              <a:effectLst>
                <a:outerShdw blurRad="38100" dist="38100" dir="2700000" algn="tl">
                  <a:srgbClr val="000000"/>
                </a:outerShdw>
              </a:effectLst>
              <a:latin typeface="Calibri" pitchFamily="34" charset="0"/>
            </a:endParaRPr>
          </a:p>
        </p:txBody>
      </p:sp>
      <p:sp>
        <p:nvSpPr>
          <p:cNvPr id="656389" name="Text Box 5"/>
          <p:cNvSpPr txBox="1">
            <a:spLocks noChangeArrowheads="1"/>
          </p:cNvSpPr>
          <p:nvPr/>
        </p:nvSpPr>
        <p:spPr bwMode="auto">
          <a:xfrm>
            <a:off x="346075" y="1252538"/>
            <a:ext cx="8451850" cy="609600"/>
          </a:xfrm>
          <a:prstGeom prst="rect">
            <a:avLst/>
          </a:prstGeom>
          <a:noFill/>
          <a:ln w="9525">
            <a:noFill/>
            <a:miter lim="800000"/>
            <a:headEnd/>
            <a:tailEnd/>
          </a:ln>
          <a:effectLst/>
        </p:spPr>
        <p:txBody>
          <a:bodyPr wrap="square">
            <a:spAutoFit/>
          </a:bodyPr>
          <a:lstStyle/>
          <a:p>
            <a:pPr algn="ctr">
              <a:defRPr/>
            </a:pPr>
            <a:r>
              <a:rPr lang="en-GB" sz="3400" smtClean="0">
                <a:solidFill>
                  <a:schemeClr val="bg1"/>
                </a:solidFill>
                <a:effectLst>
                  <a:outerShdw blurRad="38100" dist="38100" dir="2700000" algn="tl">
                    <a:srgbClr val="000000"/>
                  </a:outerShdw>
                </a:effectLst>
                <a:latin typeface="Calibri" pitchFamily="34" charset="0"/>
                <a:sym typeface="Wingdings" pitchFamily="2" charset="2"/>
              </a:rPr>
              <a:t>What should you bring home?</a:t>
            </a:r>
            <a:endParaRPr lang="en-GB" sz="340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656393" name="Text Box 9"/>
          <p:cNvSpPr txBox="1">
            <a:spLocks noChangeArrowheads="1"/>
          </p:cNvSpPr>
          <p:nvPr/>
        </p:nvSpPr>
        <p:spPr bwMode="auto">
          <a:xfrm>
            <a:off x="346075" y="2205038"/>
            <a:ext cx="8451850" cy="3965575"/>
          </a:xfrm>
          <a:prstGeom prst="rect">
            <a:avLst/>
          </a:prstGeom>
          <a:noFill/>
          <a:ln w="9525">
            <a:noFill/>
            <a:miter lim="800000"/>
            <a:headEnd/>
            <a:tailEnd/>
          </a:ln>
          <a:effectLst/>
        </p:spPr>
        <p:txBody>
          <a:bodyPr wrap="square">
            <a:spAutoFit/>
          </a:bodyPr>
          <a:lstStyle/>
          <a:p>
            <a:pPr>
              <a:defRPr/>
            </a:pPr>
            <a:r>
              <a:rPr lang="en-GB" sz="2800" smtClean="0">
                <a:solidFill>
                  <a:schemeClr val="bg1"/>
                </a:solidFill>
                <a:effectLst>
                  <a:outerShdw blurRad="38100" dist="38100" dir="2700000" algn="tl">
                    <a:srgbClr val="000000"/>
                  </a:outerShdw>
                </a:effectLst>
                <a:latin typeface="Calibri" pitchFamily="34" charset="0"/>
                <a:sym typeface="Wingdings" pitchFamily="2" charset="2"/>
              </a:rPr>
              <a:t>What we really know on mantle dynamics is little.</a:t>
            </a:r>
            <a:endParaRPr lang="en-GB" sz="1000" smtClean="0">
              <a:solidFill>
                <a:schemeClr val="bg1"/>
              </a:solidFill>
              <a:effectLst>
                <a:outerShdw blurRad="38100" dist="38100" dir="2700000" algn="tl">
                  <a:srgbClr val="000000"/>
                </a:outerShdw>
              </a:effectLst>
              <a:latin typeface="Calibri" pitchFamily="34" charset="0"/>
              <a:sym typeface="Wingdings" pitchFamily="2" charset="2"/>
            </a:endParaRPr>
          </a:p>
          <a:p>
            <a:pPr>
              <a:defRPr/>
            </a:pPr>
            <a:endParaRPr lang="en-GB" sz="1000" smtClean="0">
              <a:solidFill>
                <a:schemeClr val="bg1"/>
              </a:solidFill>
              <a:effectLst>
                <a:outerShdw blurRad="38100" dist="38100" dir="2700000" algn="tl">
                  <a:srgbClr val="000000"/>
                </a:outerShdw>
              </a:effectLst>
              <a:latin typeface="Calibri" pitchFamily="34" charset="0"/>
              <a:sym typeface="Wingdings" pitchFamily="2" charset="2"/>
            </a:endParaRPr>
          </a:p>
          <a:p>
            <a:pPr>
              <a:defRPr/>
            </a:pPr>
            <a:r>
              <a:rPr lang="en-GB" sz="2800" smtClean="0">
                <a:solidFill>
                  <a:schemeClr val="bg1"/>
                </a:solidFill>
                <a:effectLst>
                  <a:outerShdw blurRad="38100" dist="38100" dir="2700000" algn="tl">
                    <a:srgbClr val="000000"/>
                  </a:outerShdw>
                </a:effectLst>
                <a:latin typeface="Calibri" pitchFamily="34" charset="0"/>
                <a:sym typeface="Wingdings" pitchFamily="2" charset="2"/>
              </a:rPr>
              <a:t>Theoretical and/or physical models often contrast with observations of natural occurrences.</a:t>
            </a:r>
          </a:p>
          <a:p>
            <a:pPr>
              <a:defRPr/>
            </a:pPr>
            <a:endParaRPr lang="en-GB" sz="1000" smtClean="0">
              <a:solidFill>
                <a:schemeClr val="bg1"/>
              </a:solidFill>
              <a:effectLst>
                <a:outerShdw blurRad="38100" dist="38100" dir="2700000" algn="tl">
                  <a:srgbClr val="000000"/>
                </a:outerShdw>
              </a:effectLst>
              <a:latin typeface="Calibri" pitchFamily="34" charset="0"/>
              <a:sym typeface="Wingdings" pitchFamily="2" charset="2"/>
            </a:endParaRPr>
          </a:p>
          <a:p>
            <a:pPr>
              <a:defRPr/>
            </a:pPr>
            <a:r>
              <a:rPr lang="en-GB" sz="2800" smtClean="0">
                <a:solidFill>
                  <a:schemeClr val="bg1"/>
                </a:solidFill>
                <a:effectLst>
                  <a:outerShdw blurRad="38100" dist="38100" dir="2700000" algn="tl">
                    <a:srgbClr val="000000"/>
                  </a:outerShdw>
                </a:effectLst>
                <a:latin typeface="Calibri" pitchFamily="34" charset="0"/>
                <a:sym typeface="Wingdings" pitchFamily="2" charset="2"/>
              </a:rPr>
              <a:t>Several geochemical paradoxes (e.g., He and Pb isotopic paradoxes) are still puzzling geochemists.</a:t>
            </a:r>
            <a:endParaRPr lang="en-GB" sz="1000" smtClean="0">
              <a:solidFill>
                <a:schemeClr val="bg1"/>
              </a:solidFill>
              <a:effectLst>
                <a:outerShdw blurRad="38100" dist="38100" dir="2700000" algn="tl">
                  <a:srgbClr val="000000"/>
                </a:outerShdw>
              </a:effectLst>
              <a:latin typeface="Calibri" pitchFamily="34" charset="0"/>
              <a:sym typeface="Wingdings" pitchFamily="2" charset="2"/>
            </a:endParaRPr>
          </a:p>
          <a:p>
            <a:pPr>
              <a:defRPr/>
            </a:pPr>
            <a:endParaRPr lang="en-GB" sz="1000" smtClean="0">
              <a:solidFill>
                <a:schemeClr val="bg1"/>
              </a:solidFill>
              <a:effectLst>
                <a:outerShdw blurRad="38100" dist="38100" dir="2700000" algn="tl">
                  <a:srgbClr val="000000"/>
                </a:outerShdw>
              </a:effectLst>
              <a:latin typeface="Calibri" pitchFamily="34" charset="0"/>
              <a:sym typeface="Wingdings" pitchFamily="2" charset="2"/>
            </a:endParaRPr>
          </a:p>
          <a:p>
            <a:pPr>
              <a:defRPr/>
            </a:pPr>
            <a:r>
              <a:rPr lang="en-GB" sz="2800" smtClean="0">
                <a:solidFill>
                  <a:schemeClr val="bg1"/>
                </a:solidFill>
                <a:effectLst>
                  <a:outerShdw blurRad="38100" dist="38100" dir="2700000" algn="tl">
                    <a:srgbClr val="000000"/>
                  </a:outerShdw>
                </a:effectLst>
                <a:latin typeface="Calibri" pitchFamily="34" charset="0"/>
                <a:sym typeface="Wingdings" pitchFamily="2" charset="2"/>
              </a:rPr>
              <a:t>Also the simplest cases (i.e., the relation between simple upper mantle mineralogy and simple basaltic melt) can give UNEXPECTED results.</a:t>
            </a:r>
            <a:endParaRPr lang="en-GB" sz="2800">
              <a:solidFill>
                <a:schemeClr val="bg1"/>
              </a:solidFill>
              <a:effectLst>
                <a:outerShdw blurRad="38100" dist="38100" dir="2700000" algn="tl">
                  <a:srgbClr val="000000"/>
                </a:outerShdw>
              </a:effectLst>
              <a:latin typeface="Calibri" pitchFamily="34" charset="0"/>
              <a:sym typeface="Wingdings" pitchFamily="2"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56389"/>
                                        </p:tgtEl>
                                        <p:attrNameLst>
                                          <p:attrName>style.visibility</p:attrName>
                                        </p:attrNameLst>
                                      </p:cBhvr>
                                      <p:to>
                                        <p:strVal val="visible"/>
                                      </p:to>
                                    </p:set>
                                    <p:animEffect transition="in" filter="fade">
                                      <p:cBhvr>
                                        <p:cTn id="7" dur="500"/>
                                        <p:tgtEl>
                                          <p:spTgt spid="65638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56393">
                                            <p:txEl>
                                              <p:pRg st="0" end="0"/>
                                            </p:txEl>
                                          </p:spTgt>
                                        </p:tgtEl>
                                        <p:attrNameLst>
                                          <p:attrName>style.visibility</p:attrName>
                                        </p:attrNameLst>
                                      </p:cBhvr>
                                      <p:to>
                                        <p:strVal val="visible"/>
                                      </p:to>
                                    </p:set>
                                    <p:animEffect transition="in" filter="fade">
                                      <p:cBhvr>
                                        <p:cTn id="12" dur="500"/>
                                        <p:tgtEl>
                                          <p:spTgt spid="65639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56393">
                                            <p:txEl>
                                              <p:pRg st="2" end="2"/>
                                            </p:txEl>
                                          </p:spTgt>
                                        </p:tgtEl>
                                        <p:attrNameLst>
                                          <p:attrName>style.visibility</p:attrName>
                                        </p:attrNameLst>
                                      </p:cBhvr>
                                      <p:to>
                                        <p:strVal val="visible"/>
                                      </p:to>
                                    </p:set>
                                    <p:animEffect transition="in" filter="fade">
                                      <p:cBhvr>
                                        <p:cTn id="17" dur="500"/>
                                        <p:tgtEl>
                                          <p:spTgt spid="65639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56393">
                                            <p:txEl>
                                              <p:pRg st="4" end="4"/>
                                            </p:txEl>
                                          </p:spTgt>
                                        </p:tgtEl>
                                        <p:attrNameLst>
                                          <p:attrName>style.visibility</p:attrName>
                                        </p:attrNameLst>
                                      </p:cBhvr>
                                      <p:to>
                                        <p:strVal val="visible"/>
                                      </p:to>
                                    </p:set>
                                    <p:animEffect transition="in" filter="fade">
                                      <p:cBhvr>
                                        <p:cTn id="22" dur="500"/>
                                        <p:tgtEl>
                                          <p:spTgt spid="65639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56393">
                                            <p:txEl>
                                              <p:pRg st="6" end="6"/>
                                            </p:txEl>
                                          </p:spTgt>
                                        </p:tgtEl>
                                        <p:attrNameLst>
                                          <p:attrName>style.visibility</p:attrName>
                                        </p:attrNameLst>
                                      </p:cBhvr>
                                      <p:to>
                                        <p:strVal val="visible"/>
                                      </p:to>
                                    </p:set>
                                    <p:animEffect transition="in" filter="fade">
                                      <p:cBhvr>
                                        <p:cTn id="27" dur="500"/>
                                        <p:tgtEl>
                                          <p:spTgt spid="65639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6389" grpId="0" autoUpdateAnimBg="0"/>
      <p:bldP spid="656393" grpId="0" build="p" autoUpdateAnimBg="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4" name="Text Box 2"/>
          <p:cNvSpPr txBox="1">
            <a:spLocks noChangeArrowheads="1"/>
          </p:cNvSpPr>
          <p:nvPr/>
        </p:nvSpPr>
        <p:spPr bwMode="auto">
          <a:xfrm>
            <a:off x="0" y="88900"/>
            <a:ext cx="9144000" cy="1066800"/>
          </a:xfrm>
          <a:prstGeom prst="rect">
            <a:avLst/>
          </a:prstGeom>
          <a:noFill/>
          <a:ln w="9525" algn="ctr">
            <a:noFill/>
            <a:miter lim="800000"/>
            <a:headEnd/>
            <a:tailEnd/>
          </a:ln>
          <a:effectLst/>
        </p:spPr>
        <p:txBody>
          <a:bodyPr>
            <a:spAutoFit/>
          </a:bodyPr>
          <a:lstStyle/>
          <a:p>
            <a:pPr algn="ctr">
              <a:defRPr/>
            </a:pPr>
            <a:r>
              <a:rPr lang="en-GB" sz="3200" smtClean="0">
                <a:solidFill>
                  <a:srgbClr val="FFFF00"/>
                </a:solidFill>
                <a:effectLst>
                  <a:outerShdw blurRad="38100" dist="38100" dir="2700000" algn="tl">
                    <a:srgbClr val="000000"/>
                  </a:outerShdw>
                </a:effectLst>
                <a:latin typeface="Calibri" pitchFamily="34" charset="0"/>
              </a:rPr>
              <a:t>Mantle melting, melt extraction and post-melting processes beneath mid-ocean ridges</a:t>
            </a:r>
            <a:endParaRPr lang="en-GB" sz="3200">
              <a:solidFill>
                <a:srgbClr val="FFFF00"/>
              </a:solidFill>
              <a:effectLst>
                <a:outerShdw blurRad="38100" dist="38100" dir="2700000" algn="tl">
                  <a:srgbClr val="000000"/>
                </a:outerShdw>
              </a:effectLst>
              <a:latin typeface="Calibri" pitchFamily="34" charset="0"/>
            </a:endParaRPr>
          </a:p>
        </p:txBody>
      </p:sp>
      <p:sp>
        <p:nvSpPr>
          <p:cNvPr id="658435" name="Text Box 3"/>
          <p:cNvSpPr txBox="1">
            <a:spLocks noChangeArrowheads="1"/>
          </p:cNvSpPr>
          <p:nvPr/>
        </p:nvSpPr>
        <p:spPr bwMode="auto">
          <a:xfrm>
            <a:off x="346075" y="1252538"/>
            <a:ext cx="8451850" cy="609600"/>
          </a:xfrm>
          <a:prstGeom prst="rect">
            <a:avLst/>
          </a:prstGeom>
          <a:noFill/>
          <a:ln w="9525">
            <a:noFill/>
            <a:miter lim="800000"/>
            <a:headEnd/>
            <a:tailEnd/>
          </a:ln>
          <a:effectLst/>
        </p:spPr>
        <p:txBody>
          <a:bodyPr wrap="square">
            <a:spAutoFit/>
          </a:bodyPr>
          <a:lstStyle/>
          <a:p>
            <a:pPr algn="ctr">
              <a:defRPr/>
            </a:pPr>
            <a:r>
              <a:rPr lang="en-GB" sz="3400" smtClean="0">
                <a:solidFill>
                  <a:schemeClr val="bg1"/>
                </a:solidFill>
                <a:effectLst>
                  <a:outerShdw blurRad="38100" dist="38100" dir="2700000" algn="tl">
                    <a:srgbClr val="000000"/>
                  </a:outerShdw>
                </a:effectLst>
                <a:latin typeface="Calibri" pitchFamily="34" charset="0"/>
                <a:sym typeface="Wingdings" pitchFamily="2" charset="2"/>
              </a:rPr>
              <a:t>What should you bring home?</a:t>
            </a:r>
            <a:endParaRPr lang="en-GB" sz="340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658436" name="Text Box 4"/>
          <p:cNvSpPr txBox="1">
            <a:spLocks noChangeArrowheads="1"/>
          </p:cNvSpPr>
          <p:nvPr/>
        </p:nvSpPr>
        <p:spPr bwMode="auto">
          <a:xfrm>
            <a:off x="346075" y="2076450"/>
            <a:ext cx="8451850" cy="3231654"/>
          </a:xfrm>
          <a:prstGeom prst="rect">
            <a:avLst/>
          </a:prstGeom>
          <a:noFill/>
          <a:ln w="9525">
            <a:noFill/>
            <a:miter lim="800000"/>
            <a:headEnd/>
            <a:tailEnd/>
          </a:ln>
          <a:effectLst/>
        </p:spPr>
        <p:txBody>
          <a:bodyPr wrap="square">
            <a:spAutoFit/>
          </a:bodyPr>
          <a:lstStyle/>
          <a:p>
            <a:pPr>
              <a:defRPr/>
            </a:pPr>
            <a:r>
              <a:rPr lang="en-GB" sz="3200" dirty="0" smtClean="0">
                <a:solidFill>
                  <a:schemeClr val="bg1"/>
                </a:solidFill>
                <a:effectLst>
                  <a:outerShdw blurRad="38100" dist="38100" dir="2700000" algn="tl">
                    <a:srgbClr val="000000"/>
                  </a:outerShdw>
                </a:effectLst>
                <a:latin typeface="Calibri" pitchFamily="34" charset="0"/>
                <a:sym typeface="Wingdings" pitchFamily="2" charset="2"/>
              </a:rPr>
              <a:t>We have previously seen how wrong it could be to define an igneous rock as orogenic or anorogenic (e.g., remember the case of Hawaii).</a:t>
            </a:r>
            <a:endParaRPr lang="en-GB" sz="1200" dirty="0" smtClean="0">
              <a:solidFill>
                <a:schemeClr val="bg1"/>
              </a:solidFill>
              <a:effectLst>
                <a:outerShdw blurRad="38100" dist="38100" dir="2700000" algn="tl">
                  <a:srgbClr val="000000"/>
                </a:outerShdw>
              </a:effectLst>
              <a:latin typeface="Calibri" pitchFamily="34" charset="0"/>
              <a:sym typeface="Wingdings" pitchFamily="2" charset="2"/>
            </a:endParaRPr>
          </a:p>
          <a:p>
            <a:pPr>
              <a:defRPr/>
            </a:pPr>
            <a:endParaRPr lang="en-GB" sz="1200" dirty="0" smtClean="0">
              <a:solidFill>
                <a:srgbClr val="FFFF00"/>
              </a:solidFill>
              <a:effectLst>
                <a:outerShdw blurRad="38100" dist="38100" dir="2700000" algn="tl">
                  <a:srgbClr val="000000"/>
                </a:outerShdw>
              </a:effectLst>
              <a:latin typeface="Calibri" pitchFamily="34" charset="0"/>
              <a:sym typeface="Wingdings" pitchFamily="2" charset="2"/>
            </a:endParaRPr>
          </a:p>
          <a:p>
            <a:pPr>
              <a:defRPr/>
            </a:pPr>
            <a:r>
              <a:rPr lang="en-GB" sz="3200" dirty="0" smtClean="0">
                <a:solidFill>
                  <a:schemeClr val="bg1"/>
                </a:solidFill>
                <a:effectLst>
                  <a:outerShdw blurRad="38100" dist="38100" dir="2700000" algn="tl">
                    <a:srgbClr val="000000"/>
                  </a:outerShdw>
                </a:effectLst>
                <a:latin typeface="Calibri" pitchFamily="34" charset="0"/>
                <a:sym typeface="Wingdings" pitchFamily="2" charset="2"/>
              </a:rPr>
              <a:t>Now think how many problems can arise when studying igneous rocks generated in very complex tectonic settings like the Mediterranean area.</a:t>
            </a:r>
            <a:endParaRPr lang="en-GB" sz="3200" dirty="0">
              <a:solidFill>
                <a:schemeClr val="bg1"/>
              </a:solidFill>
              <a:effectLst>
                <a:outerShdw blurRad="38100" dist="38100" dir="2700000" algn="tl">
                  <a:srgbClr val="000000"/>
                </a:outerShdw>
              </a:effectLst>
              <a:latin typeface="Calibri" pitchFamily="34" charset="0"/>
              <a:sym typeface="Wingdings" pitchFamily="2"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58436">
                                            <p:txEl>
                                              <p:pRg st="0" end="0"/>
                                            </p:txEl>
                                          </p:spTgt>
                                        </p:tgtEl>
                                        <p:attrNameLst>
                                          <p:attrName>style.visibility</p:attrName>
                                        </p:attrNameLst>
                                      </p:cBhvr>
                                      <p:to>
                                        <p:strVal val="visible"/>
                                      </p:to>
                                    </p:set>
                                    <p:animEffect transition="in" filter="fade">
                                      <p:cBhvr>
                                        <p:cTn id="7" dur="500"/>
                                        <p:tgtEl>
                                          <p:spTgt spid="65843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58436">
                                            <p:txEl>
                                              <p:pRg st="2" end="2"/>
                                            </p:txEl>
                                          </p:spTgt>
                                        </p:tgtEl>
                                        <p:attrNameLst>
                                          <p:attrName>style.visibility</p:attrName>
                                        </p:attrNameLst>
                                      </p:cBhvr>
                                      <p:to>
                                        <p:strVal val="visible"/>
                                      </p:to>
                                    </p:set>
                                    <p:animEffect transition="in" filter="fade">
                                      <p:cBhvr>
                                        <p:cTn id="12" dur="500"/>
                                        <p:tgtEl>
                                          <p:spTgt spid="65843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8436" grpId="0" build="p" autoUpdateAnimBg="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4" name="Text Box 2"/>
          <p:cNvSpPr txBox="1">
            <a:spLocks noChangeArrowheads="1"/>
          </p:cNvSpPr>
          <p:nvPr/>
        </p:nvSpPr>
        <p:spPr bwMode="auto">
          <a:xfrm>
            <a:off x="0" y="88900"/>
            <a:ext cx="9144000" cy="1066800"/>
          </a:xfrm>
          <a:prstGeom prst="rect">
            <a:avLst/>
          </a:prstGeom>
          <a:noFill/>
          <a:ln w="9525" algn="ctr">
            <a:noFill/>
            <a:miter lim="800000"/>
            <a:headEnd/>
            <a:tailEnd/>
          </a:ln>
          <a:effectLst/>
        </p:spPr>
        <p:txBody>
          <a:bodyPr>
            <a:spAutoFit/>
          </a:bodyPr>
          <a:lstStyle/>
          <a:p>
            <a:pPr algn="ctr">
              <a:defRPr/>
            </a:pPr>
            <a:r>
              <a:rPr lang="en-GB" sz="3200" smtClean="0">
                <a:solidFill>
                  <a:srgbClr val="FFFF00"/>
                </a:solidFill>
                <a:effectLst>
                  <a:outerShdw blurRad="38100" dist="38100" dir="2700000" algn="tl">
                    <a:srgbClr val="000000"/>
                  </a:outerShdw>
                </a:effectLst>
                <a:latin typeface="Calibri" pitchFamily="34" charset="0"/>
              </a:rPr>
              <a:t>Mantle melting, melt extraction and post-melting processes beneath mid-ocean ridges</a:t>
            </a:r>
            <a:endParaRPr lang="en-GB" sz="3200">
              <a:solidFill>
                <a:srgbClr val="FFFF00"/>
              </a:solidFill>
              <a:effectLst>
                <a:outerShdw blurRad="38100" dist="38100" dir="2700000" algn="tl">
                  <a:srgbClr val="000000"/>
                </a:outerShdw>
              </a:effectLst>
              <a:latin typeface="Calibri" pitchFamily="34" charset="0"/>
            </a:endParaRPr>
          </a:p>
        </p:txBody>
      </p:sp>
      <p:pic>
        <p:nvPicPr>
          <p:cNvPr id="261122" name="Picture 2"/>
          <p:cNvPicPr>
            <a:picLocks noChangeAspect="1" noChangeArrowheads="1"/>
          </p:cNvPicPr>
          <p:nvPr/>
        </p:nvPicPr>
        <p:blipFill>
          <a:blip r:embed="rId3" cstate="print"/>
          <a:srcRect/>
          <a:stretch>
            <a:fillRect/>
          </a:stretch>
        </p:blipFill>
        <p:spPr bwMode="auto">
          <a:xfrm>
            <a:off x="-3175" y="2789238"/>
            <a:ext cx="9131300" cy="4062412"/>
          </a:xfrm>
          <a:prstGeom prst="rect">
            <a:avLst/>
          </a:prstGeom>
          <a:noFill/>
          <a:ln w="9525" algn="ctr">
            <a:noFill/>
            <a:miter lim="800000"/>
            <a:headEnd/>
            <a:tailEnd/>
          </a:ln>
        </p:spPr>
      </p:pic>
      <p:sp>
        <p:nvSpPr>
          <p:cNvPr id="6" name="Text Box 4"/>
          <p:cNvSpPr txBox="1">
            <a:spLocks noChangeArrowheads="1"/>
          </p:cNvSpPr>
          <p:nvPr/>
        </p:nvSpPr>
        <p:spPr bwMode="auto">
          <a:xfrm>
            <a:off x="346075" y="1069975"/>
            <a:ext cx="8451850" cy="954088"/>
          </a:xfrm>
          <a:prstGeom prst="rect">
            <a:avLst/>
          </a:prstGeom>
          <a:noFill/>
          <a:ln w="9525">
            <a:noFill/>
            <a:miter lim="800000"/>
            <a:headEnd/>
            <a:tailEnd/>
          </a:ln>
          <a:effectLst/>
        </p:spPr>
        <p:txBody>
          <a:bodyPr wrap="square">
            <a:spAutoFit/>
          </a:bodyPr>
          <a:lstStyle/>
          <a:p>
            <a:pPr>
              <a:defRPr/>
            </a:pPr>
            <a:r>
              <a:rPr lang="en-GB" sz="2800" smtClean="0">
                <a:solidFill>
                  <a:schemeClr val="bg1"/>
                </a:solidFill>
                <a:effectLst>
                  <a:outerShdw blurRad="38100" dist="38100" dir="2700000" algn="tl">
                    <a:srgbClr val="000000"/>
                  </a:outerShdw>
                </a:effectLst>
                <a:latin typeface="Calibri" pitchFamily="34" charset="0"/>
                <a:sym typeface="Wingdings" pitchFamily="2" charset="2"/>
              </a:rPr>
              <a:t>Note that in the MORB scheme shown before it is assumed a source made up of peridotite only.</a:t>
            </a:r>
            <a:endParaRPr lang="en-GB" sz="280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7" name="Text Box 4"/>
          <p:cNvSpPr txBox="1">
            <a:spLocks noChangeArrowheads="1"/>
          </p:cNvSpPr>
          <p:nvPr/>
        </p:nvSpPr>
        <p:spPr bwMode="auto">
          <a:xfrm>
            <a:off x="346075" y="1879600"/>
            <a:ext cx="8451850" cy="954088"/>
          </a:xfrm>
          <a:prstGeom prst="rect">
            <a:avLst/>
          </a:prstGeom>
          <a:noFill/>
          <a:ln w="9525">
            <a:noFill/>
            <a:miter lim="800000"/>
            <a:headEnd/>
            <a:tailEnd/>
          </a:ln>
          <a:effectLst/>
        </p:spPr>
        <p:txBody>
          <a:bodyPr wrap="square">
            <a:spAutoFit/>
          </a:bodyPr>
          <a:lstStyle/>
          <a:p>
            <a:pPr algn="ctr">
              <a:defRPr/>
            </a:pPr>
            <a:r>
              <a:rPr lang="en-GB" sz="2800" smtClean="0">
                <a:solidFill>
                  <a:schemeClr val="bg1"/>
                </a:solidFill>
                <a:effectLst>
                  <a:outerShdw blurRad="38100" dist="38100" dir="2700000" algn="tl">
                    <a:srgbClr val="000000"/>
                  </a:outerShdw>
                </a:effectLst>
                <a:latin typeface="Calibri" pitchFamily="34" charset="0"/>
                <a:sym typeface="Wingdings" pitchFamily="2" charset="2"/>
              </a:rPr>
              <a:t>In reality the things are much more complex, in MOR settings too, being upper mantle very heterogeneous.</a:t>
            </a:r>
            <a:endParaRPr lang="en-GB" sz="280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8" name="Text Box 20"/>
          <p:cNvSpPr txBox="1">
            <a:spLocks noChangeArrowheads="1"/>
          </p:cNvSpPr>
          <p:nvPr/>
        </p:nvSpPr>
        <p:spPr bwMode="auto">
          <a:xfrm>
            <a:off x="6946900" y="6242050"/>
            <a:ext cx="2139950" cy="584200"/>
          </a:xfrm>
          <a:prstGeom prst="rect">
            <a:avLst/>
          </a:prstGeom>
          <a:noFill/>
          <a:ln w="9525" algn="ctr">
            <a:noFill/>
            <a:miter lim="800000"/>
            <a:headEnd/>
            <a:tailEnd/>
          </a:ln>
        </p:spPr>
        <p:txBody>
          <a:bodyPr wrap="square">
            <a:spAutoFit/>
          </a:bodyPr>
          <a:lstStyle/>
          <a:p>
            <a:pPr algn="r"/>
            <a:r>
              <a:rPr lang="en-GB" sz="1600" dirty="0" err="1" smtClean="0">
                <a:solidFill>
                  <a:schemeClr val="tx1"/>
                </a:solidFill>
                <a:effectLst/>
                <a:latin typeface="Calibri" pitchFamily="34" charset="0"/>
              </a:rPr>
              <a:t>Lambart</a:t>
            </a:r>
            <a:r>
              <a:rPr lang="en-GB" sz="1600" dirty="0" smtClean="0">
                <a:solidFill>
                  <a:schemeClr val="tx1"/>
                </a:solidFill>
                <a:effectLst/>
                <a:latin typeface="Calibri" pitchFamily="34" charset="0"/>
              </a:rPr>
              <a:t> </a:t>
            </a:r>
            <a:r>
              <a:rPr lang="en-GB" sz="1600" dirty="0" smtClean="0">
                <a:solidFill>
                  <a:schemeClr val="tx1"/>
                </a:solidFill>
                <a:effectLst/>
                <a:latin typeface="Calibri" pitchFamily="34" charset="0"/>
              </a:rPr>
              <a:t>et </a:t>
            </a:r>
            <a:r>
              <a:rPr lang="en-GB" sz="1600" dirty="0" smtClean="0">
                <a:solidFill>
                  <a:schemeClr val="tx1"/>
                </a:solidFill>
                <a:effectLst/>
                <a:latin typeface="Calibri" pitchFamily="34" charset="0"/>
              </a:rPr>
              <a:t>al., 2012   (J</a:t>
            </a:r>
            <a:r>
              <a:rPr lang="en-GB" sz="1600" dirty="0" smtClean="0">
                <a:solidFill>
                  <a:schemeClr val="tx1"/>
                </a:solidFill>
                <a:effectLst/>
                <a:latin typeface="Calibri" pitchFamily="34" charset="0"/>
              </a:rPr>
              <a:t>. Petrol., 53, </a:t>
            </a:r>
            <a:r>
              <a:rPr lang="en-GB" sz="1600" dirty="0" smtClean="0">
                <a:solidFill>
                  <a:schemeClr val="tx1"/>
                </a:solidFill>
                <a:effectLst/>
                <a:latin typeface="Calibri" pitchFamily="34" charset="0"/>
              </a:rPr>
              <a:t>451-476)</a:t>
            </a:r>
            <a:endParaRPr lang="en-GB" sz="1600" dirty="0">
              <a:solidFill>
                <a:schemeClr val="tx1"/>
              </a:solidFill>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1122"/>
                                        </p:tgtEl>
                                        <p:attrNameLst>
                                          <p:attrName>style.visibility</p:attrName>
                                        </p:attrNameLst>
                                      </p:cBhvr>
                                      <p:to>
                                        <p:strVal val="visible"/>
                                      </p:to>
                                    </p:set>
                                    <p:animEffect transition="in" filter="fade">
                                      <p:cBhvr>
                                        <p:cTn id="17" dur="2000"/>
                                        <p:tgtEl>
                                          <p:spTgt spid="26112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utoUpdateAnimBg="0"/>
      <p:bldP spid="7" grpId="0" build="p" autoUpdateAnimBg="0"/>
      <p:bldP spid="8" grpId="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30" name="Text Box 2"/>
          <p:cNvSpPr txBox="1">
            <a:spLocks noChangeArrowheads="1"/>
          </p:cNvSpPr>
          <p:nvPr/>
        </p:nvSpPr>
        <p:spPr bwMode="auto">
          <a:xfrm>
            <a:off x="139701" y="853013"/>
            <a:ext cx="6388100" cy="5047536"/>
          </a:xfrm>
          <a:prstGeom prst="rect">
            <a:avLst/>
          </a:prstGeom>
          <a:noFill/>
          <a:ln w="9525" algn="ctr">
            <a:noFill/>
            <a:miter lim="800000"/>
            <a:headEnd/>
            <a:tailEnd/>
          </a:ln>
          <a:effectLst/>
        </p:spPr>
        <p:txBody>
          <a:bodyPr wrap="square">
            <a:spAutoFit/>
          </a:bodyPr>
          <a:lstStyle/>
          <a:p>
            <a:pPr algn="just">
              <a:defRPr/>
            </a:pPr>
            <a:r>
              <a:rPr lang="en-GB" sz="1400" dirty="0" smtClean="0">
                <a:solidFill>
                  <a:schemeClr val="bg1"/>
                </a:solidFill>
                <a:latin typeface="Calibri" pitchFamily="34" charset="0"/>
              </a:rPr>
              <a:t>Baker and Stolper (1994) </a:t>
            </a:r>
            <a:r>
              <a:rPr lang="en-GB" sz="1400" dirty="0" err="1" smtClean="0">
                <a:solidFill>
                  <a:schemeClr val="bg1"/>
                </a:solidFill>
                <a:latin typeface="Calibri" pitchFamily="34" charset="0"/>
              </a:rPr>
              <a:t>Geochim</a:t>
            </a:r>
            <a:r>
              <a:rPr lang="en-GB" sz="1400" dirty="0" smtClean="0">
                <a:solidFill>
                  <a:schemeClr val="bg1"/>
                </a:solidFill>
                <a:latin typeface="Calibri" pitchFamily="34" charset="0"/>
              </a:rPr>
              <a:t>. </a:t>
            </a:r>
            <a:r>
              <a:rPr lang="en-GB" sz="1400" dirty="0" err="1" smtClean="0">
                <a:solidFill>
                  <a:schemeClr val="bg1"/>
                </a:solidFill>
                <a:latin typeface="Calibri" pitchFamily="34" charset="0"/>
              </a:rPr>
              <a:t>Cosmochim</a:t>
            </a:r>
            <a:r>
              <a:rPr lang="en-GB" sz="1400" dirty="0" smtClean="0">
                <a:solidFill>
                  <a:schemeClr val="bg1"/>
                </a:solidFill>
                <a:latin typeface="Calibri" pitchFamily="34" charset="0"/>
              </a:rPr>
              <a:t>. </a:t>
            </a:r>
            <a:r>
              <a:rPr lang="en-GB" sz="1400" dirty="0" err="1" smtClean="0">
                <a:solidFill>
                  <a:schemeClr val="bg1"/>
                </a:solidFill>
                <a:latin typeface="Calibri" pitchFamily="34" charset="0"/>
              </a:rPr>
              <a:t>Acta</a:t>
            </a:r>
            <a:r>
              <a:rPr lang="en-GB" sz="1400" dirty="0" smtClean="0">
                <a:solidFill>
                  <a:schemeClr val="bg1"/>
                </a:solidFill>
                <a:latin typeface="Calibri" pitchFamily="34" charset="0"/>
              </a:rPr>
              <a:t>., 58, 2811-2827</a:t>
            </a:r>
          </a:p>
          <a:p>
            <a:pPr algn="just">
              <a:defRPr/>
            </a:pPr>
            <a:r>
              <a:rPr lang="en-GB" sz="1400" dirty="0" err="1" smtClean="0">
                <a:solidFill>
                  <a:schemeClr val="bg1"/>
                </a:solidFill>
                <a:latin typeface="Calibri" pitchFamily="34" charset="0"/>
              </a:rPr>
              <a:t>Falloon</a:t>
            </a:r>
            <a:r>
              <a:rPr lang="en-GB" sz="1400" dirty="0" smtClean="0">
                <a:solidFill>
                  <a:schemeClr val="bg1"/>
                </a:solidFill>
                <a:latin typeface="Calibri" pitchFamily="34" charset="0"/>
              </a:rPr>
              <a:t> et al. (2008) J. Petrol., 49, 591-613</a:t>
            </a:r>
          </a:p>
          <a:p>
            <a:pPr algn="just">
              <a:defRPr/>
            </a:pPr>
            <a:r>
              <a:rPr lang="en-GB" sz="1400" dirty="0" smtClean="0">
                <a:solidFill>
                  <a:schemeClr val="bg1"/>
                </a:solidFill>
                <a:latin typeface="Calibri" pitchFamily="34" charset="0"/>
              </a:rPr>
              <a:t>Foley et al (2009)  Lithos, 112, 274-283</a:t>
            </a:r>
            <a:endParaRPr lang="en-GB" sz="1400" dirty="0">
              <a:solidFill>
                <a:schemeClr val="bg1"/>
              </a:solidFill>
              <a:latin typeface="Calibri" pitchFamily="34" charset="0"/>
            </a:endParaRPr>
          </a:p>
          <a:p>
            <a:pPr algn="just">
              <a:defRPr/>
            </a:pPr>
            <a:r>
              <a:rPr lang="en-GB" sz="1400" dirty="0" smtClean="0">
                <a:solidFill>
                  <a:schemeClr val="bg1"/>
                </a:solidFill>
                <a:latin typeface="Calibri" pitchFamily="34" charset="0"/>
              </a:rPr>
              <a:t>Frost (2008) Elements, 4, 171-176</a:t>
            </a:r>
            <a:endParaRPr lang="en-GB" sz="1400" dirty="0">
              <a:solidFill>
                <a:schemeClr val="bg1"/>
              </a:solidFill>
              <a:latin typeface="Calibri" pitchFamily="34" charset="0"/>
            </a:endParaRPr>
          </a:p>
          <a:p>
            <a:pPr algn="just" eaLnBrk="0" hangingPunct="0">
              <a:defRPr/>
            </a:pPr>
            <a:r>
              <a:rPr lang="en-GB" sz="1400" dirty="0" smtClean="0">
                <a:solidFill>
                  <a:schemeClr val="bg1"/>
                </a:solidFill>
                <a:latin typeface="Calibri" pitchFamily="34" charset="0"/>
              </a:rPr>
              <a:t>Herzberg and Zhang (1996) J. </a:t>
            </a:r>
            <a:r>
              <a:rPr lang="en-GB" sz="1400" dirty="0" err="1" smtClean="0">
                <a:solidFill>
                  <a:schemeClr val="bg1"/>
                </a:solidFill>
                <a:latin typeface="Calibri" pitchFamily="34" charset="0"/>
              </a:rPr>
              <a:t>Geophys</a:t>
            </a:r>
            <a:r>
              <a:rPr lang="en-GB" sz="1400" dirty="0" smtClean="0">
                <a:solidFill>
                  <a:schemeClr val="bg1"/>
                </a:solidFill>
                <a:latin typeface="Calibri" pitchFamily="34" charset="0"/>
              </a:rPr>
              <a:t>. Res., 101, 8271-8295</a:t>
            </a:r>
          </a:p>
          <a:p>
            <a:pPr algn="just" eaLnBrk="0" hangingPunct="0">
              <a:defRPr/>
            </a:pPr>
            <a:r>
              <a:rPr lang="en-GB" sz="1400" dirty="0" smtClean="0">
                <a:solidFill>
                  <a:schemeClr val="bg1"/>
                </a:solidFill>
                <a:latin typeface="Calibri" pitchFamily="34" charset="0"/>
              </a:rPr>
              <a:t>Hirschmann (2000) Geochem. </a:t>
            </a:r>
            <a:r>
              <a:rPr lang="en-GB" sz="1400" dirty="0" err="1" smtClean="0">
                <a:solidFill>
                  <a:schemeClr val="bg1"/>
                </a:solidFill>
                <a:latin typeface="Calibri" pitchFamily="34" charset="0"/>
              </a:rPr>
              <a:t>Geophys</a:t>
            </a:r>
            <a:r>
              <a:rPr lang="en-GB" sz="1400" dirty="0" smtClean="0">
                <a:solidFill>
                  <a:schemeClr val="bg1"/>
                </a:solidFill>
                <a:latin typeface="Calibri" pitchFamily="34" charset="0"/>
              </a:rPr>
              <a:t>. </a:t>
            </a:r>
            <a:r>
              <a:rPr lang="en-GB" sz="1400" dirty="0" err="1" smtClean="0">
                <a:solidFill>
                  <a:schemeClr val="bg1"/>
                </a:solidFill>
                <a:latin typeface="Calibri" pitchFamily="34" charset="0"/>
              </a:rPr>
              <a:t>Geosyst</a:t>
            </a:r>
            <a:r>
              <a:rPr lang="en-GB" sz="1400" dirty="0" smtClean="0">
                <a:solidFill>
                  <a:schemeClr val="bg1"/>
                </a:solidFill>
                <a:latin typeface="Calibri" pitchFamily="34" charset="0"/>
              </a:rPr>
              <a:t>., 2000GC000070</a:t>
            </a:r>
          </a:p>
          <a:p>
            <a:pPr algn="just" eaLnBrk="0" hangingPunct="0">
              <a:defRPr/>
            </a:pPr>
            <a:r>
              <a:rPr lang="en-GB" sz="1400" dirty="0" smtClean="0">
                <a:solidFill>
                  <a:schemeClr val="bg1"/>
                </a:solidFill>
                <a:latin typeface="Calibri" pitchFamily="34" charset="0"/>
              </a:rPr>
              <a:t>Hirschmann et al. (2008) Geochem. </a:t>
            </a:r>
            <a:r>
              <a:rPr lang="en-GB" sz="1400" dirty="0" err="1" smtClean="0">
                <a:solidFill>
                  <a:schemeClr val="bg1"/>
                </a:solidFill>
                <a:latin typeface="Calibri" pitchFamily="34" charset="0"/>
              </a:rPr>
              <a:t>Geophys</a:t>
            </a:r>
            <a:r>
              <a:rPr lang="en-GB" sz="1400" dirty="0" smtClean="0">
                <a:solidFill>
                  <a:schemeClr val="bg1"/>
                </a:solidFill>
                <a:latin typeface="Calibri" pitchFamily="34" charset="0"/>
              </a:rPr>
              <a:t>. </a:t>
            </a:r>
            <a:r>
              <a:rPr lang="en-GB" sz="1400" dirty="0" err="1" smtClean="0">
                <a:solidFill>
                  <a:schemeClr val="bg1"/>
                </a:solidFill>
                <a:latin typeface="Calibri" pitchFamily="34" charset="0"/>
              </a:rPr>
              <a:t>Geosyst</a:t>
            </a:r>
            <a:r>
              <a:rPr lang="en-GB" sz="1400" dirty="0" smtClean="0">
                <a:solidFill>
                  <a:schemeClr val="bg1"/>
                </a:solidFill>
                <a:latin typeface="Calibri" pitchFamily="34" charset="0"/>
              </a:rPr>
              <a:t>., doi:10.1029/2007GC001894</a:t>
            </a:r>
          </a:p>
          <a:p>
            <a:pPr algn="just">
              <a:defRPr/>
            </a:pPr>
            <a:r>
              <a:rPr lang="en-GB" sz="1400" dirty="0" err="1" smtClean="0">
                <a:solidFill>
                  <a:schemeClr val="bg1"/>
                </a:solidFill>
                <a:latin typeface="Calibri" pitchFamily="34" charset="0"/>
              </a:rPr>
              <a:t>Jaques</a:t>
            </a:r>
            <a:r>
              <a:rPr lang="en-GB" sz="1400" dirty="0" smtClean="0">
                <a:solidFill>
                  <a:schemeClr val="bg1"/>
                </a:solidFill>
                <a:latin typeface="Calibri" pitchFamily="34" charset="0"/>
              </a:rPr>
              <a:t> and Green (1980) Contrib. Mineral. Petrol., 73, 287-310</a:t>
            </a:r>
          </a:p>
          <a:p>
            <a:pPr algn="just">
              <a:defRPr/>
            </a:pPr>
            <a:r>
              <a:rPr lang="en-GB" sz="1400" dirty="0" smtClean="0">
                <a:solidFill>
                  <a:schemeClr val="bg1"/>
                </a:solidFill>
                <a:latin typeface="Calibri" pitchFamily="34" charset="0"/>
              </a:rPr>
              <a:t>Jing and </a:t>
            </a:r>
            <a:r>
              <a:rPr lang="en-GB" sz="1400" dirty="0" err="1" smtClean="0">
                <a:solidFill>
                  <a:schemeClr val="bg1"/>
                </a:solidFill>
                <a:latin typeface="Calibri" pitchFamily="34" charset="0"/>
              </a:rPr>
              <a:t>Karato</a:t>
            </a:r>
            <a:r>
              <a:rPr lang="en-GB" sz="1400" dirty="0" smtClean="0">
                <a:solidFill>
                  <a:schemeClr val="bg1"/>
                </a:solidFill>
                <a:latin typeface="Calibri" pitchFamily="34" charset="0"/>
              </a:rPr>
              <a:t> (2012) </a:t>
            </a:r>
            <a:r>
              <a:rPr lang="en-GB" sz="1400" dirty="0" err="1" smtClean="0">
                <a:solidFill>
                  <a:schemeClr val="bg1"/>
                </a:solidFill>
                <a:latin typeface="Calibri" pitchFamily="34" charset="0"/>
              </a:rPr>
              <a:t>Geochim</a:t>
            </a:r>
            <a:r>
              <a:rPr lang="en-GB" sz="1400" dirty="0" smtClean="0">
                <a:solidFill>
                  <a:schemeClr val="bg1"/>
                </a:solidFill>
                <a:latin typeface="Calibri" pitchFamily="34" charset="0"/>
              </a:rPr>
              <a:t>. </a:t>
            </a:r>
            <a:r>
              <a:rPr lang="en-GB" sz="1400" dirty="0" err="1" smtClean="0">
                <a:solidFill>
                  <a:schemeClr val="bg1"/>
                </a:solidFill>
                <a:latin typeface="Calibri" pitchFamily="34" charset="0"/>
              </a:rPr>
              <a:t>Cosmochim</a:t>
            </a:r>
            <a:r>
              <a:rPr lang="en-GB" sz="1400" dirty="0" smtClean="0">
                <a:solidFill>
                  <a:schemeClr val="bg1"/>
                </a:solidFill>
                <a:latin typeface="Calibri" pitchFamily="34" charset="0"/>
              </a:rPr>
              <a:t>. </a:t>
            </a:r>
            <a:r>
              <a:rPr lang="en-GB" sz="1400" dirty="0" err="1" smtClean="0">
                <a:solidFill>
                  <a:schemeClr val="bg1"/>
                </a:solidFill>
                <a:latin typeface="Calibri" pitchFamily="34" charset="0"/>
              </a:rPr>
              <a:t>Acta</a:t>
            </a:r>
            <a:r>
              <a:rPr lang="en-GB" sz="1400" dirty="0" smtClean="0">
                <a:solidFill>
                  <a:schemeClr val="bg1"/>
                </a:solidFill>
                <a:latin typeface="Calibri" pitchFamily="34" charset="0"/>
              </a:rPr>
              <a:t>, 85, 357-372</a:t>
            </a:r>
          </a:p>
          <a:p>
            <a:pPr algn="just">
              <a:defRPr/>
            </a:pPr>
            <a:r>
              <a:rPr lang="en-GB" sz="1400" dirty="0" smtClean="0">
                <a:solidFill>
                  <a:schemeClr val="bg1"/>
                </a:solidFill>
                <a:latin typeface="Calibri" pitchFamily="34" charset="0"/>
              </a:rPr>
              <a:t>Keshav and </a:t>
            </a:r>
            <a:r>
              <a:rPr lang="en-GB" sz="1400" dirty="0" err="1" smtClean="0">
                <a:solidFill>
                  <a:schemeClr val="bg1"/>
                </a:solidFill>
                <a:latin typeface="Calibri" pitchFamily="34" charset="0"/>
              </a:rPr>
              <a:t>Gudfinnsonn</a:t>
            </a:r>
            <a:r>
              <a:rPr lang="en-GB" sz="1400" dirty="0" smtClean="0">
                <a:solidFill>
                  <a:schemeClr val="bg1"/>
                </a:solidFill>
                <a:latin typeface="Calibri" pitchFamily="34" charset="0"/>
              </a:rPr>
              <a:t> (2013) J. </a:t>
            </a:r>
            <a:r>
              <a:rPr lang="en-GB" sz="1400" dirty="0" err="1" smtClean="0">
                <a:solidFill>
                  <a:schemeClr val="bg1"/>
                </a:solidFill>
                <a:latin typeface="Calibri" pitchFamily="34" charset="0"/>
              </a:rPr>
              <a:t>Geophys</a:t>
            </a:r>
            <a:r>
              <a:rPr lang="en-GB" sz="1400" dirty="0" smtClean="0">
                <a:solidFill>
                  <a:schemeClr val="bg1"/>
                </a:solidFill>
                <a:latin typeface="Calibri" pitchFamily="34" charset="0"/>
              </a:rPr>
              <a:t>. Res., 118, 1–13, doi:10.1002/jgrb.50249</a:t>
            </a:r>
          </a:p>
          <a:p>
            <a:pPr algn="just">
              <a:defRPr/>
            </a:pPr>
            <a:r>
              <a:rPr lang="en-GB" sz="1400" dirty="0" err="1" smtClean="0">
                <a:solidFill>
                  <a:schemeClr val="bg1"/>
                </a:solidFill>
                <a:latin typeface="Calibri" pitchFamily="34" charset="0"/>
              </a:rPr>
              <a:t>Lambart</a:t>
            </a:r>
            <a:r>
              <a:rPr lang="en-GB" sz="1400" dirty="0" smtClean="0">
                <a:solidFill>
                  <a:schemeClr val="bg1"/>
                </a:solidFill>
                <a:latin typeface="Calibri" pitchFamily="34" charset="0"/>
              </a:rPr>
              <a:t> et al. (2012) J. Petrol., 53, 451-476</a:t>
            </a:r>
          </a:p>
          <a:p>
            <a:pPr algn="just">
              <a:defRPr/>
            </a:pPr>
            <a:r>
              <a:rPr lang="en-GB" sz="1400" dirty="0" err="1" smtClean="0">
                <a:solidFill>
                  <a:schemeClr val="bg1"/>
                </a:solidFill>
                <a:latin typeface="Calibri" pitchFamily="34" charset="0"/>
              </a:rPr>
              <a:t>Lindsley</a:t>
            </a:r>
            <a:r>
              <a:rPr lang="en-GB" sz="1400" dirty="0" smtClean="0">
                <a:solidFill>
                  <a:schemeClr val="bg1"/>
                </a:solidFill>
                <a:latin typeface="Calibri" pitchFamily="34" charset="0"/>
              </a:rPr>
              <a:t> (1983) Am. Mineral., 68, 477-493</a:t>
            </a:r>
          </a:p>
          <a:p>
            <a:pPr algn="just">
              <a:defRPr/>
            </a:pPr>
            <a:r>
              <a:rPr lang="en-GB" sz="1400" dirty="0" smtClean="0">
                <a:solidFill>
                  <a:schemeClr val="bg1"/>
                </a:solidFill>
                <a:latin typeface="Calibri" pitchFamily="34" charset="0"/>
              </a:rPr>
              <a:t>Lustrino et al. (1999) Per. Mineral., 68, 13-42</a:t>
            </a:r>
            <a:endParaRPr lang="en-GB" sz="1400" dirty="0" smtClean="0">
              <a:solidFill>
                <a:schemeClr val="bg1"/>
              </a:solidFill>
              <a:latin typeface="Calibri" pitchFamily="34" charset="0"/>
              <a:sym typeface="Wingdings" pitchFamily="2" charset="2"/>
            </a:endParaRPr>
          </a:p>
          <a:p>
            <a:pPr algn="just">
              <a:defRPr/>
            </a:pPr>
            <a:r>
              <a:rPr lang="en-GB" sz="1400" dirty="0" err="1" smtClean="0">
                <a:solidFill>
                  <a:schemeClr val="bg1"/>
                </a:solidFill>
                <a:latin typeface="Calibri" pitchFamily="34" charset="0"/>
                <a:sym typeface="Wingdings" pitchFamily="2" charset="2"/>
              </a:rPr>
              <a:t>Niu</a:t>
            </a:r>
            <a:r>
              <a:rPr lang="en-GB" sz="1400" dirty="0" smtClean="0">
                <a:solidFill>
                  <a:schemeClr val="bg1"/>
                </a:solidFill>
                <a:latin typeface="Calibri" pitchFamily="34" charset="0"/>
                <a:sym typeface="Wingdings" pitchFamily="2" charset="2"/>
              </a:rPr>
              <a:t> (1997) J. Petrol., 38, 1047-1074</a:t>
            </a:r>
          </a:p>
          <a:p>
            <a:pPr algn="just">
              <a:defRPr/>
            </a:pPr>
            <a:r>
              <a:rPr lang="en-GB" sz="1400" dirty="0" err="1" smtClean="0">
                <a:solidFill>
                  <a:schemeClr val="bg1"/>
                </a:solidFill>
                <a:latin typeface="Calibri" pitchFamily="34" charset="0"/>
              </a:rPr>
              <a:t>Niu</a:t>
            </a:r>
            <a:r>
              <a:rPr lang="en-GB" sz="1400" dirty="0" smtClean="0">
                <a:solidFill>
                  <a:schemeClr val="bg1"/>
                </a:solidFill>
                <a:latin typeface="Calibri" pitchFamily="34" charset="0"/>
              </a:rPr>
              <a:t> (1999) J. Petrol., 40, 1195-1203</a:t>
            </a:r>
            <a:endParaRPr lang="en-GB" sz="1400" dirty="0" smtClean="0">
              <a:solidFill>
                <a:schemeClr val="bg1"/>
              </a:solidFill>
              <a:latin typeface="Calibri" pitchFamily="34" charset="0"/>
              <a:sym typeface="Wingdings" pitchFamily="2" charset="2"/>
            </a:endParaRPr>
          </a:p>
          <a:p>
            <a:pPr algn="just">
              <a:defRPr/>
            </a:pPr>
            <a:r>
              <a:rPr lang="en-GB" sz="1400" dirty="0" err="1" smtClean="0">
                <a:solidFill>
                  <a:schemeClr val="bg1"/>
                </a:solidFill>
                <a:latin typeface="Calibri" pitchFamily="34" charset="0"/>
                <a:sym typeface="Wingdings" pitchFamily="2" charset="2"/>
              </a:rPr>
              <a:t>Niu</a:t>
            </a:r>
            <a:r>
              <a:rPr lang="en-GB" sz="1400" dirty="0" smtClean="0">
                <a:solidFill>
                  <a:schemeClr val="bg1"/>
                </a:solidFill>
                <a:latin typeface="Calibri" pitchFamily="34" charset="0"/>
                <a:sym typeface="Wingdings" pitchFamily="2" charset="2"/>
              </a:rPr>
              <a:t> (2004) J. Petrol., 45, 2423-2458</a:t>
            </a:r>
          </a:p>
          <a:p>
            <a:pPr algn="just">
              <a:defRPr/>
            </a:pPr>
            <a:r>
              <a:rPr lang="en-GB" sz="1400" dirty="0" err="1" smtClean="0">
                <a:solidFill>
                  <a:schemeClr val="bg1"/>
                </a:solidFill>
                <a:latin typeface="Calibri" pitchFamily="34" charset="0"/>
                <a:cs typeface="Arial" charset="0"/>
              </a:rPr>
              <a:t>Ohtani</a:t>
            </a:r>
            <a:r>
              <a:rPr lang="en-GB" sz="1400" dirty="0" smtClean="0">
                <a:solidFill>
                  <a:schemeClr val="bg1"/>
                </a:solidFill>
                <a:latin typeface="Calibri" pitchFamily="34" charset="0"/>
                <a:cs typeface="Arial" charset="0"/>
              </a:rPr>
              <a:t> (2009) Chem. Geol., 265, 279-288</a:t>
            </a:r>
            <a:endParaRPr lang="en-GB" sz="1400" dirty="0" smtClean="0">
              <a:solidFill>
                <a:schemeClr val="bg1"/>
              </a:solidFill>
              <a:latin typeface="Calibri" pitchFamily="34" charset="0"/>
            </a:endParaRPr>
          </a:p>
          <a:p>
            <a:pPr algn="just">
              <a:defRPr/>
            </a:pPr>
            <a:r>
              <a:rPr lang="en-GB" sz="1400" dirty="0" err="1" smtClean="0">
                <a:solidFill>
                  <a:schemeClr val="bg1"/>
                </a:solidFill>
                <a:latin typeface="Calibri" pitchFamily="34" charset="0"/>
                <a:cs typeface="Arial" charset="0"/>
              </a:rPr>
              <a:t>Ohtani</a:t>
            </a:r>
            <a:r>
              <a:rPr lang="en-GB" sz="1400" dirty="0" smtClean="0">
                <a:solidFill>
                  <a:schemeClr val="bg1"/>
                </a:solidFill>
                <a:latin typeface="Calibri" pitchFamily="34" charset="0"/>
                <a:cs typeface="Arial" charset="0"/>
              </a:rPr>
              <a:t> et al. (1995) Chem. Geol., 120, 207-221</a:t>
            </a:r>
          </a:p>
          <a:p>
            <a:pPr algn="just">
              <a:defRPr/>
            </a:pPr>
            <a:r>
              <a:rPr lang="en-GB" sz="1400" dirty="0" err="1" smtClean="0">
                <a:solidFill>
                  <a:schemeClr val="bg1"/>
                </a:solidFill>
                <a:latin typeface="Calibri" pitchFamily="34" charset="0"/>
              </a:rPr>
              <a:t>Raterron</a:t>
            </a:r>
            <a:r>
              <a:rPr lang="en-GB" sz="1400" dirty="0" smtClean="0">
                <a:solidFill>
                  <a:schemeClr val="bg1"/>
                </a:solidFill>
                <a:latin typeface="Calibri" pitchFamily="34" charset="0"/>
              </a:rPr>
              <a:t> et al. (1997) Phys. Earth Chem. Int., 89, 77-88.</a:t>
            </a:r>
          </a:p>
          <a:p>
            <a:pPr algn="just">
              <a:defRPr/>
            </a:pPr>
            <a:r>
              <a:rPr lang="en-GB" sz="1400" dirty="0" err="1" smtClean="0">
                <a:solidFill>
                  <a:schemeClr val="bg1"/>
                </a:solidFill>
                <a:latin typeface="Calibri" pitchFamily="34" charset="0"/>
              </a:rPr>
              <a:t>Stixrude</a:t>
            </a:r>
            <a:r>
              <a:rPr lang="en-GB" sz="1400" dirty="0" smtClean="0">
                <a:solidFill>
                  <a:schemeClr val="bg1"/>
                </a:solidFill>
                <a:latin typeface="Calibri" pitchFamily="34" charset="0"/>
              </a:rPr>
              <a:t> and Lithgow-</a:t>
            </a:r>
            <a:r>
              <a:rPr lang="en-GB" sz="1400" dirty="0" err="1" smtClean="0">
                <a:solidFill>
                  <a:schemeClr val="bg1"/>
                </a:solidFill>
                <a:latin typeface="Calibri" pitchFamily="34" charset="0"/>
              </a:rPr>
              <a:t>Bertelloni</a:t>
            </a:r>
            <a:r>
              <a:rPr lang="en-GB" sz="1400" dirty="0" smtClean="0">
                <a:solidFill>
                  <a:schemeClr val="bg1"/>
                </a:solidFill>
                <a:latin typeface="Calibri" pitchFamily="34" charset="0"/>
              </a:rPr>
              <a:t> (2011) </a:t>
            </a:r>
            <a:r>
              <a:rPr lang="en-GB" sz="1400" dirty="0" err="1" smtClean="0">
                <a:solidFill>
                  <a:schemeClr val="bg1"/>
                </a:solidFill>
                <a:latin typeface="Calibri" pitchFamily="34" charset="0"/>
              </a:rPr>
              <a:t>Geophys</a:t>
            </a:r>
            <a:r>
              <a:rPr lang="en-GB" sz="1400" dirty="0" smtClean="0">
                <a:solidFill>
                  <a:schemeClr val="bg1"/>
                </a:solidFill>
                <a:latin typeface="Calibri" pitchFamily="34" charset="0"/>
              </a:rPr>
              <a:t>. J. Int., 184, 1180-1213.</a:t>
            </a:r>
          </a:p>
          <a:p>
            <a:pPr algn="just">
              <a:defRPr/>
            </a:pPr>
            <a:r>
              <a:rPr lang="en-GB" sz="1400" dirty="0" smtClean="0">
                <a:solidFill>
                  <a:schemeClr val="bg1"/>
                </a:solidFill>
                <a:latin typeface="Calibri" pitchFamily="34" charset="0"/>
              </a:rPr>
              <a:t>Walter (1999) J. Petrol.,  40, 1187-1193.</a:t>
            </a:r>
          </a:p>
          <a:p>
            <a:pPr algn="just">
              <a:defRPr/>
            </a:pPr>
            <a:r>
              <a:rPr lang="en-GB" sz="1400" dirty="0" smtClean="0">
                <a:solidFill>
                  <a:schemeClr val="bg1"/>
                </a:solidFill>
                <a:latin typeface="Calibri" pitchFamily="34" charset="0"/>
              </a:rPr>
              <a:t>Wyllie and </a:t>
            </a:r>
            <a:r>
              <a:rPr lang="en-GB" sz="1400" dirty="0" err="1" smtClean="0">
                <a:solidFill>
                  <a:schemeClr val="bg1"/>
                </a:solidFill>
                <a:latin typeface="Calibri" pitchFamily="34" charset="0"/>
              </a:rPr>
              <a:t>Riabchikov</a:t>
            </a:r>
            <a:r>
              <a:rPr lang="en-GB" sz="1400" dirty="0" smtClean="0">
                <a:solidFill>
                  <a:schemeClr val="bg1"/>
                </a:solidFill>
                <a:latin typeface="Calibri" pitchFamily="34" charset="0"/>
              </a:rPr>
              <a:t> (2000) J. Petrol., 41, 1195-1206.</a:t>
            </a:r>
          </a:p>
          <a:p>
            <a:pPr algn="just">
              <a:defRPr/>
            </a:pPr>
            <a:endParaRPr lang="en-GB" sz="1400" dirty="0">
              <a:solidFill>
                <a:schemeClr val="bg1"/>
              </a:solidFill>
              <a:latin typeface="Calibri" pitchFamily="34" charset="0"/>
            </a:endParaRPr>
          </a:p>
        </p:txBody>
      </p:sp>
      <p:sp>
        <p:nvSpPr>
          <p:cNvPr id="611332" name="Rectangle 4"/>
          <p:cNvSpPr>
            <a:spLocks noChangeArrowheads="1"/>
          </p:cNvSpPr>
          <p:nvPr/>
        </p:nvSpPr>
        <p:spPr bwMode="auto">
          <a:xfrm>
            <a:off x="0" y="74613"/>
            <a:ext cx="9144000" cy="914400"/>
          </a:xfrm>
          <a:prstGeom prst="rect">
            <a:avLst/>
          </a:prstGeom>
          <a:noFill/>
          <a:ln w="9525">
            <a:noFill/>
            <a:miter lim="800000"/>
            <a:headEnd/>
            <a:tailEnd/>
          </a:ln>
          <a:effectLst/>
        </p:spPr>
        <p:txBody>
          <a:bodyPr>
            <a:spAutoFit/>
          </a:bodyPr>
          <a:lstStyle/>
          <a:p>
            <a:pPr algn="ctr">
              <a:defRPr/>
            </a:pPr>
            <a:r>
              <a:rPr lang="en-GB" sz="5400" smtClean="0">
                <a:solidFill>
                  <a:srgbClr val="FF6600"/>
                </a:solidFill>
                <a:effectLst>
                  <a:outerShdw blurRad="38100" dist="38100" dir="2700000" algn="tl">
                    <a:srgbClr val="000000"/>
                  </a:outerShdw>
                </a:effectLst>
                <a:latin typeface="Calibri" pitchFamily="34" charset="0"/>
              </a:rPr>
              <a:t>Credits:</a:t>
            </a:r>
            <a:endParaRPr lang="en-GB" sz="5400">
              <a:solidFill>
                <a:srgbClr val="FF6600"/>
              </a:solidFill>
              <a:effectLst>
                <a:outerShdw blurRad="38100" dist="38100" dir="2700000" algn="tl">
                  <a:srgbClr val="000000"/>
                </a:outerShdw>
              </a:effectLst>
              <a:latin typeface="Calibri" pitchFamily="34" charset="0"/>
            </a:endParaRPr>
          </a:p>
        </p:txBody>
      </p:sp>
      <p:sp>
        <p:nvSpPr>
          <p:cNvPr id="611333" name="Text Box 5"/>
          <p:cNvSpPr txBox="1">
            <a:spLocks noChangeArrowheads="1"/>
          </p:cNvSpPr>
          <p:nvPr/>
        </p:nvSpPr>
        <p:spPr bwMode="auto">
          <a:xfrm>
            <a:off x="0" y="6044675"/>
            <a:ext cx="9144000" cy="587375"/>
          </a:xfrm>
          <a:prstGeom prst="rect">
            <a:avLst/>
          </a:prstGeom>
          <a:noFill/>
          <a:ln w="9525">
            <a:noFill/>
            <a:miter lim="800000"/>
            <a:headEnd/>
            <a:tailEnd/>
          </a:ln>
          <a:effectLst/>
        </p:spPr>
        <p:txBody>
          <a:bodyPr>
            <a:spAutoFit/>
          </a:bodyPr>
          <a:lstStyle/>
          <a:p>
            <a:pPr marL="265113" indent="-265113" algn="r">
              <a:lnSpc>
                <a:spcPct val="90000"/>
              </a:lnSpc>
              <a:defRPr/>
            </a:pPr>
            <a:r>
              <a:rPr lang="en-GB" smtClean="0">
                <a:solidFill>
                  <a:schemeClr val="bg1"/>
                </a:solidFill>
                <a:effectLst>
                  <a:outerShdw blurRad="38100" dist="38100" dir="2700000" algn="tl">
                    <a:srgbClr val="000000"/>
                  </a:outerShdw>
                </a:effectLst>
                <a:latin typeface="Calibri" pitchFamily="34" charset="0"/>
              </a:rPr>
              <a:t>Anyone can use this material for scientific and non-scientific purposes.</a:t>
            </a:r>
          </a:p>
          <a:p>
            <a:pPr marL="265113" indent="-265113" algn="r">
              <a:lnSpc>
                <a:spcPct val="90000"/>
              </a:lnSpc>
              <a:defRPr/>
            </a:pPr>
            <a:r>
              <a:rPr lang="en-GB" smtClean="0">
                <a:solidFill>
                  <a:schemeClr val="bg1"/>
                </a:solidFill>
                <a:effectLst>
                  <a:outerShdw blurRad="38100" dist="38100" dir="2700000" algn="tl">
                    <a:srgbClr val="000000"/>
                  </a:outerShdw>
                </a:effectLst>
                <a:latin typeface="Calibri" pitchFamily="34" charset="0"/>
              </a:rPr>
              <a:t>Please quote and acknowledge the source of data</a:t>
            </a:r>
            <a:endParaRPr lang="en-GB" sz="1600">
              <a:solidFill>
                <a:schemeClr val="bg1"/>
              </a:solidFill>
              <a:effectLst>
                <a:outerShdw blurRad="38100" dist="38100" dir="2700000" algn="tl">
                  <a:srgbClr val="000000"/>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11332"/>
                                        </p:tgtEl>
                                        <p:attrNameLst>
                                          <p:attrName>style.visibility</p:attrName>
                                        </p:attrNameLst>
                                      </p:cBhvr>
                                      <p:to>
                                        <p:strVal val="visible"/>
                                      </p:to>
                                    </p:set>
                                    <p:animEffect transition="in" filter="fade">
                                      <p:cBhvr>
                                        <p:cTn id="7" dur="500"/>
                                        <p:tgtEl>
                                          <p:spTgt spid="61133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11330"/>
                                        </p:tgtEl>
                                        <p:attrNameLst>
                                          <p:attrName>style.visibility</p:attrName>
                                        </p:attrNameLst>
                                      </p:cBhvr>
                                      <p:to>
                                        <p:strVal val="visible"/>
                                      </p:to>
                                    </p:set>
                                    <p:animEffect transition="in" filter="fade">
                                      <p:cBhvr>
                                        <p:cTn id="11" dur="500"/>
                                        <p:tgtEl>
                                          <p:spTgt spid="61133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11333"/>
                                        </p:tgtEl>
                                        <p:attrNameLst>
                                          <p:attrName>style.visibility</p:attrName>
                                        </p:attrNameLst>
                                      </p:cBhvr>
                                      <p:to>
                                        <p:strVal val="visible"/>
                                      </p:to>
                                    </p:set>
                                    <p:animEffect transition="in" filter="fade">
                                      <p:cBhvr>
                                        <p:cTn id="15" dur="2000"/>
                                        <p:tgtEl>
                                          <p:spTgt spid="6113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1330" grpId="0"/>
      <p:bldP spid="611332" grpId="0"/>
      <p:bldP spid="611333"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uppo 10"/>
          <p:cNvGrpSpPr>
            <a:grpSpLocks/>
          </p:cNvGrpSpPr>
          <p:nvPr/>
        </p:nvGrpSpPr>
        <p:grpSpPr bwMode="auto">
          <a:xfrm>
            <a:off x="4085865" y="535593"/>
            <a:ext cx="4970826" cy="6073702"/>
            <a:chOff x="3959272" y="442749"/>
            <a:chExt cx="4970446" cy="6073841"/>
          </a:xfrm>
        </p:grpSpPr>
        <p:sp>
          <p:nvSpPr>
            <p:cNvPr id="12" name="Rettangolo 11"/>
            <p:cNvSpPr/>
            <p:nvPr/>
          </p:nvSpPr>
          <p:spPr bwMode="auto">
            <a:xfrm>
              <a:off x="3959272" y="474315"/>
              <a:ext cx="4970446" cy="6042268"/>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nchor="ctr"/>
            <a:lstStyle/>
            <a:p>
              <a:pPr>
                <a:defRPr/>
              </a:pPr>
              <a:endParaRPr lang="it-IT">
                <a:latin typeface="Calibri" pitchFamily="34" charset="0"/>
              </a:endParaRPr>
            </a:p>
          </p:txBody>
        </p:sp>
        <p:sp>
          <p:nvSpPr>
            <p:cNvPr id="13" name="Rettangolo 12"/>
            <p:cNvSpPr/>
            <p:nvPr/>
          </p:nvSpPr>
          <p:spPr bwMode="auto">
            <a:xfrm>
              <a:off x="4643795" y="914166"/>
              <a:ext cx="4219253" cy="5435725"/>
            </a:xfrm>
            <a:prstGeom prst="rect">
              <a:avLst/>
            </a:prstGeom>
            <a:solidFill>
              <a:schemeClr val="bg1"/>
            </a:solidFill>
            <a:ln w="19050" cap="flat" cmpd="sng" algn="ctr">
              <a:solidFill>
                <a:schemeClr val="tx1"/>
              </a:solidFill>
              <a:prstDash val="solid"/>
              <a:round/>
              <a:headEnd type="none" w="med" len="med"/>
              <a:tailEnd type="none" w="med" len="med"/>
            </a:ln>
            <a:effectLst/>
          </p:spPr>
          <p:txBody>
            <a:bodyPr anchor="ctr"/>
            <a:lstStyle/>
            <a:p>
              <a:pPr>
                <a:defRPr/>
              </a:pPr>
              <a:endParaRPr lang="it-IT">
                <a:latin typeface="Calibri" pitchFamily="34" charset="0"/>
              </a:endParaRPr>
            </a:p>
          </p:txBody>
        </p:sp>
        <p:grpSp>
          <p:nvGrpSpPr>
            <p:cNvPr id="3" name="Gruppo 50"/>
            <p:cNvGrpSpPr>
              <a:grpSpLocks/>
            </p:cNvGrpSpPr>
            <p:nvPr/>
          </p:nvGrpSpPr>
          <p:grpSpPr bwMode="auto">
            <a:xfrm>
              <a:off x="4648200" y="1816100"/>
              <a:ext cx="116840" cy="3652520"/>
              <a:chOff x="4648200" y="1816100"/>
              <a:chExt cx="116840" cy="3652520"/>
            </a:xfrm>
          </p:grpSpPr>
          <p:cxnSp>
            <p:nvCxnSpPr>
              <p:cNvPr id="10307" name="Connettore 1 27"/>
              <p:cNvCxnSpPr>
                <a:cxnSpLocks noChangeShapeType="1"/>
              </p:cNvCxnSpPr>
              <p:nvPr/>
            </p:nvCxnSpPr>
            <p:spPr bwMode="auto">
              <a:xfrm>
                <a:off x="4648200" y="1816100"/>
                <a:ext cx="116840" cy="2540"/>
              </a:xfrm>
              <a:prstGeom prst="line">
                <a:avLst/>
              </a:prstGeom>
              <a:noFill/>
              <a:ln w="19050" algn="ctr">
                <a:solidFill>
                  <a:schemeClr val="tx1"/>
                </a:solidFill>
                <a:round/>
                <a:headEnd/>
                <a:tailEnd/>
              </a:ln>
            </p:spPr>
          </p:cxnSp>
          <p:cxnSp>
            <p:nvCxnSpPr>
              <p:cNvPr id="10308" name="Connettore 1 28"/>
              <p:cNvCxnSpPr>
                <a:cxnSpLocks noChangeShapeType="1"/>
              </p:cNvCxnSpPr>
              <p:nvPr/>
            </p:nvCxnSpPr>
            <p:spPr bwMode="auto">
              <a:xfrm>
                <a:off x="4648200" y="2727960"/>
                <a:ext cx="116840" cy="2540"/>
              </a:xfrm>
              <a:prstGeom prst="line">
                <a:avLst/>
              </a:prstGeom>
              <a:noFill/>
              <a:ln w="19050" algn="ctr">
                <a:solidFill>
                  <a:schemeClr val="tx1"/>
                </a:solidFill>
                <a:round/>
                <a:headEnd/>
                <a:tailEnd/>
              </a:ln>
            </p:spPr>
          </p:cxnSp>
          <p:cxnSp>
            <p:nvCxnSpPr>
              <p:cNvPr id="10309" name="Connettore 1 29"/>
              <p:cNvCxnSpPr>
                <a:cxnSpLocks noChangeShapeType="1"/>
              </p:cNvCxnSpPr>
              <p:nvPr/>
            </p:nvCxnSpPr>
            <p:spPr bwMode="auto">
              <a:xfrm>
                <a:off x="4648200" y="3639820"/>
                <a:ext cx="116840" cy="2540"/>
              </a:xfrm>
              <a:prstGeom prst="line">
                <a:avLst/>
              </a:prstGeom>
              <a:noFill/>
              <a:ln w="19050" algn="ctr">
                <a:solidFill>
                  <a:schemeClr val="tx1"/>
                </a:solidFill>
                <a:round/>
                <a:headEnd/>
                <a:tailEnd/>
              </a:ln>
            </p:spPr>
          </p:cxnSp>
          <p:cxnSp>
            <p:nvCxnSpPr>
              <p:cNvPr id="10310" name="Connettore 1 30"/>
              <p:cNvCxnSpPr>
                <a:cxnSpLocks noChangeShapeType="1"/>
              </p:cNvCxnSpPr>
              <p:nvPr/>
            </p:nvCxnSpPr>
            <p:spPr bwMode="auto">
              <a:xfrm>
                <a:off x="4648200" y="4551680"/>
                <a:ext cx="116840" cy="2540"/>
              </a:xfrm>
              <a:prstGeom prst="line">
                <a:avLst/>
              </a:prstGeom>
              <a:noFill/>
              <a:ln w="19050" algn="ctr">
                <a:solidFill>
                  <a:schemeClr val="tx1"/>
                </a:solidFill>
                <a:round/>
                <a:headEnd/>
                <a:tailEnd/>
              </a:ln>
            </p:spPr>
          </p:cxnSp>
          <p:cxnSp>
            <p:nvCxnSpPr>
              <p:cNvPr id="10311" name="Connettore 1 31"/>
              <p:cNvCxnSpPr>
                <a:cxnSpLocks noChangeShapeType="1"/>
              </p:cNvCxnSpPr>
              <p:nvPr/>
            </p:nvCxnSpPr>
            <p:spPr bwMode="auto">
              <a:xfrm>
                <a:off x="4648200" y="5466080"/>
                <a:ext cx="116840" cy="2540"/>
              </a:xfrm>
              <a:prstGeom prst="line">
                <a:avLst/>
              </a:prstGeom>
              <a:noFill/>
              <a:ln w="19050" algn="ctr">
                <a:solidFill>
                  <a:schemeClr val="tx1"/>
                </a:solidFill>
                <a:round/>
                <a:headEnd/>
                <a:tailEnd/>
              </a:ln>
            </p:spPr>
          </p:cxnSp>
        </p:grpSp>
        <p:cxnSp>
          <p:nvCxnSpPr>
            <p:cNvPr id="10294" name="Connettore 1 14"/>
            <p:cNvCxnSpPr>
              <a:cxnSpLocks noChangeShapeType="1"/>
            </p:cNvCxnSpPr>
            <p:nvPr/>
          </p:nvCxnSpPr>
          <p:spPr bwMode="auto">
            <a:xfrm rot="5400000">
              <a:off x="4873944" y="959166"/>
              <a:ext cx="81915" cy="2"/>
            </a:xfrm>
            <a:prstGeom prst="line">
              <a:avLst/>
            </a:prstGeom>
            <a:noFill/>
            <a:ln w="19050" algn="ctr">
              <a:solidFill>
                <a:schemeClr val="tx1"/>
              </a:solidFill>
              <a:round/>
              <a:headEnd/>
              <a:tailEnd/>
            </a:ln>
          </p:spPr>
        </p:cxnSp>
        <p:sp>
          <p:nvSpPr>
            <p:cNvPr id="10295" name="CasellaDiTesto 15"/>
            <p:cNvSpPr txBox="1">
              <a:spLocks noChangeArrowheads="1"/>
            </p:cNvSpPr>
            <p:nvPr/>
          </p:nvSpPr>
          <p:spPr bwMode="auto">
            <a:xfrm>
              <a:off x="4603288" y="661446"/>
              <a:ext cx="550109" cy="307784"/>
            </a:xfrm>
            <a:prstGeom prst="rect">
              <a:avLst/>
            </a:prstGeom>
            <a:noFill/>
            <a:ln w="9525">
              <a:noFill/>
              <a:miter lim="800000"/>
              <a:headEnd/>
              <a:tailEnd/>
            </a:ln>
          </p:spPr>
          <p:txBody>
            <a:bodyPr wrap="none">
              <a:spAutoFit/>
            </a:bodyPr>
            <a:lstStyle/>
            <a:p>
              <a:r>
                <a:rPr lang="it-IT" sz="1400" b="1">
                  <a:solidFill>
                    <a:schemeClr val="tx1"/>
                  </a:solidFill>
                  <a:effectLst/>
                  <a:latin typeface="Calibri" pitchFamily="34" charset="0"/>
                </a:rPr>
                <a:t>1100</a:t>
              </a:r>
            </a:p>
          </p:txBody>
        </p:sp>
        <p:sp>
          <p:nvSpPr>
            <p:cNvPr id="10296" name="CasellaDiTesto 16"/>
            <p:cNvSpPr txBox="1">
              <a:spLocks noChangeArrowheads="1"/>
            </p:cNvSpPr>
            <p:nvPr/>
          </p:nvSpPr>
          <p:spPr bwMode="auto">
            <a:xfrm>
              <a:off x="5273848" y="661446"/>
              <a:ext cx="550109" cy="307784"/>
            </a:xfrm>
            <a:prstGeom prst="rect">
              <a:avLst/>
            </a:prstGeom>
            <a:noFill/>
            <a:ln w="9525">
              <a:noFill/>
              <a:miter lim="800000"/>
              <a:headEnd/>
              <a:tailEnd/>
            </a:ln>
          </p:spPr>
          <p:txBody>
            <a:bodyPr wrap="none">
              <a:spAutoFit/>
            </a:bodyPr>
            <a:lstStyle/>
            <a:p>
              <a:r>
                <a:rPr lang="it-IT" sz="1400" b="1">
                  <a:solidFill>
                    <a:schemeClr val="tx1"/>
                  </a:solidFill>
                  <a:effectLst/>
                  <a:latin typeface="Calibri" pitchFamily="34" charset="0"/>
                </a:rPr>
                <a:t>1200</a:t>
              </a:r>
            </a:p>
          </p:txBody>
        </p:sp>
        <p:sp>
          <p:nvSpPr>
            <p:cNvPr id="10297" name="CasellaDiTesto 17"/>
            <p:cNvSpPr txBox="1">
              <a:spLocks noChangeArrowheads="1"/>
            </p:cNvSpPr>
            <p:nvPr/>
          </p:nvSpPr>
          <p:spPr bwMode="auto">
            <a:xfrm>
              <a:off x="5932978" y="661446"/>
              <a:ext cx="550109" cy="307784"/>
            </a:xfrm>
            <a:prstGeom prst="rect">
              <a:avLst/>
            </a:prstGeom>
            <a:noFill/>
            <a:ln w="9525">
              <a:noFill/>
              <a:miter lim="800000"/>
              <a:headEnd/>
              <a:tailEnd/>
            </a:ln>
          </p:spPr>
          <p:txBody>
            <a:bodyPr wrap="none">
              <a:spAutoFit/>
            </a:bodyPr>
            <a:lstStyle/>
            <a:p>
              <a:r>
                <a:rPr lang="it-IT" sz="1400" b="1" dirty="0">
                  <a:solidFill>
                    <a:schemeClr val="tx1"/>
                  </a:solidFill>
                  <a:effectLst/>
                  <a:latin typeface="Calibri" pitchFamily="34" charset="0"/>
                </a:rPr>
                <a:t>1300</a:t>
              </a:r>
            </a:p>
          </p:txBody>
        </p:sp>
        <p:sp>
          <p:nvSpPr>
            <p:cNvPr id="10298" name="CasellaDiTesto 18"/>
            <p:cNvSpPr txBox="1">
              <a:spLocks noChangeArrowheads="1"/>
            </p:cNvSpPr>
            <p:nvPr/>
          </p:nvSpPr>
          <p:spPr bwMode="auto">
            <a:xfrm>
              <a:off x="6580678" y="661446"/>
              <a:ext cx="550109" cy="307784"/>
            </a:xfrm>
            <a:prstGeom prst="rect">
              <a:avLst/>
            </a:prstGeom>
            <a:noFill/>
            <a:ln w="9525">
              <a:noFill/>
              <a:miter lim="800000"/>
              <a:headEnd/>
              <a:tailEnd/>
            </a:ln>
          </p:spPr>
          <p:txBody>
            <a:bodyPr wrap="none">
              <a:spAutoFit/>
            </a:bodyPr>
            <a:lstStyle/>
            <a:p>
              <a:r>
                <a:rPr lang="it-IT" sz="1400" b="1">
                  <a:solidFill>
                    <a:schemeClr val="tx1"/>
                  </a:solidFill>
                  <a:effectLst/>
                  <a:latin typeface="Calibri" pitchFamily="34" charset="0"/>
                </a:rPr>
                <a:t>1400</a:t>
              </a:r>
            </a:p>
          </p:txBody>
        </p:sp>
        <p:sp>
          <p:nvSpPr>
            <p:cNvPr id="10299" name="CasellaDiTesto 19"/>
            <p:cNvSpPr txBox="1">
              <a:spLocks noChangeArrowheads="1"/>
            </p:cNvSpPr>
            <p:nvPr/>
          </p:nvSpPr>
          <p:spPr bwMode="auto">
            <a:xfrm>
              <a:off x="7235998" y="661446"/>
              <a:ext cx="550109" cy="307784"/>
            </a:xfrm>
            <a:prstGeom prst="rect">
              <a:avLst/>
            </a:prstGeom>
            <a:noFill/>
            <a:ln w="9525">
              <a:noFill/>
              <a:miter lim="800000"/>
              <a:headEnd/>
              <a:tailEnd/>
            </a:ln>
          </p:spPr>
          <p:txBody>
            <a:bodyPr wrap="none">
              <a:spAutoFit/>
            </a:bodyPr>
            <a:lstStyle/>
            <a:p>
              <a:r>
                <a:rPr lang="it-IT" sz="1400" b="1">
                  <a:solidFill>
                    <a:schemeClr val="tx1"/>
                  </a:solidFill>
                  <a:effectLst/>
                  <a:latin typeface="Calibri" pitchFamily="34" charset="0"/>
                </a:rPr>
                <a:t>1500</a:t>
              </a:r>
            </a:p>
          </p:txBody>
        </p:sp>
        <p:sp>
          <p:nvSpPr>
            <p:cNvPr id="10300" name="CasellaDiTesto 20"/>
            <p:cNvSpPr txBox="1">
              <a:spLocks noChangeArrowheads="1"/>
            </p:cNvSpPr>
            <p:nvPr/>
          </p:nvSpPr>
          <p:spPr bwMode="auto">
            <a:xfrm>
              <a:off x="7937038" y="661446"/>
              <a:ext cx="550109" cy="307784"/>
            </a:xfrm>
            <a:prstGeom prst="rect">
              <a:avLst/>
            </a:prstGeom>
            <a:noFill/>
            <a:ln w="9525">
              <a:noFill/>
              <a:miter lim="800000"/>
              <a:headEnd/>
              <a:tailEnd/>
            </a:ln>
          </p:spPr>
          <p:txBody>
            <a:bodyPr wrap="none">
              <a:spAutoFit/>
            </a:bodyPr>
            <a:lstStyle/>
            <a:p>
              <a:r>
                <a:rPr lang="it-IT" sz="1400" b="1">
                  <a:solidFill>
                    <a:schemeClr val="tx1"/>
                  </a:solidFill>
                  <a:effectLst/>
                  <a:latin typeface="Calibri" pitchFamily="34" charset="0"/>
                </a:rPr>
                <a:t>1600</a:t>
              </a:r>
            </a:p>
          </p:txBody>
        </p:sp>
        <p:sp>
          <p:nvSpPr>
            <p:cNvPr id="10301" name="CasellaDiTesto 21"/>
            <p:cNvSpPr txBox="1">
              <a:spLocks noChangeArrowheads="1"/>
            </p:cNvSpPr>
            <p:nvPr/>
          </p:nvSpPr>
          <p:spPr bwMode="auto">
            <a:xfrm>
              <a:off x="4346621" y="1667286"/>
              <a:ext cx="276016" cy="307784"/>
            </a:xfrm>
            <a:prstGeom prst="rect">
              <a:avLst/>
            </a:prstGeom>
            <a:noFill/>
            <a:ln w="9525">
              <a:noFill/>
              <a:miter lim="800000"/>
              <a:headEnd/>
              <a:tailEnd/>
            </a:ln>
          </p:spPr>
          <p:txBody>
            <a:bodyPr wrap="none">
              <a:spAutoFit/>
            </a:bodyPr>
            <a:lstStyle/>
            <a:p>
              <a:pPr algn="r"/>
              <a:r>
                <a:rPr lang="it-IT" sz="1400" b="1">
                  <a:solidFill>
                    <a:schemeClr val="tx1"/>
                  </a:solidFill>
                  <a:effectLst/>
                  <a:latin typeface="Calibri" pitchFamily="34" charset="0"/>
                </a:rPr>
                <a:t>5</a:t>
              </a:r>
            </a:p>
          </p:txBody>
        </p:sp>
        <p:sp>
          <p:nvSpPr>
            <p:cNvPr id="10302" name="CasellaDiTesto 22"/>
            <p:cNvSpPr txBox="1">
              <a:spLocks noChangeArrowheads="1"/>
            </p:cNvSpPr>
            <p:nvPr/>
          </p:nvSpPr>
          <p:spPr bwMode="auto">
            <a:xfrm>
              <a:off x="4255258" y="2581686"/>
              <a:ext cx="367380" cy="307784"/>
            </a:xfrm>
            <a:prstGeom prst="rect">
              <a:avLst/>
            </a:prstGeom>
            <a:noFill/>
            <a:ln w="9525">
              <a:noFill/>
              <a:miter lim="800000"/>
              <a:headEnd/>
              <a:tailEnd/>
            </a:ln>
          </p:spPr>
          <p:txBody>
            <a:bodyPr wrap="none">
              <a:spAutoFit/>
            </a:bodyPr>
            <a:lstStyle/>
            <a:p>
              <a:pPr algn="r"/>
              <a:r>
                <a:rPr lang="it-IT" sz="1400" b="1">
                  <a:solidFill>
                    <a:schemeClr val="tx1"/>
                  </a:solidFill>
                  <a:effectLst/>
                  <a:latin typeface="Calibri" pitchFamily="34" charset="0"/>
                </a:rPr>
                <a:t>10</a:t>
              </a:r>
            </a:p>
          </p:txBody>
        </p:sp>
        <p:sp>
          <p:nvSpPr>
            <p:cNvPr id="10303" name="CasellaDiTesto 23"/>
            <p:cNvSpPr txBox="1">
              <a:spLocks noChangeArrowheads="1"/>
            </p:cNvSpPr>
            <p:nvPr/>
          </p:nvSpPr>
          <p:spPr bwMode="auto">
            <a:xfrm>
              <a:off x="4255258" y="3485926"/>
              <a:ext cx="367380" cy="307784"/>
            </a:xfrm>
            <a:prstGeom prst="rect">
              <a:avLst/>
            </a:prstGeom>
            <a:noFill/>
            <a:ln w="9525">
              <a:noFill/>
              <a:miter lim="800000"/>
              <a:headEnd/>
              <a:tailEnd/>
            </a:ln>
          </p:spPr>
          <p:txBody>
            <a:bodyPr wrap="none">
              <a:spAutoFit/>
            </a:bodyPr>
            <a:lstStyle/>
            <a:p>
              <a:pPr algn="r"/>
              <a:r>
                <a:rPr lang="it-IT" sz="1400" b="1" dirty="0">
                  <a:solidFill>
                    <a:schemeClr val="tx1"/>
                  </a:solidFill>
                  <a:effectLst/>
                  <a:latin typeface="Calibri" pitchFamily="34" charset="0"/>
                </a:rPr>
                <a:t>15</a:t>
              </a:r>
            </a:p>
          </p:txBody>
        </p:sp>
        <p:sp>
          <p:nvSpPr>
            <p:cNvPr id="10304" name="CasellaDiTesto 24"/>
            <p:cNvSpPr txBox="1">
              <a:spLocks noChangeArrowheads="1"/>
            </p:cNvSpPr>
            <p:nvPr/>
          </p:nvSpPr>
          <p:spPr bwMode="auto">
            <a:xfrm>
              <a:off x="4255258" y="4420646"/>
              <a:ext cx="367380" cy="307784"/>
            </a:xfrm>
            <a:prstGeom prst="rect">
              <a:avLst/>
            </a:prstGeom>
            <a:noFill/>
            <a:ln w="9525">
              <a:noFill/>
              <a:miter lim="800000"/>
              <a:headEnd/>
              <a:tailEnd/>
            </a:ln>
          </p:spPr>
          <p:txBody>
            <a:bodyPr wrap="none">
              <a:spAutoFit/>
            </a:bodyPr>
            <a:lstStyle/>
            <a:p>
              <a:pPr algn="r"/>
              <a:r>
                <a:rPr lang="it-IT" sz="1400" b="1">
                  <a:solidFill>
                    <a:schemeClr val="tx1"/>
                  </a:solidFill>
                  <a:effectLst/>
                  <a:latin typeface="Calibri" pitchFamily="34" charset="0"/>
                </a:rPr>
                <a:t>20</a:t>
              </a:r>
            </a:p>
          </p:txBody>
        </p:sp>
        <p:sp>
          <p:nvSpPr>
            <p:cNvPr id="10305" name="CasellaDiTesto 25"/>
            <p:cNvSpPr txBox="1">
              <a:spLocks noChangeArrowheads="1"/>
            </p:cNvSpPr>
            <p:nvPr/>
          </p:nvSpPr>
          <p:spPr bwMode="auto">
            <a:xfrm>
              <a:off x="4255258" y="5329966"/>
              <a:ext cx="367380" cy="307784"/>
            </a:xfrm>
            <a:prstGeom prst="rect">
              <a:avLst/>
            </a:prstGeom>
            <a:noFill/>
            <a:ln w="9525">
              <a:noFill/>
              <a:miter lim="800000"/>
              <a:headEnd/>
              <a:tailEnd/>
            </a:ln>
          </p:spPr>
          <p:txBody>
            <a:bodyPr wrap="none">
              <a:spAutoFit/>
            </a:bodyPr>
            <a:lstStyle/>
            <a:p>
              <a:pPr algn="r"/>
              <a:r>
                <a:rPr lang="it-IT" sz="1400" b="1">
                  <a:solidFill>
                    <a:schemeClr val="tx1"/>
                  </a:solidFill>
                  <a:effectLst/>
                  <a:latin typeface="Calibri" pitchFamily="34" charset="0"/>
                </a:rPr>
                <a:t>25</a:t>
              </a:r>
            </a:p>
          </p:txBody>
        </p:sp>
        <p:sp>
          <p:nvSpPr>
            <p:cNvPr id="10306" name="CasellaDiTesto 26"/>
            <p:cNvSpPr txBox="1">
              <a:spLocks noChangeArrowheads="1"/>
            </p:cNvSpPr>
            <p:nvPr/>
          </p:nvSpPr>
          <p:spPr bwMode="auto">
            <a:xfrm>
              <a:off x="4255258" y="6208806"/>
              <a:ext cx="367380" cy="307784"/>
            </a:xfrm>
            <a:prstGeom prst="rect">
              <a:avLst/>
            </a:prstGeom>
            <a:noFill/>
            <a:ln w="9525">
              <a:noFill/>
              <a:miter lim="800000"/>
              <a:headEnd/>
              <a:tailEnd/>
            </a:ln>
          </p:spPr>
          <p:txBody>
            <a:bodyPr wrap="none">
              <a:spAutoFit/>
            </a:bodyPr>
            <a:lstStyle/>
            <a:p>
              <a:pPr algn="r"/>
              <a:r>
                <a:rPr lang="it-IT" sz="1400" b="1">
                  <a:solidFill>
                    <a:schemeClr val="tx1"/>
                  </a:solidFill>
                  <a:effectLst/>
                  <a:latin typeface="Calibri" pitchFamily="34" charset="0"/>
                </a:rPr>
                <a:t>30</a:t>
              </a:r>
            </a:p>
          </p:txBody>
        </p:sp>
        <p:sp>
          <p:nvSpPr>
            <p:cNvPr id="72" name="CasellaDiTesto 23"/>
            <p:cNvSpPr txBox="1">
              <a:spLocks noChangeArrowheads="1"/>
            </p:cNvSpPr>
            <p:nvPr/>
          </p:nvSpPr>
          <p:spPr bwMode="auto">
            <a:xfrm rot="16200000">
              <a:off x="3715840" y="3223669"/>
              <a:ext cx="934892" cy="369304"/>
            </a:xfrm>
            <a:prstGeom prst="rect">
              <a:avLst/>
            </a:prstGeom>
            <a:noFill/>
            <a:ln w="9525">
              <a:noFill/>
              <a:miter lim="800000"/>
              <a:headEnd/>
              <a:tailEnd/>
            </a:ln>
          </p:spPr>
          <p:txBody>
            <a:bodyPr wrap="none">
              <a:spAutoFit/>
            </a:bodyPr>
            <a:lstStyle/>
            <a:p>
              <a:pPr algn="r"/>
              <a:r>
                <a:rPr lang="it-IT" b="1" dirty="0" smtClean="0">
                  <a:solidFill>
                    <a:schemeClr val="tx1"/>
                  </a:solidFill>
                  <a:effectLst/>
                  <a:latin typeface="Calibri" pitchFamily="34" charset="0"/>
                </a:rPr>
                <a:t>P (kbar)</a:t>
              </a:r>
              <a:endParaRPr lang="it-IT" b="1" dirty="0">
                <a:solidFill>
                  <a:schemeClr val="tx1"/>
                </a:solidFill>
                <a:effectLst/>
                <a:latin typeface="Calibri" pitchFamily="34" charset="0"/>
              </a:endParaRPr>
            </a:p>
          </p:txBody>
        </p:sp>
        <p:sp>
          <p:nvSpPr>
            <p:cNvPr id="76" name="CasellaDiTesto 17"/>
            <p:cNvSpPr txBox="1">
              <a:spLocks noChangeArrowheads="1"/>
            </p:cNvSpPr>
            <p:nvPr/>
          </p:nvSpPr>
          <p:spPr bwMode="auto">
            <a:xfrm>
              <a:off x="6071863" y="442749"/>
              <a:ext cx="695971" cy="369340"/>
            </a:xfrm>
            <a:prstGeom prst="rect">
              <a:avLst/>
            </a:prstGeom>
            <a:noFill/>
            <a:ln w="9525">
              <a:noFill/>
              <a:miter lim="800000"/>
              <a:headEnd/>
              <a:tailEnd/>
            </a:ln>
          </p:spPr>
          <p:txBody>
            <a:bodyPr wrap="none">
              <a:spAutoFit/>
            </a:bodyPr>
            <a:lstStyle/>
            <a:p>
              <a:r>
                <a:rPr lang="it-IT" b="1" dirty="0" smtClean="0">
                  <a:solidFill>
                    <a:schemeClr val="tx1"/>
                  </a:solidFill>
                  <a:effectLst/>
                  <a:latin typeface="Calibri" pitchFamily="34" charset="0"/>
                </a:rPr>
                <a:t>T (°C)</a:t>
              </a:r>
              <a:endParaRPr lang="it-IT" b="1" dirty="0">
                <a:solidFill>
                  <a:schemeClr val="tx1"/>
                </a:solidFill>
                <a:effectLst/>
                <a:latin typeface="Calibri" pitchFamily="34" charset="0"/>
              </a:endParaRPr>
            </a:p>
          </p:txBody>
        </p:sp>
      </p:grpSp>
      <p:sp>
        <p:nvSpPr>
          <p:cNvPr id="82" name="Figura a mano libera 81"/>
          <p:cNvSpPr/>
          <p:nvPr/>
        </p:nvSpPr>
        <p:spPr bwMode="auto">
          <a:xfrm>
            <a:off x="5897563" y="2813575"/>
            <a:ext cx="1695450" cy="2773363"/>
          </a:xfrm>
          <a:custGeom>
            <a:avLst/>
            <a:gdLst>
              <a:gd name="connsiteX0" fmla="*/ 95250 w 1859280"/>
              <a:gd name="connsiteY0" fmla="*/ 299720 h 3340100"/>
              <a:gd name="connsiteX1" fmla="*/ 994410 w 1859280"/>
              <a:gd name="connsiteY1" fmla="*/ 1198880 h 3340100"/>
              <a:gd name="connsiteX2" fmla="*/ 1764030 w 1859280"/>
              <a:gd name="connsiteY2" fmla="*/ 2372360 h 3340100"/>
              <a:gd name="connsiteX3" fmla="*/ 1565910 w 1859280"/>
              <a:gd name="connsiteY3" fmla="*/ 2997200 h 3340100"/>
              <a:gd name="connsiteX4" fmla="*/ 95250 w 1859280"/>
              <a:gd name="connsiteY4" fmla="*/ 299720 h 3340100"/>
              <a:gd name="connsiteX0" fmla="*/ 95250 w 1859280"/>
              <a:gd name="connsiteY0" fmla="*/ 299720 h 3073400"/>
              <a:gd name="connsiteX1" fmla="*/ 994410 w 1859280"/>
              <a:gd name="connsiteY1" fmla="*/ 1198880 h 3073400"/>
              <a:gd name="connsiteX2" fmla="*/ 1764030 w 1859280"/>
              <a:gd name="connsiteY2" fmla="*/ 2372360 h 3073400"/>
              <a:gd name="connsiteX3" fmla="*/ 1565910 w 1859280"/>
              <a:gd name="connsiteY3" fmla="*/ 2997200 h 3073400"/>
              <a:gd name="connsiteX4" fmla="*/ 95250 w 1859280"/>
              <a:gd name="connsiteY4" fmla="*/ 299720 h 3073400"/>
              <a:gd name="connsiteX0" fmla="*/ 95250 w 1790700"/>
              <a:gd name="connsiteY0" fmla="*/ 299720 h 3073400"/>
              <a:gd name="connsiteX1" fmla="*/ 994410 w 1790700"/>
              <a:gd name="connsiteY1" fmla="*/ 1198880 h 3073400"/>
              <a:gd name="connsiteX2" fmla="*/ 1764030 w 1790700"/>
              <a:gd name="connsiteY2" fmla="*/ 2372360 h 3073400"/>
              <a:gd name="connsiteX3" fmla="*/ 1565910 w 1790700"/>
              <a:gd name="connsiteY3" fmla="*/ 2997200 h 3073400"/>
              <a:gd name="connsiteX4" fmla="*/ 95250 w 1790700"/>
              <a:gd name="connsiteY4" fmla="*/ 299720 h 3073400"/>
              <a:gd name="connsiteX0" fmla="*/ 95250 w 1790700"/>
              <a:gd name="connsiteY0" fmla="*/ 299720 h 3073400"/>
              <a:gd name="connsiteX1" fmla="*/ 994410 w 1790700"/>
              <a:gd name="connsiteY1" fmla="*/ 1198880 h 3073400"/>
              <a:gd name="connsiteX2" fmla="*/ 1764030 w 1790700"/>
              <a:gd name="connsiteY2" fmla="*/ 2372360 h 3073400"/>
              <a:gd name="connsiteX3" fmla="*/ 1565910 w 1790700"/>
              <a:gd name="connsiteY3" fmla="*/ 2997200 h 3073400"/>
              <a:gd name="connsiteX4" fmla="*/ 95250 w 1790700"/>
              <a:gd name="connsiteY4" fmla="*/ 299720 h 3073400"/>
              <a:gd name="connsiteX0" fmla="*/ 0 w 1695450"/>
              <a:gd name="connsiteY0" fmla="*/ 0 h 2773680"/>
              <a:gd name="connsiteX1" fmla="*/ 899160 w 1695450"/>
              <a:gd name="connsiteY1" fmla="*/ 899160 h 2773680"/>
              <a:gd name="connsiteX2" fmla="*/ 1668780 w 1695450"/>
              <a:gd name="connsiteY2" fmla="*/ 2072640 h 2773680"/>
              <a:gd name="connsiteX3" fmla="*/ 1470660 w 1695450"/>
              <a:gd name="connsiteY3" fmla="*/ 2697480 h 2773680"/>
              <a:gd name="connsiteX4" fmla="*/ 0 w 1695450"/>
              <a:gd name="connsiteY4" fmla="*/ 0 h 2773680"/>
              <a:gd name="connsiteX0" fmla="*/ 0 w 1695450"/>
              <a:gd name="connsiteY0" fmla="*/ 0 h 2773680"/>
              <a:gd name="connsiteX1" fmla="*/ 899160 w 1695450"/>
              <a:gd name="connsiteY1" fmla="*/ 899160 h 2773680"/>
              <a:gd name="connsiteX2" fmla="*/ 1668780 w 1695450"/>
              <a:gd name="connsiteY2" fmla="*/ 2072640 h 2773680"/>
              <a:gd name="connsiteX3" fmla="*/ 1470660 w 1695450"/>
              <a:gd name="connsiteY3" fmla="*/ 2697480 h 2773680"/>
              <a:gd name="connsiteX4" fmla="*/ 0 w 1695450"/>
              <a:gd name="connsiteY4" fmla="*/ 0 h 2773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5450" h="2773680">
                <a:moveTo>
                  <a:pt x="0" y="0"/>
                </a:moveTo>
                <a:cubicBezTo>
                  <a:pt x="80010" y="5080"/>
                  <a:pt x="621030" y="553720"/>
                  <a:pt x="899160" y="899160"/>
                </a:cubicBezTo>
                <a:cubicBezTo>
                  <a:pt x="1177290" y="1244600"/>
                  <a:pt x="1573530" y="1772920"/>
                  <a:pt x="1668780" y="2072640"/>
                </a:cubicBezTo>
                <a:cubicBezTo>
                  <a:pt x="1695450" y="2250440"/>
                  <a:pt x="1435100" y="2773680"/>
                  <a:pt x="1470660" y="2697480"/>
                </a:cubicBezTo>
                <a:cubicBezTo>
                  <a:pt x="1262380" y="2339340"/>
                  <a:pt x="140970" y="299720"/>
                  <a:pt x="0" y="0"/>
                </a:cubicBezTo>
                <a:close/>
              </a:path>
            </a:pathLst>
          </a:custGeom>
          <a:solidFill>
            <a:srgbClr val="FFFF00"/>
          </a:solidFill>
          <a:ln w="9525" cap="flat" cmpd="sng" algn="ctr">
            <a:noFill/>
            <a:prstDash val="solid"/>
            <a:round/>
            <a:headEnd type="none" w="med" len="med"/>
            <a:tailEnd type="none" w="med" len="med"/>
          </a:ln>
          <a:effectLst/>
        </p:spPr>
        <p:txBody>
          <a:bodyPr anchor="ctr"/>
          <a:lstStyle/>
          <a:p>
            <a:pPr>
              <a:defRPr/>
            </a:pPr>
            <a:endParaRPr lang="it-IT">
              <a:latin typeface="Calibri" pitchFamily="34" charset="0"/>
            </a:endParaRPr>
          </a:p>
        </p:txBody>
      </p:sp>
      <p:sp>
        <p:nvSpPr>
          <p:cNvPr id="865282" name="Text Box 2"/>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it-IT" sz="3200" dirty="0" err="1">
                <a:solidFill>
                  <a:schemeClr val="bg1"/>
                </a:solidFill>
                <a:effectLst>
                  <a:outerShdw blurRad="38100" dist="38100" dir="2700000" algn="tl">
                    <a:srgbClr val="000000"/>
                  </a:outerShdw>
                </a:effectLst>
                <a:latin typeface="Calibri" pitchFamily="34" charset="0"/>
              </a:rPr>
              <a:t>What</a:t>
            </a:r>
            <a:r>
              <a:rPr lang="it-IT" sz="3000" dirty="0">
                <a:solidFill>
                  <a:schemeClr val="bg1"/>
                </a:solidFill>
                <a:effectLst>
                  <a:outerShdw blurRad="38100" dist="38100" dir="2700000" algn="tl">
                    <a:srgbClr val="000000"/>
                  </a:outerShdw>
                </a:effectLst>
                <a:latin typeface="Calibri" pitchFamily="34" charset="0"/>
              </a:rPr>
              <a:t> </a:t>
            </a:r>
            <a:r>
              <a:rPr lang="it-IT" sz="3200" dirty="0" err="1">
                <a:solidFill>
                  <a:schemeClr val="bg1"/>
                </a:solidFill>
                <a:effectLst>
                  <a:outerShdw blurRad="38100" dist="38100" dir="2700000" algn="tl">
                    <a:srgbClr val="000000"/>
                  </a:outerShdw>
                </a:effectLst>
                <a:latin typeface="Calibri" pitchFamily="34" charset="0"/>
              </a:rPr>
              <a:t>we</a:t>
            </a:r>
            <a:r>
              <a:rPr lang="it-IT" sz="3000" dirty="0">
                <a:solidFill>
                  <a:schemeClr val="bg1"/>
                </a:solidFill>
                <a:effectLst>
                  <a:outerShdw blurRad="38100" dist="38100" dir="2700000" algn="tl">
                    <a:srgbClr val="000000"/>
                  </a:outerShdw>
                </a:effectLst>
                <a:latin typeface="Calibri" pitchFamily="34" charset="0"/>
              </a:rPr>
              <a:t> </a:t>
            </a:r>
            <a:r>
              <a:rPr lang="it-IT" sz="3200" dirty="0" err="1">
                <a:solidFill>
                  <a:schemeClr val="bg1"/>
                </a:solidFill>
                <a:effectLst>
                  <a:outerShdw blurRad="38100" dist="38100" dir="2700000" algn="tl">
                    <a:srgbClr val="000000"/>
                  </a:outerShdw>
                </a:effectLst>
                <a:latin typeface="Calibri" pitchFamily="34" charset="0"/>
              </a:rPr>
              <a:t>think</a:t>
            </a:r>
            <a:r>
              <a:rPr lang="it-IT" sz="3000" dirty="0">
                <a:solidFill>
                  <a:schemeClr val="bg1"/>
                </a:solidFill>
                <a:effectLst>
                  <a:outerShdw blurRad="38100" dist="38100" dir="2700000" algn="tl">
                    <a:srgbClr val="000000"/>
                  </a:outerShdw>
                </a:effectLst>
                <a:latin typeface="Calibri" pitchFamily="34" charset="0"/>
              </a:rPr>
              <a:t> </a:t>
            </a:r>
            <a:r>
              <a:rPr lang="it-IT" sz="3200" dirty="0" err="1">
                <a:solidFill>
                  <a:schemeClr val="bg1"/>
                </a:solidFill>
                <a:effectLst>
                  <a:outerShdw blurRad="38100" dist="38100" dir="2700000" algn="tl">
                    <a:srgbClr val="000000"/>
                  </a:outerShdw>
                </a:effectLst>
                <a:latin typeface="Calibri" pitchFamily="34" charset="0"/>
              </a:rPr>
              <a:t>we</a:t>
            </a:r>
            <a:r>
              <a:rPr lang="it-IT" sz="3000" dirty="0">
                <a:solidFill>
                  <a:schemeClr val="bg1"/>
                </a:solidFill>
                <a:effectLst>
                  <a:outerShdw blurRad="38100" dist="38100" dir="2700000" algn="tl">
                    <a:srgbClr val="000000"/>
                  </a:outerShdw>
                </a:effectLst>
                <a:latin typeface="Calibri" pitchFamily="34" charset="0"/>
              </a:rPr>
              <a:t> </a:t>
            </a:r>
            <a:r>
              <a:rPr lang="it-IT" sz="3200" dirty="0" err="1">
                <a:solidFill>
                  <a:schemeClr val="bg1"/>
                </a:solidFill>
                <a:effectLst>
                  <a:outerShdw blurRad="38100" dist="38100" dir="2700000" algn="tl">
                    <a:srgbClr val="000000"/>
                  </a:outerShdw>
                </a:effectLst>
                <a:latin typeface="Calibri" pitchFamily="34" charset="0"/>
              </a:rPr>
              <a:t>know</a:t>
            </a:r>
            <a:r>
              <a:rPr lang="it-IT" sz="3000" dirty="0">
                <a:solidFill>
                  <a:schemeClr val="bg1"/>
                </a:solidFill>
                <a:effectLst>
                  <a:outerShdw blurRad="38100" dist="38100" dir="2700000" algn="tl">
                    <a:srgbClr val="000000"/>
                  </a:outerShdw>
                </a:effectLst>
                <a:latin typeface="Calibri" pitchFamily="34" charset="0"/>
              </a:rPr>
              <a:t> </a:t>
            </a:r>
            <a:r>
              <a:rPr lang="it-IT" sz="3200" dirty="0" err="1">
                <a:solidFill>
                  <a:schemeClr val="bg1"/>
                </a:solidFill>
                <a:effectLst>
                  <a:outerShdw blurRad="38100" dist="38100" dir="2700000" algn="tl">
                    <a:srgbClr val="000000"/>
                  </a:outerShdw>
                </a:effectLst>
                <a:latin typeface="Calibri" pitchFamily="34" charset="0"/>
              </a:rPr>
              <a:t>about</a:t>
            </a:r>
            <a:r>
              <a:rPr lang="it-IT" sz="3000" dirty="0">
                <a:solidFill>
                  <a:schemeClr val="bg1"/>
                </a:solidFill>
                <a:effectLst>
                  <a:outerShdw blurRad="38100" dist="38100" dir="2700000" algn="tl">
                    <a:srgbClr val="000000"/>
                  </a:outerShdw>
                </a:effectLst>
                <a:latin typeface="Calibri" pitchFamily="34" charset="0"/>
              </a:rPr>
              <a:t> </a:t>
            </a:r>
            <a:r>
              <a:rPr lang="it-IT" sz="3200" dirty="0" err="1">
                <a:solidFill>
                  <a:schemeClr val="bg1"/>
                </a:solidFill>
                <a:effectLst>
                  <a:outerShdw blurRad="38100" dist="38100" dir="2700000" algn="tl">
                    <a:srgbClr val="000000"/>
                  </a:outerShdw>
                </a:effectLst>
                <a:latin typeface="Calibri" pitchFamily="34" charset="0"/>
              </a:rPr>
              <a:t>mantle</a:t>
            </a:r>
            <a:r>
              <a:rPr lang="it-IT" sz="3000" dirty="0">
                <a:solidFill>
                  <a:schemeClr val="bg1"/>
                </a:solidFill>
                <a:effectLst>
                  <a:outerShdw blurRad="38100" dist="38100" dir="2700000" algn="tl">
                    <a:srgbClr val="000000"/>
                  </a:outerShdw>
                </a:effectLst>
                <a:latin typeface="Calibri" pitchFamily="34" charset="0"/>
              </a:rPr>
              <a:t> </a:t>
            </a:r>
            <a:r>
              <a:rPr lang="it-IT" sz="3200" dirty="0" err="1">
                <a:solidFill>
                  <a:schemeClr val="bg1"/>
                </a:solidFill>
                <a:effectLst>
                  <a:outerShdw blurRad="38100" dist="38100" dir="2700000" algn="tl">
                    <a:srgbClr val="000000"/>
                  </a:outerShdw>
                </a:effectLst>
                <a:latin typeface="Calibri" pitchFamily="34" charset="0"/>
              </a:rPr>
              <a:t>processes</a:t>
            </a:r>
            <a:endParaRPr lang="it-IT" sz="3200" dirty="0">
              <a:solidFill>
                <a:schemeClr val="bg1"/>
              </a:solidFill>
              <a:effectLst>
                <a:outerShdw blurRad="38100" dist="38100" dir="2700000" algn="tl">
                  <a:srgbClr val="000000"/>
                </a:outerShdw>
              </a:effectLst>
              <a:latin typeface="Calibri" pitchFamily="34" charset="0"/>
            </a:endParaRPr>
          </a:p>
        </p:txBody>
      </p:sp>
      <p:sp>
        <p:nvSpPr>
          <p:cNvPr id="865284" name="Rectangle 4"/>
          <p:cNvSpPr>
            <a:spLocks noChangeArrowheads="1"/>
          </p:cNvSpPr>
          <p:nvPr/>
        </p:nvSpPr>
        <p:spPr bwMode="auto">
          <a:xfrm>
            <a:off x="252248" y="1827213"/>
            <a:ext cx="3903827" cy="1573212"/>
          </a:xfrm>
          <a:prstGeom prst="rect">
            <a:avLst/>
          </a:prstGeom>
          <a:noFill/>
          <a:ln w="9525">
            <a:noFill/>
            <a:miter lim="800000"/>
            <a:headEnd/>
            <a:tailEnd/>
          </a:ln>
          <a:effectLst/>
        </p:spPr>
        <p:txBody>
          <a:bodyPr lIns="92075" tIns="46038" rIns="92075" bIns="46038"/>
          <a:lstStyle/>
          <a:p>
            <a:pPr>
              <a:lnSpc>
                <a:spcPts val="3000"/>
              </a:lnSpc>
              <a:spcBef>
                <a:spcPct val="20000"/>
              </a:spcBef>
              <a:defRPr/>
            </a:pPr>
            <a:r>
              <a:rPr lang="en-US" sz="2400" dirty="0" err="1" smtClean="0">
                <a:solidFill>
                  <a:schemeClr val="bg1"/>
                </a:solidFill>
                <a:effectLst>
                  <a:outerShdw blurRad="38100" dist="38100" dir="2700000" algn="tl">
                    <a:srgbClr val="000000"/>
                  </a:outerShdw>
                </a:effectLst>
                <a:latin typeface="Calibri" pitchFamily="34" charset="0"/>
              </a:rPr>
              <a:t>Qz</a:t>
            </a:r>
            <a:r>
              <a:rPr lang="en-US" sz="2400" dirty="0" smtClean="0">
                <a:solidFill>
                  <a:schemeClr val="bg1"/>
                </a:solidFill>
                <a:effectLst>
                  <a:outerShdw blurRad="38100" dist="38100" dir="2700000" algn="tl">
                    <a:srgbClr val="000000"/>
                  </a:outerShdw>
                </a:effectLst>
                <a:latin typeface="Calibri" pitchFamily="34" charset="0"/>
              </a:rPr>
              <a:t>-Normative tholeiites are restricted to Low P and melt ~15-45%. </a:t>
            </a:r>
          </a:p>
          <a:p>
            <a:pPr>
              <a:lnSpc>
                <a:spcPts val="3000"/>
              </a:lnSpc>
              <a:spcBef>
                <a:spcPct val="20000"/>
              </a:spcBef>
              <a:defRPr/>
            </a:pPr>
            <a:r>
              <a:rPr lang="en-US" sz="2400" dirty="0" smtClean="0">
                <a:solidFill>
                  <a:schemeClr val="bg1"/>
                </a:solidFill>
                <a:effectLst>
                  <a:outerShdw blurRad="38100" dist="38100" dir="2700000" algn="tl">
                    <a:srgbClr val="000000"/>
                  </a:outerShdw>
                </a:effectLst>
                <a:latin typeface="Calibri" pitchFamily="34" charset="0"/>
              </a:rPr>
              <a:t>With increasing P, melts at 15-30% become more olivine-rich to Tholeiitic Picrites at &gt;15% melt but they are alkali-rich and nepheline-normative at &lt;15% melt (20 kb)</a:t>
            </a:r>
          </a:p>
          <a:p>
            <a:pPr>
              <a:lnSpc>
                <a:spcPts val="3000"/>
              </a:lnSpc>
              <a:spcBef>
                <a:spcPct val="20000"/>
              </a:spcBef>
              <a:defRPr/>
            </a:pPr>
            <a:endParaRPr lang="en-US" sz="2400" dirty="0">
              <a:solidFill>
                <a:schemeClr val="bg1"/>
              </a:solidFill>
              <a:effectLst>
                <a:outerShdw blurRad="38100" dist="38100" dir="2700000" algn="tl">
                  <a:srgbClr val="000000"/>
                </a:outerShdw>
              </a:effectLst>
              <a:latin typeface="Calibri" pitchFamily="34" charset="0"/>
            </a:endParaRPr>
          </a:p>
        </p:txBody>
      </p:sp>
      <p:sp>
        <p:nvSpPr>
          <p:cNvPr id="865288" name="Rectangle 8"/>
          <p:cNvSpPr>
            <a:spLocks noChangeArrowheads="1"/>
          </p:cNvSpPr>
          <p:nvPr/>
        </p:nvSpPr>
        <p:spPr bwMode="auto">
          <a:xfrm>
            <a:off x="262750" y="801688"/>
            <a:ext cx="4066363" cy="1077860"/>
          </a:xfrm>
          <a:prstGeom prst="rect">
            <a:avLst/>
          </a:prstGeom>
          <a:noFill/>
          <a:ln w="9525">
            <a:noFill/>
            <a:miter lim="800000"/>
            <a:headEnd/>
            <a:tailEnd/>
          </a:ln>
          <a:effectLst/>
        </p:spPr>
        <p:txBody>
          <a:bodyPr wrap="square" lIns="92075" tIns="46038" rIns="92075" bIns="46038">
            <a:spAutoFit/>
          </a:bodyPr>
          <a:lstStyle/>
          <a:p>
            <a:pPr eaLnBrk="0" hangingPunct="0">
              <a:defRPr/>
            </a:pPr>
            <a:r>
              <a:rPr lang="en-GB" sz="3200" dirty="0" smtClean="0">
                <a:solidFill>
                  <a:srgbClr val="FFFF00"/>
                </a:solidFill>
                <a:effectLst>
                  <a:outerShdw blurRad="38100" dist="38100" dir="2700000" algn="tl">
                    <a:srgbClr val="000000"/>
                  </a:outerShdw>
                </a:effectLst>
                <a:latin typeface="Calibri" pitchFamily="34" charset="0"/>
              </a:rPr>
              <a:t>Starting from an </a:t>
            </a:r>
            <a:r>
              <a:rPr lang="en-GB" sz="3200" dirty="0" err="1" smtClean="0">
                <a:solidFill>
                  <a:srgbClr val="FFFF00"/>
                </a:solidFill>
                <a:effectLst>
                  <a:outerShdw blurRad="38100" dist="38100" dir="2700000" algn="tl">
                    <a:srgbClr val="000000"/>
                  </a:outerShdw>
                </a:effectLst>
                <a:latin typeface="Calibri" pitchFamily="34" charset="0"/>
              </a:rPr>
              <a:t>undepleted</a:t>
            </a:r>
            <a:r>
              <a:rPr lang="en-GB" sz="3200" dirty="0" smtClean="0">
                <a:solidFill>
                  <a:srgbClr val="FFFF00"/>
                </a:solidFill>
                <a:effectLst>
                  <a:outerShdw blurRad="38100" dist="38100" dir="2700000" algn="tl">
                    <a:srgbClr val="000000"/>
                  </a:outerShdw>
                </a:effectLst>
                <a:latin typeface="Calibri" pitchFamily="34" charset="0"/>
              </a:rPr>
              <a:t> mantle:</a:t>
            </a:r>
            <a:endParaRPr lang="en-GB" sz="3200" dirty="0">
              <a:solidFill>
                <a:srgbClr val="FFFF00"/>
              </a:solidFill>
              <a:effectLst>
                <a:outerShdw blurRad="38100" dist="38100" dir="2700000" algn="tl">
                  <a:srgbClr val="000000"/>
                </a:outerShdw>
              </a:effectLst>
              <a:latin typeface="Calibri" pitchFamily="34" charset="0"/>
            </a:endParaRPr>
          </a:p>
        </p:txBody>
      </p:sp>
      <p:sp>
        <p:nvSpPr>
          <p:cNvPr id="35" name="CasellaDiTesto 34"/>
          <p:cNvSpPr txBox="1">
            <a:spLocks noChangeArrowheads="1"/>
          </p:cNvSpPr>
          <p:nvPr/>
        </p:nvSpPr>
        <p:spPr bwMode="auto">
          <a:xfrm rot="3616882">
            <a:off x="6539196" y="5460265"/>
            <a:ext cx="1221809" cy="523220"/>
          </a:xfrm>
          <a:prstGeom prst="rect">
            <a:avLst/>
          </a:prstGeom>
          <a:noFill/>
          <a:ln w="9525">
            <a:noFill/>
            <a:miter lim="800000"/>
            <a:headEnd/>
            <a:tailEnd/>
          </a:ln>
        </p:spPr>
        <p:txBody>
          <a:bodyPr wrap="none">
            <a:spAutoFit/>
          </a:bodyPr>
          <a:lstStyle/>
          <a:p>
            <a:r>
              <a:rPr lang="it-IT" sz="2800">
                <a:solidFill>
                  <a:srgbClr val="FF0000"/>
                </a:solidFill>
                <a:effectLst/>
                <a:latin typeface="Calibri" pitchFamily="34" charset="0"/>
              </a:rPr>
              <a:t>Solidus</a:t>
            </a:r>
          </a:p>
        </p:txBody>
      </p:sp>
      <p:sp>
        <p:nvSpPr>
          <p:cNvPr id="36" name="Figura a mano libera 35"/>
          <p:cNvSpPr/>
          <p:nvPr/>
        </p:nvSpPr>
        <p:spPr bwMode="auto">
          <a:xfrm>
            <a:off x="5878513" y="997475"/>
            <a:ext cx="2362200" cy="5445125"/>
          </a:xfrm>
          <a:custGeom>
            <a:avLst/>
            <a:gdLst>
              <a:gd name="connsiteX0" fmla="*/ 0 w 2529840"/>
              <a:gd name="connsiteY0" fmla="*/ 0 h 5445760"/>
              <a:gd name="connsiteX1" fmla="*/ 731520 w 2529840"/>
              <a:gd name="connsiteY1" fmla="*/ 1859280 h 5445760"/>
              <a:gd name="connsiteX2" fmla="*/ 2529840 w 2529840"/>
              <a:gd name="connsiteY2" fmla="*/ 5445760 h 5445760"/>
              <a:gd name="connsiteX0" fmla="*/ 0 w 2529840"/>
              <a:gd name="connsiteY0" fmla="*/ 0 h 5445760"/>
              <a:gd name="connsiteX1" fmla="*/ 731520 w 2529840"/>
              <a:gd name="connsiteY1" fmla="*/ 1859280 h 5445760"/>
              <a:gd name="connsiteX2" fmla="*/ 2529840 w 2529840"/>
              <a:gd name="connsiteY2" fmla="*/ 5445760 h 5445760"/>
              <a:gd name="connsiteX0" fmla="*/ 0 w 2529840"/>
              <a:gd name="connsiteY0" fmla="*/ 0 h 5445760"/>
              <a:gd name="connsiteX1" fmla="*/ 731520 w 2529840"/>
              <a:gd name="connsiteY1" fmla="*/ 1859280 h 5445760"/>
              <a:gd name="connsiteX2" fmla="*/ 2529840 w 2529840"/>
              <a:gd name="connsiteY2" fmla="*/ 5445760 h 5445760"/>
              <a:gd name="connsiteX0" fmla="*/ 0 w 2529840"/>
              <a:gd name="connsiteY0" fmla="*/ 0 h 5445760"/>
              <a:gd name="connsiteX1" fmla="*/ 731520 w 2529840"/>
              <a:gd name="connsiteY1" fmla="*/ 1859280 h 5445760"/>
              <a:gd name="connsiteX2" fmla="*/ 2529840 w 2529840"/>
              <a:gd name="connsiteY2" fmla="*/ 5445760 h 5445760"/>
              <a:gd name="connsiteX0" fmla="*/ 0 w 2362200"/>
              <a:gd name="connsiteY0" fmla="*/ 0 h 5445760"/>
              <a:gd name="connsiteX1" fmla="*/ 731520 w 2362200"/>
              <a:gd name="connsiteY1" fmla="*/ 1859280 h 5445760"/>
              <a:gd name="connsiteX2" fmla="*/ 2362200 w 2362200"/>
              <a:gd name="connsiteY2" fmla="*/ 5445760 h 5445760"/>
              <a:gd name="connsiteX0" fmla="*/ 0 w 2362200"/>
              <a:gd name="connsiteY0" fmla="*/ 0 h 5445760"/>
              <a:gd name="connsiteX1" fmla="*/ 731520 w 2362200"/>
              <a:gd name="connsiteY1" fmla="*/ 1859280 h 5445760"/>
              <a:gd name="connsiteX2" fmla="*/ 2362200 w 2362200"/>
              <a:gd name="connsiteY2" fmla="*/ 5445760 h 5445760"/>
              <a:gd name="connsiteX0" fmla="*/ 0 w 2362200"/>
              <a:gd name="connsiteY0" fmla="*/ 0 h 5445760"/>
              <a:gd name="connsiteX1" fmla="*/ 731520 w 2362200"/>
              <a:gd name="connsiteY1" fmla="*/ 1859280 h 5445760"/>
              <a:gd name="connsiteX2" fmla="*/ 657535 w 2362200"/>
              <a:gd name="connsiteY2" fmla="*/ 1973580 h 5445760"/>
              <a:gd name="connsiteX3" fmla="*/ 2362200 w 2362200"/>
              <a:gd name="connsiteY3" fmla="*/ 5445760 h 5445760"/>
              <a:gd name="connsiteX0" fmla="*/ 0 w 2362200"/>
              <a:gd name="connsiteY0" fmla="*/ 0 h 5445760"/>
              <a:gd name="connsiteX1" fmla="*/ 657535 w 2362200"/>
              <a:gd name="connsiteY1" fmla="*/ 1973580 h 5445760"/>
              <a:gd name="connsiteX2" fmla="*/ 2362200 w 2362200"/>
              <a:gd name="connsiteY2" fmla="*/ 5445760 h 5445760"/>
            </a:gdLst>
            <a:ahLst/>
            <a:cxnLst>
              <a:cxn ang="0">
                <a:pos x="connsiteX0" y="connsiteY0"/>
              </a:cxn>
              <a:cxn ang="0">
                <a:pos x="connsiteX1" y="connsiteY1"/>
              </a:cxn>
              <a:cxn ang="0">
                <a:pos x="connsiteX2" y="connsiteY2"/>
              </a:cxn>
            </a:cxnLst>
            <a:rect l="l" t="t" r="r" b="b"/>
            <a:pathLst>
              <a:path w="2362200" h="5445760">
                <a:moveTo>
                  <a:pt x="0" y="0"/>
                </a:moveTo>
                <a:cubicBezTo>
                  <a:pt x="136986" y="411162"/>
                  <a:pt x="263835" y="1065953"/>
                  <a:pt x="657535" y="1973580"/>
                </a:cubicBezTo>
                <a:lnTo>
                  <a:pt x="2362200" y="5445760"/>
                </a:lnTo>
              </a:path>
            </a:pathLst>
          </a:custGeom>
          <a:noFill/>
          <a:ln w="28575" cap="flat" cmpd="sng" algn="ctr">
            <a:solidFill>
              <a:srgbClr val="0000FF"/>
            </a:solidFill>
            <a:prstDash val="dash"/>
            <a:round/>
            <a:headEnd type="none" w="med" len="med"/>
            <a:tailEnd type="none" w="med" len="med"/>
          </a:ln>
          <a:effectLst/>
        </p:spPr>
        <p:txBody>
          <a:bodyPr anchor="ctr"/>
          <a:lstStyle/>
          <a:p>
            <a:pPr>
              <a:defRPr/>
            </a:pPr>
            <a:endParaRPr lang="it-IT">
              <a:latin typeface="Calibri" pitchFamily="34" charset="0"/>
            </a:endParaRPr>
          </a:p>
        </p:txBody>
      </p:sp>
      <p:sp>
        <p:nvSpPr>
          <p:cNvPr id="37" name="Figura a mano libera 36"/>
          <p:cNvSpPr/>
          <p:nvPr/>
        </p:nvSpPr>
        <p:spPr bwMode="auto">
          <a:xfrm>
            <a:off x="6202363" y="1007000"/>
            <a:ext cx="2794000" cy="4441825"/>
          </a:xfrm>
          <a:custGeom>
            <a:avLst/>
            <a:gdLst>
              <a:gd name="connsiteX0" fmla="*/ 0 w 2794000"/>
              <a:gd name="connsiteY0" fmla="*/ 0 h 5029200"/>
              <a:gd name="connsiteX1" fmla="*/ 2794000 w 2794000"/>
              <a:gd name="connsiteY1" fmla="*/ 5029200 h 5029200"/>
              <a:gd name="connsiteX0" fmla="*/ 0 w 2794000"/>
              <a:gd name="connsiteY0" fmla="*/ 0 h 4442460"/>
              <a:gd name="connsiteX1" fmla="*/ 2794000 w 2794000"/>
              <a:gd name="connsiteY1" fmla="*/ 4442460 h 4442460"/>
            </a:gdLst>
            <a:ahLst/>
            <a:cxnLst>
              <a:cxn ang="0">
                <a:pos x="connsiteX0" y="connsiteY0"/>
              </a:cxn>
              <a:cxn ang="0">
                <a:pos x="connsiteX1" y="connsiteY1"/>
              </a:cxn>
            </a:cxnLst>
            <a:rect l="l" t="t" r="r" b="b"/>
            <a:pathLst>
              <a:path w="2794000" h="4442460">
                <a:moveTo>
                  <a:pt x="0" y="0"/>
                </a:moveTo>
                <a:lnTo>
                  <a:pt x="2794000" y="4442460"/>
                </a:lnTo>
              </a:path>
            </a:pathLst>
          </a:custGeom>
          <a:noFill/>
          <a:ln w="28575" cap="flat" cmpd="sng" algn="ctr">
            <a:solidFill>
              <a:srgbClr val="0000FF"/>
            </a:solidFill>
            <a:prstDash val="dash"/>
            <a:round/>
            <a:headEnd type="none" w="med" len="med"/>
            <a:tailEnd type="none" w="med" len="med"/>
          </a:ln>
          <a:effectLst/>
        </p:spPr>
        <p:txBody>
          <a:bodyPr anchor="ctr"/>
          <a:lstStyle/>
          <a:p>
            <a:pPr>
              <a:defRPr/>
            </a:pPr>
            <a:endParaRPr lang="it-IT">
              <a:latin typeface="Calibri" pitchFamily="34" charset="0"/>
            </a:endParaRPr>
          </a:p>
        </p:txBody>
      </p:sp>
      <p:sp>
        <p:nvSpPr>
          <p:cNvPr id="38" name="Figura a mano libera 37"/>
          <p:cNvSpPr/>
          <p:nvPr/>
        </p:nvSpPr>
        <p:spPr bwMode="auto">
          <a:xfrm>
            <a:off x="5462588" y="1218138"/>
            <a:ext cx="1550987" cy="1154112"/>
          </a:xfrm>
          <a:custGeom>
            <a:avLst/>
            <a:gdLst>
              <a:gd name="connsiteX0" fmla="*/ 0 w 963168"/>
              <a:gd name="connsiteY0" fmla="*/ 633984 h 633984"/>
              <a:gd name="connsiteX1" fmla="*/ 963168 w 963168"/>
              <a:gd name="connsiteY1" fmla="*/ 0 h 633984"/>
              <a:gd name="connsiteX0" fmla="*/ 0 w 1227328"/>
              <a:gd name="connsiteY0" fmla="*/ 633984 h 1076960"/>
              <a:gd name="connsiteX1" fmla="*/ 963168 w 1227328"/>
              <a:gd name="connsiteY1" fmla="*/ 0 h 1076960"/>
              <a:gd name="connsiteX0" fmla="*/ 0 w 1227328"/>
              <a:gd name="connsiteY0" fmla="*/ 633984 h 1076960"/>
              <a:gd name="connsiteX1" fmla="*/ 963168 w 1227328"/>
              <a:gd name="connsiteY1" fmla="*/ 0 h 1076960"/>
              <a:gd name="connsiteX0" fmla="*/ 0 w 1227328"/>
              <a:gd name="connsiteY0" fmla="*/ 633984 h 1076960"/>
              <a:gd name="connsiteX1" fmla="*/ 963168 w 1227328"/>
              <a:gd name="connsiteY1" fmla="*/ 0 h 1076960"/>
              <a:gd name="connsiteX0" fmla="*/ 0 w 1120648"/>
              <a:gd name="connsiteY0" fmla="*/ 633984 h 1076960"/>
              <a:gd name="connsiteX1" fmla="*/ 856488 w 1120648"/>
              <a:gd name="connsiteY1" fmla="*/ 0 h 1076960"/>
              <a:gd name="connsiteX0" fmla="*/ 0 w 1551178"/>
              <a:gd name="connsiteY0" fmla="*/ 633984 h 1153160"/>
              <a:gd name="connsiteX1" fmla="*/ 856488 w 1551178"/>
              <a:gd name="connsiteY1" fmla="*/ 0 h 1153160"/>
              <a:gd name="connsiteX0" fmla="*/ 0 w 1551178"/>
              <a:gd name="connsiteY0" fmla="*/ 633984 h 1153160"/>
              <a:gd name="connsiteX1" fmla="*/ 856488 w 1551178"/>
              <a:gd name="connsiteY1" fmla="*/ 0 h 1153160"/>
            </a:gdLst>
            <a:ahLst/>
            <a:cxnLst>
              <a:cxn ang="0">
                <a:pos x="connsiteX0" y="connsiteY0"/>
              </a:cxn>
              <a:cxn ang="0">
                <a:pos x="connsiteX1" y="connsiteY1"/>
              </a:cxn>
            </a:cxnLst>
            <a:rect l="l" t="t" r="r" b="b"/>
            <a:pathLst>
              <a:path w="1551178" h="1153160">
                <a:moveTo>
                  <a:pt x="0" y="633984"/>
                </a:moveTo>
                <a:cubicBezTo>
                  <a:pt x="663956" y="811276"/>
                  <a:pt x="1551178" y="1153160"/>
                  <a:pt x="856488" y="0"/>
                </a:cubicBezTo>
              </a:path>
            </a:pathLst>
          </a:custGeom>
          <a:noFill/>
          <a:ln w="28575" cap="flat" cmpd="sng" algn="ctr">
            <a:solidFill>
              <a:srgbClr val="00B050"/>
            </a:solidFill>
            <a:prstDash val="solid"/>
            <a:round/>
            <a:headEnd type="none" w="med" len="med"/>
            <a:tailEnd type="none" w="med" len="med"/>
          </a:ln>
          <a:effectLst/>
        </p:spPr>
        <p:txBody>
          <a:bodyPr anchor="ctr"/>
          <a:lstStyle/>
          <a:p>
            <a:pPr>
              <a:defRPr/>
            </a:pPr>
            <a:endParaRPr lang="it-IT">
              <a:latin typeface="Calibri" pitchFamily="34" charset="0"/>
            </a:endParaRPr>
          </a:p>
        </p:txBody>
      </p:sp>
      <p:sp>
        <p:nvSpPr>
          <p:cNvPr id="39" name="Figura a mano libera 38"/>
          <p:cNvSpPr/>
          <p:nvPr/>
        </p:nvSpPr>
        <p:spPr bwMode="auto">
          <a:xfrm>
            <a:off x="5948363" y="2351613"/>
            <a:ext cx="1571625" cy="963612"/>
          </a:xfrm>
          <a:custGeom>
            <a:avLst/>
            <a:gdLst>
              <a:gd name="connsiteX0" fmla="*/ 0 w 963168"/>
              <a:gd name="connsiteY0" fmla="*/ 633984 h 633984"/>
              <a:gd name="connsiteX1" fmla="*/ 963168 w 963168"/>
              <a:gd name="connsiteY1" fmla="*/ 0 h 633984"/>
              <a:gd name="connsiteX0" fmla="*/ 0 w 1227328"/>
              <a:gd name="connsiteY0" fmla="*/ 633984 h 1076960"/>
              <a:gd name="connsiteX1" fmla="*/ 963168 w 1227328"/>
              <a:gd name="connsiteY1" fmla="*/ 0 h 1076960"/>
              <a:gd name="connsiteX0" fmla="*/ 0 w 1227328"/>
              <a:gd name="connsiteY0" fmla="*/ 633984 h 1076960"/>
              <a:gd name="connsiteX1" fmla="*/ 963168 w 1227328"/>
              <a:gd name="connsiteY1" fmla="*/ 0 h 1076960"/>
              <a:gd name="connsiteX0" fmla="*/ 0 w 1227328"/>
              <a:gd name="connsiteY0" fmla="*/ 633984 h 1076960"/>
              <a:gd name="connsiteX1" fmla="*/ 963168 w 1227328"/>
              <a:gd name="connsiteY1" fmla="*/ 0 h 1076960"/>
              <a:gd name="connsiteX0" fmla="*/ 0 w 1227328"/>
              <a:gd name="connsiteY0" fmla="*/ 530352 h 1076960"/>
              <a:gd name="connsiteX1" fmla="*/ 963168 w 1227328"/>
              <a:gd name="connsiteY1" fmla="*/ 0 h 1076960"/>
              <a:gd name="connsiteX0" fmla="*/ 0 w 1227328"/>
              <a:gd name="connsiteY0" fmla="*/ 530352 h 1076960"/>
              <a:gd name="connsiteX1" fmla="*/ 963168 w 1227328"/>
              <a:gd name="connsiteY1" fmla="*/ 0 h 1076960"/>
              <a:gd name="connsiteX0" fmla="*/ 0 w 1404112"/>
              <a:gd name="connsiteY0" fmla="*/ 530352 h 1162304"/>
              <a:gd name="connsiteX1" fmla="*/ 963168 w 1404112"/>
              <a:gd name="connsiteY1" fmla="*/ 0 h 1162304"/>
              <a:gd name="connsiteX0" fmla="*/ 0 w 1663192"/>
              <a:gd name="connsiteY0" fmla="*/ 229362 h 1162304"/>
              <a:gd name="connsiteX1" fmla="*/ 1222248 w 1663192"/>
              <a:gd name="connsiteY1" fmla="*/ 0 h 1162304"/>
              <a:gd name="connsiteX0" fmla="*/ 0 w 1571752"/>
              <a:gd name="connsiteY0" fmla="*/ 229362 h 964184"/>
              <a:gd name="connsiteX1" fmla="*/ 1222248 w 1571752"/>
              <a:gd name="connsiteY1" fmla="*/ 0 h 964184"/>
            </a:gdLst>
            <a:ahLst/>
            <a:cxnLst>
              <a:cxn ang="0">
                <a:pos x="connsiteX0" y="connsiteY0"/>
              </a:cxn>
              <a:cxn ang="0">
                <a:pos x="connsiteX1" y="connsiteY1"/>
              </a:cxn>
            </a:cxnLst>
            <a:rect l="l" t="t" r="r" b="b"/>
            <a:pathLst>
              <a:path w="1571752" h="964184">
                <a:moveTo>
                  <a:pt x="0" y="229362"/>
                </a:moveTo>
                <a:cubicBezTo>
                  <a:pt x="638048" y="615442"/>
                  <a:pt x="1571752" y="964184"/>
                  <a:pt x="1222248" y="0"/>
                </a:cubicBezTo>
              </a:path>
            </a:pathLst>
          </a:custGeom>
          <a:noFill/>
          <a:ln w="28575" cap="flat" cmpd="sng" algn="ctr">
            <a:solidFill>
              <a:srgbClr val="00B050"/>
            </a:solidFill>
            <a:prstDash val="solid"/>
            <a:round/>
            <a:headEnd type="none" w="med" len="med"/>
            <a:tailEnd type="none" w="med" len="med"/>
          </a:ln>
          <a:effectLst/>
        </p:spPr>
        <p:txBody>
          <a:bodyPr anchor="ctr"/>
          <a:lstStyle/>
          <a:p>
            <a:pPr>
              <a:defRPr/>
            </a:pPr>
            <a:endParaRPr lang="it-IT">
              <a:latin typeface="Calibri" pitchFamily="34" charset="0"/>
            </a:endParaRPr>
          </a:p>
        </p:txBody>
      </p:sp>
      <p:sp>
        <p:nvSpPr>
          <p:cNvPr id="40" name="Figura a mano libera 39"/>
          <p:cNvSpPr/>
          <p:nvPr/>
        </p:nvSpPr>
        <p:spPr bwMode="auto">
          <a:xfrm>
            <a:off x="6416675" y="2997725"/>
            <a:ext cx="1706563" cy="1246188"/>
          </a:xfrm>
          <a:custGeom>
            <a:avLst/>
            <a:gdLst>
              <a:gd name="connsiteX0" fmla="*/ 0 w 963168"/>
              <a:gd name="connsiteY0" fmla="*/ 633984 h 633984"/>
              <a:gd name="connsiteX1" fmla="*/ 963168 w 963168"/>
              <a:gd name="connsiteY1" fmla="*/ 0 h 633984"/>
              <a:gd name="connsiteX0" fmla="*/ 0 w 1227328"/>
              <a:gd name="connsiteY0" fmla="*/ 633984 h 1076960"/>
              <a:gd name="connsiteX1" fmla="*/ 963168 w 1227328"/>
              <a:gd name="connsiteY1" fmla="*/ 0 h 1076960"/>
              <a:gd name="connsiteX0" fmla="*/ 0 w 1227328"/>
              <a:gd name="connsiteY0" fmla="*/ 633984 h 1076960"/>
              <a:gd name="connsiteX1" fmla="*/ 963168 w 1227328"/>
              <a:gd name="connsiteY1" fmla="*/ 0 h 1076960"/>
              <a:gd name="connsiteX0" fmla="*/ 0 w 1227328"/>
              <a:gd name="connsiteY0" fmla="*/ 633984 h 1076960"/>
              <a:gd name="connsiteX1" fmla="*/ 963168 w 1227328"/>
              <a:gd name="connsiteY1" fmla="*/ 0 h 1076960"/>
              <a:gd name="connsiteX0" fmla="*/ 0 w 1227328"/>
              <a:gd name="connsiteY0" fmla="*/ 530352 h 1076960"/>
              <a:gd name="connsiteX1" fmla="*/ 963168 w 1227328"/>
              <a:gd name="connsiteY1" fmla="*/ 0 h 1076960"/>
              <a:gd name="connsiteX0" fmla="*/ 0 w 1227328"/>
              <a:gd name="connsiteY0" fmla="*/ 530352 h 1076960"/>
              <a:gd name="connsiteX1" fmla="*/ 963168 w 1227328"/>
              <a:gd name="connsiteY1" fmla="*/ 0 h 1076960"/>
              <a:gd name="connsiteX0" fmla="*/ 0 w 1404112"/>
              <a:gd name="connsiteY0" fmla="*/ 530352 h 1162304"/>
              <a:gd name="connsiteX1" fmla="*/ 963168 w 1404112"/>
              <a:gd name="connsiteY1" fmla="*/ 0 h 1162304"/>
              <a:gd name="connsiteX0" fmla="*/ 0 w 1721104"/>
              <a:gd name="connsiteY0" fmla="*/ 54864 h 1162304"/>
              <a:gd name="connsiteX1" fmla="*/ 1280160 w 1721104"/>
              <a:gd name="connsiteY1" fmla="*/ 0 h 1162304"/>
              <a:gd name="connsiteX0" fmla="*/ 0 w 1721104"/>
              <a:gd name="connsiteY0" fmla="*/ 54864 h 1162304"/>
              <a:gd name="connsiteX1" fmla="*/ 1280160 w 1721104"/>
              <a:gd name="connsiteY1" fmla="*/ 0 h 1162304"/>
              <a:gd name="connsiteX0" fmla="*/ 0 w 2001520"/>
              <a:gd name="connsiteY0" fmla="*/ 54864 h 1162304"/>
              <a:gd name="connsiteX1" fmla="*/ 1560576 w 2001520"/>
              <a:gd name="connsiteY1" fmla="*/ 0 h 1162304"/>
              <a:gd name="connsiteX0" fmla="*/ 0 w 1769872"/>
              <a:gd name="connsiteY0" fmla="*/ 54864 h 1162304"/>
              <a:gd name="connsiteX1" fmla="*/ 1328928 w 1769872"/>
              <a:gd name="connsiteY1" fmla="*/ 0 h 1162304"/>
              <a:gd name="connsiteX0" fmla="*/ 0 w 1702816"/>
              <a:gd name="connsiteY0" fmla="*/ 54864 h 1131824"/>
              <a:gd name="connsiteX1" fmla="*/ 1328928 w 1702816"/>
              <a:gd name="connsiteY1" fmla="*/ 0 h 1131824"/>
              <a:gd name="connsiteX0" fmla="*/ 0 w 1702816"/>
              <a:gd name="connsiteY0" fmla="*/ 54864 h 1131824"/>
              <a:gd name="connsiteX1" fmla="*/ 1328928 w 1702816"/>
              <a:gd name="connsiteY1" fmla="*/ 0 h 1131824"/>
              <a:gd name="connsiteX0" fmla="*/ 0 w 1641856"/>
              <a:gd name="connsiteY0" fmla="*/ 382524 h 1131824"/>
              <a:gd name="connsiteX1" fmla="*/ 1267968 w 1641856"/>
              <a:gd name="connsiteY1" fmla="*/ 0 h 1131824"/>
              <a:gd name="connsiteX0" fmla="*/ 0 w 1641856"/>
              <a:gd name="connsiteY0" fmla="*/ 382524 h 1219708"/>
              <a:gd name="connsiteX1" fmla="*/ 1267968 w 1641856"/>
              <a:gd name="connsiteY1" fmla="*/ 0 h 1219708"/>
              <a:gd name="connsiteX0" fmla="*/ 0 w 1706626"/>
              <a:gd name="connsiteY0" fmla="*/ 382524 h 1219708"/>
              <a:gd name="connsiteX1" fmla="*/ 1267968 w 1706626"/>
              <a:gd name="connsiteY1" fmla="*/ 0 h 1219708"/>
              <a:gd name="connsiteX0" fmla="*/ 0 w 1706626"/>
              <a:gd name="connsiteY0" fmla="*/ 382524 h 1246378"/>
              <a:gd name="connsiteX1" fmla="*/ 1267968 w 1706626"/>
              <a:gd name="connsiteY1" fmla="*/ 0 h 1246378"/>
            </a:gdLst>
            <a:ahLst/>
            <a:cxnLst>
              <a:cxn ang="0">
                <a:pos x="connsiteX0" y="connsiteY0"/>
              </a:cxn>
              <a:cxn ang="0">
                <a:pos x="connsiteX1" y="connsiteY1"/>
              </a:cxn>
            </a:cxnLst>
            <a:rect l="l" t="t" r="r" b="b"/>
            <a:pathLst>
              <a:path w="1706626" h="1246378">
                <a:moveTo>
                  <a:pt x="0" y="382524"/>
                </a:moveTo>
                <a:cubicBezTo>
                  <a:pt x="1316228" y="1246378"/>
                  <a:pt x="1706626" y="1097534"/>
                  <a:pt x="1267968" y="0"/>
                </a:cubicBezTo>
              </a:path>
            </a:pathLst>
          </a:custGeom>
          <a:noFill/>
          <a:ln w="28575" cap="flat" cmpd="sng" algn="ctr">
            <a:solidFill>
              <a:srgbClr val="00B050"/>
            </a:solidFill>
            <a:prstDash val="solid"/>
            <a:round/>
            <a:headEnd type="none" w="med" len="med"/>
            <a:tailEnd type="none" w="med" len="med"/>
          </a:ln>
          <a:effectLst/>
        </p:spPr>
        <p:txBody>
          <a:bodyPr anchor="ctr"/>
          <a:lstStyle/>
          <a:p>
            <a:pPr>
              <a:defRPr/>
            </a:pPr>
            <a:endParaRPr lang="it-IT">
              <a:latin typeface="Calibri" pitchFamily="34" charset="0"/>
            </a:endParaRPr>
          </a:p>
        </p:txBody>
      </p:sp>
      <p:sp>
        <p:nvSpPr>
          <p:cNvPr id="41" name="Figura a mano libera 40"/>
          <p:cNvSpPr/>
          <p:nvPr/>
        </p:nvSpPr>
        <p:spPr bwMode="auto">
          <a:xfrm>
            <a:off x="6858000" y="3521600"/>
            <a:ext cx="1519238" cy="1187450"/>
          </a:xfrm>
          <a:custGeom>
            <a:avLst/>
            <a:gdLst>
              <a:gd name="connsiteX0" fmla="*/ 0 w 963168"/>
              <a:gd name="connsiteY0" fmla="*/ 633984 h 633984"/>
              <a:gd name="connsiteX1" fmla="*/ 963168 w 963168"/>
              <a:gd name="connsiteY1" fmla="*/ 0 h 633984"/>
              <a:gd name="connsiteX0" fmla="*/ 0 w 1227328"/>
              <a:gd name="connsiteY0" fmla="*/ 633984 h 1076960"/>
              <a:gd name="connsiteX1" fmla="*/ 963168 w 1227328"/>
              <a:gd name="connsiteY1" fmla="*/ 0 h 1076960"/>
              <a:gd name="connsiteX0" fmla="*/ 0 w 1227328"/>
              <a:gd name="connsiteY0" fmla="*/ 633984 h 1076960"/>
              <a:gd name="connsiteX1" fmla="*/ 963168 w 1227328"/>
              <a:gd name="connsiteY1" fmla="*/ 0 h 1076960"/>
              <a:gd name="connsiteX0" fmla="*/ 0 w 1227328"/>
              <a:gd name="connsiteY0" fmla="*/ 633984 h 1076960"/>
              <a:gd name="connsiteX1" fmla="*/ 963168 w 1227328"/>
              <a:gd name="connsiteY1" fmla="*/ 0 h 1076960"/>
              <a:gd name="connsiteX0" fmla="*/ 0 w 1227328"/>
              <a:gd name="connsiteY0" fmla="*/ 530352 h 1076960"/>
              <a:gd name="connsiteX1" fmla="*/ 963168 w 1227328"/>
              <a:gd name="connsiteY1" fmla="*/ 0 h 1076960"/>
              <a:gd name="connsiteX0" fmla="*/ 0 w 1227328"/>
              <a:gd name="connsiteY0" fmla="*/ 530352 h 1076960"/>
              <a:gd name="connsiteX1" fmla="*/ 963168 w 1227328"/>
              <a:gd name="connsiteY1" fmla="*/ 0 h 1076960"/>
              <a:gd name="connsiteX0" fmla="*/ 0 w 1404112"/>
              <a:gd name="connsiteY0" fmla="*/ 530352 h 1162304"/>
              <a:gd name="connsiteX1" fmla="*/ 963168 w 1404112"/>
              <a:gd name="connsiteY1" fmla="*/ 0 h 1162304"/>
              <a:gd name="connsiteX0" fmla="*/ 0 w 1721104"/>
              <a:gd name="connsiteY0" fmla="*/ 54864 h 1162304"/>
              <a:gd name="connsiteX1" fmla="*/ 1280160 w 1721104"/>
              <a:gd name="connsiteY1" fmla="*/ 0 h 1162304"/>
              <a:gd name="connsiteX0" fmla="*/ 0 w 1721104"/>
              <a:gd name="connsiteY0" fmla="*/ 54864 h 1162304"/>
              <a:gd name="connsiteX1" fmla="*/ 1280160 w 1721104"/>
              <a:gd name="connsiteY1" fmla="*/ 0 h 1162304"/>
              <a:gd name="connsiteX0" fmla="*/ 0 w 2001520"/>
              <a:gd name="connsiteY0" fmla="*/ 54864 h 1162304"/>
              <a:gd name="connsiteX1" fmla="*/ 1560576 w 2001520"/>
              <a:gd name="connsiteY1" fmla="*/ 0 h 1162304"/>
              <a:gd name="connsiteX0" fmla="*/ 0 w 1769872"/>
              <a:gd name="connsiteY0" fmla="*/ 54864 h 1162304"/>
              <a:gd name="connsiteX1" fmla="*/ 1328928 w 1769872"/>
              <a:gd name="connsiteY1" fmla="*/ 0 h 1162304"/>
              <a:gd name="connsiteX0" fmla="*/ 0 w 1702816"/>
              <a:gd name="connsiteY0" fmla="*/ 54864 h 1131824"/>
              <a:gd name="connsiteX1" fmla="*/ 1328928 w 1702816"/>
              <a:gd name="connsiteY1" fmla="*/ 0 h 1131824"/>
              <a:gd name="connsiteX0" fmla="*/ 0 w 1702816"/>
              <a:gd name="connsiteY0" fmla="*/ 54864 h 1131824"/>
              <a:gd name="connsiteX1" fmla="*/ 1328928 w 1702816"/>
              <a:gd name="connsiteY1" fmla="*/ 0 h 1131824"/>
              <a:gd name="connsiteX0" fmla="*/ 0 w 1916176"/>
              <a:gd name="connsiteY0" fmla="*/ 0 h 1418336"/>
              <a:gd name="connsiteX1" fmla="*/ 1542288 w 1916176"/>
              <a:gd name="connsiteY1" fmla="*/ 286512 h 1418336"/>
              <a:gd name="connsiteX0" fmla="*/ 0 w 1885696"/>
              <a:gd name="connsiteY0" fmla="*/ 0 h 1375664"/>
              <a:gd name="connsiteX1" fmla="*/ 1542288 w 1885696"/>
              <a:gd name="connsiteY1" fmla="*/ 286512 h 1375664"/>
              <a:gd name="connsiteX0" fmla="*/ 0 w 2300986"/>
              <a:gd name="connsiteY0" fmla="*/ 0 h 1665224"/>
              <a:gd name="connsiteX1" fmla="*/ 1957578 w 2300986"/>
              <a:gd name="connsiteY1" fmla="*/ 576072 h 1665224"/>
              <a:gd name="connsiteX0" fmla="*/ 0 w 1519936"/>
              <a:gd name="connsiteY0" fmla="*/ 608838 h 1089152"/>
              <a:gd name="connsiteX1" fmla="*/ 1176528 w 1519936"/>
              <a:gd name="connsiteY1" fmla="*/ 0 h 1089152"/>
              <a:gd name="connsiteX0" fmla="*/ 0 w 1519936"/>
              <a:gd name="connsiteY0" fmla="*/ 608838 h 1186942"/>
              <a:gd name="connsiteX1" fmla="*/ 1176528 w 1519936"/>
              <a:gd name="connsiteY1" fmla="*/ 0 h 1186942"/>
            </a:gdLst>
            <a:ahLst/>
            <a:cxnLst>
              <a:cxn ang="0">
                <a:pos x="connsiteX0" y="connsiteY0"/>
              </a:cxn>
              <a:cxn ang="0">
                <a:pos x="connsiteX1" y="connsiteY1"/>
              </a:cxn>
            </a:cxnLst>
            <a:rect l="l" t="t" r="r" b="b"/>
            <a:pathLst>
              <a:path w="1519936" h="1186942">
                <a:moveTo>
                  <a:pt x="0" y="608838"/>
                </a:moveTo>
                <a:cubicBezTo>
                  <a:pt x="927608" y="1186942"/>
                  <a:pt x="1519936" y="1089152"/>
                  <a:pt x="1176528" y="0"/>
                </a:cubicBezTo>
              </a:path>
            </a:pathLst>
          </a:custGeom>
          <a:noFill/>
          <a:ln w="28575" cap="flat" cmpd="sng" algn="ctr">
            <a:solidFill>
              <a:srgbClr val="00B050"/>
            </a:solidFill>
            <a:prstDash val="solid"/>
            <a:round/>
            <a:headEnd type="none" w="med" len="med"/>
            <a:tailEnd type="none" w="med" len="med"/>
          </a:ln>
          <a:effectLst/>
        </p:spPr>
        <p:txBody>
          <a:bodyPr anchor="ctr"/>
          <a:lstStyle/>
          <a:p>
            <a:pPr>
              <a:defRPr/>
            </a:pPr>
            <a:endParaRPr lang="it-IT">
              <a:latin typeface="Calibri" pitchFamily="34" charset="0"/>
            </a:endParaRPr>
          </a:p>
        </p:txBody>
      </p:sp>
      <p:sp>
        <p:nvSpPr>
          <p:cNvPr id="42" name="CasellaDiTesto 41"/>
          <p:cNvSpPr txBox="1">
            <a:spLocks noChangeArrowheads="1"/>
          </p:cNvSpPr>
          <p:nvPr/>
        </p:nvSpPr>
        <p:spPr bwMode="auto">
          <a:xfrm>
            <a:off x="4875213" y="1688038"/>
            <a:ext cx="473206" cy="338554"/>
          </a:xfrm>
          <a:prstGeom prst="rect">
            <a:avLst/>
          </a:prstGeom>
          <a:noFill/>
          <a:ln w="9525">
            <a:noFill/>
            <a:miter lim="800000"/>
            <a:headEnd/>
            <a:tailEnd/>
          </a:ln>
        </p:spPr>
        <p:txBody>
          <a:bodyPr wrap="none">
            <a:spAutoFit/>
          </a:bodyPr>
          <a:lstStyle/>
          <a:p>
            <a:r>
              <a:rPr lang="it-IT" sz="1600" b="1">
                <a:solidFill>
                  <a:srgbClr val="00B050"/>
                </a:solidFill>
                <a:effectLst/>
                <a:latin typeface="Calibri" pitchFamily="34" charset="0"/>
              </a:rPr>
              <a:t>O%</a:t>
            </a:r>
          </a:p>
        </p:txBody>
      </p:sp>
      <p:sp>
        <p:nvSpPr>
          <p:cNvPr id="43" name="CasellaDiTesto 42"/>
          <p:cNvSpPr txBox="1">
            <a:spLocks noChangeArrowheads="1"/>
          </p:cNvSpPr>
          <p:nvPr/>
        </p:nvSpPr>
        <p:spPr bwMode="auto">
          <a:xfrm>
            <a:off x="5208588" y="2442100"/>
            <a:ext cx="542136" cy="338554"/>
          </a:xfrm>
          <a:prstGeom prst="rect">
            <a:avLst/>
          </a:prstGeom>
          <a:noFill/>
          <a:ln w="9525">
            <a:noFill/>
            <a:miter lim="800000"/>
            <a:headEnd/>
            <a:tailEnd/>
          </a:ln>
        </p:spPr>
        <p:txBody>
          <a:bodyPr wrap="none">
            <a:spAutoFit/>
          </a:bodyPr>
          <a:lstStyle/>
          <a:p>
            <a:r>
              <a:rPr lang="it-IT" sz="1600" b="1">
                <a:solidFill>
                  <a:srgbClr val="00B050"/>
                </a:solidFill>
                <a:effectLst/>
                <a:latin typeface="Calibri" pitchFamily="34" charset="0"/>
              </a:rPr>
              <a:t>15%</a:t>
            </a:r>
          </a:p>
        </p:txBody>
      </p:sp>
      <p:sp>
        <p:nvSpPr>
          <p:cNvPr id="44" name="CasellaDiTesto 43"/>
          <p:cNvSpPr txBox="1">
            <a:spLocks noChangeArrowheads="1"/>
          </p:cNvSpPr>
          <p:nvPr/>
        </p:nvSpPr>
        <p:spPr bwMode="auto">
          <a:xfrm>
            <a:off x="5564188" y="3289825"/>
            <a:ext cx="542136" cy="338554"/>
          </a:xfrm>
          <a:prstGeom prst="rect">
            <a:avLst/>
          </a:prstGeom>
          <a:noFill/>
          <a:ln w="9525">
            <a:noFill/>
            <a:miter lim="800000"/>
            <a:headEnd/>
            <a:tailEnd/>
          </a:ln>
        </p:spPr>
        <p:txBody>
          <a:bodyPr wrap="none">
            <a:spAutoFit/>
          </a:bodyPr>
          <a:lstStyle/>
          <a:p>
            <a:r>
              <a:rPr lang="it-IT" sz="1600" b="1">
                <a:solidFill>
                  <a:srgbClr val="00B050"/>
                </a:solidFill>
                <a:effectLst/>
                <a:latin typeface="Calibri" pitchFamily="34" charset="0"/>
              </a:rPr>
              <a:t>20%</a:t>
            </a:r>
          </a:p>
        </p:txBody>
      </p:sp>
      <p:sp>
        <p:nvSpPr>
          <p:cNvPr id="45" name="CasellaDiTesto 44"/>
          <p:cNvSpPr txBox="1">
            <a:spLocks noChangeArrowheads="1"/>
          </p:cNvSpPr>
          <p:nvPr/>
        </p:nvSpPr>
        <p:spPr bwMode="auto">
          <a:xfrm>
            <a:off x="6021388" y="4110563"/>
            <a:ext cx="542136" cy="338554"/>
          </a:xfrm>
          <a:prstGeom prst="rect">
            <a:avLst/>
          </a:prstGeom>
          <a:noFill/>
          <a:ln w="9525">
            <a:noFill/>
            <a:miter lim="800000"/>
            <a:headEnd/>
            <a:tailEnd/>
          </a:ln>
        </p:spPr>
        <p:txBody>
          <a:bodyPr wrap="none">
            <a:spAutoFit/>
          </a:bodyPr>
          <a:lstStyle/>
          <a:p>
            <a:r>
              <a:rPr lang="it-IT" sz="1600" b="1">
                <a:solidFill>
                  <a:srgbClr val="00B050"/>
                </a:solidFill>
                <a:effectLst/>
                <a:latin typeface="Calibri" pitchFamily="34" charset="0"/>
              </a:rPr>
              <a:t>25%</a:t>
            </a:r>
          </a:p>
        </p:txBody>
      </p:sp>
      <p:sp>
        <p:nvSpPr>
          <p:cNvPr id="46" name="CasellaDiTesto 45"/>
          <p:cNvSpPr txBox="1">
            <a:spLocks noChangeArrowheads="1"/>
          </p:cNvSpPr>
          <p:nvPr/>
        </p:nvSpPr>
        <p:spPr bwMode="auto">
          <a:xfrm>
            <a:off x="6731000" y="1033988"/>
            <a:ext cx="2351088" cy="1201737"/>
          </a:xfrm>
          <a:prstGeom prst="rect">
            <a:avLst/>
          </a:prstGeom>
          <a:noFill/>
          <a:ln w="9525">
            <a:noFill/>
            <a:miter lim="800000"/>
            <a:headEnd/>
            <a:tailEnd/>
          </a:ln>
        </p:spPr>
        <p:txBody>
          <a:bodyPr>
            <a:spAutoFit/>
          </a:bodyPr>
          <a:lstStyle/>
          <a:p>
            <a:pPr algn="ctr"/>
            <a:r>
              <a:rPr lang="it-IT" sz="2400">
                <a:solidFill>
                  <a:srgbClr val="00B050"/>
                </a:solidFill>
                <a:effectLst/>
                <a:latin typeface="Calibri" pitchFamily="34" charset="0"/>
              </a:rPr>
              <a:t>% of normative olivine in the melt</a:t>
            </a:r>
          </a:p>
        </p:txBody>
      </p:sp>
      <p:sp>
        <p:nvSpPr>
          <p:cNvPr id="47" name="CasellaDiTesto 46"/>
          <p:cNvSpPr txBox="1">
            <a:spLocks noChangeArrowheads="1"/>
          </p:cNvSpPr>
          <p:nvPr/>
        </p:nvSpPr>
        <p:spPr bwMode="auto">
          <a:xfrm>
            <a:off x="5278438" y="1126063"/>
            <a:ext cx="1412875" cy="708025"/>
          </a:xfrm>
          <a:prstGeom prst="rect">
            <a:avLst/>
          </a:prstGeom>
          <a:noFill/>
          <a:ln w="9525">
            <a:noFill/>
            <a:miter lim="800000"/>
            <a:headEnd/>
            <a:tailEnd/>
          </a:ln>
        </p:spPr>
        <p:txBody>
          <a:bodyPr>
            <a:spAutoFit/>
          </a:bodyPr>
          <a:lstStyle/>
          <a:p>
            <a:pPr algn="ctr"/>
            <a:r>
              <a:rPr lang="it-IT" sz="2000" b="1">
                <a:solidFill>
                  <a:srgbClr val="FF0000"/>
                </a:solidFill>
                <a:effectLst/>
                <a:latin typeface="Calibri" pitchFamily="34" charset="0"/>
              </a:rPr>
              <a:t>Quartz Tholeiite</a:t>
            </a:r>
          </a:p>
        </p:txBody>
      </p:sp>
      <p:sp>
        <p:nvSpPr>
          <p:cNvPr id="48" name="CasellaDiTesto 47"/>
          <p:cNvSpPr txBox="1">
            <a:spLocks noChangeArrowheads="1"/>
          </p:cNvSpPr>
          <p:nvPr/>
        </p:nvSpPr>
        <p:spPr bwMode="auto">
          <a:xfrm>
            <a:off x="5946775" y="2307163"/>
            <a:ext cx="1290638" cy="400050"/>
          </a:xfrm>
          <a:prstGeom prst="rect">
            <a:avLst/>
          </a:prstGeom>
          <a:noFill/>
          <a:ln w="9525">
            <a:noFill/>
            <a:miter lim="800000"/>
            <a:headEnd/>
            <a:tailEnd/>
          </a:ln>
        </p:spPr>
        <p:txBody>
          <a:bodyPr>
            <a:spAutoFit/>
          </a:bodyPr>
          <a:lstStyle/>
          <a:p>
            <a:pPr algn="ctr"/>
            <a:r>
              <a:rPr lang="it-IT" sz="2000" b="1">
                <a:solidFill>
                  <a:srgbClr val="FF0000"/>
                </a:solidFill>
                <a:effectLst/>
                <a:latin typeface="Calibri" pitchFamily="34" charset="0"/>
              </a:rPr>
              <a:t>Tholeiite</a:t>
            </a:r>
          </a:p>
        </p:txBody>
      </p:sp>
      <p:sp>
        <p:nvSpPr>
          <p:cNvPr id="49" name="CasellaDiTesto 48"/>
          <p:cNvSpPr txBox="1">
            <a:spLocks noChangeArrowheads="1"/>
          </p:cNvSpPr>
          <p:nvPr/>
        </p:nvSpPr>
        <p:spPr bwMode="auto">
          <a:xfrm>
            <a:off x="6665913" y="2975500"/>
            <a:ext cx="1258887" cy="708025"/>
          </a:xfrm>
          <a:prstGeom prst="rect">
            <a:avLst/>
          </a:prstGeom>
          <a:noFill/>
          <a:ln w="9525">
            <a:noFill/>
            <a:miter lim="800000"/>
            <a:headEnd/>
            <a:tailEnd/>
          </a:ln>
        </p:spPr>
        <p:txBody>
          <a:bodyPr>
            <a:spAutoFit/>
          </a:bodyPr>
          <a:lstStyle/>
          <a:p>
            <a:pPr algn="ctr"/>
            <a:r>
              <a:rPr lang="it-IT" sz="2000" b="1">
                <a:solidFill>
                  <a:srgbClr val="FF0000"/>
                </a:solidFill>
                <a:effectLst/>
                <a:latin typeface="Calibri" pitchFamily="34" charset="0"/>
              </a:rPr>
              <a:t>Olivine Tholeiite</a:t>
            </a:r>
          </a:p>
        </p:txBody>
      </p:sp>
      <p:sp>
        <p:nvSpPr>
          <p:cNvPr id="50" name="CasellaDiTesto 49"/>
          <p:cNvSpPr txBox="1">
            <a:spLocks noChangeArrowheads="1"/>
          </p:cNvSpPr>
          <p:nvPr/>
        </p:nvSpPr>
        <p:spPr bwMode="auto">
          <a:xfrm>
            <a:off x="7366000" y="4374088"/>
            <a:ext cx="1341438" cy="708025"/>
          </a:xfrm>
          <a:prstGeom prst="rect">
            <a:avLst/>
          </a:prstGeom>
          <a:noFill/>
          <a:ln w="9525">
            <a:noFill/>
            <a:miter lim="800000"/>
            <a:headEnd/>
            <a:tailEnd/>
          </a:ln>
        </p:spPr>
        <p:txBody>
          <a:bodyPr>
            <a:spAutoFit/>
          </a:bodyPr>
          <a:lstStyle/>
          <a:p>
            <a:pPr algn="ctr"/>
            <a:r>
              <a:rPr lang="it-IT" sz="2000" b="1">
                <a:solidFill>
                  <a:srgbClr val="FF0000"/>
                </a:solidFill>
                <a:effectLst/>
                <a:latin typeface="Calibri" pitchFamily="34" charset="0"/>
              </a:rPr>
              <a:t>Tholeiitic Picrite</a:t>
            </a:r>
          </a:p>
        </p:txBody>
      </p:sp>
      <p:cxnSp>
        <p:nvCxnSpPr>
          <p:cNvPr id="51" name="Connettore 1 50"/>
          <p:cNvCxnSpPr>
            <a:cxnSpLocks noChangeShapeType="1"/>
          </p:cNvCxnSpPr>
          <p:nvPr/>
        </p:nvCxnSpPr>
        <p:spPr bwMode="auto">
          <a:xfrm rot="16200000" flipH="1">
            <a:off x="3654425" y="2257951"/>
            <a:ext cx="5451475" cy="2946400"/>
          </a:xfrm>
          <a:prstGeom prst="line">
            <a:avLst/>
          </a:prstGeom>
          <a:noFill/>
          <a:ln w="28575" algn="ctr">
            <a:solidFill>
              <a:srgbClr val="FF0000"/>
            </a:solidFill>
            <a:round/>
            <a:headEnd/>
            <a:tailEnd/>
          </a:ln>
        </p:spPr>
      </p:cxnSp>
      <p:grpSp>
        <p:nvGrpSpPr>
          <p:cNvPr id="4" name="Gruppo 59"/>
          <p:cNvGrpSpPr>
            <a:grpSpLocks/>
          </p:cNvGrpSpPr>
          <p:nvPr/>
        </p:nvGrpSpPr>
        <p:grpSpPr bwMode="auto">
          <a:xfrm>
            <a:off x="5334000" y="1016525"/>
            <a:ext cx="3034291" cy="4829175"/>
            <a:chOff x="5206364" y="924560"/>
            <a:chExt cx="3034415" cy="4828032"/>
          </a:xfrm>
        </p:grpSpPr>
        <p:sp>
          <p:nvSpPr>
            <p:cNvPr id="61" name="Figura a mano libera 60"/>
            <p:cNvSpPr/>
            <p:nvPr/>
          </p:nvSpPr>
          <p:spPr bwMode="auto">
            <a:xfrm>
              <a:off x="5206364" y="924560"/>
              <a:ext cx="2881431" cy="4828032"/>
            </a:xfrm>
            <a:custGeom>
              <a:avLst/>
              <a:gdLst>
                <a:gd name="connsiteX0" fmla="*/ 0 w 2387600"/>
                <a:gd name="connsiteY0" fmla="*/ 0 h 4998720"/>
                <a:gd name="connsiteX1" fmla="*/ 2387600 w 2387600"/>
                <a:gd name="connsiteY1" fmla="*/ 4998720 h 4998720"/>
                <a:gd name="connsiteX0" fmla="*/ 0 w 2387600"/>
                <a:gd name="connsiteY0" fmla="*/ 0 h 4998720"/>
                <a:gd name="connsiteX1" fmla="*/ 2387600 w 2387600"/>
                <a:gd name="connsiteY1" fmla="*/ 4998720 h 4998720"/>
                <a:gd name="connsiteX0" fmla="*/ 0 w 2387600"/>
                <a:gd name="connsiteY0" fmla="*/ 0 h 4998720"/>
                <a:gd name="connsiteX1" fmla="*/ 2387600 w 2387600"/>
                <a:gd name="connsiteY1" fmla="*/ 4998720 h 4998720"/>
                <a:gd name="connsiteX0" fmla="*/ 0 w 2387600"/>
                <a:gd name="connsiteY0" fmla="*/ 0 h 4913376"/>
                <a:gd name="connsiteX1" fmla="*/ 2387600 w 2387600"/>
                <a:gd name="connsiteY1" fmla="*/ 4913376 h 4913376"/>
                <a:gd name="connsiteX0" fmla="*/ 0 w 2387600"/>
                <a:gd name="connsiteY0" fmla="*/ 0 h 4913376"/>
                <a:gd name="connsiteX1" fmla="*/ 2387600 w 2387600"/>
                <a:gd name="connsiteY1" fmla="*/ 4913376 h 4913376"/>
                <a:gd name="connsiteX0" fmla="*/ 0 w 2387600"/>
                <a:gd name="connsiteY0" fmla="*/ 0 h 4828032"/>
                <a:gd name="connsiteX1" fmla="*/ 2387600 w 2387600"/>
                <a:gd name="connsiteY1" fmla="*/ 4828032 h 4828032"/>
                <a:gd name="connsiteX0" fmla="*/ 0 w 2387600"/>
                <a:gd name="connsiteY0" fmla="*/ 0 h 4828032"/>
                <a:gd name="connsiteX1" fmla="*/ 2387600 w 2387600"/>
                <a:gd name="connsiteY1" fmla="*/ 4828032 h 4828032"/>
                <a:gd name="connsiteX0" fmla="*/ 0 w 2880995"/>
                <a:gd name="connsiteY0" fmla="*/ 0 h 4828032"/>
                <a:gd name="connsiteX1" fmla="*/ 2880995 w 2880995"/>
                <a:gd name="connsiteY1" fmla="*/ 4828032 h 4828032"/>
                <a:gd name="connsiteX0" fmla="*/ 0 w 2880995"/>
                <a:gd name="connsiteY0" fmla="*/ 0 h 4828032"/>
                <a:gd name="connsiteX1" fmla="*/ 2880995 w 2880995"/>
                <a:gd name="connsiteY1" fmla="*/ 4828032 h 4828032"/>
                <a:gd name="connsiteX0" fmla="*/ 0 w 2880995"/>
                <a:gd name="connsiteY0" fmla="*/ 0 h 4828032"/>
                <a:gd name="connsiteX1" fmla="*/ 2880995 w 2880995"/>
                <a:gd name="connsiteY1" fmla="*/ 4828032 h 4828032"/>
              </a:gdLst>
              <a:ahLst/>
              <a:cxnLst>
                <a:cxn ang="0">
                  <a:pos x="connsiteX0" y="connsiteY0"/>
                </a:cxn>
                <a:cxn ang="0">
                  <a:pos x="connsiteX1" y="connsiteY1"/>
                </a:cxn>
              </a:cxnLst>
              <a:rect l="l" t="t" r="r" b="b"/>
              <a:pathLst>
                <a:path w="2880995" h="4828032">
                  <a:moveTo>
                    <a:pt x="0" y="0"/>
                  </a:moveTo>
                  <a:cubicBezTo>
                    <a:pt x="668359" y="1166876"/>
                    <a:pt x="1950508" y="3197352"/>
                    <a:pt x="2880995" y="4828032"/>
                  </a:cubicBezTo>
                </a:path>
              </a:pathLst>
            </a:custGeom>
            <a:noFill/>
            <a:ln w="19050" cap="flat" cmpd="sng" algn="ctr">
              <a:solidFill>
                <a:schemeClr val="tx1"/>
              </a:solidFill>
              <a:prstDash val="sysDash"/>
              <a:round/>
              <a:headEnd type="none" w="med" len="med"/>
              <a:tailEnd type="none" w="med" len="med"/>
            </a:ln>
            <a:effectLst/>
          </p:spPr>
          <p:txBody>
            <a:bodyPr anchor="ctr"/>
            <a:lstStyle/>
            <a:p>
              <a:pPr>
                <a:defRPr/>
              </a:pPr>
              <a:endParaRPr lang="it-IT">
                <a:latin typeface="Calibri" pitchFamily="34" charset="0"/>
              </a:endParaRPr>
            </a:p>
          </p:txBody>
        </p:sp>
        <p:sp>
          <p:nvSpPr>
            <p:cNvPr id="62" name="Ovale 61"/>
            <p:cNvSpPr/>
            <p:nvPr/>
          </p:nvSpPr>
          <p:spPr bwMode="auto">
            <a:xfrm>
              <a:off x="7854422" y="5352637"/>
              <a:ext cx="146056" cy="199978"/>
            </a:xfrm>
            <a:prstGeom prst="ellipse">
              <a:avLst/>
            </a:prstGeom>
            <a:solidFill>
              <a:schemeClr val="bg1"/>
            </a:solidFill>
            <a:ln w="9525" cap="flat" cmpd="sng" algn="ctr">
              <a:noFill/>
              <a:prstDash val="solid"/>
              <a:round/>
              <a:headEnd type="none" w="med" len="med"/>
              <a:tailEnd type="none" w="med" len="med"/>
            </a:ln>
            <a:effectLst/>
          </p:spPr>
          <p:txBody>
            <a:bodyPr anchor="ctr"/>
            <a:lstStyle/>
            <a:p>
              <a:pPr>
                <a:defRPr/>
              </a:pPr>
              <a:endParaRPr lang="it-IT">
                <a:latin typeface="Calibri" pitchFamily="34" charset="0"/>
              </a:endParaRPr>
            </a:p>
          </p:txBody>
        </p:sp>
        <p:sp>
          <p:nvSpPr>
            <p:cNvPr id="10290" name="CasellaDiTesto 62"/>
            <p:cNvSpPr txBox="1">
              <a:spLocks noChangeArrowheads="1"/>
            </p:cNvSpPr>
            <p:nvPr/>
          </p:nvSpPr>
          <p:spPr bwMode="auto">
            <a:xfrm>
              <a:off x="7786790" y="5314980"/>
              <a:ext cx="453989" cy="276933"/>
            </a:xfrm>
            <a:prstGeom prst="rect">
              <a:avLst/>
            </a:prstGeom>
            <a:noFill/>
            <a:ln w="9525">
              <a:noFill/>
              <a:miter lim="800000"/>
              <a:headEnd/>
              <a:tailEnd/>
            </a:ln>
          </p:spPr>
          <p:txBody>
            <a:bodyPr wrap="none">
              <a:spAutoFit/>
            </a:bodyPr>
            <a:lstStyle/>
            <a:p>
              <a:pPr algn="ctr"/>
              <a:r>
                <a:rPr lang="it-IT" sz="1200" b="1">
                  <a:solidFill>
                    <a:schemeClr val="tx1"/>
                  </a:solidFill>
                  <a:effectLst/>
                  <a:latin typeface="Calibri" pitchFamily="34" charset="0"/>
                </a:rPr>
                <a:t>20%</a:t>
              </a:r>
            </a:p>
          </p:txBody>
        </p:sp>
      </p:grpSp>
      <p:grpSp>
        <p:nvGrpSpPr>
          <p:cNvPr id="5" name="Gruppo 63"/>
          <p:cNvGrpSpPr>
            <a:grpSpLocks/>
          </p:cNvGrpSpPr>
          <p:nvPr/>
        </p:nvGrpSpPr>
        <p:grpSpPr bwMode="auto">
          <a:xfrm>
            <a:off x="5954713" y="1027638"/>
            <a:ext cx="2576512" cy="4603750"/>
            <a:chOff x="5827268" y="934783"/>
            <a:chExt cx="2577084" cy="4604449"/>
          </a:xfrm>
        </p:grpSpPr>
        <p:sp>
          <p:nvSpPr>
            <p:cNvPr id="65" name="Figura a mano libera 64"/>
            <p:cNvSpPr/>
            <p:nvPr/>
          </p:nvSpPr>
          <p:spPr bwMode="auto">
            <a:xfrm>
              <a:off x="5827268" y="934783"/>
              <a:ext cx="2577084" cy="4604449"/>
            </a:xfrm>
            <a:custGeom>
              <a:avLst/>
              <a:gdLst>
                <a:gd name="connsiteX0" fmla="*/ 0 w 2387600"/>
                <a:gd name="connsiteY0" fmla="*/ 0 h 4998720"/>
                <a:gd name="connsiteX1" fmla="*/ 2387600 w 2387600"/>
                <a:gd name="connsiteY1" fmla="*/ 4998720 h 4998720"/>
                <a:gd name="connsiteX0" fmla="*/ 0 w 2387600"/>
                <a:gd name="connsiteY0" fmla="*/ 0 h 4998720"/>
                <a:gd name="connsiteX1" fmla="*/ 2387600 w 2387600"/>
                <a:gd name="connsiteY1" fmla="*/ 4998720 h 4998720"/>
                <a:gd name="connsiteX0" fmla="*/ 0 w 2387600"/>
                <a:gd name="connsiteY0" fmla="*/ 0 h 4998720"/>
                <a:gd name="connsiteX1" fmla="*/ 2387600 w 2387600"/>
                <a:gd name="connsiteY1" fmla="*/ 4998720 h 4998720"/>
                <a:gd name="connsiteX0" fmla="*/ 0 w 2387600"/>
                <a:gd name="connsiteY0" fmla="*/ 0 h 4913376"/>
                <a:gd name="connsiteX1" fmla="*/ 2387600 w 2387600"/>
                <a:gd name="connsiteY1" fmla="*/ 4913376 h 4913376"/>
                <a:gd name="connsiteX0" fmla="*/ 0 w 2387600"/>
                <a:gd name="connsiteY0" fmla="*/ 0 h 4913376"/>
                <a:gd name="connsiteX1" fmla="*/ 2387600 w 2387600"/>
                <a:gd name="connsiteY1" fmla="*/ 4913376 h 4913376"/>
                <a:gd name="connsiteX0" fmla="*/ 0 w 2387600"/>
                <a:gd name="connsiteY0" fmla="*/ 0 h 4828032"/>
                <a:gd name="connsiteX1" fmla="*/ 2387600 w 2387600"/>
                <a:gd name="connsiteY1" fmla="*/ 4828032 h 4828032"/>
                <a:gd name="connsiteX0" fmla="*/ 0 w 2387600"/>
                <a:gd name="connsiteY0" fmla="*/ 0 h 4828032"/>
                <a:gd name="connsiteX1" fmla="*/ 2387600 w 2387600"/>
                <a:gd name="connsiteY1" fmla="*/ 4828032 h 4828032"/>
                <a:gd name="connsiteX0" fmla="*/ 0 w 2229104"/>
                <a:gd name="connsiteY0" fmla="*/ 0 h 4639056"/>
                <a:gd name="connsiteX1" fmla="*/ 2229104 w 2229104"/>
                <a:gd name="connsiteY1" fmla="*/ 4639056 h 4639056"/>
                <a:gd name="connsiteX0" fmla="*/ 0 w 2577084"/>
                <a:gd name="connsiteY0" fmla="*/ 0 h 4604449"/>
                <a:gd name="connsiteX1" fmla="*/ 2577084 w 2577084"/>
                <a:gd name="connsiteY1" fmla="*/ 4604449 h 4604449"/>
                <a:gd name="connsiteX0" fmla="*/ 0 w 2577084"/>
                <a:gd name="connsiteY0" fmla="*/ 0 h 4604449"/>
                <a:gd name="connsiteX1" fmla="*/ 2577084 w 2577084"/>
                <a:gd name="connsiteY1" fmla="*/ 4604449 h 4604449"/>
              </a:gdLst>
              <a:ahLst/>
              <a:cxnLst>
                <a:cxn ang="0">
                  <a:pos x="connsiteX0" y="connsiteY0"/>
                </a:cxn>
                <a:cxn ang="0">
                  <a:pos x="connsiteX1" y="connsiteY1"/>
                </a:cxn>
              </a:cxnLst>
              <a:rect l="l" t="t" r="r" b="b"/>
              <a:pathLst>
                <a:path w="2577084" h="4604449">
                  <a:moveTo>
                    <a:pt x="0" y="0"/>
                  </a:moveTo>
                  <a:cubicBezTo>
                    <a:pt x="734399" y="1370076"/>
                    <a:pt x="1710097" y="2958529"/>
                    <a:pt x="2577084" y="4604449"/>
                  </a:cubicBezTo>
                </a:path>
              </a:pathLst>
            </a:custGeom>
            <a:noFill/>
            <a:ln w="19050" cap="flat" cmpd="sng" algn="ctr">
              <a:solidFill>
                <a:schemeClr val="tx1"/>
              </a:solidFill>
              <a:prstDash val="sysDash"/>
              <a:round/>
              <a:headEnd type="none" w="med" len="med"/>
              <a:tailEnd type="none" w="med" len="med"/>
            </a:ln>
            <a:effectLst/>
          </p:spPr>
          <p:txBody>
            <a:bodyPr anchor="ctr"/>
            <a:lstStyle/>
            <a:p>
              <a:pPr>
                <a:defRPr/>
              </a:pPr>
              <a:endParaRPr lang="it-IT">
                <a:latin typeface="Calibri" pitchFamily="34" charset="0"/>
              </a:endParaRPr>
            </a:p>
          </p:txBody>
        </p:sp>
        <p:sp>
          <p:nvSpPr>
            <p:cNvPr id="66" name="Ovale 65"/>
            <p:cNvSpPr/>
            <p:nvPr/>
          </p:nvSpPr>
          <p:spPr bwMode="auto">
            <a:xfrm>
              <a:off x="7983572" y="4802520"/>
              <a:ext cx="147670" cy="200055"/>
            </a:xfrm>
            <a:prstGeom prst="ellipse">
              <a:avLst/>
            </a:prstGeom>
            <a:solidFill>
              <a:schemeClr val="bg1"/>
            </a:solidFill>
            <a:ln w="9525" cap="flat" cmpd="sng" algn="ctr">
              <a:noFill/>
              <a:prstDash val="solid"/>
              <a:round/>
              <a:headEnd type="none" w="med" len="med"/>
              <a:tailEnd type="none" w="med" len="med"/>
            </a:ln>
            <a:effectLst/>
          </p:spPr>
          <p:txBody>
            <a:bodyPr anchor="ctr"/>
            <a:lstStyle/>
            <a:p>
              <a:pPr>
                <a:defRPr/>
              </a:pPr>
              <a:endParaRPr lang="it-IT">
                <a:latin typeface="Calibri" pitchFamily="34" charset="0"/>
              </a:endParaRPr>
            </a:p>
          </p:txBody>
        </p:sp>
        <p:sp>
          <p:nvSpPr>
            <p:cNvPr id="10287" name="CasellaDiTesto 66"/>
            <p:cNvSpPr txBox="1">
              <a:spLocks noChangeArrowheads="1"/>
            </p:cNvSpPr>
            <p:nvPr/>
          </p:nvSpPr>
          <p:spPr bwMode="auto">
            <a:xfrm>
              <a:off x="7853805" y="4772436"/>
              <a:ext cx="454071" cy="277041"/>
            </a:xfrm>
            <a:prstGeom prst="rect">
              <a:avLst/>
            </a:prstGeom>
            <a:noFill/>
            <a:ln w="9525">
              <a:noFill/>
              <a:miter lim="800000"/>
              <a:headEnd/>
              <a:tailEnd/>
            </a:ln>
          </p:spPr>
          <p:txBody>
            <a:bodyPr wrap="none">
              <a:spAutoFit/>
            </a:bodyPr>
            <a:lstStyle/>
            <a:p>
              <a:pPr algn="ctr"/>
              <a:r>
                <a:rPr lang="it-IT" sz="1200" b="1">
                  <a:solidFill>
                    <a:schemeClr val="tx1"/>
                  </a:solidFill>
                  <a:effectLst/>
                  <a:latin typeface="Calibri" pitchFamily="34" charset="0"/>
                </a:rPr>
                <a:t>30%</a:t>
              </a:r>
            </a:p>
          </p:txBody>
        </p:sp>
      </p:grpSp>
      <p:grpSp>
        <p:nvGrpSpPr>
          <p:cNvPr id="6" name="Gruppo 67"/>
          <p:cNvGrpSpPr>
            <a:grpSpLocks/>
          </p:cNvGrpSpPr>
          <p:nvPr/>
        </p:nvGrpSpPr>
        <p:grpSpPr bwMode="auto">
          <a:xfrm>
            <a:off x="6380163" y="1005413"/>
            <a:ext cx="2450036" cy="4243387"/>
            <a:chOff x="6252972" y="912368"/>
            <a:chExt cx="2449596" cy="4243324"/>
          </a:xfrm>
        </p:grpSpPr>
        <p:sp>
          <p:nvSpPr>
            <p:cNvPr id="69" name="Figura a mano libera 68"/>
            <p:cNvSpPr/>
            <p:nvPr/>
          </p:nvSpPr>
          <p:spPr bwMode="auto">
            <a:xfrm>
              <a:off x="6252972" y="912368"/>
              <a:ext cx="2274479" cy="4243324"/>
            </a:xfrm>
            <a:custGeom>
              <a:avLst/>
              <a:gdLst>
                <a:gd name="connsiteX0" fmla="*/ 0 w 2387600"/>
                <a:gd name="connsiteY0" fmla="*/ 0 h 4998720"/>
                <a:gd name="connsiteX1" fmla="*/ 2387600 w 2387600"/>
                <a:gd name="connsiteY1" fmla="*/ 4998720 h 4998720"/>
                <a:gd name="connsiteX0" fmla="*/ 0 w 2387600"/>
                <a:gd name="connsiteY0" fmla="*/ 0 h 4998720"/>
                <a:gd name="connsiteX1" fmla="*/ 2387600 w 2387600"/>
                <a:gd name="connsiteY1" fmla="*/ 4998720 h 4998720"/>
                <a:gd name="connsiteX0" fmla="*/ 0 w 2387600"/>
                <a:gd name="connsiteY0" fmla="*/ 0 h 4998720"/>
                <a:gd name="connsiteX1" fmla="*/ 2387600 w 2387600"/>
                <a:gd name="connsiteY1" fmla="*/ 4998720 h 4998720"/>
                <a:gd name="connsiteX0" fmla="*/ 0 w 2387600"/>
                <a:gd name="connsiteY0" fmla="*/ 0 h 4913376"/>
                <a:gd name="connsiteX1" fmla="*/ 2387600 w 2387600"/>
                <a:gd name="connsiteY1" fmla="*/ 4913376 h 4913376"/>
                <a:gd name="connsiteX0" fmla="*/ 0 w 2387600"/>
                <a:gd name="connsiteY0" fmla="*/ 0 h 4913376"/>
                <a:gd name="connsiteX1" fmla="*/ 2387600 w 2387600"/>
                <a:gd name="connsiteY1" fmla="*/ 4913376 h 4913376"/>
                <a:gd name="connsiteX0" fmla="*/ 0 w 2387600"/>
                <a:gd name="connsiteY0" fmla="*/ 0 h 4828032"/>
                <a:gd name="connsiteX1" fmla="*/ 2387600 w 2387600"/>
                <a:gd name="connsiteY1" fmla="*/ 4828032 h 4828032"/>
                <a:gd name="connsiteX0" fmla="*/ 0 w 2387600"/>
                <a:gd name="connsiteY0" fmla="*/ 0 h 4828032"/>
                <a:gd name="connsiteX1" fmla="*/ 2387600 w 2387600"/>
                <a:gd name="connsiteY1" fmla="*/ 4828032 h 4828032"/>
                <a:gd name="connsiteX0" fmla="*/ 0 w 2229104"/>
                <a:gd name="connsiteY0" fmla="*/ 0 h 4639056"/>
                <a:gd name="connsiteX1" fmla="*/ 2229104 w 2229104"/>
                <a:gd name="connsiteY1" fmla="*/ 4639056 h 4639056"/>
                <a:gd name="connsiteX0" fmla="*/ 0 w 2229104"/>
                <a:gd name="connsiteY0" fmla="*/ 0 h 4352544"/>
                <a:gd name="connsiteX1" fmla="*/ 2229104 w 2229104"/>
                <a:gd name="connsiteY1" fmla="*/ 4352544 h 4352544"/>
                <a:gd name="connsiteX0" fmla="*/ 0 w 2229104"/>
                <a:gd name="connsiteY0" fmla="*/ 0 h 4352544"/>
                <a:gd name="connsiteX1" fmla="*/ 2229104 w 2229104"/>
                <a:gd name="connsiteY1" fmla="*/ 4352544 h 4352544"/>
                <a:gd name="connsiteX0" fmla="*/ 0 w 2229104"/>
                <a:gd name="connsiteY0" fmla="*/ 0 h 4352544"/>
                <a:gd name="connsiteX1" fmla="*/ 2229104 w 2229104"/>
                <a:gd name="connsiteY1" fmla="*/ 4352544 h 4352544"/>
                <a:gd name="connsiteX0" fmla="*/ 0 w 1992884"/>
                <a:gd name="connsiteY0" fmla="*/ 0 h 4243324"/>
                <a:gd name="connsiteX1" fmla="*/ 1992884 w 1992884"/>
                <a:gd name="connsiteY1" fmla="*/ 4243324 h 4243324"/>
                <a:gd name="connsiteX0" fmla="*/ 0 w 2274824"/>
                <a:gd name="connsiteY0" fmla="*/ 0 h 4243324"/>
                <a:gd name="connsiteX1" fmla="*/ 2274824 w 2274824"/>
                <a:gd name="connsiteY1" fmla="*/ 4243324 h 4243324"/>
                <a:gd name="connsiteX0" fmla="*/ 0 w 2274824"/>
                <a:gd name="connsiteY0" fmla="*/ 0 h 4243324"/>
                <a:gd name="connsiteX1" fmla="*/ 2274824 w 2274824"/>
                <a:gd name="connsiteY1" fmla="*/ 4243324 h 4243324"/>
                <a:gd name="connsiteX0" fmla="*/ 0 w 2274824"/>
                <a:gd name="connsiteY0" fmla="*/ 0 h 4243324"/>
                <a:gd name="connsiteX1" fmla="*/ 2274824 w 2274824"/>
                <a:gd name="connsiteY1" fmla="*/ 4243324 h 4243324"/>
              </a:gdLst>
              <a:ahLst/>
              <a:cxnLst>
                <a:cxn ang="0">
                  <a:pos x="connsiteX0" y="connsiteY0"/>
                </a:cxn>
                <a:cxn ang="0">
                  <a:pos x="connsiteX1" y="connsiteY1"/>
                </a:cxn>
              </a:cxnLst>
              <a:rect l="l" t="t" r="r" b="b"/>
              <a:pathLst>
                <a:path w="2274824" h="4243324">
                  <a:moveTo>
                    <a:pt x="0" y="0"/>
                  </a:moveTo>
                  <a:cubicBezTo>
                    <a:pt x="733891" y="1348232"/>
                    <a:pt x="1458129" y="2717292"/>
                    <a:pt x="2274824" y="4243324"/>
                  </a:cubicBezTo>
                </a:path>
              </a:pathLst>
            </a:custGeom>
            <a:noFill/>
            <a:ln w="19050" cap="flat" cmpd="sng" algn="ctr">
              <a:solidFill>
                <a:schemeClr val="tx1"/>
              </a:solidFill>
              <a:prstDash val="sysDash"/>
              <a:round/>
              <a:headEnd type="none" w="med" len="med"/>
              <a:tailEnd type="none" w="med" len="med"/>
            </a:ln>
            <a:effectLst/>
          </p:spPr>
          <p:txBody>
            <a:bodyPr anchor="ctr"/>
            <a:lstStyle/>
            <a:p>
              <a:pPr>
                <a:defRPr/>
              </a:pPr>
              <a:endParaRPr lang="it-IT">
                <a:latin typeface="Calibri" pitchFamily="34" charset="0"/>
              </a:endParaRPr>
            </a:p>
          </p:txBody>
        </p:sp>
        <p:grpSp>
          <p:nvGrpSpPr>
            <p:cNvPr id="7" name="Gruppo 108"/>
            <p:cNvGrpSpPr>
              <a:grpSpLocks/>
            </p:cNvGrpSpPr>
            <p:nvPr/>
          </p:nvGrpSpPr>
          <p:grpSpPr bwMode="auto">
            <a:xfrm>
              <a:off x="8248680" y="4833904"/>
              <a:ext cx="453888" cy="276995"/>
              <a:chOff x="8248680" y="4833904"/>
              <a:chExt cx="453888" cy="276995"/>
            </a:xfrm>
          </p:grpSpPr>
          <p:sp>
            <p:nvSpPr>
              <p:cNvPr id="71" name="Ovale 70"/>
              <p:cNvSpPr/>
              <p:nvPr/>
            </p:nvSpPr>
            <p:spPr bwMode="auto">
              <a:xfrm>
                <a:off x="8357619" y="4858835"/>
                <a:ext cx="146024" cy="200022"/>
              </a:xfrm>
              <a:prstGeom prst="ellipse">
                <a:avLst/>
              </a:prstGeom>
              <a:solidFill>
                <a:schemeClr val="bg1"/>
              </a:solidFill>
              <a:ln w="9525" cap="flat" cmpd="sng" algn="ctr">
                <a:noFill/>
                <a:prstDash val="solid"/>
                <a:round/>
                <a:headEnd type="none" w="med" len="med"/>
                <a:tailEnd type="none" w="med" len="med"/>
              </a:ln>
              <a:effectLst/>
            </p:spPr>
            <p:txBody>
              <a:bodyPr anchor="ctr"/>
              <a:lstStyle/>
              <a:p>
                <a:pPr>
                  <a:defRPr/>
                </a:pPr>
                <a:endParaRPr lang="it-IT">
                  <a:latin typeface="Calibri" pitchFamily="34" charset="0"/>
                </a:endParaRPr>
              </a:p>
            </p:txBody>
          </p:sp>
          <p:sp>
            <p:nvSpPr>
              <p:cNvPr id="10284" name="CasellaDiTesto 71"/>
              <p:cNvSpPr txBox="1">
                <a:spLocks noChangeArrowheads="1"/>
              </p:cNvSpPr>
              <p:nvPr/>
            </p:nvSpPr>
            <p:spPr bwMode="auto">
              <a:xfrm>
                <a:off x="8248680" y="4833904"/>
                <a:ext cx="453888" cy="276995"/>
              </a:xfrm>
              <a:prstGeom prst="rect">
                <a:avLst/>
              </a:prstGeom>
              <a:noFill/>
              <a:ln w="9525">
                <a:noFill/>
                <a:miter lim="800000"/>
                <a:headEnd/>
                <a:tailEnd/>
              </a:ln>
            </p:spPr>
            <p:txBody>
              <a:bodyPr wrap="none">
                <a:spAutoFit/>
              </a:bodyPr>
              <a:lstStyle/>
              <a:p>
                <a:pPr algn="ctr"/>
                <a:r>
                  <a:rPr lang="it-IT" sz="1200" b="1">
                    <a:solidFill>
                      <a:schemeClr val="tx1"/>
                    </a:solidFill>
                    <a:effectLst/>
                    <a:latin typeface="Calibri" pitchFamily="34" charset="0"/>
                  </a:rPr>
                  <a:t>40%</a:t>
                </a:r>
              </a:p>
            </p:txBody>
          </p:sp>
        </p:grpSp>
      </p:grpSp>
      <p:sp>
        <p:nvSpPr>
          <p:cNvPr id="73" name="CasellaDiTesto 72"/>
          <p:cNvSpPr txBox="1">
            <a:spLocks noChangeArrowheads="1"/>
          </p:cNvSpPr>
          <p:nvPr/>
        </p:nvSpPr>
        <p:spPr bwMode="auto">
          <a:xfrm rot="3815787">
            <a:off x="7403800" y="5820270"/>
            <a:ext cx="994375" cy="400110"/>
          </a:xfrm>
          <a:prstGeom prst="rect">
            <a:avLst/>
          </a:prstGeom>
          <a:noFill/>
          <a:ln w="9525">
            <a:noFill/>
            <a:miter lim="800000"/>
            <a:headEnd/>
            <a:tailEnd/>
          </a:ln>
        </p:spPr>
        <p:txBody>
          <a:bodyPr wrap="none">
            <a:spAutoFit/>
          </a:bodyPr>
          <a:lstStyle/>
          <a:p>
            <a:r>
              <a:rPr lang="it-IT" sz="2000" b="1">
                <a:solidFill>
                  <a:srgbClr val="0000FF"/>
                </a:solidFill>
                <a:effectLst/>
                <a:latin typeface="Calibri" pitchFamily="34" charset="0"/>
              </a:rPr>
              <a:t>Cpx out</a:t>
            </a:r>
          </a:p>
        </p:txBody>
      </p:sp>
      <p:sp>
        <p:nvSpPr>
          <p:cNvPr id="74" name="CasellaDiTesto 73"/>
          <p:cNvSpPr txBox="1">
            <a:spLocks noChangeArrowheads="1"/>
          </p:cNvSpPr>
          <p:nvPr/>
        </p:nvSpPr>
        <p:spPr bwMode="auto">
          <a:xfrm rot="3264314">
            <a:off x="8175941" y="5338464"/>
            <a:ext cx="1031244" cy="400110"/>
          </a:xfrm>
          <a:prstGeom prst="rect">
            <a:avLst/>
          </a:prstGeom>
          <a:noFill/>
          <a:ln w="9525">
            <a:noFill/>
            <a:miter lim="800000"/>
            <a:headEnd/>
            <a:tailEnd/>
          </a:ln>
        </p:spPr>
        <p:txBody>
          <a:bodyPr wrap="none">
            <a:spAutoFit/>
          </a:bodyPr>
          <a:lstStyle/>
          <a:p>
            <a:r>
              <a:rPr lang="it-IT" sz="2000" b="1">
                <a:solidFill>
                  <a:srgbClr val="0000FF"/>
                </a:solidFill>
                <a:effectLst/>
                <a:latin typeface="Calibri" pitchFamily="34" charset="0"/>
              </a:rPr>
              <a:t>Opx out</a:t>
            </a:r>
          </a:p>
        </p:txBody>
      </p:sp>
      <p:grpSp>
        <p:nvGrpSpPr>
          <p:cNvPr id="8" name="Gruppo 76"/>
          <p:cNvGrpSpPr>
            <a:grpSpLocks/>
          </p:cNvGrpSpPr>
          <p:nvPr/>
        </p:nvGrpSpPr>
        <p:grpSpPr bwMode="auto">
          <a:xfrm>
            <a:off x="6748463" y="1005413"/>
            <a:ext cx="2300910" cy="4243387"/>
            <a:chOff x="6252972" y="912368"/>
            <a:chExt cx="2301413" cy="4243324"/>
          </a:xfrm>
        </p:grpSpPr>
        <p:sp>
          <p:nvSpPr>
            <p:cNvPr id="78" name="Figura a mano libera 77"/>
            <p:cNvSpPr/>
            <p:nvPr/>
          </p:nvSpPr>
          <p:spPr bwMode="auto">
            <a:xfrm>
              <a:off x="6252972" y="912368"/>
              <a:ext cx="2275384" cy="4243324"/>
            </a:xfrm>
            <a:custGeom>
              <a:avLst/>
              <a:gdLst>
                <a:gd name="connsiteX0" fmla="*/ 0 w 2387600"/>
                <a:gd name="connsiteY0" fmla="*/ 0 h 4998720"/>
                <a:gd name="connsiteX1" fmla="*/ 2387600 w 2387600"/>
                <a:gd name="connsiteY1" fmla="*/ 4998720 h 4998720"/>
                <a:gd name="connsiteX0" fmla="*/ 0 w 2387600"/>
                <a:gd name="connsiteY0" fmla="*/ 0 h 4998720"/>
                <a:gd name="connsiteX1" fmla="*/ 2387600 w 2387600"/>
                <a:gd name="connsiteY1" fmla="*/ 4998720 h 4998720"/>
                <a:gd name="connsiteX0" fmla="*/ 0 w 2387600"/>
                <a:gd name="connsiteY0" fmla="*/ 0 h 4998720"/>
                <a:gd name="connsiteX1" fmla="*/ 2387600 w 2387600"/>
                <a:gd name="connsiteY1" fmla="*/ 4998720 h 4998720"/>
                <a:gd name="connsiteX0" fmla="*/ 0 w 2387600"/>
                <a:gd name="connsiteY0" fmla="*/ 0 h 4913376"/>
                <a:gd name="connsiteX1" fmla="*/ 2387600 w 2387600"/>
                <a:gd name="connsiteY1" fmla="*/ 4913376 h 4913376"/>
                <a:gd name="connsiteX0" fmla="*/ 0 w 2387600"/>
                <a:gd name="connsiteY0" fmla="*/ 0 h 4913376"/>
                <a:gd name="connsiteX1" fmla="*/ 2387600 w 2387600"/>
                <a:gd name="connsiteY1" fmla="*/ 4913376 h 4913376"/>
                <a:gd name="connsiteX0" fmla="*/ 0 w 2387600"/>
                <a:gd name="connsiteY0" fmla="*/ 0 h 4828032"/>
                <a:gd name="connsiteX1" fmla="*/ 2387600 w 2387600"/>
                <a:gd name="connsiteY1" fmla="*/ 4828032 h 4828032"/>
                <a:gd name="connsiteX0" fmla="*/ 0 w 2387600"/>
                <a:gd name="connsiteY0" fmla="*/ 0 h 4828032"/>
                <a:gd name="connsiteX1" fmla="*/ 2387600 w 2387600"/>
                <a:gd name="connsiteY1" fmla="*/ 4828032 h 4828032"/>
                <a:gd name="connsiteX0" fmla="*/ 0 w 2229104"/>
                <a:gd name="connsiteY0" fmla="*/ 0 h 4639056"/>
                <a:gd name="connsiteX1" fmla="*/ 2229104 w 2229104"/>
                <a:gd name="connsiteY1" fmla="*/ 4639056 h 4639056"/>
                <a:gd name="connsiteX0" fmla="*/ 0 w 2229104"/>
                <a:gd name="connsiteY0" fmla="*/ 0 h 4352544"/>
                <a:gd name="connsiteX1" fmla="*/ 2229104 w 2229104"/>
                <a:gd name="connsiteY1" fmla="*/ 4352544 h 4352544"/>
                <a:gd name="connsiteX0" fmla="*/ 0 w 2229104"/>
                <a:gd name="connsiteY0" fmla="*/ 0 h 4352544"/>
                <a:gd name="connsiteX1" fmla="*/ 2229104 w 2229104"/>
                <a:gd name="connsiteY1" fmla="*/ 4352544 h 4352544"/>
                <a:gd name="connsiteX0" fmla="*/ 0 w 2229104"/>
                <a:gd name="connsiteY0" fmla="*/ 0 h 4352544"/>
                <a:gd name="connsiteX1" fmla="*/ 2229104 w 2229104"/>
                <a:gd name="connsiteY1" fmla="*/ 4352544 h 4352544"/>
                <a:gd name="connsiteX0" fmla="*/ 0 w 1992884"/>
                <a:gd name="connsiteY0" fmla="*/ 0 h 4243324"/>
                <a:gd name="connsiteX1" fmla="*/ 1992884 w 1992884"/>
                <a:gd name="connsiteY1" fmla="*/ 4243324 h 4243324"/>
                <a:gd name="connsiteX0" fmla="*/ 0 w 2274824"/>
                <a:gd name="connsiteY0" fmla="*/ 0 h 4243324"/>
                <a:gd name="connsiteX1" fmla="*/ 2274824 w 2274824"/>
                <a:gd name="connsiteY1" fmla="*/ 4243324 h 4243324"/>
                <a:gd name="connsiteX0" fmla="*/ 0 w 2274824"/>
                <a:gd name="connsiteY0" fmla="*/ 0 h 4243324"/>
                <a:gd name="connsiteX1" fmla="*/ 2274824 w 2274824"/>
                <a:gd name="connsiteY1" fmla="*/ 4243324 h 4243324"/>
                <a:gd name="connsiteX0" fmla="*/ 0 w 2274824"/>
                <a:gd name="connsiteY0" fmla="*/ 0 h 4243324"/>
                <a:gd name="connsiteX1" fmla="*/ 2274824 w 2274824"/>
                <a:gd name="connsiteY1" fmla="*/ 4243324 h 4243324"/>
              </a:gdLst>
              <a:ahLst/>
              <a:cxnLst>
                <a:cxn ang="0">
                  <a:pos x="connsiteX0" y="connsiteY0"/>
                </a:cxn>
                <a:cxn ang="0">
                  <a:pos x="connsiteX1" y="connsiteY1"/>
                </a:cxn>
              </a:cxnLst>
              <a:rect l="l" t="t" r="r" b="b"/>
              <a:pathLst>
                <a:path w="2274824" h="4243324">
                  <a:moveTo>
                    <a:pt x="0" y="0"/>
                  </a:moveTo>
                  <a:cubicBezTo>
                    <a:pt x="733891" y="1348232"/>
                    <a:pt x="1458129" y="2717292"/>
                    <a:pt x="2274824" y="4243324"/>
                  </a:cubicBezTo>
                </a:path>
              </a:pathLst>
            </a:custGeom>
            <a:noFill/>
            <a:ln w="19050" cap="flat" cmpd="sng" algn="ctr">
              <a:solidFill>
                <a:schemeClr val="tx1"/>
              </a:solidFill>
              <a:prstDash val="sysDash"/>
              <a:round/>
              <a:headEnd type="none" w="med" len="med"/>
              <a:tailEnd type="none" w="med" len="med"/>
            </a:ln>
            <a:effectLst/>
          </p:spPr>
          <p:txBody>
            <a:bodyPr anchor="ctr"/>
            <a:lstStyle/>
            <a:p>
              <a:pPr>
                <a:defRPr/>
              </a:pPr>
              <a:endParaRPr lang="it-IT">
                <a:latin typeface="Calibri" pitchFamily="34" charset="0"/>
              </a:endParaRPr>
            </a:p>
          </p:txBody>
        </p:sp>
        <p:grpSp>
          <p:nvGrpSpPr>
            <p:cNvPr id="9" name="Gruppo 108"/>
            <p:cNvGrpSpPr>
              <a:grpSpLocks/>
            </p:cNvGrpSpPr>
            <p:nvPr/>
          </p:nvGrpSpPr>
          <p:grpSpPr bwMode="auto">
            <a:xfrm>
              <a:off x="8100316" y="4526564"/>
              <a:ext cx="454069" cy="276995"/>
              <a:chOff x="8100316" y="4526564"/>
              <a:chExt cx="454069" cy="276995"/>
            </a:xfrm>
          </p:grpSpPr>
          <p:sp>
            <p:nvSpPr>
              <p:cNvPr id="80" name="Ovale 79"/>
              <p:cNvSpPr/>
              <p:nvPr/>
            </p:nvSpPr>
            <p:spPr bwMode="auto">
              <a:xfrm>
                <a:off x="8182206" y="4547689"/>
                <a:ext cx="146082" cy="198434"/>
              </a:xfrm>
              <a:prstGeom prst="ellipse">
                <a:avLst/>
              </a:prstGeom>
              <a:solidFill>
                <a:schemeClr val="bg1"/>
              </a:solidFill>
              <a:ln w="9525" cap="flat" cmpd="sng" algn="ctr">
                <a:noFill/>
                <a:prstDash val="solid"/>
                <a:round/>
                <a:headEnd type="none" w="med" len="med"/>
                <a:tailEnd type="none" w="med" len="med"/>
              </a:ln>
              <a:effectLst/>
            </p:spPr>
            <p:txBody>
              <a:bodyPr anchor="ctr"/>
              <a:lstStyle/>
              <a:p>
                <a:pPr>
                  <a:defRPr/>
                </a:pPr>
                <a:endParaRPr lang="it-IT">
                  <a:latin typeface="Calibri" pitchFamily="34" charset="0"/>
                </a:endParaRPr>
              </a:p>
            </p:txBody>
          </p:sp>
          <p:sp>
            <p:nvSpPr>
              <p:cNvPr id="10280" name="CasellaDiTesto 80"/>
              <p:cNvSpPr txBox="1">
                <a:spLocks noChangeArrowheads="1"/>
              </p:cNvSpPr>
              <p:nvPr/>
            </p:nvSpPr>
            <p:spPr bwMode="auto">
              <a:xfrm>
                <a:off x="8100316" y="4526564"/>
                <a:ext cx="454069" cy="276995"/>
              </a:xfrm>
              <a:prstGeom prst="rect">
                <a:avLst/>
              </a:prstGeom>
              <a:noFill/>
              <a:ln w="9525">
                <a:noFill/>
                <a:miter lim="800000"/>
                <a:headEnd/>
                <a:tailEnd/>
              </a:ln>
            </p:spPr>
            <p:txBody>
              <a:bodyPr wrap="none">
                <a:spAutoFit/>
              </a:bodyPr>
              <a:lstStyle/>
              <a:p>
                <a:pPr algn="ctr"/>
                <a:r>
                  <a:rPr lang="it-IT" sz="1200" b="1">
                    <a:solidFill>
                      <a:schemeClr val="tx1"/>
                    </a:solidFill>
                    <a:effectLst/>
                    <a:latin typeface="Calibri" pitchFamily="34" charset="0"/>
                  </a:rPr>
                  <a:t>50%</a:t>
                </a:r>
              </a:p>
            </p:txBody>
          </p:sp>
        </p:grpSp>
      </p:grpSp>
      <p:sp>
        <p:nvSpPr>
          <p:cNvPr id="83" name="CasellaDiTesto 82"/>
          <p:cNvSpPr txBox="1">
            <a:spLocks noChangeArrowheads="1"/>
          </p:cNvSpPr>
          <p:nvPr/>
        </p:nvSpPr>
        <p:spPr bwMode="auto">
          <a:xfrm>
            <a:off x="4765675" y="3450163"/>
            <a:ext cx="1290638" cy="1016000"/>
          </a:xfrm>
          <a:prstGeom prst="rect">
            <a:avLst/>
          </a:prstGeom>
          <a:noFill/>
          <a:ln w="9525">
            <a:noFill/>
            <a:miter lim="800000"/>
            <a:headEnd/>
            <a:tailEnd/>
          </a:ln>
        </p:spPr>
        <p:txBody>
          <a:bodyPr>
            <a:spAutoFit/>
          </a:bodyPr>
          <a:lstStyle/>
          <a:p>
            <a:pPr algn="ctr"/>
            <a:r>
              <a:rPr lang="it-IT" sz="2000" b="1">
                <a:solidFill>
                  <a:schemeClr val="tx1"/>
                </a:solidFill>
                <a:effectLst/>
                <a:latin typeface="Calibri" pitchFamily="34" charset="0"/>
              </a:rPr>
              <a:t>Alkali olivine basalt</a:t>
            </a:r>
          </a:p>
        </p:txBody>
      </p:sp>
      <p:sp>
        <p:nvSpPr>
          <p:cNvPr id="84" name="CasellaDiTesto 83"/>
          <p:cNvSpPr txBox="1">
            <a:spLocks noChangeArrowheads="1"/>
          </p:cNvSpPr>
          <p:nvPr/>
        </p:nvSpPr>
        <p:spPr bwMode="auto">
          <a:xfrm>
            <a:off x="5100638" y="4615388"/>
            <a:ext cx="1290637" cy="708025"/>
          </a:xfrm>
          <a:prstGeom prst="rect">
            <a:avLst/>
          </a:prstGeom>
          <a:noFill/>
          <a:ln w="9525">
            <a:noFill/>
            <a:miter lim="800000"/>
            <a:headEnd/>
            <a:tailEnd/>
          </a:ln>
        </p:spPr>
        <p:txBody>
          <a:bodyPr>
            <a:spAutoFit/>
          </a:bodyPr>
          <a:lstStyle/>
          <a:p>
            <a:pPr algn="ctr"/>
            <a:r>
              <a:rPr lang="it-IT" sz="2000" b="1">
                <a:solidFill>
                  <a:schemeClr val="tx1"/>
                </a:solidFill>
                <a:effectLst/>
                <a:latin typeface="Calibri" pitchFamily="34" charset="0"/>
              </a:rPr>
              <a:t>Alkali picrite</a:t>
            </a:r>
          </a:p>
        </p:txBody>
      </p:sp>
      <p:cxnSp>
        <p:nvCxnSpPr>
          <p:cNvPr id="86" name="Connettore 2 85"/>
          <p:cNvCxnSpPr>
            <a:cxnSpLocks noChangeShapeType="1"/>
          </p:cNvCxnSpPr>
          <p:nvPr/>
        </p:nvCxnSpPr>
        <p:spPr bwMode="auto">
          <a:xfrm flipV="1">
            <a:off x="5845175" y="3551763"/>
            <a:ext cx="555625" cy="304800"/>
          </a:xfrm>
          <a:prstGeom prst="straightConnector1">
            <a:avLst/>
          </a:prstGeom>
          <a:noFill/>
          <a:ln w="28575" algn="ctr">
            <a:solidFill>
              <a:schemeClr val="tx1"/>
            </a:solidFill>
            <a:round/>
            <a:headEnd/>
            <a:tailEnd type="arrow" w="med" len="med"/>
          </a:ln>
        </p:spPr>
      </p:cxnSp>
      <p:cxnSp>
        <p:nvCxnSpPr>
          <p:cNvPr id="87" name="Connettore 2 86"/>
          <p:cNvCxnSpPr>
            <a:cxnSpLocks noChangeShapeType="1"/>
          </p:cNvCxnSpPr>
          <p:nvPr/>
        </p:nvCxnSpPr>
        <p:spPr bwMode="auto">
          <a:xfrm flipV="1">
            <a:off x="6164263" y="4694763"/>
            <a:ext cx="960437" cy="328612"/>
          </a:xfrm>
          <a:prstGeom prst="straightConnector1">
            <a:avLst/>
          </a:prstGeom>
          <a:noFill/>
          <a:ln w="28575" algn="ctr">
            <a:solidFill>
              <a:schemeClr val="tx1"/>
            </a:solidFill>
            <a:round/>
            <a:headEnd/>
            <a:tailEnd type="arrow" w="med" len="med"/>
          </a:ln>
        </p:spPr>
      </p:cxnSp>
      <p:sp>
        <p:nvSpPr>
          <p:cNvPr id="75" name="Rectangle 6"/>
          <p:cNvSpPr>
            <a:spLocks noChangeArrowheads="1"/>
          </p:cNvSpPr>
          <p:nvPr/>
        </p:nvSpPr>
        <p:spPr bwMode="auto">
          <a:xfrm>
            <a:off x="859113" y="6038850"/>
            <a:ext cx="3145727" cy="523875"/>
          </a:xfrm>
          <a:prstGeom prst="rect">
            <a:avLst/>
          </a:prstGeom>
          <a:noFill/>
          <a:ln w="9525">
            <a:noFill/>
            <a:miter lim="800000"/>
            <a:headEnd/>
            <a:tailEnd/>
          </a:ln>
          <a:effectLst/>
        </p:spPr>
        <p:txBody>
          <a:bodyPr wrap="square" lIns="92075" tIns="46038" rIns="92075" bIns="46038">
            <a:spAutoFit/>
          </a:bodyPr>
          <a:lstStyle/>
          <a:p>
            <a:pPr algn="r" eaLnBrk="0" hangingPunct="0">
              <a:defRPr/>
            </a:pPr>
            <a:r>
              <a:rPr lang="en-US" sz="1400" dirty="0" err="1" smtClean="0">
                <a:solidFill>
                  <a:schemeClr val="bg1"/>
                </a:solidFill>
                <a:latin typeface="Calibri" pitchFamily="34" charset="0"/>
                <a:cs typeface="Arial" charset="0"/>
              </a:rPr>
              <a:t>Jaques</a:t>
            </a:r>
            <a:r>
              <a:rPr lang="en-US" sz="1400" dirty="0" smtClean="0">
                <a:solidFill>
                  <a:schemeClr val="bg1"/>
                </a:solidFill>
                <a:latin typeface="Calibri" pitchFamily="34" charset="0"/>
                <a:cs typeface="Arial" charset="0"/>
              </a:rPr>
              <a:t> </a:t>
            </a:r>
            <a:r>
              <a:rPr lang="en-US" sz="1400" dirty="0">
                <a:solidFill>
                  <a:schemeClr val="bg1"/>
                </a:solidFill>
                <a:latin typeface="Calibri" pitchFamily="34" charset="0"/>
                <a:cs typeface="Arial" charset="0"/>
              </a:rPr>
              <a:t>and </a:t>
            </a:r>
            <a:r>
              <a:rPr lang="en-US" sz="1400" dirty="0" smtClean="0">
                <a:solidFill>
                  <a:schemeClr val="bg1"/>
                </a:solidFill>
                <a:latin typeface="Calibri" pitchFamily="34" charset="0"/>
                <a:cs typeface="Arial" charset="0"/>
              </a:rPr>
              <a:t>Green, 1980 (</a:t>
            </a:r>
            <a:r>
              <a:rPr lang="en-US" sz="1400" dirty="0" smtClean="0">
                <a:solidFill>
                  <a:schemeClr val="bg1"/>
                </a:solidFill>
                <a:latin typeface="Calibri" pitchFamily="34" charset="0"/>
                <a:cs typeface="Times New Roman" pitchFamily="18" charset="0"/>
              </a:rPr>
              <a:t>Contrib</a:t>
            </a:r>
            <a:r>
              <a:rPr lang="en-US" sz="1400" dirty="0">
                <a:solidFill>
                  <a:schemeClr val="bg1"/>
                </a:solidFill>
                <a:latin typeface="Calibri" pitchFamily="34" charset="0"/>
                <a:cs typeface="Times New Roman" pitchFamily="18" charset="0"/>
              </a:rPr>
              <a:t>. Mineral. Petrol., 73, </a:t>
            </a:r>
            <a:r>
              <a:rPr lang="en-US" sz="1400" dirty="0" smtClean="0">
                <a:solidFill>
                  <a:schemeClr val="bg1"/>
                </a:solidFill>
                <a:latin typeface="Calibri" pitchFamily="34" charset="0"/>
                <a:cs typeface="Times New Roman" pitchFamily="18" charset="0"/>
              </a:rPr>
              <a:t>287-310).</a:t>
            </a:r>
            <a:r>
              <a:rPr lang="en-US" sz="1400" dirty="0" smtClean="0">
                <a:solidFill>
                  <a:schemeClr val="bg1"/>
                </a:solidFill>
                <a:latin typeface="Calibri" pitchFamily="34" charset="0"/>
              </a:rPr>
              <a:t> </a:t>
            </a:r>
            <a:endParaRPr lang="en-US" sz="1400" dirty="0">
              <a:solidFill>
                <a:schemeClr val="bg1"/>
              </a:solidFill>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65288"/>
                                        </p:tgtEl>
                                        <p:attrNameLst>
                                          <p:attrName>style.visibility</p:attrName>
                                        </p:attrNameLst>
                                      </p:cBhvr>
                                      <p:to>
                                        <p:strVal val="visible"/>
                                      </p:to>
                                    </p:set>
                                    <p:animEffect transition="in" filter="fade">
                                      <p:cBhvr>
                                        <p:cTn id="7" dur="500"/>
                                        <p:tgtEl>
                                          <p:spTgt spid="86528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65284">
                                            <p:txEl>
                                              <p:pRg st="0" end="0"/>
                                            </p:txEl>
                                          </p:spTgt>
                                        </p:tgtEl>
                                        <p:attrNameLst>
                                          <p:attrName>style.visibility</p:attrName>
                                        </p:attrNameLst>
                                      </p:cBhvr>
                                      <p:to>
                                        <p:strVal val="visible"/>
                                      </p:to>
                                    </p:set>
                                    <p:animEffect transition="in" filter="fade">
                                      <p:cBhvr>
                                        <p:cTn id="12" dur="500"/>
                                        <p:tgtEl>
                                          <p:spTgt spid="86528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65284">
                                            <p:txEl>
                                              <p:pRg st="1" end="1"/>
                                            </p:txEl>
                                          </p:spTgt>
                                        </p:tgtEl>
                                        <p:attrNameLst>
                                          <p:attrName>style.visibility</p:attrName>
                                        </p:attrNameLst>
                                      </p:cBhvr>
                                      <p:to>
                                        <p:strVal val="visible"/>
                                      </p:to>
                                    </p:set>
                                    <p:animEffect transition="in" filter="fade">
                                      <p:cBhvr>
                                        <p:cTn id="17" dur="500"/>
                                        <p:tgtEl>
                                          <p:spTgt spid="865284">
                                            <p:txEl>
                                              <p:pRg st="1" end="1"/>
                                            </p:txEl>
                                          </p:spTgt>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wipe(up)">
                                      <p:cBhvr>
                                        <p:cTn id="26" dur="1000"/>
                                        <p:tgtEl>
                                          <p:spTgt spid="51"/>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fade">
                                      <p:cBhvr>
                                        <p:cTn id="30" dur="500"/>
                                        <p:tgtEl>
                                          <p:spTgt spid="3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ipe(up)">
                                      <p:cBhvr>
                                        <p:cTn id="35" dur="1000"/>
                                        <p:tgtEl>
                                          <p:spTgt spid="4"/>
                                        </p:tgtEl>
                                      </p:cBhvr>
                                    </p:animEffect>
                                  </p:childTnLst>
                                </p:cTn>
                              </p:par>
                            </p:childTnLst>
                          </p:cTn>
                        </p:par>
                        <p:par>
                          <p:cTn id="36" fill="hold">
                            <p:stCondLst>
                              <p:cond delay="1000"/>
                            </p:stCondLst>
                            <p:childTnLst>
                              <p:par>
                                <p:cTn id="37" presetID="22" presetClass="entr" presetSubtype="1" fill="hold" nodeType="after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up)">
                                      <p:cBhvr>
                                        <p:cTn id="39" dur="1000"/>
                                        <p:tgtEl>
                                          <p:spTgt spid="5"/>
                                        </p:tgtEl>
                                      </p:cBhvr>
                                    </p:animEffect>
                                  </p:childTnLst>
                                </p:cTn>
                              </p:par>
                            </p:childTnLst>
                          </p:cTn>
                        </p:par>
                        <p:par>
                          <p:cTn id="40" fill="hold">
                            <p:stCondLst>
                              <p:cond delay="2000"/>
                            </p:stCondLst>
                            <p:childTnLst>
                              <p:par>
                                <p:cTn id="41" presetID="22" presetClass="entr" presetSubtype="1" fill="hold" nodeType="after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up)">
                                      <p:cBhvr>
                                        <p:cTn id="43" dur="1000"/>
                                        <p:tgtEl>
                                          <p:spTgt spid="6"/>
                                        </p:tgtEl>
                                      </p:cBhvr>
                                    </p:animEffect>
                                  </p:childTnLst>
                                </p:cTn>
                              </p:par>
                            </p:childTnLst>
                          </p:cTn>
                        </p:par>
                        <p:par>
                          <p:cTn id="44" fill="hold">
                            <p:stCondLst>
                              <p:cond delay="3000"/>
                            </p:stCondLst>
                            <p:childTnLst>
                              <p:par>
                                <p:cTn id="45" presetID="22" presetClass="entr" presetSubtype="1" fill="hold" nodeType="after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wipe(up)">
                                      <p:cBhvr>
                                        <p:cTn id="47" dur="10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wipe(up)">
                                      <p:cBhvr>
                                        <p:cTn id="52" dur="500"/>
                                        <p:tgtEl>
                                          <p:spTgt spid="36"/>
                                        </p:tgtEl>
                                      </p:cBhvr>
                                    </p:animEffect>
                                  </p:childTnLst>
                                </p:cTn>
                              </p:par>
                            </p:childTnLst>
                          </p:cTn>
                        </p:par>
                        <p:par>
                          <p:cTn id="53" fill="hold">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73"/>
                                        </p:tgtEl>
                                        <p:attrNameLst>
                                          <p:attrName>style.visibility</p:attrName>
                                        </p:attrNameLst>
                                      </p:cBhvr>
                                      <p:to>
                                        <p:strVal val="visible"/>
                                      </p:to>
                                    </p:set>
                                    <p:animEffect transition="in" filter="fade">
                                      <p:cBhvr>
                                        <p:cTn id="56" dur="500"/>
                                        <p:tgtEl>
                                          <p:spTgt spid="73"/>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grpId="0" nodeType="clickEffect">
                                  <p:stCondLst>
                                    <p:cond delay="0"/>
                                  </p:stCondLst>
                                  <p:childTnLst>
                                    <p:set>
                                      <p:cBhvr>
                                        <p:cTn id="60" dur="1" fill="hold">
                                          <p:stCondLst>
                                            <p:cond delay="0"/>
                                          </p:stCondLst>
                                        </p:cTn>
                                        <p:tgtEl>
                                          <p:spTgt spid="37"/>
                                        </p:tgtEl>
                                        <p:attrNameLst>
                                          <p:attrName>style.visibility</p:attrName>
                                        </p:attrNameLst>
                                      </p:cBhvr>
                                      <p:to>
                                        <p:strVal val="visible"/>
                                      </p:to>
                                    </p:set>
                                    <p:animEffect transition="in" filter="wipe(up)">
                                      <p:cBhvr>
                                        <p:cTn id="61" dur="500"/>
                                        <p:tgtEl>
                                          <p:spTgt spid="37"/>
                                        </p:tgtEl>
                                      </p:cBhvr>
                                    </p:animEffect>
                                  </p:childTnLst>
                                </p:cTn>
                              </p:par>
                            </p:childTnLst>
                          </p:cTn>
                        </p:par>
                        <p:par>
                          <p:cTn id="62" fill="hold">
                            <p:stCondLst>
                              <p:cond delay="500"/>
                            </p:stCondLst>
                            <p:childTnLst>
                              <p:par>
                                <p:cTn id="63" presetID="10" presetClass="entr" presetSubtype="0" fill="hold" grpId="0" nodeType="afterEffect">
                                  <p:stCondLst>
                                    <p:cond delay="0"/>
                                  </p:stCondLst>
                                  <p:childTnLst>
                                    <p:set>
                                      <p:cBhvr>
                                        <p:cTn id="64" dur="1" fill="hold">
                                          <p:stCondLst>
                                            <p:cond delay="0"/>
                                          </p:stCondLst>
                                        </p:cTn>
                                        <p:tgtEl>
                                          <p:spTgt spid="74"/>
                                        </p:tgtEl>
                                        <p:attrNameLst>
                                          <p:attrName>style.visibility</p:attrName>
                                        </p:attrNameLst>
                                      </p:cBhvr>
                                      <p:to>
                                        <p:strVal val="visible"/>
                                      </p:to>
                                    </p:set>
                                    <p:animEffect transition="in" filter="fade">
                                      <p:cBhvr>
                                        <p:cTn id="65" dur="500"/>
                                        <p:tgtEl>
                                          <p:spTgt spid="74"/>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2" fill="hold" grpId="0" nodeType="clickEffect">
                                  <p:stCondLst>
                                    <p:cond delay="0"/>
                                  </p:stCondLst>
                                  <p:childTnLst>
                                    <p:set>
                                      <p:cBhvr>
                                        <p:cTn id="69" dur="1" fill="hold">
                                          <p:stCondLst>
                                            <p:cond delay="0"/>
                                          </p:stCondLst>
                                        </p:cTn>
                                        <p:tgtEl>
                                          <p:spTgt spid="38"/>
                                        </p:tgtEl>
                                        <p:attrNameLst>
                                          <p:attrName>style.visibility</p:attrName>
                                        </p:attrNameLst>
                                      </p:cBhvr>
                                      <p:to>
                                        <p:strVal val="visible"/>
                                      </p:to>
                                    </p:set>
                                    <p:animEffect transition="in" filter="wipe(right)">
                                      <p:cBhvr>
                                        <p:cTn id="70" dur="1000"/>
                                        <p:tgtEl>
                                          <p:spTgt spid="38"/>
                                        </p:tgtEl>
                                      </p:cBhvr>
                                    </p:animEffect>
                                  </p:childTnLst>
                                </p:cTn>
                              </p:par>
                            </p:childTnLst>
                          </p:cTn>
                        </p:par>
                        <p:par>
                          <p:cTn id="71" fill="hold">
                            <p:stCondLst>
                              <p:cond delay="1000"/>
                            </p:stCondLst>
                            <p:childTnLst>
                              <p:par>
                                <p:cTn id="72" presetID="10" presetClass="entr" presetSubtype="0" fill="hold" grpId="0" nodeType="afterEffect">
                                  <p:stCondLst>
                                    <p:cond delay="0"/>
                                  </p:stCondLst>
                                  <p:childTnLst>
                                    <p:set>
                                      <p:cBhvr>
                                        <p:cTn id="73" dur="1" fill="hold">
                                          <p:stCondLst>
                                            <p:cond delay="0"/>
                                          </p:stCondLst>
                                        </p:cTn>
                                        <p:tgtEl>
                                          <p:spTgt spid="42"/>
                                        </p:tgtEl>
                                        <p:attrNameLst>
                                          <p:attrName>style.visibility</p:attrName>
                                        </p:attrNameLst>
                                      </p:cBhvr>
                                      <p:to>
                                        <p:strVal val="visible"/>
                                      </p:to>
                                    </p:set>
                                    <p:animEffect transition="in" filter="fade">
                                      <p:cBhvr>
                                        <p:cTn id="74" dur="500"/>
                                        <p:tgtEl>
                                          <p:spTgt spid="42"/>
                                        </p:tgtEl>
                                      </p:cBhvr>
                                    </p:animEffect>
                                  </p:childTnLst>
                                </p:cTn>
                              </p:par>
                            </p:childTnLst>
                          </p:cTn>
                        </p:par>
                        <p:par>
                          <p:cTn id="75" fill="hold">
                            <p:stCondLst>
                              <p:cond delay="1500"/>
                            </p:stCondLst>
                            <p:childTnLst>
                              <p:par>
                                <p:cTn id="76" presetID="10" presetClass="entr" presetSubtype="0" fill="hold" grpId="0" nodeType="afterEffect">
                                  <p:stCondLst>
                                    <p:cond delay="0"/>
                                  </p:stCondLst>
                                  <p:childTnLst>
                                    <p:set>
                                      <p:cBhvr>
                                        <p:cTn id="77" dur="1" fill="hold">
                                          <p:stCondLst>
                                            <p:cond delay="0"/>
                                          </p:stCondLst>
                                        </p:cTn>
                                        <p:tgtEl>
                                          <p:spTgt spid="46"/>
                                        </p:tgtEl>
                                        <p:attrNameLst>
                                          <p:attrName>style.visibility</p:attrName>
                                        </p:attrNameLst>
                                      </p:cBhvr>
                                      <p:to>
                                        <p:strVal val="visible"/>
                                      </p:to>
                                    </p:set>
                                    <p:animEffect transition="in" filter="fade">
                                      <p:cBhvr>
                                        <p:cTn id="78" dur="500"/>
                                        <p:tgtEl>
                                          <p:spTgt spid="46"/>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2" fill="hold" grpId="0" nodeType="clickEffect">
                                  <p:stCondLst>
                                    <p:cond delay="0"/>
                                  </p:stCondLst>
                                  <p:childTnLst>
                                    <p:set>
                                      <p:cBhvr>
                                        <p:cTn id="82" dur="1" fill="hold">
                                          <p:stCondLst>
                                            <p:cond delay="0"/>
                                          </p:stCondLst>
                                        </p:cTn>
                                        <p:tgtEl>
                                          <p:spTgt spid="39"/>
                                        </p:tgtEl>
                                        <p:attrNameLst>
                                          <p:attrName>style.visibility</p:attrName>
                                        </p:attrNameLst>
                                      </p:cBhvr>
                                      <p:to>
                                        <p:strVal val="visible"/>
                                      </p:to>
                                    </p:set>
                                    <p:animEffect transition="in" filter="wipe(right)">
                                      <p:cBhvr>
                                        <p:cTn id="83" dur="1000"/>
                                        <p:tgtEl>
                                          <p:spTgt spid="39"/>
                                        </p:tgtEl>
                                      </p:cBhvr>
                                    </p:animEffect>
                                  </p:childTnLst>
                                </p:cTn>
                              </p:par>
                            </p:childTnLst>
                          </p:cTn>
                        </p:par>
                        <p:par>
                          <p:cTn id="84" fill="hold">
                            <p:stCondLst>
                              <p:cond delay="1000"/>
                            </p:stCondLst>
                            <p:childTnLst>
                              <p:par>
                                <p:cTn id="85" presetID="10" presetClass="entr" presetSubtype="0" fill="hold" grpId="0" nodeType="afterEffect">
                                  <p:stCondLst>
                                    <p:cond delay="0"/>
                                  </p:stCondLst>
                                  <p:childTnLst>
                                    <p:set>
                                      <p:cBhvr>
                                        <p:cTn id="86" dur="1" fill="hold">
                                          <p:stCondLst>
                                            <p:cond delay="0"/>
                                          </p:stCondLst>
                                        </p:cTn>
                                        <p:tgtEl>
                                          <p:spTgt spid="43"/>
                                        </p:tgtEl>
                                        <p:attrNameLst>
                                          <p:attrName>style.visibility</p:attrName>
                                        </p:attrNameLst>
                                      </p:cBhvr>
                                      <p:to>
                                        <p:strVal val="visible"/>
                                      </p:to>
                                    </p:set>
                                    <p:animEffect transition="in" filter="fade">
                                      <p:cBhvr>
                                        <p:cTn id="87" dur="500"/>
                                        <p:tgtEl>
                                          <p:spTgt spid="43"/>
                                        </p:tgtEl>
                                      </p:cBhvr>
                                    </p:animEffect>
                                  </p:childTnLst>
                                </p:cTn>
                              </p:par>
                            </p:childTnLst>
                          </p:cTn>
                        </p:par>
                        <p:par>
                          <p:cTn id="88" fill="hold">
                            <p:stCondLst>
                              <p:cond delay="1500"/>
                            </p:stCondLst>
                            <p:childTnLst>
                              <p:par>
                                <p:cTn id="89" presetID="22" presetClass="entr" presetSubtype="2" fill="hold" grpId="0" nodeType="afterEffect">
                                  <p:stCondLst>
                                    <p:cond delay="0"/>
                                  </p:stCondLst>
                                  <p:childTnLst>
                                    <p:set>
                                      <p:cBhvr>
                                        <p:cTn id="90" dur="1" fill="hold">
                                          <p:stCondLst>
                                            <p:cond delay="0"/>
                                          </p:stCondLst>
                                        </p:cTn>
                                        <p:tgtEl>
                                          <p:spTgt spid="40"/>
                                        </p:tgtEl>
                                        <p:attrNameLst>
                                          <p:attrName>style.visibility</p:attrName>
                                        </p:attrNameLst>
                                      </p:cBhvr>
                                      <p:to>
                                        <p:strVal val="visible"/>
                                      </p:to>
                                    </p:set>
                                    <p:animEffect transition="in" filter="wipe(right)">
                                      <p:cBhvr>
                                        <p:cTn id="91" dur="1000"/>
                                        <p:tgtEl>
                                          <p:spTgt spid="40"/>
                                        </p:tgtEl>
                                      </p:cBhvr>
                                    </p:animEffect>
                                  </p:childTnLst>
                                </p:cTn>
                              </p:par>
                            </p:childTnLst>
                          </p:cTn>
                        </p:par>
                        <p:par>
                          <p:cTn id="92" fill="hold">
                            <p:stCondLst>
                              <p:cond delay="2500"/>
                            </p:stCondLst>
                            <p:childTnLst>
                              <p:par>
                                <p:cTn id="93" presetID="10" presetClass="entr" presetSubtype="0" fill="hold" grpId="0" nodeType="afterEffect">
                                  <p:stCondLst>
                                    <p:cond delay="0"/>
                                  </p:stCondLst>
                                  <p:childTnLst>
                                    <p:set>
                                      <p:cBhvr>
                                        <p:cTn id="94" dur="1" fill="hold">
                                          <p:stCondLst>
                                            <p:cond delay="0"/>
                                          </p:stCondLst>
                                        </p:cTn>
                                        <p:tgtEl>
                                          <p:spTgt spid="44"/>
                                        </p:tgtEl>
                                        <p:attrNameLst>
                                          <p:attrName>style.visibility</p:attrName>
                                        </p:attrNameLst>
                                      </p:cBhvr>
                                      <p:to>
                                        <p:strVal val="visible"/>
                                      </p:to>
                                    </p:set>
                                    <p:animEffect transition="in" filter="fade">
                                      <p:cBhvr>
                                        <p:cTn id="95" dur="500"/>
                                        <p:tgtEl>
                                          <p:spTgt spid="44"/>
                                        </p:tgtEl>
                                      </p:cBhvr>
                                    </p:animEffect>
                                  </p:childTnLst>
                                </p:cTn>
                              </p:par>
                            </p:childTnLst>
                          </p:cTn>
                        </p:par>
                        <p:par>
                          <p:cTn id="96" fill="hold">
                            <p:stCondLst>
                              <p:cond delay="3000"/>
                            </p:stCondLst>
                            <p:childTnLst>
                              <p:par>
                                <p:cTn id="97" presetID="22" presetClass="entr" presetSubtype="2" fill="hold" grpId="0" nodeType="afterEffect">
                                  <p:stCondLst>
                                    <p:cond delay="0"/>
                                  </p:stCondLst>
                                  <p:childTnLst>
                                    <p:set>
                                      <p:cBhvr>
                                        <p:cTn id="98" dur="1" fill="hold">
                                          <p:stCondLst>
                                            <p:cond delay="0"/>
                                          </p:stCondLst>
                                        </p:cTn>
                                        <p:tgtEl>
                                          <p:spTgt spid="41"/>
                                        </p:tgtEl>
                                        <p:attrNameLst>
                                          <p:attrName>style.visibility</p:attrName>
                                        </p:attrNameLst>
                                      </p:cBhvr>
                                      <p:to>
                                        <p:strVal val="visible"/>
                                      </p:to>
                                    </p:set>
                                    <p:animEffect transition="in" filter="wipe(right)">
                                      <p:cBhvr>
                                        <p:cTn id="99" dur="1000"/>
                                        <p:tgtEl>
                                          <p:spTgt spid="41"/>
                                        </p:tgtEl>
                                      </p:cBhvr>
                                    </p:animEffect>
                                  </p:childTnLst>
                                </p:cTn>
                              </p:par>
                            </p:childTnLst>
                          </p:cTn>
                        </p:par>
                        <p:par>
                          <p:cTn id="100" fill="hold">
                            <p:stCondLst>
                              <p:cond delay="4000"/>
                            </p:stCondLst>
                            <p:childTnLst>
                              <p:par>
                                <p:cTn id="101" presetID="10" presetClass="entr" presetSubtype="0" fill="hold" grpId="0" nodeType="afterEffect">
                                  <p:stCondLst>
                                    <p:cond delay="0"/>
                                  </p:stCondLst>
                                  <p:childTnLst>
                                    <p:set>
                                      <p:cBhvr>
                                        <p:cTn id="102" dur="1" fill="hold">
                                          <p:stCondLst>
                                            <p:cond delay="0"/>
                                          </p:stCondLst>
                                        </p:cTn>
                                        <p:tgtEl>
                                          <p:spTgt spid="45"/>
                                        </p:tgtEl>
                                        <p:attrNameLst>
                                          <p:attrName>style.visibility</p:attrName>
                                        </p:attrNameLst>
                                      </p:cBhvr>
                                      <p:to>
                                        <p:strVal val="visible"/>
                                      </p:to>
                                    </p:set>
                                    <p:animEffect transition="in" filter="fade">
                                      <p:cBhvr>
                                        <p:cTn id="103" dur="500"/>
                                        <p:tgtEl>
                                          <p:spTgt spid="45"/>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grpId="0" nodeType="clickEffect">
                                  <p:stCondLst>
                                    <p:cond delay="0"/>
                                  </p:stCondLst>
                                  <p:childTnLst>
                                    <p:set>
                                      <p:cBhvr>
                                        <p:cTn id="107" dur="1" fill="hold">
                                          <p:stCondLst>
                                            <p:cond delay="0"/>
                                          </p:stCondLst>
                                        </p:cTn>
                                        <p:tgtEl>
                                          <p:spTgt spid="47"/>
                                        </p:tgtEl>
                                        <p:attrNameLst>
                                          <p:attrName>style.visibility</p:attrName>
                                        </p:attrNameLst>
                                      </p:cBhvr>
                                      <p:to>
                                        <p:strVal val="visible"/>
                                      </p:to>
                                    </p:set>
                                    <p:animEffect transition="in" filter="fade">
                                      <p:cBhvr>
                                        <p:cTn id="108" dur="500"/>
                                        <p:tgtEl>
                                          <p:spTgt spid="47"/>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grpId="0" nodeType="clickEffect">
                                  <p:stCondLst>
                                    <p:cond delay="0"/>
                                  </p:stCondLst>
                                  <p:childTnLst>
                                    <p:set>
                                      <p:cBhvr>
                                        <p:cTn id="112" dur="1" fill="hold">
                                          <p:stCondLst>
                                            <p:cond delay="0"/>
                                          </p:stCondLst>
                                        </p:cTn>
                                        <p:tgtEl>
                                          <p:spTgt spid="48"/>
                                        </p:tgtEl>
                                        <p:attrNameLst>
                                          <p:attrName>style.visibility</p:attrName>
                                        </p:attrNameLst>
                                      </p:cBhvr>
                                      <p:to>
                                        <p:strVal val="visible"/>
                                      </p:to>
                                    </p:set>
                                    <p:animEffect transition="in" filter="fade">
                                      <p:cBhvr>
                                        <p:cTn id="113" dur="500"/>
                                        <p:tgtEl>
                                          <p:spTgt spid="48"/>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grpId="0" nodeType="clickEffect">
                                  <p:stCondLst>
                                    <p:cond delay="0"/>
                                  </p:stCondLst>
                                  <p:childTnLst>
                                    <p:set>
                                      <p:cBhvr>
                                        <p:cTn id="117" dur="1" fill="hold">
                                          <p:stCondLst>
                                            <p:cond delay="0"/>
                                          </p:stCondLst>
                                        </p:cTn>
                                        <p:tgtEl>
                                          <p:spTgt spid="49"/>
                                        </p:tgtEl>
                                        <p:attrNameLst>
                                          <p:attrName>style.visibility</p:attrName>
                                        </p:attrNameLst>
                                      </p:cBhvr>
                                      <p:to>
                                        <p:strVal val="visible"/>
                                      </p:to>
                                    </p:set>
                                    <p:animEffect transition="in" filter="fade">
                                      <p:cBhvr>
                                        <p:cTn id="118" dur="500"/>
                                        <p:tgtEl>
                                          <p:spTgt spid="49"/>
                                        </p:tgtEl>
                                      </p:cBhvr>
                                    </p:animEffect>
                                  </p:childTnLst>
                                </p:cTn>
                              </p:par>
                            </p:childTnLst>
                          </p:cTn>
                        </p:par>
                      </p:childTnLst>
                    </p:cTn>
                  </p:par>
                  <p:par>
                    <p:cTn id="119" fill="hold">
                      <p:stCondLst>
                        <p:cond delay="indefinite"/>
                      </p:stCondLst>
                      <p:childTnLst>
                        <p:par>
                          <p:cTn id="120" fill="hold">
                            <p:stCondLst>
                              <p:cond delay="0"/>
                            </p:stCondLst>
                            <p:childTnLst>
                              <p:par>
                                <p:cTn id="121" presetID="10" presetClass="entr" presetSubtype="0" fill="hold" grpId="0" nodeType="clickEffect">
                                  <p:stCondLst>
                                    <p:cond delay="0"/>
                                  </p:stCondLst>
                                  <p:childTnLst>
                                    <p:set>
                                      <p:cBhvr>
                                        <p:cTn id="122" dur="1" fill="hold">
                                          <p:stCondLst>
                                            <p:cond delay="0"/>
                                          </p:stCondLst>
                                        </p:cTn>
                                        <p:tgtEl>
                                          <p:spTgt spid="50"/>
                                        </p:tgtEl>
                                        <p:attrNameLst>
                                          <p:attrName>style.visibility</p:attrName>
                                        </p:attrNameLst>
                                      </p:cBhvr>
                                      <p:to>
                                        <p:strVal val="visible"/>
                                      </p:to>
                                    </p:set>
                                    <p:animEffect transition="in" filter="fade">
                                      <p:cBhvr>
                                        <p:cTn id="123" dur="500"/>
                                        <p:tgtEl>
                                          <p:spTgt spid="50"/>
                                        </p:tgtEl>
                                      </p:cBhvr>
                                    </p:animEffect>
                                  </p:childTnLst>
                                </p:cTn>
                              </p:par>
                            </p:childTnLst>
                          </p:cTn>
                        </p:par>
                        <p:par>
                          <p:cTn id="124" fill="hold">
                            <p:stCondLst>
                              <p:cond delay="500"/>
                            </p:stCondLst>
                            <p:childTnLst>
                              <p:par>
                                <p:cTn id="125" presetID="22" presetClass="entr" presetSubtype="1" fill="hold" grpId="0" nodeType="afterEffect">
                                  <p:stCondLst>
                                    <p:cond delay="0"/>
                                  </p:stCondLst>
                                  <p:childTnLst>
                                    <p:set>
                                      <p:cBhvr>
                                        <p:cTn id="126" dur="1" fill="hold">
                                          <p:stCondLst>
                                            <p:cond delay="0"/>
                                          </p:stCondLst>
                                        </p:cTn>
                                        <p:tgtEl>
                                          <p:spTgt spid="82"/>
                                        </p:tgtEl>
                                        <p:attrNameLst>
                                          <p:attrName>style.visibility</p:attrName>
                                        </p:attrNameLst>
                                      </p:cBhvr>
                                      <p:to>
                                        <p:strVal val="visible"/>
                                      </p:to>
                                    </p:set>
                                    <p:animEffect transition="in" filter="wipe(up)">
                                      <p:cBhvr>
                                        <p:cTn id="127" dur="2000"/>
                                        <p:tgtEl>
                                          <p:spTgt spid="82"/>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grpId="0" nodeType="clickEffect">
                                  <p:stCondLst>
                                    <p:cond delay="0"/>
                                  </p:stCondLst>
                                  <p:childTnLst>
                                    <p:set>
                                      <p:cBhvr>
                                        <p:cTn id="131" dur="1" fill="hold">
                                          <p:stCondLst>
                                            <p:cond delay="0"/>
                                          </p:stCondLst>
                                        </p:cTn>
                                        <p:tgtEl>
                                          <p:spTgt spid="83"/>
                                        </p:tgtEl>
                                        <p:attrNameLst>
                                          <p:attrName>style.visibility</p:attrName>
                                        </p:attrNameLst>
                                      </p:cBhvr>
                                      <p:to>
                                        <p:strVal val="visible"/>
                                      </p:to>
                                    </p:set>
                                    <p:animEffect transition="in" filter="fade">
                                      <p:cBhvr>
                                        <p:cTn id="132" dur="500"/>
                                        <p:tgtEl>
                                          <p:spTgt spid="83"/>
                                        </p:tgtEl>
                                      </p:cBhvr>
                                    </p:animEffect>
                                  </p:childTnLst>
                                </p:cTn>
                              </p:par>
                            </p:childTnLst>
                          </p:cTn>
                        </p:par>
                        <p:par>
                          <p:cTn id="133" fill="hold">
                            <p:stCondLst>
                              <p:cond delay="500"/>
                            </p:stCondLst>
                            <p:childTnLst>
                              <p:par>
                                <p:cTn id="134" presetID="22" presetClass="entr" presetSubtype="8" fill="hold" nodeType="afterEffect">
                                  <p:stCondLst>
                                    <p:cond delay="0"/>
                                  </p:stCondLst>
                                  <p:childTnLst>
                                    <p:set>
                                      <p:cBhvr>
                                        <p:cTn id="135" dur="1" fill="hold">
                                          <p:stCondLst>
                                            <p:cond delay="0"/>
                                          </p:stCondLst>
                                        </p:cTn>
                                        <p:tgtEl>
                                          <p:spTgt spid="86"/>
                                        </p:tgtEl>
                                        <p:attrNameLst>
                                          <p:attrName>style.visibility</p:attrName>
                                        </p:attrNameLst>
                                      </p:cBhvr>
                                      <p:to>
                                        <p:strVal val="visible"/>
                                      </p:to>
                                    </p:set>
                                    <p:animEffect transition="in" filter="wipe(left)">
                                      <p:cBhvr>
                                        <p:cTn id="136" dur="500"/>
                                        <p:tgtEl>
                                          <p:spTgt spid="86"/>
                                        </p:tgtEl>
                                      </p:cBhvr>
                                    </p:animEffect>
                                  </p:childTnLst>
                                </p:cTn>
                              </p:par>
                            </p:childTnLst>
                          </p:cTn>
                        </p:par>
                      </p:childTnLst>
                    </p:cTn>
                  </p:par>
                  <p:par>
                    <p:cTn id="137" fill="hold">
                      <p:stCondLst>
                        <p:cond delay="indefinite"/>
                      </p:stCondLst>
                      <p:childTnLst>
                        <p:par>
                          <p:cTn id="138" fill="hold">
                            <p:stCondLst>
                              <p:cond delay="0"/>
                            </p:stCondLst>
                            <p:childTnLst>
                              <p:par>
                                <p:cTn id="139" presetID="10" presetClass="entr" presetSubtype="0" fill="hold" grpId="0" nodeType="clickEffect">
                                  <p:stCondLst>
                                    <p:cond delay="0"/>
                                  </p:stCondLst>
                                  <p:childTnLst>
                                    <p:set>
                                      <p:cBhvr>
                                        <p:cTn id="140" dur="1" fill="hold">
                                          <p:stCondLst>
                                            <p:cond delay="0"/>
                                          </p:stCondLst>
                                        </p:cTn>
                                        <p:tgtEl>
                                          <p:spTgt spid="84"/>
                                        </p:tgtEl>
                                        <p:attrNameLst>
                                          <p:attrName>style.visibility</p:attrName>
                                        </p:attrNameLst>
                                      </p:cBhvr>
                                      <p:to>
                                        <p:strVal val="visible"/>
                                      </p:to>
                                    </p:set>
                                    <p:animEffect transition="in" filter="fade">
                                      <p:cBhvr>
                                        <p:cTn id="141" dur="500"/>
                                        <p:tgtEl>
                                          <p:spTgt spid="84"/>
                                        </p:tgtEl>
                                      </p:cBhvr>
                                    </p:animEffect>
                                  </p:childTnLst>
                                </p:cTn>
                              </p:par>
                            </p:childTnLst>
                          </p:cTn>
                        </p:par>
                        <p:par>
                          <p:cTn id="142" fill="hold">
                            <p:stCondLst>
                              <p:cond delay="500"/>
                            </p:stCondLst>
                            <p:childTnLst>
                              <p:par>
                                <p:cTn id="143" presetID="22" presetClass="entr" presetSubtype="8" fill="hold" nodeType="afterEffect">
                                  <p:stCondLst>
                                    <p:cond delay="0"/>
                                  </p:stCondLst>
                                  <p:childTnLst>
                                    <p:set>
                                      <p:cBhvr>
                                        <p:cTn id="144" dur="1" fill="hold">
                                          <p:stCondLst>
                                            <p:cond delay="0"/>
                                          </p:stCondLst>
                                        </p:cTn>
                                        <p:tgtEl>
                                          <p:spTgt spid="87"/>
                                        </p:tgtEl>
                                        <p:attrNameLst>
                                          <p:attrName>style.visibility</p:attrName>
                                        </p:attrNameLst>
                                      </p:cBhvr>
                                      <p:to>
                                        <p:strVal val="visible"/>
                                      </p:to>
                                    </p:set>
                                    <p:animEffect transition="in" filter="wipe(left)">
                                      <p:cBhvr>
                                        <p:cTn id="145"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865284" grpId="0" build="p"/>
      <p:bldP spid="865288" grpId="0"/>
      <p:bldP spid="35" grpId="0"/>
      <p:bldP spid="36" grpId="0" animBg="1"/>
      <p:bldP spid="37" grpId="0" animBg="1"/>
      <p:bldP spid="38" grpId="0" animBg="1"/>
      <p:bldP spid="39" grpId="0" animBg="1"/>
      <p:bldP spid="40" grpId="0" animBg="1"/>
      <p:bldP spid="41" grpId="0" animBg="1"/>
      <p:bldP spid="42" grpId="0"/>
      <p:bldP spid="43" grpId="0"/>
      <p:bldP spid="44" grpId="0"/>
      <p:bldP spid="45" grpId="0"/>
      <p:bldP spid="46" grpId="0"/>
      <p:bldP spid="47" grpId="0"/>
      <p:bldP spid="48" grpId="0"/>
      <p:bldP spid="49" grpId="0"/>
      <p:bldP spid="50" grpId="0"/>
      <p:bldP spid="73" grpId="0"/>
      <p:bldP spid="74" grpId="0"/>
      <p:bldP spid="83" grpId="0"/>
      <p:bldP spid="8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7330" name="Text Box 2"/>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it-IT" sz="3200">
                <a:solidFill>
                  <a:schemeClr val="bg1"/>
                </a:solidFill>
                <a:effectLst>
                  <a:outerShdw blurRad="38100" dist="38100" dir="2700000" algn="tl">
                    <a:srgbClr val="000000"/>
                  </a:outerShdw>
                </a:effectLst>
                <a:latin typeface="Calibri" pitchFamily="34" charset="0"/>
              </a:rPr>
              <a:t>What</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we</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think</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we</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know</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about</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mantle</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processes</a:t>
            </a:r>
          </a:p>
        </p:txBody>
      </p:sp>
      <p:sp>
        <p:nvSpPr>
          <p:cNvPr id="867331" name="Rectangle 3"/>
          <p:cNvSpPr>
            <a:spLocks noChangeArrowheads="1"/>
          </p:cNvSpPr>
          <p:nvPr/>
        </p:nvSpPr>
        <p:spPr bwMode="auto">
          <a:xfrm>
            <a:off x="0" y="6443663"/>
            <a:ext cx="9144000" cy="414337"/>
          </a:xfrm>
          <a:prstGeom prst="rect">
            <a:avLst/>
          </a:prstGeom>
          <a:solidFill>
            <a:schemeClr val="tx1"/>
          </a:solidFill>
          <a:ln w="9525" algn="ctr">
            <a:noFill/>
            <a:miter lim="800000"/>
            <a:headEnd/>
            <a:tailEnd/>
          </a:ln>
          <a:effectLst/>
        </p:spPr>
        <p:txBody>
          <a:bodyPr wrap="none" anchor="ctr"/>
          <a:lstStyle/>
          <a:p>
            <a:pPr>
              <a:defRPr/>
            </a:pPr>
            <a:endParaRPr lang="it-IT">
              <a:latin typeface="Calibri" pitchFamily="34" charset="0"/>
            </a:endParaRPr>
          </a:p>
        </p:txBody>
      </p:sp>
      <p:sp>
        <p:nvSpPr>
          <p:cNvPr id="867332" name="Rectangle 4"/>
          <p:cNvSpPr>
            <a:spLocks noChangeArrowheads="1"/>
          </p:cNvSpPr>
          <p:nvPr/>
        </p:nvSpPr>
        <p:spPr bwMode="auto">
          <a:xfrm>
            <a:off x="299545" y="617538"/>
            <a:ext cx="8544910" cy="1090171"/>
          </a:xfrm>
          <a:prstGeom prst="rect">
            <a:avLst/>
          </a:prstGeom>
          <a:noFill/>
          <a:ln w="9525">
            <a:noFill/>
            <a:miter lim="800000"/>
            <a:headEnd/>
            <a:tailEnd/>
          </a:ln>
          <a:effectLst/>
        </p:spPr>
        <p:txBody>
          <a:bodyPr wrap="square" lIns="92075" tIns="46038" rIns="92075" bIns="46038">
            <a:spAutoFit/>
          </a:bodyPr>
          <a:lstStyle/>
          <a:p>
            <a:pPr>
              <a:lnSpc>
                <a:spcPct val="90000"/>
              </a:lnSpc>
              <a:defRPr/>
            </a:pPr>
            <a:r>
              <a:rPr lang="en-US" sz="2400" dirty="0">
                <a:solidFill>
                  <a:srgbClr val="FFFF00"/>
                </a:solidFill>
                <a:effectLst>
                  <a:outerShdw blurRad="38100" dist="38100" dir="2700000" algn="tl">
                    <a:srgbClr val="000000"/>
                  </a:outerShdw>
                </a:effectLst>
                <a:latin typeface="Calibri" pitchFamily="34" charset="0"/>
              </a:rPr>
              <a:t>The paper of </a:t>
            </a:r>
            <a:r>
              <a:rPr lang="en-US" sz="2400" dirty="0" smtClean="0">
                <a:solidFill>
                  <a:srgbClr val="FFFF00"/>
                </a:solidFill>
                <a:effectLst>
                  <a:outerShdw blurRad="38100" dist="38100" dir="2700000" algn="tl">
                    <a:srgbClr val="000000"/>
                  </a:outerShdw>
                </a:effectLst>
                <a:latin typeface="Calibri" pitchFamily="34" charset="0"/>
              </a:rPr>
              <a:t>Jacques </a:t>
            </a:r>
            <a:r>
              <a:rPr lang="en-US" sz="2400" dirty="0">
                <a:solidFill>
                  <a:srgbClr val="FFFF00"/>
                </a:solidFill>
                <a:effectLst>
                  <a:outerShdw blurRad="38100" dist="38100" dir="2700000" algn="tl">
                    <a:srgbClr val="000000"/>
                  </a:outerShdw>
                </a:effectLst>
                <a:latin typeface="Calibri" pitchFamily="34" charset="0"/>
              </a:rPr>
              <a:t>and Green (1980) for the first time provided evidence on how </a:t>
            </a:r>
            <a:r>
              <a:rPr lang="en-US" sz="2400" dirty="0">
                <a:solidFill>
                  <a:schemeClr val="bg1"/>
                </a:solidFill>
                <a:effectLst>
                  <a:outerShdw blurRad="38100" dist="38100" dir="2700000" algn="tl">
                    <a:srgbClr val="000000"/>
                  </a:outerShdw>
                </a:effectLst>
                <a:latin typeface="Calibri" pitchFamily="34" charset="0"/>
              </a:rPr>
              <a:t>the bulk compositions of partial melts of mantle peridotite vary with melting conditions and mantle composition.</a:t>
            </a:r>
            <a:endParaRPr lang="en-US" sz="2400" dirty="0">
              <a:solidFill>
                <a:srgbClr val="FFFF00"/>
              </a:solidFill>
              <a:effectLst>
                <a:outerShdw blurRad="38100" dist="38100" dir="2700000" algn="tl">
                  <a:srgbClr val="000000"/>
                </a:outerShdw>
              </a:effectLst>
              <a:latin typeface="Calibri" pitchFamily="34" charset="0"/>
            </a:endParaRPr>
          </a:p>
        </p:txBody>
      </p:sp>
      <p:grpSp>
        <p:nvGrpSpPr>
          <p:cNvPr id="2" name="Group 5"/>
          <p:cNvGrpSpPr>
            <a:grpSpLocks/>
          </p:cNvGrpSpPr>
          <p:nvPr/>
        </p:nvGrpSpPr>
        <p:grpSpPr bwMode="auto">
          <a:xfrm>
            <a:off x="1254125" y="2041525"/>
            <a:ext cx="7867650" cy="4816475"/>
            <a:chOff x="110" y="1286"/>
            <a:chExt cx="4956" cy="3034"/>
          </a:xfrm>
        </p:grpSpPr>
        <p:sp>
          <p:nvSpPr>
            <p:cNvPr id="867334" name="Rectangle 6"/>
            <p:cNvSpPr>
              <a:spLocks noChangeArrowheads="1"/>
            </p:cNvSpPr>
            <p:nvPr/>
          </p:nvSpPr>
          <p:spPr bwMode="auto">
            <a:xfrm>
              <a:off x="110" y="1286"/>
              <a:ext cx="4956" cy="3034"/>
            </a:xfrm>
            <a:prstGeom prst="rect">
              <a:avLst/>
            </a:prstGeom>
            <a:solidFill>
              <a:schemeClr val="bg1"/>
            </a:solidFill>
            <a:ln w="9525" algn="ctr">
              <a:noFill/>
              <a:miter lim="800000"/>
              <a:headEnd/>
              <a:tailEnd/>
            </a:ln>
            <a:effectLst/>
          </p:spPr>
          <p:txBody>
            <a:bodyPr wrap="none" anchor="ctr"/>
            <a:lstStyle/>
            <a:p>
              <a:pPr>
                <a:defRPr/>
              </a:pPr>
              <a:endParaRPr lang="it-IT">
                <a:latin typeface="Calibri" pitchFamily="34" charset="0"/>
              </a:endParaRPr>
            </a:p>
          </p:txBody>
        </p:sp>
        <p:pic>
          <p:nvPicPr>
            <p:cNvPr id="11272" name="Picture 7"/>
            <p:cNvPicPr>
              <a:picLocks noChangeAspect="1" noChangeArrowheads="1"/>
            </p:cNvPicPr>
            <p:nvPr/>
          </p:nvPicPr>
          <p:blipFill>
            <a:blip r:embed="rId3" cstate="print"/>
            <a:srcRect/>
            <a:stretch>
              <a:fillRect/>
            </a:stretch>
          </p:blipFill>
          <p:spPr bwMode="auto">
            <a:xfrm>
              <a:off x="132" y="1311"/>
              <a:ext cx="2372" cy="2714"/>
            </a:xfrm>
            <a:prstGeom prst="rect">
              <a:avLst/>
            </a:prstGeom>
            <a:noFill/>
            <a:ln w="9525" algn="ctr">
              <a:noFill/>
              <a:miter lim="800000"/>
              <a:headEnd/>
              <a:tailEnd/>
            </a:ln>
          </p:spPr>
        </p:pic>
        <p:pic>
          <p:nvPicPr>
            <p:cNvPr id="11273" name="Picture 8"/>
            <p:cNvPicPr>
              <a:picLocks noChangeAspect="1" noChangeArrowheads="1"/>
            </p:cNvPicPr>
            <p:nvPr/>
          </p:nvPicPr>
          <p:blipFill>
            <a:blip r:embed="rId4" cstate="print"/>
            <a:srcRect/>
            <a:stretch>
              <a:fillRect/>
            </a:stretch>
          </p:blipFill>
          <p:spPr bwMode="auto">
            <a:xfrm>
              <a:off x="2605" y="1309"/>
              <a:ext cx="2439" cy="2739"/>
            </a:xfrm>
            <a:prstGeom prst="rect">
              <a:avLst/>
            </a:prstGeom>
            <a:noFill/>
            <a:ln w="9525" algn="ctr">
              <a:noFill/>
              <a:miter lim="800000"/>
              <a:headEnd/>
              <a:tailEnd/>
            </a:ln>
          </p:spPr>
        </p:pic>
        <p:pic>
          <p:nvPicPr>
            <p:cNvPr id="11274" name="Picture 9"/>
            <p:cNvPicPr>
              <a:picLocks noChangeAspect="1" noChangeArrowheads="1"/>
            </p:cNvPicPr>
            <p:nvPr/>
          </p:nvPicPr>
          <p:blipFill>
            <a:blip r:embed="rId5" cstate="print"/>
            <a:srcRect/>
            <a:stretch>
              <a:fillRect/>
            </a:stretch>
          </p:blipFill>
          <p:spPr bwMode="auto">
            <a:xfrm>
              <a:off x="122" y="4014"/>
              <a:ext cx="2167" cy="269"/>
            </a:xfrm>
            <a:prstGeom prst="rect">
              <a:avLst/>
            </a:prstGeom>
            <a:noFill/>
            <a:ln w="9525" algn="ctr">
              <a:noFill/>
              <a:miter lim="800000"/>
              <a:headEnd/>
              <a:tailEnd/>
            </a:ln>
          </p:spPr>
        </p:pic>
        <p:pic>
          <p:nvPicPr>
            <p:cNvPr id="11275" name="Picture 10"/>
            <p:cNvPicPr>
              <a:picLocks noChangeAspect="1" noChangeArrowheads="1"/>
            </p:cNvPicPr>
            <p:nvPr/>
          </p:nvPicPr>
          <p:blipFill>
            <a:blip r:embed="rId5" cstate="print"/>
            <a:srcRect/>
            <a:stretch>
              <a:fillRect/>
            </a:stretch>
          </p:blipFill>
          <p:spPr bwMode="auto">
            <a:xfrm>
              <a:off x="2642" y="4014"/>
              <a:ext cx="2167" cy="269"/>
            </a:xfrm>
            <a:prstGeom prst="rect">
              <a:avLst/>
            </a:prstGeom>
            <a:noFill/>
            <a:ln w="9525" algn="ctr">
              <a:noFill/>
              <a:miter lim="800000"/>
              <a:headEnd/>
              <a:tailEnd/>
            </a:ln>
          </p:spPr>
        </p:pic>
        <p:sp>
          <p:nvSpPr>
            <p:cNvPr id="867339" name="Rectangle 11"/>
            <p:cNvSpPr>
              <a:spLocks noChangeArrowheads="1"/>
            </p:cNvSpPr>
            <p:nvPr/>
          </p:nvSpPr>
          <p:spPr bwMode="auto">
            <a:xfrm>
              <a:off x="142" y="3835"/>
              <a:ext cx="150" cy="205"/>
            </a:xfrm>
            <a:prstGeom prst="rect">
              <a:avLst/>
            </a:prstGeom>
            <a:solidFill>
              <a:schemeClr val="bg1"/>
            </a:solidFill>
            <a:ln w="9525" algn="ctr">
              <a:noFill/>
              <a:miter lim="800000"/>
              <a:headEnd/>
              <a:tailEnd/>
            </a:ln>
            <a:effectLst/>
          </p:spPr>
          <p:txBody>
            <a:bodyPr wrap="none" anchor="ctr"/>
            <a:lstStyle/>
            <a:p>
              <a:pPr>
                <a:defRPr/>
              </a:pPr>
              <a:endParaRPr lang="it-IT">
                <a:latin typeface="Calibri" pitchFamily="34" charset="0"/>
              </a:endParaRPr>
            </a:p>
          </p:txBody>
        </p:sp>
        <p:sp>
          <p:nvSpPr>
            <p:cNvPr id="867340" name="Rectangle 12"/>
            <p:cNvSpPr>
              <a:spLocks noChangeArrowheads="1"/>
            </p:cNvSpPr>
            <p:nvPr/>
          </p:nvSpPr>
          <p:spPr bwMode="auto">
            <a:xfrm>
              <a:off x="2557" y="3851"/>
              <a:ext cx="259" cy="205"/>
            </a:xfrm>
            <a:prstGeom prst="rect">
              <a:avLst/>
            </a:prstGeom>
            <a:solidFill>
              <a:schemeClr val="bg1"/>
            </a:solidFill>
            <a:ln w="9525" algn="ctr">
              <a:noFill/>
              <a:miter lim="800000"/>
              <a:headEnd/>
              <a:tailEnd/>
            </a:ln>
            <a:effectLst/>
          </p:spPr>
          <p:txBody>
            <a:bodyPr wrap="none" anchor="ctr"/>
            <a:lstStyle/>
            <a:p>
              <a:pPr>
                <a:defRPr/>
              </a:pPr>
              <a:endParaRPr lang="it-IT">
                <a:latin typeface="Calibri" pitchFamily="34" charset="0"/>
              </a:endParaRPr>
            </a:p>
          </p:txBody>
        </p:sp>
        <p:sp>
          <p:nvSpPr>
            <p:cNvPr id="867341" name="Rectangle 13"/>
            <p:cNvSpPr>
              <a:spLocks noChangeArrowheads="1"/>
            </p:cNvSpPr>
            <p:nvPr/>
          </p:nvSpPr>
          <p:spPr bwMode="auto">
            <a:xfrm>
              <a:off x="4860" y="1318"/>
              <a:ext cx="150" cy="205"/>
            </a:xfrm>
            <a:prstGeom prst="rect">
              <a:avLst/>
            </a:prstGeom>
            <a:solidFill>
              <a:schemeClr val="bg1"/>
            </a:solidFill>
            <a:ln w="9525" algn="ctr">
              <a:noFill/>
              <a:miter lim="800000"/>
              <a:headEnd/>
              <a:tailEnd/>
            </a:ln>
            <a:effectLst/>
          </p:spPr>
          <p:txBody>
            <a:bodyPr wrap="none" anchor="ctr"/>
            <a:lstStyle/>
            <a:p>
              <a:pPr>
                <a:defRPr/>
              </a:pPr>
              <a:endParaRPr lang="it-IT">
                <a:latin typeface="Calibri" pitchFamily="34" charset="0"/>
              </a:endParaRPr>
            </a:p>
          </p:txBody>
        </p:sp>
        <p:sp>
          <p:nvSpPr>
            <p:cNvPr id="867342" name="Rectangle 14"/>
            <p:cNvSpPr>
              <a:spLocks noChangeArrowheads="1"/>
            </p:cNvSpPr>
            <p:nvPr/>
          </p:nvSpPr>
          <p:spPr bwMode="auto">
            <a:xfrm>
              <a:off x="2825" y="1286"/>
              <a:ext cx="2043" cy="126"/>
            </a:xfrm>
            <a:prstGeom prst="rect">
              <a:avLst/>
            </a:prstGeom>
            <a:solidFill>
              <a:schemeClr val="bg1"/>
            </a:solidFill>
            <a:ln w="9525" algn="ctr">
              <a:noFill/>
              <a:miter lim="800000"/>
              <a:headEnd/>
              <a:tailEnd/>
            </a:ln>
            <a:effectLst/>
          </p:spPr>
          <p:txBody>
            <a:bodyPr wrap="none" anchor="ctr"/>
            <a:lstStyle/>
            <a:p>
              <a:pPr>
                <a:defRPr/>
              </a:pPr>
              <a:endParaRPr lang="it-IT">
                <a:latin typeface="Calibri" pitchFamily="34" charset="0"/>
              </a:endParaRPr>
            </a:p>
          </p:txBody>
        </p:sp>
      </p:grpSp>
      <p:sp>
        <p:nvSpPr>
          <p:cNvPr id="867343" name="Rectangle 15"/>
          <p:cNvSpPr>
            <a:spLocks noChangeArrowheads="1"/>
          </p:cNvSpPr>
          <p:nvPr/>
        </p:nvSpPr>
        <p:spPr bwMode="auto">
          <a:xfrm>
            <a:off x="0" y="5797550"/>
            <a:ext cx="1193800" cy="646973"/>
          </a:xfrm>
          <a:prstGeom prst="rect">
            <a:avLst/>
          </a:prstGeom>
          <a:noFill/>
          <a:ln w="9525">
            <a:noFill/>
            <a:miter lim="800000"/>
            <a:headEnd/>
            <a:tailEnd/>
          </a:ln>
          <a:effectLst/>
        </p:spPr>
        <p:txBody>
          <a:bodyPr lIns="92075" tIns="46038" rIns="92075" bIns="46038">
            <a:spAutoFit/>
          </a:bodyPr>
          <a:lstStyle/>
          <a:p>
            <a:pPr algn="r" eaLnBrk="0" hangingPunct="0">
              <a:defRPr/>
            </a:pPr>
            <a:r>
              <a:rPr lang="en-US" sz="1200" dirty="0" err="1" smtClean="0">
                <a:solidFill>
                  <a:schemeClr val="bg1"/>
                </a:solidFill>
                <a:latin typeface="Calibri" pitchFamily="34" charset="0"/>
                <a:cs typeface="Arial" charset="0"/>
              </a:rPr>
              <a:t>Niu</a:t>
            </a:r>
            <a:r>
              <a:rPr lang="en-US" sz="1200" dirty="0" smtClean="0">
                <a:solidFill>
                  <a:schemeClr val="bg1"/>
                </a:solidFill>
                <a:latin typeface="Calibri" pitchFamily="34" charset="0"/>
                <a:cs typeface="Arial" charset="0"/>
              </a:rPr>
              <a:t> </a:t>
            </a:r>
            <a:r>
              <a:rPr lang="en-US" sz="1200" dirty="0">
                <a:solidFill>
                  <a:schemeClr val="bg1"/>
                </a:solidFill>
                <a:latin typeface="Calibri" pitchFamily="34" charset="0"/>
                <a:cs typeface="Arial" charset="0"/>
              </a:rPr>
              <a:t>and </a:t>
            </a:r>
            <a:r>
              <a:rPr lang="en-US" sz="1200" dirty="0" smtClean="0">
                <a:solidFill>
                  <a:schemeClr val="bg1"/>
                </a:solidFill>
                <a:latin typeface="Calibri" pitchFamily="34" charset="0"/>
                <a:cs typeface="Arial" charset="0"/>
              </a:rPr>
              <a:t>O’Hara, 2008 (J. </a:t>
            </a:r>
            <a:r>
              <a:rPr lang="en-US" sz="1200" dirty="0">
                <a:solidFill>
                  <a:schemeClr val="bg1"/>
                </a:solidFill>
                <a:latin typeface="Calibri" pitchFamily="34" charset="0"/>
                <a:cs typeface="Arial" charset="0"/>
              </a:rPr>
              <a:t>Petrol., 49, </a:t>
            </a:r>
            <a:r>
              <a:rPr lang="en-US" sz="1200" dirty="0" smtClean="0">
                <a:solidFill>
                  <a:schemeClr val="bg1"/>
                </a:solidFill>
                <a:latin typeface="Calibri" pitchFamily="34" charset="0"/>
                <a:cs typeface="Arial" charset="0"/>
              </a:rPr>
              <a:t>633-664)</a:t>
            </a:r>
            <a:endParaRPr lang="en-US" sz="1200" dirty="0">
              <a:solidFill>
                <a:schemeClr val="bg1"/>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67332"/>
                                        </p:tgtEl>
                                        <p:attrNameLst>
                                          <p:attrName>style.visibility</p:attrName>
                                        </p:attrNameLst>
                                      </p:cBhvr>
                                      <p:to>
                                        <p:strVal val="visible"/>
                                      </p:to>
                                    </p:set>
                                    <p:animEffect transition="in" filter="fade">
                                      <p:cBhvr>
                                        <p:cTn id="7" dur="500"/>
                                        <p:tgtEl>
                                          <p:spTgt spid="8673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867343"/>
                                        </p:tgtEl>
                                        <p:attrNameLst>
                                          <p:attrName>style.visibility</p:attrName>
                                        </p:attrNameLst>
                                      </p:cBhvr>
                                      <p:to>
                                        <p:strVal val="visible"/>
                                      </p:to>
                                    </p:set>
                                    <p:animEffect transition="in" filter="fade">
                                      <p:cBhvr>
                                        <p:cTn id="16" dur="500"/>
                                        <p:tgtEl>
                                          <p:spTgt spid="8673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7332" grpId="0" autoUpdateAnimBg="0"/>
      <p:bldP spid="86734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7330" name="Text Box 2"/>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it-IT" sz="3200">
                <a:solidFill>
                  <a:schemeClr val="bg1"/>
                </a:solidFill>
                <a:effectLst>
                  <a:outerShdw blurRad="38100" dist="38100" dir="2700000" algn="tl">
                    <a:srgbClr val="000000"/>
                  </a:outerShdw>
                </a:effectLst>
                <a:latin typeface="Calibri" pitchFamily="34" charset="0"/>
              </a:rPr>
              <a:t>What</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we</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think</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we</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know</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about</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mantle</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processes</a:t>
            </a:r>
          </a:p>
        </p:txBody>
      </p:sp>
      <p:sp>
        <p:nvSpPr>
          <p:cNvPr id="867331" name="Rectangle 3"/>
          <p:cNvSpPr>
            <a:spLocks noChangeArrowheads="1"/>
          </p:cNvSpPr>
          <p:nvPr/>
        </p:nvSpPr>
        <p:spPr bwMode="auto">
          <a:xfrm>
            <a:off x="0" y="6443663"/>
            <a:ext cx="9144000" cy="414337"/>
          </a:xfrm>
          <a:prstGeom prst="rect">
            <a:avLst/>
          </a:prstGeom>
          <a:solidFill>
            <a:schemeClr val="tx1"/>
          </a:solidFill>
          <a:ln w="9525" algn="ctr">
            <a:noFill/>
            <a:miter lim="800000"/>
            <a:headEnd/>
            <a:tailEnd/>
          </a:ln>
          <a:effectLst/>
        </p:spPr>
        <p:txBody>
          <a:bodyPr wrap="none" anchor="ctr"/>
          <a:lstStyle/>
          <a:p>
            <a:pPr>
              <a:defRPr/>
            </a:pPr>
            <a:endParaRPr lang="it-IT">
              <a:latin typeface="Calibri" pitchFamily="34" charset="0"/>
            </a:endParaRPr>
          </a:p>
        </p:txBody>
      </p:sp>
      <p:sp>
        <p:nvSpPr>
          <p:cNvPr id="867332" name="Rectangle 4"/>
          <p:cNvSpPr>
            <a:spLocks noChangeArrowheads="1"/>
          </p:cNvSpPr>
          <p:nvPr/>
        </p:nvSpPr>
        <p:spPr bwMode="auto">
          <a:xfrm>
            <a:off x="299545" y="617538"/>
            <a:ext cx="8544910" cy="1422570"/>
          </a:xfrm>
          <a:prstGeom prst="rect">
            <a:avLst/>
          </a:prstGeom>
          <a:noFill/>
          <a:ln w="9525">
            <a:noFill/>
            <a:miter lim="800000"/>
            <a:headEnd/>
            <a:tailEnd/>
          </a:ln>
          <a:effectLst/>
        </p:spPr>
        <p:txBody>
          <a:bodyPr wrap="square" lIns="92075" tIns="46038" rIns="92075" bIns="46038">
            <a:spAutoFit/>
          </a:bodyPr>
          <a:lstStyle/>
          <a:p>
            <a:pPr>
              <a:lnSpc>
                <a:spcPct val="90000"/>
              </a:lnSpc>
              <a:defRPr/>
            </a:pPr>
            <a:r>
              <a:rPr lang="en-US" sz="2400" dirty="0" smtClean="0">
                <a:solidFill>
                  <a:schemeClr val="bg1"/>
                </a:solidFill>
                <a:effectLst>
                  <a:outerShdw blurRad="38100" dist="38100" dir="2700000" algn="tl">
                    <a:srgbClr val="000000"/>
                  </a:outerShdw>
                </a:effectLst>
                <a:latin typeface="Calibri" pitchFamily="34" charset="0"/>
              </a:rPr>
              <a:t>It showed the relation between melt and residues, i.e. the control of melt composition by equilibrium between melt and residual phases, all of which are solid solutions of a number of components which partition between melt and residual phases.</a:t>
            </a:r>
            <a:endParaRPr lang="en-US" sz="2400" dirty="0">
              <a:solidFill>
                <a:schemeClr val="bg1"/>
              </a:solidFill>
              <a:effectLst>
                <a:outerShdw blurRad="38100" dist="38100" dir="2700000" algn="tl">
                  <a:srgbClr val="000000"/>
                </a:outerShdw>
              </a:effectLst>
              <a:latin typeface="Calibri" pitchFamily="34" charset="0"/>
            </a:endParaRPr>
          </a:p>
        </p:txBody>
      </p:sp>
      <p:grpSp>
        <p:nvGrpSpPr>
          <p:cNvPr id="2" name="Group 5"/>
          <p:cNvGrpSpPr>
            <a:grpSpLocks/>
          </p:cNvGrpSpPr>
          <p:nvPr/>
        </p:nvGrpSpPr>
        <p:grpSpPr bwMode="auto">
          <a:xfrm>
            <a:off x="1254125" y="2041525"/>
            <a:ext cx="7867650" cy="4816475"/>
            <a:chOff x="110" y="1286"/>
            <a:chExt cx="4956" cy="3034"/>
          </a:xfrm>
        </p:grpSpPr>
        <p:sp>
          <p:nvSpPr>
            <p:cNvPr id="867334" name="Rectangle 6"/>
            <p:cNvSpPr>
              <a:spLocks noChangeArrowheads="1"/>
            </p:cNvSpPr>
            <p:nvPr/>
          </p:nvSpPr>
          <p:spPr bwMode="auto">
            <a:xfrm>
              <a:off x="110" y="1286"/>
              <a:ext cx="4956" cy="3034"/>
            </a:xfrm>
            <a:prstGeom prst="rect">
              <a:avLst/>
            </a:prstGeom>
            <a:solidFill>
              <a:schemeClr val="bg1"/>
            </a:solidFill>
            <a:ln w="9525" algn="ctr">
              <a:noFill/>
              <a:miter lim="800000"/>
              <a:headEnd/>
              <a:tailEnd/>
            </a:ln>
            <a:effectLst/>
          </p:spPr>
          <p:txBody>
            <a:bodyPr wrap="none" anchor="ctr"/>
            <a:lstStyle/>
            <a:p>
              <a:pPr>
                <a:defRPr/>
              </a:pPr>
              <a:endParaRPr lang="it-IT">
                <a:latin typeface="Calibri" pitchFamily="34" charset="0"/>
              </a:endParaRPr>
            </a:p>
          </p:txBody>
        </p:sp>
        <p:pic>
          <p:nvPicPr>
            <p:cNvPr id="11272" name="Picture 7"/>
            <p:cNvPicPr>
              <a:picLocks noChangeAspect="1" noChangeArrowheads="1"/>
            </p:cNvPicPr>
            <p:nvPr/>
          </p:nvPicPr>
          <p:blipFill>
            <a:blip r:embed="rId3" cstate="print"/>
            <a:srcRect/>
            <a:stretch>
              <a:fillRect/>
            </a:stretch>
          </p:blipFill>
          <p:spPr bwMode="auto">
            <a:xfrm>
              <a:off x="132" y="1311"/>
              <a:ext cx="2372" cy="2714"/>
            </a:xfrm>
            <a:prstGeom prst="rect">
              <a:avLst/>
            </a:prstGeom>
            <a:noFill/>
            <a:ln w="9525" algn="ctr">
              <a:noFill/>
              <a:miter lim="800000"/>
              <a:headEnd/>
              <a:tailEnd/>
            </a:ln>
          </p:spPr>
        </p:pic>
        <p:pic>
          <p:nvPicPr>
            <p:cNvPr id="11273" name="Picture 8"/>
            <p:cNvPicPr>
              <a:picLocks noChangeAspect="1" noChangeArrowheads="1"/>
            </p:cNvPicPr>
            <p:nvPr/>
          </p:nvPicPr>
          <p:blipFill>
            <a:blip r:embed="rId4" cstate="print"/>
            <a:srcRect/>
            <a:stretch>
              <a:fillRect/>
            </a:stretch>
          </p:blipFill>
          <p:spPr bwMode="auto">
            <a:xfrm>
              <a:off x="2605" y="1309"/>
              <a:ext cx="2439" cy="2739"/>
            </a:xfrm>
            <a:prstGeom prst="rect">
              <a:avLst/>
            </a:prstGeom>
            <a:noFill/>
            <a:ln w="9525" algn="ctr">
              <a:noFill/>
              <a:miter lim="800000"/>
              <a:headEnd/>
              <a:tailEnd/>
            </a:ln>
          </p:spPr>
        </p:pic>
        <p:pic>
          <p:nvPicPr>
            <p:cNvPr id="11274" name="Picture 9"/>
            <p:cNvPicPr>
              <a:picLocks noChangeAspect="1" noChangeArrowheads="1"/>
            </p:cNvPicPr>
            <p:nvPr/>
          </p:nvPicPr>
          <p:blipFill>
            <a:blip r:embed="rId5" cstate="print"/>
            <a:srcRect/>
            <a:stretch>
              <a:fillRect/>
            </a:stretch>
          </p:blipFill>
          <p:spPr bwMode="auto">
            <a:xfrm>
              <a:off x="122" y="4014"/>
              <a:ext cx="2167" cy="269"/>
            </a:xfrm>
            <a:prstGeom prst="rect">
              <a:avLst/>
            </a:prstGeom>
            <a:noFill/>
            <a:ln w="9525" algn="ctr">
              <a:noFill/>
              <a:miter lim="800000"/>
              <a:headEnd/>
              <a:tailEnd/>
            </a:ln>
          </p:spPr>
        </p:pic>
        <p:pic>
          <p:nvPicPr>
            <p:cNvPr id="11275" name="Picture 10"/>
            <p:cNvPicPr>
              <a:picLocks noChangeAspect="1" noChangeArrowheads="1"/>
            </p:cNvPicPr>
            <p:nvPr/>
          </p:nvPicPr>
          <p:blipFill>
            <a:blip r:embed="rId5" cstate="print"/>
            <a:srcRect/>
            <a:stretch>
              <a:fillRect/>
            </a:stretch>
          </p:blipFill>
          <p:spPr bwMode="auto">
            <a:xfrm>
              <a:off x="2642" y="4014"/>
              <a:ext cx="2167" cy="269"/>
            </a:xfrm>
            <a:prstGeom prst="rect">
              <a:avLst/>
            </a:prstGeom>
            <a:noFill/>
            <a:ln w="9525" algn="ctr">
              <a:noFill/>
              <a:miter lim="800000"/>
              <a:headEnd/>
              <a:tailEnd/>
            </a:ln>
          </p:spPr>
        </p:pic>
        <p:sp>
          <p:nvSpPr>
            <p:cNvPr id="867339" name="Rectangle 11"/>
            <p:cNvSpPr>
              <a:spLocks noChangeArrowheads="1"/>
            </p:cNvSpPr>
            <p:nvPr/>
          </p:nvSpPr>
          <p:spPr bwMode="auto">
            <a:xfrm>
              <a:off x="142" y="3835"/>
              <a:ext cx="150" cy="205"/>
            </a:xfrm>
            <a:prstGeom prst="rect">
              <a:avLst/>
            </a:prstGeom>
            <a:solidFill>
              <a:schemeClr val="bg1"/>
            </a:solidFill>
            <a:ln w="9525" algn="ctr">
              <a:noFill/>
              <a:miter lim="800000"/>
              <a:headEnd/>
              <a:tailEnd/>
            </a:ln>
            <a:effectLst/>
          </p:spPr>
          <p:txBody>
            <a:bodyPr wrap="none" anchor="ctr"/>
            <a:lstStyle/>
            <a:p>
              <a:pPr>
                <a:defRPr/>
              </a:pPr>
              <a:endParaRPr lang="it-IT">
                <a:latin typeface="Calibri" pitchFamily="34" charset="0"/>
              </a:endParaRPr>
            </a:p>
          </p:txBody>
        </p:sp>
        <p:sp>
          <p:nvSpPr>
            <p:cNvPr id="867340" name="Rectangle 12"/>
            <p:cNvSpPr>
              <a:spLocks noChangeArrowheads="1"/>
            </p:cNvSpPr>
            <p:nvPr/>
          </p:nvSpPr>
          <p:spPr bwMode="auto">
            <a:xfrm>
              <a:off x="2557" y="3851"/>
              <a:ext cx="259" cy="205"/>
            </a:xfrm>
            <a:prstGeom prst="rect">
              <a:avLst/>
            </a:prstGeom>
            <a:solidFill>
              <a:schemeClr val="bg1"/>
            </a:solidFill>
            <a:ln w="9525" algn="ctr">
              <a:noFill/>
              <a:miter lim="800000"/>
              <a:headEnd/>
              <a:tailEnd/>
            </a:ln>
            <a:effectLst/>
          </p:spPr>
          <p:txBody>
            <a:bodyPr wrap="none" anchor="ctr"/>
            <a:lstStyle/>
            <a:p>
              <a:pPr>
                <a:defRPr/>
              </a:pPr>
              <a:endParaRPr lang="it-IT">
                <a:latin typeface="Calibri" pitchFamily="34" charset="0"/>
              </a:endParaRPr>
            </a:p>
          </p:txBody>
        </p:sp>
        <p:sp>
          <p:nvSpPr>
            <p:cNvPr id="867341" name="Rectangle 13"/>
            <p:cNvSpPr>
              <a:spLocks noChangeArrowheads="1"/>
            </p:cNvSpPr>
            <p:nvPr/>
          </p:nvSpPr>
          <p:spPr bwMode="auto">
            <a:xfrm>
              <a:off x="4860" y="1318"/>
              <a:ext cx="150" cy="205"/>
            </a:xfrm>
            <a:prstGeom prst="rect">
              <a:avLst/>
            </a:prstGeom>
            <a:solidFill>
              <a:schemeClr val="bg1"/>
            </a:solidFill>
            <a:ln w="9525" algn="ctr">
              <a:noFill/>
              <a:miter lim="800000"/>
              <a:headEnd/>
              <a:tailEnd/>
            </a:ln>
            <a:effectLst/>
          </p:spPr>
          <p:txBody>
            <a:bodyPr wrap="none" anchor="ctr"/>
            <a:lstStyle/>
            <a:p>
              <a:pPr>
                <a:defRPr/>
              </a:pPr>
              <a:endParaRPr lang="it-IT">
                <a:latin typeface="Calibri" pitchFamily="34" charset="0"/>
              </a:endParaRPr>
            </a:p>
          </p:txBody>
        </p:sp>
        <p:sp>
          <p:nvSpPr>
            <p:cNvPr id="867342" name="Rectangle 14"/>
            <p:cNvSpPr>
              <a:spLocks noChangeArrowheads="1"/>
            </p:cNvSpPr>
            <p:nvPr/>
          </p:nvSpPr>
          <p:spPr bwMode="auto">
            <a:xfrm>
              <a:off x="2825" y="1286"/>
              <a:ext cx="2043" cy="126"/>
            </a:xfrm>
            <a:prstGeom prst="rect">
              <a:avLst/>
            </a:prstGeom>
            <a:solidFill>
              <a:schemeClr val="bg1"/>
            </a:solidFill>
            <a:ln w="9525" algn="ctr">
              <a:noFill/>
              <a:miter lim="800000"/>
              <a:headEnd/>
              <a:tailEnd/>
            </a:ln>
            <a:effectLst/>
          </p:spPr>
          <p:txBody>
            <a:bodyPr wrap="none" anchor="ctr"/>
            <a:lstStyle/>
            <a:p>
              <a:pPr>
                <a:defRPr/>
              </a:pPr>
              <a:endParaRPr lang="it-IT">
                <a:latin typeface="Calibri" pitchFamily="34" charset="0"/>
              </a:endParaRPr>
            </a:p>
          </p:txBody>
        </p:sp>
      </p:grpSp>
      <p:sp>
        <p:nvSpPr>
          <p:cNvPr id="16" name="Rectangle 15"/>
          <p:cNvSpPr>
            <a:spLocks noChangeArrowheads="1"/>
          </p:cNvSpPr>
          <p:nvPr/>
        </p:nvSpPr>
        <p:spPr bwMode="auto">
          <a:xfrm>
            <a:off x="0" y="5797550"/>
            <a:ext cx="1193800" cy="646973"/>
          </a:xfrm>
          <a:prstGeom prst="rect">
            <a:avLst/>
          </a:prstGeom>
          <a:noFill/>
          <a:ln w="9525">
            <a:noFill/>
            <a:miter lim="800000"/>
            <a:headEnd/>
            <a:tailEnd/>
          </a:ln>
          <a:effectLst/>
        </p:spPr>
        <p:txBody>
          <a:bodyPr lIns="92075" tIns="46038" rIns="92075" bIns="46038">
            <a:spAutoFit/>
          </a:bodyPr>
          <a:lstStyle/>
          <a:p>
            <a:pPr algn="r" eaLnBrk="0" hangingPunct="0">
              <a:defRPr/>
            </a:pPr>
            <a:r>
              <a:rPr lang="en-US" sz="1200" dirty="0" err="1" smtClean="0">
                <a:solidFill>
                  <a:schemeClr val="bg1"/>
                </a:solidFill>
                <a:latin typeface="Calibri" pitchFamily="34" charset="0"/>
                <a:cs typeface="Arial" charset="0"/>
              </a:rPr>
              <a:t>Niu</a:t>
            </a:r>
            <a:r>
              <a:rPr lang="en-US" sz="1200" dirty="0" smtClean="0">
                <a:solidFill>
                  <a:schemeClr val="bg1"/>
                </a:solidFill>
                <a:latin typeface="Calibri" pitchFamily="34" charset="0"/>
                <a:cs typeface="Arial" charset="0"/>
              </a:rPr>
              <a:t> </a:t>
            </a:r>
            <a:r>
              <a:rPr lang="en-US" sz="1200" dirty="0">
                <a:solidFill>
                  <a:schemeClr val="bg1"/>
                </a:solidFill>
                <a:latin typeface="Calibri" pitchFamily="34" charset="0"/>
                <a:cs typeface="Arial" charset="0"/>
              </a:rPr>
              <a:t>and </a:t>
            </a:r>
            <a:r>
              <a:rPr lang="en-US" sz="1200" dirty="0" smtClean="0">
                <a:solidFill>
                  <a:schemeClr val="bg1"/>
                </a:solidFill>
                <a:latin typeface="Calibri" pitchFamily="34" charset="0"/>
                <a:cs typeface="Arial" charset="0"/>
              </a:rPr>
              <a:t>O’Hara, 2008 (J. </a:t>
            </a:r>
            <a:r>
              <a:rPr lang="en-US" sz="1200" dirty="0">
                <a:solidFill>
                  <a:schemeClr val="bg1"/>
                </a:solidFill>
                <a:latin typeface="Calibri" pitchFamily="34" charset="0"/>
                <a:cs typeface="Arial" charset="0"/>
              </a:rPr>
              <a:t>Petrol., 49, </a:t>
            </a:r>
            <a:r>
              <a:rPr lang="en-US" sz="1200" dirty="0" smtClean="0">
                <a:solidFill>
                  <a:schemeClr val="bg1"/>
                </a:solidFill>
                <a:latin typeface="Calibri" pitchFamily="34" charset="0"/>
                <a:cs typeface="Arial" charset="0"/>
              </a:rPr>
              <a:t>633-664)</a:t>
            </a:r>
            <a:endParaRPr lang="en-US" sz="1200" dirty="0">
              <a:solidFill>
                <a:schemeClr val="bg1"/>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67332"/>
                                        </p:tgtEl>
                                        <p:attrNameLst>
                                          <p:attrName>style.visibility</p:attrName>
                                        </p:attrNameLst>
                                      </p:cBhvr>
                                      <p:to>
                                        <p:strVal val="visible"/>
                                      </p:to>
                                    </p:set>
                                    <p:animEffect transition="in" filter="fade">
                                      <p:cBhvr>
                                        <p:cTn id="7" dur="500"/>
                                        <p:tgtEl>
                                          <p:spTgt spid="8673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7332"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9378" name="Text Box 2"/>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en-GB" sz="3200" smtClean="0">
                <a:solidFill>
                  <a:schemeClr val="bg1"/>
                </a:solidFill>
                <a:effectLst>
                  <a:outerShdw blurRad="38100" dist="38100" dir="2700000" algn="tl">
                    <a:srgbClr val="000000"/>
                  </a:outerShdw>
                </a:effectLst>
                <a:latin typeface="Calibri" pitchFamily="34" charset="0"/>
              </a:rPr>
              <a:t>What</a:t>
            </a:r>
            <a:r>
              <a:rPr lang="en-GB" sz="3000" smtClean="0">
                <a:solidFill>
                  <a:schemeClr val="bg1"/>
                </a:solidFill>
                <a:effectLst>
                  <a:outerShdw blurRad="38100" dist="38100" dir="2700000" algn="tl">
                    <a:srgbClr val="000000"/>
                  </a:outerShdw>
                </a:effectLst>
                <a:latin typeface="Calibri" pitchFamily="34" charset="0"/>
              </a:rPr>
              <a:t> </a:t>
            </a:r>
            <a:r>
              <a:rPr lang="en-GB" sz="3200" smtClean="0">
                <a:solidFill>
                  <a:schemeClr val="bg1"/>
                </a:solidFill>
                <a:effectLst>
                  <a:outerShdw blurRad="38100" dist="38100" dir="2700000" algn="tl">
                    <a:srgbClr val="000000"/>
                  </a:outerShdw>
                </a:effectLst>
                <a:latin typeface="Calibri" pitchFamily="34" charset="0"/>
              </a:rPr>
              <a:t>we</a:t>
            </a:r>
            <a:r>
              <a:rPr lang="en-GB" sz="3000" smtClean="0">
                <a:solidFill>
                  <a:schemeClr val="bg1"/>
                </a:solidFill>
                <a:effectLst>
                  <a:outerShdw blurRad="38100" dist="38100" dir="2700000" algn="tl">
                    <a:srgbClr val="000000"/>
                  </a:outerShdw>
                </a:effectLst>
                <a:latin typeface="Calibri" pitchFamily="34" charset="0"/>
              </a:rPr>
              <a:t> </a:t>
            </a:r>
            <a:r>
              <a:rPr lang="en-GB" sz="3200" smtClean="0">
                <a:solidFill>
                  <a:schemeClr val="bg1"/>
                </a:solidFill>
                <a:effectLst>
                  <a:outerShdw blurRad="38100" dist="38100" dir="2700000" algn="tl">
                    <a:srgbClr val="000000"/>
                  </a:outerShdw>
                </a:effectLst>
                <a:latin typeface="Calibri" pitchFamily="34" charset="0"/>
              </a:rPr>
              <a:t>think</a:t>
            </a:r>
            <a:r>
              <a:rPr lang="en-GB" sz="3000" smtClean="0">
                <a:solidFill>
                  <a:schemeClr val="bg1"/>
                </a:solidFill>
                <a:effectLst>
                  <a:outerShdw blurRad="38100" dist="38100" dir="2700000" algn="tl">
                    <a:srgbClr val="000000"/>
                  </a:outerShdw>
                </a:effectLst>
                <a:latin typeface="Calibri" pitchFamily="34" charset="0"/>
              </a:rPr>
              <a:t> </a:t>
            </a:r>
            <a:r>
              <a:rPr lang="en-GB" sz="3200" smtClean="0">
                <a:solidFill>
                  <a:schemeClr val="bg1"/>
                </a:solidFill>
                <a:effectLst>
                  <a:outerShdw blurRad="38100" dist="38100" dir="2700000" algn="tl">
                    <a:srgbClr val="000000"/>
                  </a:outerShdw>
                </a:effectLst>
                <a:latin typeface="Calibri" pitchFamily="34" charset="0"/>
              </a:rPr>
              <a:t>we</a:t>
            </a:r>
            <a:r>
              <a:rPr lang="en-GB" sz="3000" smtClean="0">
                <a:solidFill>
                  <a:schemeClr val="bg1"/>
                </a:solidFill>
                <a:effectLst>
                  <a:outerShdw blurRad="38100" dist="38100" dir="2700000" algn="tl">
                    <a:srgbClr val="000000"/>
                  </a:outerShdw>
                </a:effectLst>
                <a:latin typeface="Calibri" pitchFamily="34" charset="0"/>
              </a:rPr>
              <a:t> </a:t>
            </a:r>
            <a:r>
              <a:rPr lang="en-GB" sz="3200" smtClean="0">
                <a:solidFill>
                  <a:schemeClr val="bg1"/>
                </a:solidFill>
                <a:effectLst>
                  <a:outerShdw blurRad="38100" dist="38100" dir="2700000" algn="tl">
                    <a:srgbClr val="000000"/>
                  </a:outerShdw>
                </a:effectLst>
                <a:latin typeface="Calibri" pitchFamily="34" charset="0"/>
              </a:rPr>
              <a:t>know</a:t>
            </a:r>
            <a:r>
              <a:rPr lang="en-GB" sz="3000" smtClean="0">
                <a:solidFill>
                  <a:schemeClr val="bg1"/>
                </a:solidFill>
                <a:effectLst>
                  <a:outerShdw blurRad="38100" dist="38100" dir="2700000" algn="tl">
                    <a:srgbClr val="000000"/>
                  </a:outerShdw>
                </a:effectLst>
                <a:latin typeface="Calibri" pitchFamily="34" charset="0"/>
              </a:rPr>
              <a:t> </a:t>
            </a:r>
            <a:r>
              <a:rPr lang="en-GB" sz="3200" smtClean="0">
                <a:solidFill>
                  <a:schemeClr val="bg1"/>
                </a:solidFill>
                <a:effectLst>
                  <a:outerShdw blurRad="38100" dist="38100" dir="2700000" algn="tl">
                    <a:srgbClr val="000000"/>
                  </a:outerShdw>
                </a:effectLst>
                <a:latin typeface="Calibri" pitchFamily="34" charset="0"/>
              </a:rPr>
              <a:t>about</a:t>
            </a:r>
            <a:r>
              <a:rPr lang="en-GB" sz="3000" smtClean="0">
                <a:solidFill>
                  <a:schemeClr val="bg1"/>
                </a:solidFill>
                <a:effectLst>
                  <a:outerShdw blurRad="38100" dist="38100" dir="2700000" algn="tl">
                    <a:srgbClr val="000000"/>
                  </a:outerShdw>
                </a:effectLst>
                <a:latin typeface="Calibri" pitchFamily="34" charset="0"/>
              </a:rPr>
              <a:t> </a:t>
            </a:r>
            <a:r>
              <a:rPr lang="en-GB" sz="3200" smtClean="0">
                <a:solidFill>
                  <a:schemeClr val="bg1"/>
                </a:solidFill>
                <a:effectLst>
                  <a:outerShdw blurRad="38100" dist="38100" dir="2700000" algn="tl">
                    <a:srgbClr val="000000"/>
                  </a:outerShdw>
                </a:effectLst>
                <a:latin typeface="Calibri" pitchFamily="34" charset="0"/>
              </a:rPr>
              <a:t>mantle</a:t>
            </a:r>
            <a:r>
              <a:rPr lang="en-GB" sz="3000" smtClean="0">
                <a:solidFill>
                  <a:schemeClr val="bg1"/>
                </a:solidFill>
                <a:effectLst>
                  <a:outerShdw blurRad="38100" dist="38100" dir="2700000" algn="tl">
                    <a:srgbClr val="000000"/>
                  </a:outerShdw>
                </a:effectLst>
                <a:latin typeface="Calibri" pitchFamily="34" charset="0"/>
              </a:rPr>
              <a:t> </a:t>
            </a:r>
            <a:r>
              <a:rPr lang="en-GB" sz="3200" smtClean="0">
                <a:solidFill>
                  <a:schemeClr val="bg1"/>
                </a:solidFill>
                <a:effectLst>
                  <a:outerShdw blurRad="38100" dist="38100" dir="2700000" algn="tl">
                    <a:srgbClr val="000000"/>
                  </a:outerShdw>
                </a:effectLst>
                <a:latin typeface="Calibri" pitchFamily="34" charset="0"/>
              </a:rPr>
              <a:t>processes</a:t>
            </a:r>
            <a:endParaRPr lang="en-GB" sz="3200">
              <a:solidFill>
                <a:schemeClr val="bg1"/>
              </a:solidFill>
              <a:effectLst>
                <a:outerShdw blurRad="38100" dist="38100" dir="2700000" algn="tl">
                  <a:srgbClr val="000000"/>
                </a:outerShdw>
              </a:effectLst>
              <a:latin typeface="Calibri" pitchFamily="34" charset="0"/>
            </a:endParaRPr>
          </a:p>
        </p:txBody>
      </p:sp>
      <p:sp>
        <p:nvSpPr>
          <p:cNvPr id="869379" name="Rectangle 3"/>
          <p:cNvSpPr>
            <a:spLocks noChangeArrowheads="1"/>
          </p:cNvSpPr>
          <p:nvPr/>
        </p:nvSpPr>
        <p:spPr bwMode="auto">
          <a:xfrm>
            <a:off x="0" y="6443663"/>
            <a:ext cx="9144000" cy="414337"/>
          </a:xfrm>
          <a:prstGeom prst="rect">
            <a:avLst/>
          </a:prstGeom>
          <a:solidFill>
            <a:schemeClr val="tx1"/>
          </a:solidFill>
          <a:ln w="9525" algn="ctr">
            <a:noFill/>
            <a:miter lim="800000"/>
            <a:headEnd/>
            <a:tailEnd/>
          </a:ln>
          <a:effectLst/>
        </p:spPr>
        <p:txBody>
          <a:bodyPr wrap="none" anchor="ctr"/>
          <a:lstStyle/>
          <a:p>
            <a:pPr>
              <a:defRPr/>
            </a:pPr>
            <a:endParaRPr lang="en-GB">
              <a:latin typeface="Calibri" pitchFamily="34" charset="0"/>
            </a:endParaRPr>
          </a:p>
        </p:txBody>
      </p:sp>
      <p:sp>
        <p:nvSpPr>
          <p:cNvPr id="869380" name="Rectangle 4"/>
          <p:cNvSpPr>
            <a:spLocks noChangeArrowheads="1"/>
          </p:cNvSpPr>
          <p:nvPr/>
        </p:nvSpPr>
        <p:spPr bwMode="auto">
          <a:xfrm>
            <a:off x="0" y="750888"/>
            <a:ext cx="9144000" cy="1090171"/>
          </a:xfrm>
          <a:prstGeom prst="rect">
            <a:avLst/>
          </a:prstGeom>
          <a:noFill/>
          <a:ln w="9525">
            <a:noFill/>
            <a:miter lim="800000"/>
            <a:headEnd/>
            <a:tailEnd/>
          </a:ln>
          <a:effectLst/>
        </p:spPr>
        <p:txBody>
          <a:bodyPr lIns="92075" tIns="46038" rIns="92075" bIns="46038">
            <a:spAutoFit/>
          </a:bodyPr>
          <a:lstStyle/>
          <a:p>
            <a:pPr algn="ctr">
              <a:lnSpc>
                <a:spcPct val="90000"/>
              </a:lnSpc>
              <a:defRPr/>
            </a:pPr>
            <a:r>
              <a:rPr lang="en-GB" sz="3600" smtClean="0">
                <a:solidFill>
                  <a:srgbClr val="FFFF00"/>
                </a:solidFill>
                <a:effectLst>
                  <a:outerShdw blurRad="38100" dist="38100" dir="2700000" algn="tl">
                    <a:srgbClr val="000000"/>
                  </a:outerShdw>
                </a:effectLst>
                <a:latin typeface="Calibri" pitchFamily="34" charset="0"/>
              </a:rPr>
              <a:t>What happens with decreasing pressure of melting?</a:t>
            </a:r>
            <a:endParaRPr lang="en-GB" sz="3600">
              <a:solidFill>
                <a:srgbClr val="FFFF00"/>
              </a:solidFill>
              <a:effectLst>
                <a:outerShdw blurRad="38100" dist="38100" dir="2700000" algn="tl">
                  <a:srgbClr val="000000"/>
                </a:outerShdw>
              </a:effectLst>
              <a:latin typeface="Calibri" pitchFamily="34" charset="0"/>
            </a:endParaRPr>
          </a:p>
        </p:txBody>
      </p:sp>
      <p:grpSp>
        <p:nvGrpSpPr>
          <p:cNvPr id="12293" name="Group 5"/>
          <p:cNvGrpSpPr>
            <a:grpSpLocks/>
          </p:cNvGrpSpPr>
          <p:nvPr/>
        </p:nvGrpSpPr>
        <p:grpSpPr bwMode="auto">
          <a:xfrm>
            <a:off x="1254125" y="2041525"/>
            <a:ext cx="7867650" cy="4816475"/>
            <a:chOff x="110" y="1286"/>
            <a:chExt cx="4956" cy="3034"/>
          </a:xfrm>
        </p:grpSpPr>
        <p:sp>
          <p:nvSpPr>
            <p:cNvPr id="869382" name="Rectangle 6"/>
            <p:cNvSpPr>
              <a:spLocks noChangeArrowheads="1"/>
            </p:cNvSpPr>
            <p:nvPr/>
          </p:nvSpPr>
          <p:spPr bwMode="auto">
            <a:xfrm>
              <a:off x="110" y="1286"/>
              <a:ext cx="4956" cy="3034"/>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pic>
          <p:nvPicPr>
            <p:cNvPr id="12334" name="Picture 7"/>
            <p:cNvPicPr>
              <a:picLocks noChangeAspect="1" noChangeArrowheads="1"/>
            </p:cNvPicPr>
            <p:nvPr/>
          </p:nvPicPr>
          <p:blipFill>
            <a:blip r:embed="rId3" cstate="print"/>
            <a:srcRect/>
            <a:stretch>
              <a:fillRect/>
            </a:stretch>
          </p:blipFill>
          <p:spPr bwMode="auto">
            <a:xfrm>
              <a:off x="132" y="1311"/>
              <a:ext cx="2372" cy="2714"/>
            </a:xfrm>
            <a:prstGeom prst="rect">
              <a:avLst/>
            </a:prstGeom>
            <a:noFill/>
            <a:ln w="9525" algn="ctr">
              <a:noFill/>
              <a:miter lim="800000"/>
              <a:headEnd/>
              <a:tailEnd/>
            </a:ln>
          </p:spPr>
        </p:pic>
        <p:pic>
          <p:nvPicPr>
            <p:cNvPr id="12335" name="Picture 8"/>
            <p:cNvPicPr>
              <a:picLocks noChangeAspect="1" noChangeArrowheads="1"/>
            </p:cNvPicPr>
            <p:nvPr/>
          </p:nvPicPr>
          <p:blipFill>
            <a:blip r:embed="rId4" cstate="print"/>
            <a:srcRect/>
            <a:stretch>
              <a:fillRect/>
            </a:stretch>
          </p:blipFill>
          <p:spPr bwMode="auto">
            <a:xfrm>
              <a:off x="2605" y="1309"/>
              <a:ext cx="2439" cy="2739"/>
            </a:xfrm>
            <a:prstGeom prst="rect">
              <a:avLst/>
            </a:prstGeom>
            <a:noFill/>
            <a:ln w="9525" algn="ctr">
              <a:noFill/>
              <a:miter lim="800000"/>
              <a:headEnd/>
              <a:tailEnd/>
            </a:ln>
          </p:spPr>
        </p:pic>
        <p:pic>
          <p:nvPicPr>
            <p:cNvPr id="12336" name="Picture 9"/>
            <p:cNvPicPr>
              <a:picLocks noChangeAspect="1" noChangeArrowheads="1"/>
            </p:cNvPicPr>
            <p:nvPr/>
          </p:nvPicPr>
          <p:blipFill>
            <a:blip r:embed="rId5" cstate="print"/>
            <a:srcRect/>
            <a:stretch>
              <a:fillRect/>
            </a:stretch>
          </p:blipFill>
          <p:spPr bwMode="auto">
            <a:xfrm>
              <a:off x="122" y="4014"/>
              <a:ext cx="2167" cy="269"/>
            </a:xfrm>
            <a:prstGeom prst="rect">
              <a:avLst/>
            </a:prstGeom>
            <a:noFill/>
            <a:ln w="9525" algn="ctr">
              <a:noFill/>
              <a:miter lim="800000"/>
              <a:headEnd/>
              <a:tailEnd/>
            </a:ln>
          </p:spPr>
        </p:pic>
        <p:pic>
          <p:nvPicPr>
            <p:cNvPr id="12337" name="Picture 10"/>
            <p:cNvPicPr>
              <a:picLocks noChangeAspect="1" noChangeArrowheads="1"/>
            </p:cNvPicPr>
            <p:nvPr/>
          </p:nvPicPr>
          <p:blipFill>
            <a:blip r:embed="rId5" cstate="print"/>
            <a:srcRect/>
            <a:stretch>
              <a:fillRect/>
            </a:stretch>
          </p:blipFill>
          <p:spPr bwMode="auto">
            <a:xfrm>
              <a:off x="2642" y="4014"/>
              <a:ext cx="2167" cy="269"/>
            </a:xfrm>
            <a:prstGeom prst="rect">
              <a:avLst/>
            </a:prstGeom>
            <a:noFill/>
            <a:ln w="9525" algn="ctr">
              <a:noFill/>
              <a:miter lim="800000"/>
              <a:headEnd/>
              <a:tailEnd/>
            </a:ln>
          </p:spPr>
        </p:pic>
        <p:sp>
          <p:nvSpPr>
            <p:cNvPr id="869387" name="Rectangle 11"/>
            <p:cNvSpPr>
              <a:spLocks noChangeArrowheads="1"/>
            </p:cNvSpPr>
            <p:nvPr/>
          </p:nvSpPr>
          <p:spPr bwMode="auto">
            <a:xfrm>
              <a:off x="142" y="3835"/>
              <a:ext cx="150" cy="205"/>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sp>
          <p:nvSpPr>
            <p:cNvPr id="869388" name="Rectangle 12"/>
            <p:cNvSpPr>
              <a:spLocks noChangeArrowheads="1"/>
            </p:cNvSpPr>
            <p:nvPr/>
          </p:nvSpPr>
          <p:spPr bwMode="auto">
            <a:xfrm>
              <a:off x="2557" y="3851"/>
              <a:ext cx="259" cy="205"/>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sp>
          <p:nvSpPr>
            <p:cNvPr id="869389" name="Rectangle 13"/>
            <p:cNvSpPr>
              <a:spLocks noChangeArrowheads="1"/>
            </p:cNvSpPr>
            <p:nvPr/>
          </p:nvSpPr>
          <p:spPr bwMode="auto">
            <a:xfrm>
              <a:off x="4860" y="1318"/>
              <a:ext cx="150" cy="205"/>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sp>
          <p:nvSpPr>
            <p:cNvPr id="869390" name="Rectangle 14"/>
            <p:cNvSpPr>
              <a:spLocks noChangeArrowheads="1"/>
            </p:cNvSpPr>
            <p:nvPr/>
          </p:nvSpPr>
          <p:spPr bwMode="auto">
            <a:xfrm>
              <a:off x="2825" y="1286"/>
              <a:ext cx="2043" cy="126"/>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grpSp>
      <p:sp>
        <p:nvSpPr>
          <p:cNvPr id="869392" name="AutoShape 16"/>
          <p:cNvSpPr>
            <a:spLocks noChangeArrowheads="1"/>
          </p:cNvSpPr>
          <p:nvPr/>
        </p:nvSpPr>
        <p:spPr bwMode="auto">
          <a:xfrm>
            <a:off x="1720850" y="2989263"/>
            <a:ext cx="184150" cy="1208087"/>
          </a:xfrm>
          <a:prstGeom prst="upArrow">
            <a:avLst>
              <a:gd name="adj1" fmla="val 50000"/>
              <a:gd name="adj2" fmla="val 164009"/>
            </a:avLst>
          </a:prstGeom>
          <a:gradFill rotWithShape="1">
            <a:gsLst>
              <a:gs pos="0">
                <a:srgbClr val="FF0000"/>
              </a:gs>
              <a:gs pos="100000">
                <a:srgbClr val="FFFF00"/>
              </a:gs>
            </a:gsLst>
            <a:lin ang="5400000" scaled="1"/>
          </a:gra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869393" name="AutoShape 17"/>
          <p:cNvSpPr>
            <a:spLocks noChangeArrowheads="1"/>
          </p:cNvSpPr>
          <p:nvPr/>
        </p:nvSpPr>
        <p:spPr bwMode="auto">
          <a:xfrm>
            <a:off x="2501900" y="2849563"/>
            <a:ext cx="184150" cy="1138237"/>
          </a:xfrm>
          <a:prstGeom prst="upArrow">
            <a:avLst>
              <a:gd name="adj1" fmla="val 50000"/>
              <a:gd name="adj2" fmla="val 154526"/>
            </a:avLst>
          </a:prstGeom>
          <a:gradFill rotWithShape="1">
            <a:gsLst>
              <a:gs pos="0">
                <a:srgbClr val="FF0000"/>
              </a:gs>
              <a:gs pos="100000">
                <a:srgbClr val="FFFF00"/>
              </a:gs>
            </a:gsLst>
            <a:lin ang="5400000" scaled="1"/>
          </a:gra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869394" name="AutoShape 18"/>
          <p:cNvSpPr>
            <a:spLocks noChangeArrowheads="1"/>
          </p:cNvSpPr>
          <p:nvPr/>
        </p:nvSpPr>
        <p:spPr bwMode="auto">
          <a:xfrm>
            <a:off x="3276600" y="2627313"/>
            <a:ext cx="196850" cy="1055687"/>
          </a:xfrm>
          <a:prstGeom prst="upArrow">
            <a:avLst>
              <a:gd name="adj1" fmla="val 50000"/>
              <a:gd name="adj2" fmla="val 134073"/>
            </a:avLst>
          </a:prstGeom>
          <a:gradFill rotWithShape="1">
            <a:gsLst>
              <a:gs pos="0">
                <a:srgbClr val="FF0000"/>
              </a:gs>
              <a:gs pos="100000">
                <a:srgbClr val="FFFF00"/>
              </a:gs>
            </a:gsLst>
            <a:lin ang="5400000" scaled="1"/>
          </a:gra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869395" name="Oval 19"/>
          <p:cNvSpPr>
            <a:spLocks noChangeArrowheads="1"/>
          </p:cNvSpPr>
          <p:nvPr/>
        </p:nvSpPr>
        <p:spPr bwMode="auto">
          <a:xfrm>
            <a:off x="1758950" y="4133850"/>
            <a:ext cx="107950" cy="107950"/>
          </a:xfrm>
          <a:prstGeom prst="ellipse">
            <a:avLst/>
          </a:prstGeom>
          <a:solidFill>
            <a:schemeClr val="tx1"/>
          </a:solidFill>
          <a:ln w="9525" algn="ctr">
            <a:noFill/>
            <a:round/>
            <a:headEnd/>
            <a:tailEnd/>
          </a:ln>
          <a:effectLst/>
        </p:spPr>
        <p:txBody>
          <a:bodyPr wrap="none" anchor="ctr"/>
          <a:lstStyle/>
          <a:p>
            <a:pPr>
              <a:defRPr/>
            </a:pPr>
            <a:endParaRPr lang="en-GB">
              <a:latin typeface="Calibri" pitchFamily="34" charset="0"/>
            </a:endParaRPr>
          </a:p>
        </p:txBody>
      </p:sp>
      <p:sp>
        <p:nvSpPr>
          <p:cNvPr id="869396" name="Oval 20"/>
          <p:cNvSpPr>
            <a:spLocks noChangeArrowheads="1"/>
          </p:cNvSpPr>
          <p:nvPr/>
        </p:nvSpPr>
        <p:spPr bwMode="auto">
          <a:xfrm>
            <a:off x="2546350" y="3924300"/>
            <a:ext cx="107950" cy="107950"/>
          </a:xfrm>
          <a:prstGeom prst="ellipse">
            <a:avLst/>
          </a:prstGeom>
          <a:solidFill>
            <a:schemeClr val="tx1"/>
          </a:solidFill>
          <a:ln w="9525" algn="ctr">
            <a:noFill/>
            <a:round/>
            <a:headEnd/>
            <a:tailEnd/>
          </a:ln>
          <a:effectLst/>
        </p:spPr>
        <p:txBody>
          <a:bodyPr wrap="none" anchor="ctr"/>
          <a:lstStyle/>
          <a:p>
            <a:pPr>
              <a:defRPr/>
            </a:pPr>
            <a:endParaRPr lang="en-GB">
              <a:latin typeface="Calibri" pitchFamily="34" charset="0"/>
            </a:endParaRPr>
          </a:p>
        </p:txBody>
      </p:sp>
      <p:sp>
        <p:nvSpPr>
          <p:cNvPr id="869397" name="Oval 21"/>
          <p:cNvSpPr>
            <a:spLocks noChangeArrowheads="1"/>
          </p:cNvSpPr>
          <p:nvPr/>
        </p:nvSpPr>
        <p:spPr bwMode="auto">
          <a:xfrm>
            <a:off x="3327400" y="3619500"/>
            <a:ext cx="107950" cy="107950"/>
          </a:xfrm>
          <a:prstGeom prst="ellipse">
            <a:avLst/>
          </a:prstGeom>
          <a:solidFill>
            <a:schemeClr val="tx1"/>
          </a:solidFill>
          <a:ln w="9525" algn="ctr">
            <a:noFill/>
            <a:round/>
            <a:headEnd/>
            <a:tailEnd/>
          </a:ln>
          <a:effectLst/>
        </p:spPr>
        <p:txBody>
          <a:bodyPr wrap="none" anchor="ctr"/>
          <a:lstStyle/>
          <a:p>
            <a:pPr>
              <a:defRPr/>
            </a:pPr>
            <a:endParaRPr lang="en-GB">
              <a:latin typeface="Calibri" pitchFamily="34" charset="0"/>
            </a:endParaRPr>
          </a:p>
        </p:txBody>
      </p:sp>
      <p:sp>
        <p:nvSpPr>
          <p:cNvPr id="869398" name="AutoShape 22"/>
          <p:cNvSpPr>
            <a:spLocks noChangeArrowheads="1"/>
          </p:cNvSpPr>
          <p:nvPr/>
        </p:nvSpPr>
        <p:spPr bwMode="auto">
          <a:xfrm>
            <a:off x="5759450" y="3638550"/>
            <a:ext cx="146050" cy="577850"/>
          </a:xfrm>
          <a:prstGeom prst="downArrow">
            <a:avLst>
              <a:gd name="adj1" fmla="val 50000"/>
              <a:gd name="adj2" fmla="val 98913"/>
            </a:avLst>
          </a:prstGeom>
          <a:gradFill rotWithShape="1">
            <a:gsLst>
              <a:gs pos="0">
                <a:srgbClr val="FFFF00"/>
              </a:gs>
              <a:gs pos="100000">
                <a:srgbClr val="FF0000"/>
              </a:gs>
            </a:gsLst>
            <a:lin ang="5400000" scaled="1"/>
          </a:gra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869399" name="AutoShape 23"/>
          <p:cNvSpPr>
            <a:spLocks noChangeArrowheads="1"/>
          </p:cNvSpPr>
          <p:nvPr/>
        </p:nvSpPr>
        <p:spPr bwMode="auto">
          <a:xfrm>
            <a:off x="6546850" y="3270250"/>
            <a:ext cx="146050" cy="641350"/>
          </a:xfrm>
          <a:prstGeom prst="downArrow">
            <a:avLst>
              <a:gd name="adj1" fmla="val 50000"/>
              <a:gd name="adj2" fmla="val 109783"/>
            </a:avLst>
          </a:prstGeom>
          <a:gradFill rotWithShape="1">
            <a:gsLst>
              <a:gs pos="0">
                <a:srgbClr val="FFFF00"/>
              </a:gs>
              <a:gs pos="100000">
                <a:srgbClr val="FF0000"/>
              </a:gs>
            </a:gsLst>
            <a:lin ang="5400000" scaled="1"/>
          </a:gra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869400" name="AutoShape 24"/>
          <p:cNvSpPr>
            <a:spLocks noChangeArrowheads="1"/>
          </p:cNvSpPr>
          <p:nvPr/>
        </p:nvSpPr>
        <p:spPr bwMode="auto">
          <a:xfrm>
            <a:off x="7327900" y="2960688"/>
            <a:ext cx="146050" cy="657225"/>
          </a:xfrm>
          <a:prstGeom prst="downArrow">
            <a:avLst>
              <a:gd name="adj1" fmla="val 50000"/>
              <a:gd name="adj2" fmla="val 112500"/>
            </a:avLst>
          </a:prstGeom>
          <a:gradFill rotWithShape="1">
            <a:gsLst>
              <a:gs pos="0">
                <a:srgbClr val="FFFF00"/>
              </a:gs>
              <a:gs pos="100000">
                <a:srgbClr val="FF0000"/>
              </a:gs>
            </a:gsLst>
            <a:lin ang="5400000" scaled="1"/>
          </a:gra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869401" name="Oval 25"/>
          <p:cNvSpPr>
            <a:spLocks noChangeArrowheads="1"/>
          </p:cNvSpPr>
          <p:nvPr/>
        </p:nvSpPr>
        <p:spPr bwMode="auto">
          <a:xfrm>
            <a:off x="5778500" y="3587750"/>
            <a:ext cx="107950" cy="107950"/>
          </a:xfrm>
          <a:prstGeom prst="ellipse">
            <a:avLst/>
          </a:prstGeom>
          <a:solidFill>
            <a:schemeClr val="tx1"/>
          </a:solidFill>
          <a:ln w="9525" algn="ctr">
            <a:noFill/>
            <a:round/>
            <a:headEnd/>
            <a:tailEnd/>
          </a:ln>
          <a:effectLst/>
        </p:spPr>
        <p:txBody>
          <a:bodyPr wrap="none" anchor="ctr"/>
          <a:lstStyle/>
          <a:p>
            <a:pPr>
              <a:defRPr/>
            </a:pPr>
            <a:endParaRPr lang="en-GB">
              <a:latin typeface="Calibri" pitchFamily="34" charset="0"/>
            </a:endParaRPr>
          </a:p>
        </p:txBody>
      </p:sp>
      <p:sp>
        <p:nvSpPr>
          <p:cNvPr id="869402" name="Oval 26"/>
          <p:cNvSpPr>
            <a:spLocks noChangeArrowheads="1"/>
          </p:cNvSpPr>
          <p:nvPr/>
        </p:nvSpPr>
        <p:spPr bwMode="auto">
          <a:xfrm>
            <a:off x="6565900" y="3225800"/>
            <a:ext cx="107950" cy="107950"/>
          </a:xfrm>
          <a:prstGeom prst="ellipse">
            <a:avLst/>
          </a:prstGeom>
          <a:solidFill>
            <a:schemeClr val="tx1"/>
          </a:solidFill>
          <a:ln w="9525" algn="ctr">
            <a:noFill/>
            <a:round/>
            <a:headEnd/>
            <a:tailEnd/>
          </a:ln>
          <a:effectLst/>
        </p:spPr>
        <p:txBody>
          <a:bodyPr wrap="none" anchor="ctr"/>
          <a:lstStyle/>
          <a:p>
            <a:pPr>
              <a:defRPr/>
            </a:pPr>
            <a:endParaRPr lang="en-GB">
              <a:latin typeface="Calibri" pitchFamily="34" charset="0"/>
            </a:endParaRPr>
          </a:p>
        </p:txBody>
      </p:sp>
      <p:sp>
        <p:nvSpPr>
          <p:cNvPr id="869403" name="Oval 27"/>
          <p:cNvSpPr>
            <a:spLocks noChangeArrowheads="1"/>
          </p:cNvSpPr>
          <p:nvPr/>
        </p:nvSpPr>
        <p:spPr bwMode="auto">
          <a:xfrm>
            <a:off x="7346950" y="2881313"/>
            <a:ext cx="107950" cy="107950"/>
          </a:xfrm>
          <a:prstGeom prst="ellipse">
            <a:avLst/>
          </a:prstGeom>
          <a:solidFill>
            <a:schemeClr val="tx1"/>
          </a:solidFill>
          <a:ln w="9525" algn="ctr">
            <a:noFill/>
            <a:round/>
            <a:headEnd/>
            <a:tailEnd/>
          </a:ln>
          <a:effectLst/>
        </p:spPr>
        <p:txBody>
          <a:bodyPr wrap="none" anchor="ctr"/>
          <a:lstStyle/>
          <a:p>
            <a:pPr>
              <a:defRPr/>
            </a:pPr>
            <a:endParaRPr lang="en-GB">
              <a:latin typeface="Calibri" pitchFamily="34" charset="0"/>
            </a:endParaRPr>
          </a:p>
        </p:txBody>
      </p:sp>
      <p:sp>
        <p:nvSpPr>
          <p:cNvPr id="869404" name="AutoShape 28"/>
          <p:cNvSpPr>
            <a:spLocks noChangeArrowheads="1"/>
          </p:cNvSpPr>
          <p:nvPr/>
        </p:nvSpPr>
        <p:spPr bwMode="auto">
          <a:xfrm rot="10800000">
            <a:off x="1714500" y="4945063"/>
            <a:ext cx="190500" cy="1176337"/>
          </a:xfrm>
          <a:prstGeom prst="upArrow">
            <a:avLst>
              <a:gd name="adj1" fmla="val 50000"/>
              <a:gd name="adj2" fmla="val 154375"/>
            </a:avLst>
          </a:prstGeom>
          <a:gradFill rotWithShape="1">
            <a:gsLst>
              <a:gs pos="0">
                <a:srgbClr val="FF0000"/>
              </a:gs>
              <a:gs pos="100000">
                <a:srgbClr val="FFFF00"/>
              </a:gs>
            </a:gsLst>
            <a:lin ang="5400000" scaled="1"/>
          </a:gra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869405" name="AutoShape 29"/>
          <p:cNvSpPr>
            <a:spLocks noChangeArrowheads="1"/>
          </p:cNvSpPr>
          <p:nvPr/>
        </p:nvSpPr>
        <p:spPr bwMode="auto">
          <a:xfrm rot="10800000">
            <a:off x="2489200" y="4691063"/>
            <a:ext cx="203200" cy="1138237"/>
          </a:xfrm>
          <a:prstGeom prst="upArrow">
            <a:avLst>
              <a:gd name="adj1" fmla="val 50000"/>
              <a:gd name="adj2" fmla="val 140039"/>
            </a:avLst>
          </a:prstGeom>
          <a:gradFill rotWithShape="1">
            <a:gsLst>
              <a:gs pos="0">
                <a:srgbClr val="FF0000"/>
              </a:gs>
              <a:gs pos="100000">
                <a:srgbClr val="FFFF00"/>
              </a:gs>
            </a:gsLst>
            <a:lin ang="5400000" scaled="1"/>
          </a:gra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869406" name="AutoShape 30"/>
          <p:cNvSpPr>
            <a:spLocks noChangeArrowheads="1"/>
          </p:cNvSpPr>
          <p:nvPr/>
        </p:nvSpPr>
        <p:spPr bwMode="auto">
          <a:xfrm rot="10800000">
            <a:off x="3276600" y="4570413"/>
            <a:ext cx="203200" cy="1093787"/>
          </a:xfrm>
          <a:prstGeom prst="upArrow">
            <a:avLst>
              <a:gd name="adj1" fmla="val 50000"/>
              <a:gd name="adj2" fmla="val 134570"/>
            </a:avLst>
          </a:prstGeom>
          <a:gradFill rotWithShape="1">
            <a:gsLst>
              <a:gs pos="0">
                <a:srgbClr val="FF0000"/>
              </a:gs>
              <a:gs pos="100000">
                <a:srgbClr val="FFFF00"/>
              </a:gs>
            </a:gsLst>
            <a:lin ang="5400000" scaled="1"/>
          </a:gra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869407" name="Oval 31"/>
          <p:cNvSpPr>
            <a:spLocks noChangeArrowheads="1"/>
          </p:cNvSpPr>
          <p:nvPr/>
        </p:nvSpPr>
        <p:spPr bwMode="auto">
          <a:xfrm>
            <a:off x="1752600" y="4902200"/>
            <a:ext cx="107950" cy="107950"/>
          </a:xfrm>
          <a:prstGeom prst="ellipse">
            <a:avLst/>
          </a:prstGeom>
          <a:solidFill>
            <a:schemeClr val="tx1"/>
          </a:solidFill>
          <a:ln w="9525" algn="ctr">
            <a:noFill/>
            <a:round/>
            <a:headEnd/>
            <a:tailEnd/>
          </a:ln>
          <a:effectLst/>
        </p:spPr>
        <p:txBody>
          <a:bodyPr wrap="none" anchor="ctr"/>
          <a:lstStyle/>
          <a:p>
            <a:pPr>
              <a:defRPr/>
            </a:pPr>
            <a:endParaRPr lang="en-GB">
              <a:latin typeface="Calibri" pitchFamily="34" charset="0"/>
            </a:endParaRPr>
          </a:p>
        </p:txBody>
      </p:sp>
      <p:sp>
        <p:nvSpPr>
          <p:cNvPr id="869408" name="Oval 32"/>
          <p:cNvSpPr>
            <a:spLocks noChangeArrowheads="1"/>
          </p:cNvSpPr>
          <p:nvPr/>
        </p:nvSpPr>
        <p:spPr bwMode="auto">
          <a:xfrm>
            <a:off x="2540000" y="4648200"/>
            <a:ext cx="107950" cy="107950"/>
          </a:xfrm>
          <a:prstGeom prst="ellipse">
            <a:avLst/>
          </a:prstGeom>
          <a:solidFill>
            <a:schemeClr val="tx1"/>
          </a:solidFill>
          <a:ln w="9525" algn="ctr">
            <a:noFill/>
            <a:round/>
            <a:headEnd/>
            <a:tailEnd/>
          </a:ln>
          <a:effectLst/>
        </p:spPr>
        <p:txBody>
          <a:bodyPr wrap="none" anchor="ctr"/>
          <a:lstStyle/>
          <a:p>
            <a:pPr>
              <a:defRPr/>
            </a:pPr>
            <a:endParaRPr lang="en-GB">
              <a:latin typeface="Calibri" pitchFamily="34" charset="0"/>
            </a:endParaRPr>
          </a:p>
        </p:txBody>
      </p:sp>
      <p:sp>
        <p:nvSpPr>
          <p:cNvPr id="869409" name="Oval 33"/>
          <p:cNvSpPr>
            <a:spLocks noChangeArrowheads="1"/>
          </p:cNvSpPr>
          <p:nvPr/>
        </p:nvSpPr>
        <p:spPr bwMode="auto">
          <a:xfrm>
            <a:off x="3321050" y="4521200"/>
            <a:ext cx="107950" cy="107950"/>
          </a:xfrm>
          <a:prstGeom prst="ellipse">
            <a:avLst/>
          </a:prstGeom>
          <a:solidFill>
            <a:schemeClr val="tx1"/>
          </a:solidFill>
          <a:ln w="9525" algn="ctr">
            <a:noFill/>
            <a:round/>
            <a:headEnd/>
            <a:tailEnd/>
          </a:ln>
          <a:effectLst/>
        </p:spPr>
        <p:txBody>
          <a:bodyPr wrap="none" anchor="ctr"/>
          <a:lstStyle/>
          <a:p>
            <a:pPr>
              <a:defRPr/>
            </a:pPr>
            <a:endParaRPr lang="en-GB">
              <a:latin typeface="Calibri" pitchFamily="34" charset="0"/>
            </a:endParaRPr>
          </a:p>
        </p:txBody>
      </p:sp>
      <p:sp>
        <p:nvSpPr>
          <p:cNvPr id="869410" name="Text Box 34"/>
          <p:cNvSpPr txBox="1">
            <a:spLocks noChangeArrowheads="1"/>
          </p:cNvSpPr>
          <p:nvPr/>
        </p:nvSpPr>
        <p:spPr bwMode="auto">
          <a:xfrm>
            <a:off x="6035675" y="4346575"/>
            <a:ext cx="1877117" cy="369332"/>
          </a:xfrm>
          <a:prstGeom prst="rect">
            <a:avLst/>
          </a:prstGeom>
          <a:noFill/>
          <a:ln w="9525" algn="ctr">
            <a:noFill/>
            <a:miter lim="800000"/>
            <a:headEnd/>
            <a:tailEnd/>
          </a:ln>
          <a:effectLst/>
        </p:spPr>
        <p:txBody>
          <a:bodyPr wrap="none">
            <a:spAutoFit/>
          </a:bodyPr>
          <a:lstStyle/>
          <a:p>
            <a:pPr>
              <a:defRPr/>
            </a:pPr>
            <a:r>
              <a:rPr lang="en-GB" smtClean="0">
                <a:solidFill>
                  <a:srgbClr val="0000FF"/>
                </a:solidFill>
                <a:effectLst/>
                <a:latin typeface="Calibri" pitchFamily="34" charset="0"/>
              </a:rPr>
              <a:t>No relation with P</a:t>
            </a:r>
            <a:endParaRPr lang="en-GB">
              <a:solidFill>
                <a:srgbClr val="0000FF"/>
              </a:solidFill>
              <a:effectLst/>
              <a:latin typeface="Calibri" pitchFamily="34" charset="0"/>
            </a:endParaRPr>
          </a:p>
        </p:txBody>
      </p:sp>
      <p:sp>
        <p:nvSpPr>
          <p:cNvPr id="869411" name="Text Box 35"/>
          <p:cNvSpPr txBox="1">
            <a:spLocks noChangeArrowheads="1"/>
          </p:cNvSpPr>
          <p:nvPr/>
        </p:nvSpPr>
        <p:spPr bwMode="auto">
          <a:xfrm>
            <a:off x="6991350" y="4765675"/>
            <a:ext cx="1714500" cy="1200329"/>
          </a:xfrm>
          <a:prstGeom prst="rect">
            <a:avLst/>
          </a:prstGeom>
          <a:noFill/>
          <a:ln w="9525" algn="ctr">
            <a:noFill/>
            <a:miter lim="800000"/>
            <a:headEnd/>
            <a:tailEnd/>
          </a:ln>
          <a:effectLst/>
        </p:spPr>
        <p:txBody>
          <a:bodyPr wrap="square">
            <a:spAutoFit/>
          </a:bodyPr>
          <a:lstStyle/>
          <a:p>
            <a:pPr algn="r">
              <a:defRPr/>
            </a:pPr>
            <a:r>
              <a:rPr lang="en-GB" dirty="0" smtClean="0">
                <a:solidFill>
                  <a:srgbClr val="FF0000"/>
                </a:solidFill>
                <a:effectLst/>
                <a:latin typeface="Calibri" pitchFamily="34" charset="0"/>
              </a:rPr>
              <a:t>Na</a:t>
            </a:r>
            <a:r>
              <a:rPr lang="en-GB" baseline="-25000" dirty="0" smtClean="0">
                <a:solidFill>
                  <a:srgbClr val="FF0000"/>
                </a:solidFill>
                <a:effectLst/>
                <a:latin typeface="Calibri" pitchFamily="34" charset="0"/>
              </a:rPr>
              <a:t>2</a:t>
            </a:r>
            <a:r>
              <a:rPr lang="en-GB" dirty="0" smtClean="0">
                <a:solidFill>
                  <a:srgbClr val="FF0000"/>
                </a:solidFill>
                <a:effectLst/>
                <a:latin typeface="Calibri" pitchFamily="34" charset="0"/>
              </a:rPr>
              <a:t>O function only of the degree of melting</a:t>
            </a:r>
            <a:endParaRPr lang="en-GB" dirty="0">
              <a:solidFill>
                <a:srgbClr val="FF0000"/>
              </a:solidFill>
              <a:effectLst/>
              <a:latin typeface="Calibri" pitchFamily="34" charset="0"/>
            </a:endParaRPr>
          </a:p>
        </p:txBody>
      </p:sp>
      <p:sp>
        <p:nvSpPr>
          <p:cNvPr id="869412" name="Text Box 36"/>
          <p:cNvSpPr txBox="1">
            <a:spLocks noChangeArrowheads="1"/>
          </p:cNvSpPr>
          <p:nvPr/>
        </p:nvSpPr>
        <p:spPr bwMode="auto">
          <a:xfrm>
            <a:off x="0" y="2989263"/>
            <a:ext cx="1379538" cy="579437"/>
          </a:xfrm>
          <a:prstGeom prst="rect">
            <a:avLst/>
          </a:prstGeom>
          <a:noFill/>
          <a:ln w="9525" algn="ctr">
            <a:noFill/>
            <a:miter lim="800000"/>
            <a:headEnd/>
            <a:tailEnd/>
          </a:ln>
          <a:effectLst/>
        </p:spPr>
        <p:txBody>
          <a:bodyPr>
            <a:spAutoFit/>
          </a:bodyPr>
          <a:lstStyle/>
          <a:p>
            <a:pPr>
              <a:defRPr/>
            </a:pPr>
            <a:r>
              <a:rPr lang="en-GB" sz="3200" smtClean="0">
                <a:solidFill>
                  <a:schemeClr val="bg1"/>
                </a:solidFill>
                <a:effectLst>
                  <a:outerShdw blurRad="38100" dist="38100" dir="2700000" algn="tl">
                    <a:srgbClr val="000000"/>
                  </a:outerShdw>
                </a:effectLst>
                <a:latin typeface="Calibri" pitchFamily="34" charset="0"/>
              </a:rPr>
              <a:t>Why?</a:t>
            </a:r>
            <a:endParaRPr lang="en-GB" sz="3200">
              <a:solidFill>
                <a:schemeClr val="bg1"/>
              </a:solidFill>
              <a:effectLst>
                <a:outerShdw blurRad="38100" dist="38100" dir="2700000" algn="tl">
                  <a:srgbClr val="000000"/>
                </a:outerShdw>
              </a:effectLst>
              <a:latin typeface="Calibri" pitchFamily="34" charset="0"/>
            </a:endParaRPr>
          </a:p>
        </p:txBody>
      </p:sp>
      <p:sp>
        <p:nvSpPr>
          <p:cNvPr id="869413" name="Text Box 37"/>
          <p:cNvSpPr txBox="1">
            <a:spLocks noChangeArrowheads="1"/>
          </p:cNvSpPr>
          <p:nvPr/>
        </p:nvSpPr>
        <p:spPr bwMode="auto">
          <a:xfrm>
            <a:off x="7670800" y="1481138"/>
            <a:ext cx="1379538" cy="579437"/>
          </a:xfrm>
          <a:prstGeom prst="rect">
            <a:avLst/>
          </a:prstGeom>
          <a:noFill/>
          <a:ln w="9525" algn="ctr">
            <a:noFill/>
            <a:miter lim="800000"/>
            <a:headEnd/>
            <a:tailEnd/>
          </a:ln>
          <a:effectLst/>
        </p:spPr>
        <p:txBody>
          <a:bodyPr>
            <a:spAutoFit/>
          </a:bodyPr>
          <a:lstStyle/>
          <a:p>
            <a:pPr>
              <a:defRPr/>
            </a:pPr>
            <a:r>
              <a:rPr lang="en-GB" sz="3200" smtClean="0">
                <a:solidFill>
                  <a:schemeClr val="bg1"/>
                </a:solidFill>
                <a:effectLst>
                  <a:outerShdw blurRad="38100" dist="38100" dir="2700000" algn="tl">
                    <a:srgbClr val="000000"/>
                  </a:outerShdw>
                </a:effectLst>
                <a:latin typeface="Calibri" pitchFamily="34" charset="0"/>
              </a:rPr>
              <a:t>Why?</a:t>
            </a:r>
            <a:endParaRPr lang="en-GB" sz="3200">
              <a:solidFill>
                <a:schemeClr val="bg1"/>
              </a:solidFill>
              <a:effectLst>
                <a:outerShdw blurRad="38100" dist="38100" dir="2700000" algn="tl">
                  <a:srgbClr val="000000"/>
                </a:outerShdw>
              </a:effectLst>
              <a:latin typeface="Calibri" pitchFamily="34" charset="0"/>
            </a:endParaRPr>
          </a:p>
        </p:txBody>
      </p:sp>
      <p:sp>
        <p:nvSpPr>
          <p:cNvPr id="869414" name="Text Box 38"/>
          <p:cNvSpPr txBox="1">
            <a:spLocks noChangeArrowheads="1"/>
          </p:cNvSpPr>
          <p:nvPr/>
        </p:nvSpPr>
        <p:spPr bwMode="auto">
          <a:xfrm>
            <a:off x="0" y="4970463"/>
            <a:ext cx="1379538" cy="579437"/>
          </a:xfrm>
          <a:prstGeom prst="rect">
            <a:avLst/>
          </a:prstGeom>
          <a:noFill/>
          <a:ln w="9525" algn="ctr">
            <a:noFill/>
            <a:miter lim="800000"/>
            <a:headEnd/>
            <a:tailEnd/>
          </a:ln>
          <a:effectLst/>
        </p:spPr>
        <p:txBody>
          <a:bodyPr>
            <a:spAutoFit/>
          </a:bodyPr>
          <a:lstStyle/>
          <a:p>
            <a:pPr>
              <a:defRPr/>
            </a:pPr>
            <a:r>
              <a:rPr lang="en-GB" sz="3200" smtClean="0">
                <a:solidFill>
                  <a:schemeClr val="bg1"/>
                </a:solidFill>
                <a:effectLst>
                  <a:outerShdw blurRad="38100" dist="38100" dir="2700000" algn="tl">
                    <a:srgbClr val="000000"/>
                  </a:outerShdw>
                </a:effectLst>
                <a:latin typeface="Calibri" pitchFamily="34" charset="0"/>
              </a:rPr>
              <a:t>Why?</a:t>
            </a:r>
            <a:endParaRPr lang="en-GB" sz="3200">
              <a:solidFill>
                <a:schemeClr val="bg1"/>
              </a:solidFill>
              <a:effectLst>
                <a:outerShdw blurRad="38100" dist="38100" dir="2700000" algn="tl">
                  <a:srgbClr val="000000"/>
                </a:outerShdw>
              </a:effectLst>
              <a:latin typeface="Calibri" pitchFamily="34" charset="0"/>
            </a:endParaRPr>
          </a:p>
        </p:txBody>
      </p:sp>
      <p:sp>
        <p:nvSpPr>
          <p:cNvPr id="869415" name="Text Box 39"/>
          <p:cNvSpPr txBox="1">
            <a:spLocks noChangeArrowheads="1"/>
          </p:cNvSpPr>
          <p:nvPr/>
        </p:nvSpPr>
        <p:spPr bwMode="auto">
          <a:xfrm>
            <a:off x="6005513" y="5686425"/>
            <a:ext cx="1379537" cy="579438"/>
          </a:xfrm>
          <a:prstGeom prst="rect">
            <a:avLst/>
          </a:prstGeom>
          <a:noFill/>
          <a:ln w="9525" algn="ctr">
            <a:noFill/>
            <a:miter lim="800000"/>
            <a:headEnd/>
            <a:tailEnd/>
          </a:ln>
          <a:effectLst/>
        </p:spPr>
        <p:txBody>
          <a:bodyPr>
            <a:spAutoFit/>
          </a:bodyPr>
          <a:lstStyle/>
          <a:p>
            <a:pPr>
              <a:defRPr/>
            </a:pPr>
            <a:r>
              <a:rPr lang="en-GB" sz="3200" dirty="0" smtClean="0">
                <a:solidFill>
                  <a:schemeClr val="tx1"/>
                </a:solidFill>
                <a:latin typeface="Calibri" pitchFamily="34" charset="0"/>
              </a:rPr>
              <a:t>Why?</a:t>
            </a:r>
            <a:endParaRPr lang="en-GB" sz="3200" dirty="0">
              <a:solidFill>
                <a:schemeClr val="tx1"/>
              </a:solidFill>
              <a:latin typeface="Calibri" pitchFamily="34" charset="0"/>
            </a:endParaRPr>
          </a:p>
        </p:txBody>
      </p:sp>
      <p:sp>
        <p:nvSpPr>
          <p:cNvPr id="869416" name="AutoShape 40"/>
          <p:cNvSpPr>
            <a:spLocks noChangeArrowheads="1"/>
          </p:cNvSpPr>
          <p:nvPr/>
        </p:nvSpPr>
        <p:spPr bwMode="auto">
          <a:xfrm>
            <a:off x="1603375" y="6465888"/>
            <a:ext cx="3216275" cy="392112"/>
          </a:xfrm>
          <a:prstGeom prst="rightArrow">
            <a:avLst>
              <a:gd name="adj1" fmla="val 64417"/>
              <a:gd name="adj2" fmla="val 204871"/>
            </a:avLst>
          </a:prstGeom>
          <a:solidFill>
            <a:srgbClr val="FFFF00">
              <a:alpha val="50000"/>
            </a:srgbClr>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869417" name="AutoShape 41"/>
          <p:cNvSpPr>
            <a:spLocks noChangeArrowheads="1"/>
          </p:cNvSpPr>
          <p:nvPr/>
        </p:nvSpPr>
        <p:spPr bwMode="auto">
          <a:xfrm>
            <a:off x="5646738" y="6465888"/>
            <a:ext cx="3216275" cy="392112"/>
          </a:xfrm>
          <a:prstGeom prst="rightArrow">
            <a:avLst>
              <a:gd name="adj1" fmla="val 64417"/>
              <a:gd name="adj2" fmla="val 204871"/>
            </a:avLst>
          </a:prstGeom>
          <a:solidFill>
            <a:srgbClr val="FFFF00">
              <a:alpha val="50000"/>
            </a:srgbClr>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869418" name="AutoShape 42"/>
          <p:cNvSpPr>
            <a:spLocks noChangeArrowheads="1"/>
          </p:cNvSpPr>
          <p:nvPr/>
        </p:nvSpPr>
        <p:spPr bwMode="auto">
          <a:xfrm>
            <a:off x="4300538" y="3733800"/>
            <a:ext cx="395287" cy="184150"/>
          </a:xfrm>
          <a:prstGeom prst="roundRect">
            <a:avLst>
              <a:gd name="adj" fmla="val 16667"/>
            </a:avLst>
          </a:prstGeom>
          <a:noFill/>
          <a:ln w="28575" algn="ctr">
            <a:solidFill>
              <a:srgbClr val="FF0000"/>
            </a:solidFill>
            <a:round/>
            <a:headEnd/>
            <a:tailEnd/>
          </a:ln>
          <a:effectLst/>
        </p:spPr>
        <p:txBody>
          <a:bodyPr wrap="none" anchor="ctr"/>
          <a:lstStyle/>
          <a:p>
            <a:pPr>
              <a:defRPr/>
            </a:pPr>
            <a:endParaRPr lang="en-GB">
              <a:latin typeface="Calibri" pitchFamily="34" charset="0"/>
            </a:endParaRPr>
          </a:p>
        </p:txBody>
      </p:sp>
      <p:sp>
        <p:nvSpPr>
          <p:cNvPr id="869419" name="AutoShape 43"/>
          <p:cNvSpPr>
            <a:spLocks noChangeArrowheads="1"/>
          </p:cNvSpPr>
          <p:nvPr/>
        </p:nvSpPr>
        <p:spPr bwMode="auto">
          <a:xfrm>
            <a:off x="4300538" y="3914775"/>
            <a:ext cx="395287" cy="184150"/>
          </a:xfrm>
          <a:prstGeom prst="roundRect">
            <a:avLst>
              <a:gd name="adj" fmla="val 16667"/>
            </a:avLst>
          </a:prstGeom>
          <a:noFill/>
          <a:ln w="28575" algn="ctr">
            <a:solidFill>
              <a:srgbClr val="FF0000"/>
            </a:solidFill>
            <a:round/>
            <a:headEnd/>
            <a:tailEnd/>
          </a:ln>
          <a:effectLst/>
        </p:spPr>
        <p:txBody>
          <a:bodyPr wrap="none" anchor="ctr"/>
          <a:lstStyle/>
          <a:p>
            <a:pPr>
              <a:defRPr/>
            </a:pPr>
            <a:endParaRPr lang="en-GB">
              <a:latin typeface="Calibri" pitchFamily="34" charset="0"/>
            </a:endParaRPr>
          </a:p>
        </p:txBody>
      </p:sp>
      <p:sp>
        <p:nvSpPr>
          <p:cNvPr id="869420" name="AutoShape 44"/>
          <p:cNvSpPr>
            <a:spLocks noChangeArrowheads="1"/>
          </p:cNvSpPr>
          <p:nvPr/>
        </p:nvSpPr>
        <p:spPr bwMode="auto">
          <a:xfrm>
            <a:off x="4300538" y="4086225"/>
            <a:ext cx="395287" cy="184150"/>
          </a:xfrm>
          <a:prstGeom prst="roundRect">
            <a:avLst>
              <a:gd name="adj" fmla="val 16667"/>
            </a:avLst>
          </a:prstGeom>
          <a:noFill/>
          <a:ln w="28575" algn="ctr">
            <a:solidFill>
              <a:srgbClr val="FF0000"/>
            </a:solidFill>
            <a:round/>
            <a:headEnd/>
            <a:tailEnd/>
          </a:ln>
          <a:effectLst/>
        </p:spPr>
        <p:txBody>
          <a:bodyPr wrap="none" anchor="ctr"/>
          <a:lstStyle/>
          <a:p>
            <a:pPr>
              <a:defRPr/>
            </a:pPr>
            <a:endParaRPr lang="en-GB">
              <a:latin typeface="Calibri" pitchFamily="34" charset="0"/>
            </a:endParaRPr>
          </a:p>
        </p:txBody>
      </p:sp>
      <p:sp>
        <p:nvSpPr>
          <p:cNvPr id="869421" name="Text Box 45"/>
          <p:cNvSpPr txBox="1">
            <a:spLocks noChangeArrowheads="1"/>
          </p:cNvSpPr>
          <p:nvPr/>
        </p:nvSpPr>
        <p:spPr bwMode="auto">
          <a:xfrm rot="-866974">
            <a:off x="1874838" y="3748088"/>
            <a:ext cx="858837" cy="304800"/>
          </a:xfrm>
          <a:prstGeom prst="rect">
            <a:avLst/>
          </a:prstGeom>
          <a:noFill/>
          <a:ln w="9525" algn="ctr">
            <a:noFill/>
            <a:miter lim="800000"/>
            <a:headEnd/>
            <a:tailEnd/>
          </a:ln>
          <a:effectLst/>
        </p:spPr>
        <p:txBody>
          <a:bodyPr>
            <a:spAutoFit/>
          </a:bodyPr>
          <a:lstStyle/>
          <a:p>
            <a:pPr>
              <a:spcBef>
                <a:spcPct val="50000"/>
              </a:spcBef>
              <a:defRPr/>
            </a:pPr>
            <a:r>
              <a:rPr lang="en-GB" sz="1400">
                <a:solidFill>
                  <a:schemeClr val="tx1"/>
                </a:solidFill>
                <a:effectLst>
                  <a:outerShdw blurRad="38100" dist="38100" dir="2700000" algn="tl">
                    <a:srgbClr val="FFFFFF"/>
                  </a:outerShdw>
                </a:effectLst>
                <a:latin typeface="Calibri" pitchFamily="34" charset="0"/>
              </a:rPr>
              <a:t>25 kb</a:t>
            </a:r>
          </a:p>
        </p:txBody>
      </p:sp>
      <p:sp>
        <p:nvSpPr>
          <p:cNvPr id="869422" name="Text Box 46"/>
          <p:cNvSpPr txBox="1">
            <a:spLocks noChangeArrowheads="1"/>
          </p:cNvSpPr>
          <p:nvPr/>
        </p:nvSpPr>
        <p:spPr bwMode="auto">
          <a:xfrm rot="-866974">
            <a:off x="1874838" y="3195638"/>
            <a:ext cx="858837" cy="304800"/>
          </a:xfrm>
          <a:prstGeom prst="rect">
            <a:avLst/>
          </a:prstGeom>
          <a:noFill/>
          <a:ln w="9525" algn="ctr">
            <a:noFill/>
            <a:miter lim="800000"/>
            <a:headEnd/>
            <a:tailEnd/>
          </a:ln>
          <a:effectLst/>
        </p:spPr>
        <p:txBody>
          <a:bodyPr>
            <a:spAutoFit/>
          </a:bodyPr>
          <a:lstStyle/>
          <a:p>
            <a:pPr>
              <a:spcBef>
                <a:spcPct val="50000"/>
              </a:spcBef>
              <a:defRPr/>
            </a:pPr>
            <a:r>
              <a:rPr lang="en-GB" sz="1400">
                <a:solidFill>
                  <a:schemeClr val="tx1"/>
                </a:solidFill>
                <a:effectLst>
                  <a:outerShdw blurRad="38100" dist="38100" dir="2700000" algn="tl">
                    <a:srgbClr val="FFFFFF"/>
                  </a:outerShdw>
                </a:effectLst>
                <a:latin typeface="Calibri" pitchFamily="34" charset="0"/>
              </a:rPr>
              <a:t>20 kb</a:t>
            </a:r>
          </a:p>
        </p:txBody>
      </p:sp>
      <p:sp>
        <p:nvSpPr>
          <p:cNvPr id="869423" name="Text Box 47"/>
          <p:cNvSpPr txBox="1">
            <a:spLocks noChangeArrowheads="1"/>
          </p:cNvSpPr>
          <p:nvPr/>
        </p:nvSpPr>
        <p:spPr bwMode="auto">
          <a:xfrm rot="-866974">
            <a:off x="1874838" y="2619375"/>
            <a:ext cx="858837" cy="304800"/>
          </a:xfrm>
          <a:prstGeom prst="rect">
            <a:avLst/>
          </a:prstGeom>
          <a:noFill/>
          <a:ln w="9525" algn="ctr">
            <a:noFill/>
            <a:miter lim="800000"/>
            <a:headEnd/>
            <a:tailEnd/>
          </a:ln>
          <a:effectLst/>
        </p:spPr>
        <p:txBody>
          <a:bodyPr>
            <a:spAutoFit/>
          </a:bodyPr>
          <a:lstStyle/>
          <a:p>
            <a:pPr>
              <a:spcBef>
                <a:spcPct val="50000"/>
              </a:spcBef>
              <a:defRPr/>
            </a:pPr>
            <a:r>
              <a:rPr lang="en-GB" sz="1400">
                <a:solidFill>
                  <a:schemeClr val="tx1"/>
                </a:solidFill>
                <a:effectLst>
                  <a:outerShdw blurRad="38100" dist="38100" dir="2700000" algn="tl">
                    <a:srgbClr val="FFFFFF"/>
                  </a:outerShdw>
                </a:effectLst>
                <a:latin typeface="Calibri" pitchFamily="34" charset="0"/>
              </a:rPr>
              <a:t>15 kb</a:t>
            </a:r>
          </a:p>
        </p:txBody>
      </p:sp>
      <p:sp>
        <p:nvSpPr>
          <p:cNvPr id="869424" name="Text Box 48"/>
          <p:cNvSpPr txBox="1">
            <a:spLocks noChangeArrowheads="1"/>
          </p:cNvSpPr>
          <p:nvPr/>
        </p:nvSpPr>
        <p:spPr bwMode="auto">
          <a:xfrm rot="-866974">
            <a:off x="1874838" y="5643563"/>
            <a:ext cx="858837" cy="304800"/>
          </a:xfrm>
          <a:prstGeom prst="rect">
            <a:avLst/>
          </a:prstGeom>
          <a:noFill/>
          <a:ln w="9525" algn="ctr">
            <a:noFill/>
            <a:miter lim="800000"/>
            <a:headEnd/>
            <a:tailEnd/>
          </a:ln>
          <a:effectLst/>
        </p:spPr>
        <p:txBody>
          <a:bodyPr>
            <a:spAutoFit/>
          </a:bodyPr>
          <a:lstStyle/>
          <a:p>
            <a:pPr>
              <a:spcBef>
                <a:spcPct val="50000"/>
              </a:spcBef>
              <a:defRPr/>
            </a:pPr>
            <a:r>
              <a:rPr lang="en-GB" sz="1400">
                <a:solidFill>
                  <a:schemeClr val="tx1"/>
                </a:solidFill>
                <a:effectLst>
                  <a:outerShdw blurRad="38100" dist="38100" dir="2700000" algn="tl">
                    <a:srgbClr val="FFFFFF"/>
                  </a:outerShdw>
                </a:effectLst>
                <a:latin typeface="Calibri" pitchFamily="34" charset="0"/>
              </a:rPr>
              <a:t>15 kb</a:t>
            </a:r>
          </a:p>
        </p:txBody>
      </p:sp>
      <p:sp>
        <p:nvSpPr>
          <p:cNvPr id="869425" name="Text Box 49"/>
          <p:cNvSpPr txBox="1">
            <a:spLocks noChangeArrowheads="1"/>
          </p:cNvSpPr>
          <p:nvPr/>
        </p:nvSpPr>
        <p:spPr bwMode="auto">
          <a:xfrm rot="-866974">
            <a:off x="1874838" y="5091113"/>
            <a:ext cx="858837" cy="304800"/>
          </a:xfrm>
          <a:prstGeom prst="rect">
            <a:avLst/>
          </a:prstGeom>
          <a:noFill/>
          <a:ln w="9525" algn="ctr">
            <a:noFill/>
            <a:miter lim="800000"/>
            <a:headEnd/>
            <a:tailEnd/>
          </a:ln>
          <a:effectLst/>
        </p:spPr>
        <p:txBody>
          <a:bodyPr>
            <a:spAutoFit/>
          </a:bodyPr>
          <a:lstStyle/>
          <a:p>
            <a:pPr>
              <a:spcBef>
                <a:spcPct val="50000"/>
              </a:spcBef>
              <a:defRPr/>
            </a:pPr>
            <a:r>
              <a:rPr lang="en-GB" sz="1400">
                <a:solidFill>
                  <a:schemeClr val="tx1"/>
                </a:solidFill>
                <a:effectLst>
                  <a:outerShdw blurRad="38100" dist="38100" dir="2700000" algn="tl">
                    <a:srgbClr val="FFFFFF"/>
                  </a:outerShdw>
                </a:effectLst>
                <a:latin typeface="Calibri" pitchFamily="34" charset="0"/>
              </a:rPr>
              <a:t>20 kb</a:t>
            </a:r>
          </a:p>
        </p:txBody>
      </p:sp>
      <p:sp>
        <p:nvSpPr>
          <p:cNvPr id="869426" name="Text Box 50"/>
          <p:cNvSpPr txBox="1">
            <a:spLocks noChangeArrowheads="1"/>
          </p:cNvSpPr>
          <p:nvPr/>
        </p:nvSpPr>
        <p:spPr bwMode="auto">
          <a:xfrm rot="-866974">
            <a:off x="1874838" y="4514850"/>
            <a:ext cx="858837" cy="304800"/>
          </a:xfrm>
          <a:prstGeom prst="rect">
            <a:avLst/>
          </a:prstGeom>
          <a:noFill/>
          <a:ln w="9525" algn="ctr">
            <a:noFill/>
            <a:miter lim="800000"/>
            <a:headEnd/>
            <a:tailEnd/>
          </a:ln>
          <a:effectLst/>
        </p:spPr>
        <p:txBody>
          <a:bodyPr>
            <a:spAutoFit/>
          </a:bodyPr>
          <a:lstStyle/>
          <a:p>
            <a:pPr>
              <a:spcBef>
                <a:spcPct val="50000"/>
              </a:spcBef>
              <a:defRPr/>
            </a:pPr>
            <a:r>
              <a:rPr lang="en-GB" sz="1400">
                <a:solidFill>
                  <a:schemeClr val="tx1"/>
                </a:solidFill>
                <a:effectLst>
                  <a:outerShdw blurRad="38100" dist="38100" dir="2700000" algn="tl">
                    <a:srgbClr val="FFFFFF"/>
                  </a:outerShdw>
                </a:effectLst>
                <a:latin typeface="Calibri" pitchFamily="34" charset="0"/>
              </a:rPr>
              <a:t>25 kb</a:t>
            </a:r>
          </a:p>
        </p:txBody>
      </p:sp>
      <p:sp>
        <p:nvSpPr>
          <p:cNvPr id="869427" name="Text Box 51"/>
          <p:cNvSpPr txBox="1">
            <a:spLocks noChangeArrowheads="1"/>
          </p:cNvSpPr>
          <p:nvPr/>
        </p:nvSpPr>
        <p:spPr bwMode="auto">
          <a:xfrm rot="-1328994">
            <a:off x="5881688" y="3746500"/>
            <a:ext cx="858837" cy="304800"/>
          </a:xfrm>
          <a:prstGeom prst="rect">
            <a:avLst/>
          </a:prstGeom>
          <a:noFill/>
          <a:ln w="9525" algn="ctr">
            <a:noFill/>
            <a:miter lim="800000"/>
            <a:headEnd/>
            <a:tailEnd/>
          </a:ln>
          <a:effectLst/>
        </p:spPr>
        <p:txBody>
          <a:bodyPr>
            <a:spAutoFit/>
          </a:bodyPr>
          <a:lstStyle/>
          <a:p>
            <a:pPr>
              <a:spcBef>
                <a:spcPct val="50000"/>
              </a:spcBef>
              <a:defRPr/>
            </a:pPr>
            <a:r>
              <a:rPr lang="en-GB" sz="1400">
                <a:solidFill>
                  <a:schemeClr val="tx1"/>
                </a:solidFill>
                <a:effectLst>
                  <a:outerShdw blurRad="38100" dist="38100" dir="2700000" algn="tl">
                    <a:srgbClr val="FFFFFF"/>
                  </a:outerShdw>
                </a:effectLst>
                <a:latin typeface="Calibri" pitchFamily="34" charset="0"/>
              </a:rPr>
              <a:t>15 kb</a:t>
            </a:r>
          </a:p>
        </p:txBody>
      </p:sp>
      <p:sp>
        <p:nvSpPr>
          <p:cNvPr id="869428" name="Text Box 52"/>
          <p:cNvSpPr txBox="1">
            <a:spLocks noChangeArrowheads="1"/>
          </p:cNvSpPr>
          <p:nvPr/>
        </p:nvSpPr>
        <p:spPr bwMode="auto">
          <a:xfrm rot="-1328994">
            <a:off x="5881688" y="3438525"/>
            <a:ext cx="858837" cy="304800"/>
          </a:xfrm>
          <a:prstGeom prst="rect">
            <a:avLst/>
          </a:prstGeom>
          <a:noFill/>
          <a:ln w="9525" algn="ctr">
            <a:noFill/>
            <a:miter lim="800000"/>
            <a:headEnd/>
            <a:tailEnd/>
          </a:ln>
          <a:effectLst/>
        </p:spPr>
        <p:txBody>
          <a:bodyPr>
            <a:spAutoFit/>
          </a:bodyPr>
          <a:lstStyle/>
          <a:p>
            <a:pPr>
              <a:spcBef>
                <a:spcPct val="50000"/>
              </a:spcBef>
              <a:defRPr/>
            </a:pPr>
            <a:r>
              <a:rPr lang="en-GB" sz="1400">
                <a:solidFill>
                  <a:schemeClr val="tx1"/>
                </a:solidFill>
                <a:effectLst>
                  <a:outerShdw blurRad="38100" dist="38100" dir="2700000" algn="tl">
                    <a:srgbClr val="FFFFFF"/>
                  </a:outerShdw>
                </a:effectLst>
                <a:latin typeface="Calibri" pitchFamily="34" charset="0"/>
              </a:rPr>
              <a:t>20 kb</a:t>
            </a:r>
          </a:p>
        </p:txBody>
      </p:sp>
      <p:sp>
        <p:nvSpPr>
          <p:cNvPr id="869429" name="Text Box 53"/>
          <p:cNvSpPr txBox="1">
            <a:spLocks noChangeArrowheads="1"/>
          </p:cNvSpPr>
          <p:nvPr/>
        </p:nvSpPr>
        <p:spPr bwMode="auto">
          <a:xfrm rot="-1328994">
            <a:off x="5881688" y="3128963"/>
            <a:ext cx="858837" cy="304800"/>
          </a:xfrm>
          <a:prstGeom prst="rect">
            <a:avLst/>
          </a:prstGeom>
          <a:noFill/>
          <a:ln w="9525" algn="ctr">
            <a:noFill/>
            <a:miter lim="800000"/>
            <a:headEnd/>
            <a:tailEnd/>
          </a:ln>
          <a:effectLst/>
        </p:spPr>
        <p:txBody>
          <a:bodyPr>
            <a:spAutoFit/>
          </a:bodyPr>
          <a:lstStyle/>
          <a:p>
            <a:pPr>
              <a:spcBef>
                <a:spcPct val="50000"/>
              </a:spcBef>
              <a:defRPr/>
            </a:pPr>
            <a:r>
              <a:rPr lang="en-GB" sz="1400">
                <a:solidFill>
                  <a:schemeClr val="tx1"/>
                </a:solidFill>
                <a:effectLst>
                  <a:outerShdw blurRad="38100" dist="38100" dir="2700000" algn="tl">
                    <a:srgbClr val="FFFFFF"/>
                  </a:outerShdw>
                </a:effectLst>
                <a:latin typeface="Calibri" pitchFamily="34" charset="0"/>
              </a:rPr>
              <a:t>25 kb</a:t>
            </a:r>
          </a:p>
        </p:txBody>
      </p:sp>
      <p:sp>
        <p:nvSpPr>
          <p:cNvPr id="55" name="Rectangle 15"/>
          <p:cNvSpPr>
            <a:spLocks noChangeArrowheads="1"/>
          </p:cNvSpPr>
          <p:nvPr/>
        </p:nvSpPr>
        <p:spPr bwMode="auto">
          <a:xfrm>
            <a:off x="0" y="5797550"/>
            <a:ext cx="1193800" cy="646973"/>
          </a:xfrm>
          <a:prstGeom prst="rect">
            <a:avLst/>
          </a:prstGeom>
          <a:noFill/>
          <a:ln w="9525">
            <a:noFill/>
            <a:miter lim="800000"/>
            <a:headEnd/>
            <a:tailEnd/>
          </a:ln>
          <a:effectLst/>
        </p:spPr>
        <p:txBody>
          <a:bodyPr lIns="92075" tIns="46038" rIns="92075" bIns="46038">
            <a:spAutoFit/>
          </a:bodyPr>
          <a:lstStyle/>
          <a:p>
            <a:pPr algn="r" eaLnBrk="0" hangingPunct="0">
              <a:defRPr/>
            </a:pPr>
            <a:r>
              <a:rPr lang="en-US" sz="1200" dirty="0" err="1" smtClean="0">
                <a:solidFill>
                  <a:schemeClr val="bg1"/>
                </a:solidFill>
                <a:latin typeface="Calibri" pitchFamily="34" charset="0"/>
                <a:cs typeface="Arial" charset="0"/>
              </a:rPr>
              <a:t>Niu</a:t>
            </a:r>
            <a:r>
              <a:rPr lang="en-US" sz="1200" dirty="0" smtClean="0">
                <a:solidFill>
                  <a:schemeClr val="bg1"/>
                </a:solidFill>
                <a:latin typeface="Calibri" pitchFamily="34" charset="0"/>
                <a:cs typeface="Arial" charset="0"/>
              </a:rPr>
              <a:t> </a:t>
            </a:r>
            <a:r>
              <a:rPr lang="en-US" sz="1200" dirty="0">
                <a:solidFill>
                  <a:schemeClr val="bg1"/>
                </a:solidFill>
                <a:latin typeface="Calibri" pitchFamily="34" charset="0"/>
                <a:cs typeface="Arial" charset="0"/>
              </a:rPr>
              <a:t>and </a:t>
            </a:r>
            <a:r>
              <a:rPr lang="en-US" sz="1200" dirty="0" smtClean="0">
                <a:solidFill>
                  <a:schemeClr val="bg1"/>
                </a:solidFill>
                <a:latin typeface="Calibri" pitchFamily="34" charset="0"/>
                <a:cs typeface="Arial" charset="0"/>
              </a:rPr>
              <a:t>O’Hara, 2008 (J. </a:t>
            </a:r>
            <a:r>
              <a:rPr lang="en-US" sz="1200" dirty="0">
                <a:solidFill>
                  <a:schemeClr val="bg1"/>
                </a:solidFill>
                <a:latin typeface="Calibri" pitchFamily="34" charset="0"/>
                <a:cs typeface="Arial" charset="0"/>
              </a:rPr>
              <a:t>Petrol., 49, </a:t>
            </a:r>
            <a:r>
              <a:rPr lang="en-US" sz="1200" dirty="0" smtClean="0">
                <a:solidFill>
                  <a:schemeClr val="bg1"/>
                </a:solidFill>
                <a:latin typeface="Calibri" pitchFamily="34" charset="0"/>
                <a:cs typeface="Arial" charset="0"/>
              </a:rPr>
              <a:t>633-664)</a:t>
            </a:r>
            <a:endParaRPr lang="en-US" sz="1200" dirty="0">
              <a:solidFill>
                <a:schemeClr val="bg1"/>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69416"/>
                                        </p:tgtEl>
                                        <p:attrNameLst>
                                          <p:attrName>style.visibility</p:attrName>
                                        </p:attrNameLst>
                                      </p:cBhvr>
                                      <p:to>
                                        <p:strVal val="visible"/>
                                      </p:to>
                                    </p:set>
                                    <p:animEffect transition="in" filter="wipe(left)">
                                      <p:cBhvr>
                                        <p:cTn id="7" dur="1000"/>
                                        <p:tgtEl>
                                          <p:spTgt spid="86941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69417"/>
                                        </p:tgtEl>
                                        <p:attrNameLst>
                                          <p:attrName>style.visibility</p:attrName>
                                        </p:attrNameLst>
                                      </p:cBhvr>
                                      <p:to>
                                        <p:strVal val="visible"/>
                                      </p:to>
                                    </p:set>
                                    <p:animEffect transition="in" filter="wipe(left)">
                                      <p:cBhvr>
                                        <p:cTn id="10" dur="1000"/>
                                        <p:tgtEl>
                                          <p:spTgt spid="8694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869418"/>
                                        </p:tgtEl>
                                        <p:attrNameLst>
                                          <p:attrName>style.visibility</p:attrName>
                                        </p:attrNameLst>
                                      </p:cBhvr>
                                      <p:to>
                                        <p:strVal val="visible"/>
                                      </p:to>
                                    </p:set>
                                    <p:animEffect transition="in" filter="wipe(up)">
                                      <p:cBhvr>
                                        <p:cTn id="15" dur="1000"/>
                                        <p:tgtEl>
                                          <p:spTgt spid="869418"/>
                                        </p:tgtEl>
                                      </p:cBhvr>
                                    </p:animEffect>
                                  </p:childTnLst>
                                </p:cTn>
                              </p:par>
                            </p:childTnLst>
                          </p:cTn>
                        </p:par>
                        <p:par>
                          <p:cTn id="16" fill="hold">
                            <p:stCondLst>
                              <p:cond delay="1000"/>
                            </p:stCondLst>
                            <p:childTnLst>
                              <p:par>
                                <p:cTn id="17" presetID="22" presetClass="entr" presetSubtype="1" fill="hold" grpId="0" nodeType="afterEffect">
                                  <p:stCondLst>
                                    <p:cond delay="0"/>
                                  </p:stCondLst>
                                  <p:childTnLst>
                                    <p:set>
                                      <p:cBhvr>
                                        <p:cTn id="18" dur="1" fill="hold">
                                          <p:stCondLst>
                                            <p:cond delay="0"/>
                                          </p:stCondLst>
                                        </p:cTn>
                                        <p:tgtEl>
                                          <p:spTgt spid="869419"/>
                                        </p:tgtEl>
                                        <p:attrNameLst>
                                          <p:attrName>style.visibility</p:attrName>
                                        </p:attrNameLst>
                                      </p:cBhvr>
                                      <p:to>
                                        <p:strVal val="visible"/>
                                      </p:to>
                                    </p:set>
                                    <p:animEffect transition="in" filter="wipe(up)">
                                      <p:cBhvr>
                                        <p:cTn id="19" dur="1000"/>
                                        <p:tgtEl>
                                          <p:spTgt spid="869419"/>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869420"/>
                                        </p:tgtEl>
                                        <p:attrNameLst>
                                          <p:attrName>style.visibility</p:attrName>
                                        </p:attrNameLst>
                                      </p:cBhvr>
                                      <p:to>
                                        <p:strVal val="visible"/>
                                      </p:to>
                                    </p:set>
                                    <p:animEffect transition="in" filter="wipe(up)">
                                      <p:cBhvr>
                                        <p:cTn id="23" dur="1000"/>
                                        <p:tgtEl>
                                          <p:spTgt spid="86942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69421"/>
                                        </p:tgtEl>
                                        <p:attrNameLst>
                                          <p:attrName>style.visibility</p:attrName>
                                        </p:attrNameLst>
                                      </p:cBhvr>
                                      <p:to>
                                        <p:strVal val="visible"/>
                                      </p:to>
                                    </p:set>
                                    <p:animEffect transition="in" filter="fade">
                                      <p:cBhvr>
                                        <p:cTn id="28" dur="500"/>
                                        <p:tgtEl>
                                          <p:spTgt spid="869421"/>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869422"/>
                                        </p:tgtEl>
                                        <p:attrNameLst>
                                          <p:attrName>style.visibility</p:attrName>
                                        </p:attrNameLst>
                                      </p:cBhvr>
                                      <p:to>
                                        <p:strVal val="visible"/>
                                      </p:to>
                                    </p:set>
                                    <p:animEffect transition="in" filter="fade">
                                      <p:cBhvr>
                                        <p:cTn id="32" dur="500"/>
                                        <p:tgtEl>
                                          <p:spTgt spid="869422"/>
                                        </p:tgtEl>
                                      </p:cBhvr>
                                    </p:animEffect>
                                  </p:childTnLst>
                                </p:cTn>
                              </p:par>
                            </p:childTnLst>
                          </p:cTn>
                        </p:par>
                        <p:par>
                          <p:cTn id="33" fill="hold">
                            <p:stCondLst>
                              <p:cond delay="1000"/>
                            </p:stCondLst>
                            <p:childTnLst>
                              <p:par>
                                <p:cTn id="34" presetID="10" presetClass="entr" presetSubtype="0" fill="hold" grpId="0" nodeType="afterEffect">
                                  <p:stCondLst>
                                    <p:cond delay="0"/>
                                  </p:stCondLst>
                                  <p:childTnLst>
                                    <p:set>
                                      <p:cBhvr>
                                        <p:cTn id="35" dur="1" fill="hold">
                                          <p:stCondLst>
                                            <p:cond delay="0"/>
                                          </p:stCondLst>
                                        </p:cTn>
                                        <p:tgtEl>
                                          <p:spTgt spid="869423"/>
                                        </p:tgtEl>
                                        <p:attrNameLst>
                                          <p:attrName>style.visibility</p:attrName>
                                        </p:attrNameLst>
                                      </p:cBhvr>
                                      <p:to>
                                        <p:strVal val="visible"/>
                                      </p:to>
                                    </p:set>
                                    <p:animEffect transition="in" filter="fade">
                                      <p:cBhvr>
                                        <p:cTn id="36" dur="500"/>
                                        <p:tgtEl>
                                          <p:spTgt spid="86942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869429"/>
                                        </p:tgtEl>
                                        <p:attrNameLst>
                                          <p:attrName>style.visibility</p:attrName>
                                        </p:attrNameLst>
                                      </p:cBhvr>
                                      <p:to>
                                        <p:strVal val="visible"/>
                                      </p:to>
                                    </p:set>
                                    <p:animEffect transition="in" filter="fade">
                                      <p:cBhvr>
                                        <p:cTn id="41" dur="500"/>
                                        <p:tgtEl>
                                          <p:spTgt spid="869429"/>
                                        </p:tgtEl>
                                      </p:cBhvr>
                                    </p:animEffect>
                                  </p:childTnLst>
                                </p:cTn>
                              </p:par>
                            </p:childTnLst>
                          </p:cTn>
                        </p:par>
                        <p:par>
                          <p:cTn id="42" fill="hold">
                            <p:stCondLst>
                              <p:cond delay="500"/>
                            </p:stCondLst>
                            <p:childTnLst>
                              <p:par>
                                <p:cTn id="43" presetID="10" presetClass="entr" presetSubtype="0" fill="hold" grpId="0" nodeType="afterEffect">
                                  <p:stCondLst>
                                    <p:cond delay="0"/>
                                  </p:stCondLst>
                                  <p:childTnLst>
                                    <p:set>
                                      <p:cBhvr>
                                        <p:cTn id="44" dur="1" fill="hold">
                                          <p:stCondLst>
                                            <p:cond delay="0"/>
                                          </p:stCondLst>
                                        </p:cTn>
                                        <p:tgtEl>
                                          <p:spTgt spid="869428"/>
                                        </p:tgtEl>
                                        <p:attrNameLst>
                                          <p:attrName>style.visibility</p:attrName>
                                        </p:attrNameLst>
                                      </p:cBhvr>
                                      <p:to>
                                        <p:strVal val="visible"/>
                                      </p:to>
                                    </p:set>
                                    <p:animEffect transition="in" filter="fade">
                                      <p:cBhvr>
                                        <p:cTn id="45" dur="500"/>
                                        <p:tgtEl>
                                          <p:spTgt spid="869428"/>
                                        </p:tgtEl>
                                      </p:cBhvr>
                                    </p:animEffect>
                                  </p:childTnLst>
                                </p:cTn>
                              </p:par>
                            </p:childTnLst>
                          </p:cTn>
                        </p:par>
                        <p:par>
                          <p:cTn id="46" fill="hold">
                            <p:stCondLst>
                              <p:cond delay="1000"/>
                            </p:stCondLst>
                            <p:childTnLst>
                              <p:par>
                                <p:cTn id="47" presetID="10" presetClass="entr" presetSubtype="0" fill="hold" grpId="0" nodeType="afterEffect">
                                  <p:stCondLst>
                                    <p:cond delay="0"/>
                                  </p:stCondLst>
                                  <p:childTnLst>
                                    <p:set>
                                      <p:cBhvr>
                                        <p:cTn id="48" dur="1" fill="hold">
                                          <p:stCondLst>
                                            <p:cond delay="0"/>
                                          </p:stCondLst>
                                        </p:cTn>
                                        <p:tgtEl>
                                          <p:spTgt spid="869427"/>
                                        </p:tgtEl>
                                        <p:attrNameLst>
                                          <p:attrName>style.visibility</p:attrName>
                                        </p:attrNameLst>
                                      </p:cBhvr>
                                      <p:to>
                                        <p:strVal val="visible"/>
                                      </p:to>
                                    </p:set>
                                    <p:animEffect transition="in" filter="fade">
                                      <p:cBhvr>
                                        <p:cTn id="49" dur="500"/>
                                        <p:tgtEl>
                                          <p:spTgt spid="869427"/>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869426"/>
                                        </p:tgtEl>
                                        <p:attrNameLst>
                                          <p:attrName>style.visibility</p:attrName>
                                        </p:attrNameLst>
                                      </p:cBhvr>
                                      <p:to>
                                        <p:strVal val="visible"/>
                                      </p:to>
                                    </p:set>
                                    <p:animEffect transition="in" filter="fade">
                                      <p:cBhvr>
                                        <p:cTn id="54" dur="500"/>
                                        <p:tgtEl>
                                          <p:spTgt spid="869426"/>
                                        </p:tgtEl>
                                      </p:cBhvr>
                                    </p:animEffect>
                                  </p:childTnLst>
                                </p:cTn>
                              </p:par>
                            </p:childTnLst>
                          </p:cTn>
                        </p:par>
                        <p:par>
                          <p:cTn id="55" fill="hold">
                            <p:stCondLst>
                              <p:cond delay="500"/>
                            </p:stCondLst>
                            <p:childTnLst>
                              <p:par>
                                <p:cTn id="56" presetID="10" presetClass="entr" presetSubtype="0" fill="hold" grpId="0" nodeType="afterEffect">
                                  <p:stCondLst>
                                    <p:cond delay="0"/>
                                  </p:stCondLst>
                                  <p:childTnLst>
                                    <p:set>
                                      <p:cBhvr>
                                        <p:cTn id="57" dur="1" fill="hold">
                                          <p:stCondLst>
                                            <p:cond delay="0"/>
                                          </p:stCondLst>
                                        </p:cTn>
                                        <p:tgtEl>
                                          <p:spTgt spid="869425"/>
                                        </p:tgtEl>
                                        <p:attrNameLst>
                                          <p:attrName>style.visibility</p:attrName>
                                        </p:attrNameLst>
                                      </p:cBhvr>
                                      <p:to>
                                        <p:strVal val="visible"/>
                                      </p:to>
                                    </p:set>
                                    <p:animEffect transition="in" filter="fade">
                                      <p:cBhvr>
                                        <p:cTn id="58" dur="500"/>
                                        <p:tgtEl>
                                          <p:spTgt spid="869425"/>
                                        </p:tgtEl>
                                      </p:cBhvr>
                                    </p:animEffect>
                                  </p:childTnLst>
                                </p:cTn>
                              </p:par>
                            </p:childTnLst>
                          </p:cTn>
                        </p:par>
                        <p:par>
                          <p:cTn id="59" fill="hold">
                            <p:stCondLst>
                              <p:cond delay="1000"/>
                            </p:stCondLst>
                            <p:childTnLst>
                              <p:par>
                                <p:cTn id="60" presetID="10" presetClass="entr" presetSubtype="0" fill="hold" grpId="0" nodeType="afterEffect">
                                  <p:stCondLst>
                                    <p:cond delay="0"/>
                                  </p:stCondLst>
                                  <p:childTnLst>
                                    <p:set>
                                      <p:cBhvr>
                                        <p:cTn id="61" dur="1" fill="hold">
                                          <p:stCondLst>
                                            <p:cond delay="0"/>
                                          </p:stCondLst>
                                        </p:cTn>
                                        <p:tgtEl>
                                          <p:spTgt spid="869424"/>
                                        </p:tgtEl>
                                        <p:attrNameLst>
                                          <p:attrName>style.visibility</p:attrName>
                                        </p:attrNameLst>
                                      </p:cBhvr>
                                      <p:to>
                                        <p:strVal val="visible"/>
                                      </p:to>
                                    </p:set>
                                    <p:animEffect transition="in" filter="fade">
                                      <p:cBhvr>
                                        <p:cTn id="62" dur="500"/>
                                        <p:tgtEl>
                                          <p:spTgt spid="869424"/>
                                        </p:tgtEl>
                                      </p:cBhvr>
                                    </p:animEffect>
                                  </p:childTnLst>
                                </p:cTn>
                              </p:par>
                            </p:childTnLst>
                          </p:cTn>
                        </p:par>
                        <p:par>
                          <p:cTn id="63" fill="hold">
                            <p:stCondLst>
                              <p:cond delay="1500"/>
                            </p:stCondLst>
                            <p:childTnLst>
                              <p:par>
                                <p:cTn id="64" presetID="10" presetClass="entr" presetSubtype="0" fill="hold" grpId="0" nodeType="afterEffect">
                                  <p:stCondLst>
                                    <p:cond delay="0"/>
                                  </p:stCondLst>
                                  <p:childTnLst>
                                    <p:set>
                                      <p:cBhvr>
                                        <p:cTn id="65" dur="1" fill="hold">
                                          <p:stCondLst>
                                            <p:cond delay="0"/>
                                          </p:stCondLst>
                                        </p:cTn>
                                        <p:tgtEl>
                                          <p:spTgt spid="869380"/>
                                        </p:tgtEl>
                                        <p:attrNameLst>
                                          <p:attrName>style.visibility</p:attrName>
                                        </p:attrNameLst>
                                      </p:cBhvr>
                                      <p:to>
                                        <p:strVal val="visible"/>
                                      </p:to>
                                    </p:set>
                                    <p:animEffect transition="in" filter="fade">
                                      <p:cBhvr>
                                        <p:cTn id="66" dur="500"/>
                                        <p:tgtEl>
                                          <p:spTgt spid="869380"/>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grpId="0" nodeType="clickEffect">
                                  <p:stCondLst>
                                    <p:cond delay="0"/>
                                  </p:stCondLst>
                                  <p:childTnLst>
                                    <p:set>
                                      <p:cBhvr>
                                        <p:cTn id="70" dur="1" fill="hold">
                                          <p:stCondLst>
                                            <p:cond delay="0"/>
                                          </p:stCondLst>
                                        </p:cTn>
                                        <p:tgtEl>
                                          <p:spTgt spid="869392"/>
                                        </p:tgtEl>
                                        <p:attrNameLst>
                                          <p:attrName>style.visibility</p:attrName>
                                        </p:attrNameLst>
                                      </p:cBhvr>
                                      <p:to>
                                        <p:strVal val="visible"/>
                                      </p:to>
                                    </p:set>
                                    <p:animEffect transition="in" filter="wipe(down)">
                                      <p:cBhvr>
                                        <p:cTn id="71" dur="2000"/>
                                        <p:tgtEl>
                                          <p:spTgt spid="869392"/>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869393"/>
                                        </p:tgtEl>
                                        <p:attrNameLst>
                                          <p:attrName>style.visibility</p:attrName>
                                        </p:attrNameLst>
                                      </p:cBhvr>
                                      <p:to>
                                        <p:strVal val="visible"/>
                                      </p:to>
                                    </p:set>
                                    <p:animEffect transition="in" filter="wipe(down)">
                                      <p:cBhvr>
                                        <p:cTn id="74" dur="2000"/>
                                        <p:tgtEl>
                                          <p:spTgt spid="869393"/>
                                        </p:tgtEl>
                                      </p:cBhvr>
                                    </p:animEffect>
                                  </p:childTnLst>
                                </p:cTn>
                              </p:par>
                              <p:par>
                                <p:cTn id="75" presetID="22" presetClass="entr" presetSubtype="4" fill="hold" grpId="0" nodeType="withEffect">
                                  <p:stCondLst>
                                    <p:cond delay="0"/>
                                  </p:stCondLst>
                                  <p:childTnLst>
                                    <p:set>
                                      <p:cBhvr>
                                        <p:cTn id="76" dur="1" fill="hold">
                                          <p:stCondLst>
                                            <p:cond delay="0"/>
                                          </p:stCondLst>
                                        </p:cTn>
                                        <p:tgtEl>
                                          <p:spTgt spid="869394"/>
                                        </p:tgtEl>
                                        <p:attrNameLst>
                                          <p:attrName>style.visibility</p:attrName>
                                        </p:attrNameLst>
                                      </p:cBhvr>
                                      <p:to>
                                        <p:strVal val="visible"/>
                                      </p:to>
                                    </p:set>
                                    <p:animEffect transition="in" filter="wipe(down)">
                                      <p:cBhvr>
                                        <p:cTn id="77" dur="2000"/>
                                        <p:tgtEl>
                                          <p:spTgt spid="869394"/>
                                        </p:tgtEl>
                                      </p:cBhvr>
                                    </p:animEffect>
                                  </p:childTnLst>
                                </p:cTn>
                              </p:par>
                            </p:childTnLst>
                          </p:cTn>
                        </p:par>
                        <p:par>
                          <p:cTn id="78" fill="hold">
                            <p:stCondLst>
                              <p:cond delay="2000"/>
                            </p:stCondLst>
                            <p:childTnLst>
                              <p:par>
                                <p:cTn id="79" presetID="10" presetClass="entr" presetSubtype="0" fill="hold" grpId="0" nodeType="afterEffect">
                                  <p:stCondLst>
                                    <p:cond delay="0"/>
                                  </p:stCondLst>
                                  <p:childTnLst>
                                    <p:set>
                                      <p:cBhvr>
                                        <p:cTn id="80" dur="1" fill="hold">
                                          <p:stCondLst>
                                            <p:cond delay="0"/>
                                          </p:stCondLst>
                                        </p:cTn>
                                        <p:tgtEl>
                                          <p:spTgt spid="869412"/>
                                        </p:tgtEl>
                                        <p:attrNameLst>
                                          <p:attrName>style.visibility</p:attrName>
                                        </p:attrNameLst>
                                      </p:cBhvr>
                                      <p:to>
                                        <p:strVal val="visible"/>
                                      </p:to>
                                    </p:set>
                                    <p:animEffect transition="in" filter="fade">
                                      <p:cBhvr>
                                        <p:cTn id="81" dur="500"/>
                                        <p:tgtEl>
                                          <p:spTgt spid="869412"/>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1" fill="hold" grpId="0" nodeType="clickEffect">
                                  <p:stCondLst>
                                    <p:cond delay="0"/>
                                  </p:stCondLst>
                                  <p:childTnLst>
                                    <p:set>
                                      <p:cBhvr>
                                        <p:cTn id="85" dur="1" fill="hold">
                                          <p:stCondLst>
                                            <p:cond delay="0"/>
                                          </p:stCondLst>
                                        </p:cTn>
                                        <p:tgtEl>
                                          <p:spTgt spid="869398"/>
                                        </p:tgtEl>
                                        <p:attrNameLst>
                                          <p:attrName>style.visibility</p:attrName>
                                        </p:attrNameLst>
                                      </p:cBhvr>
                                      <p:to>
                                        <p:strVal val="visible"/>
                                      </p:to>
                                    </p:set>
                                    <p:animEffect transition="in" filter="wipe(up)">
                                      <p:cBhvr>
                                        <p:cTn id="86" dur="2000"/>
                                        <p:tgtEl>
                                          <p:spTgt spid="869398"/>
                                        </p:tgtEl>
                                      </p:cBhvr>
                                    </p:animEffect>
                                  </p:childTnLst>
                                </p:cTn>
                              </p:par>
                              <p:par>
                                <p:cTn id="87" presetID="22" presetClass="entr" presetSubtype="1" fill="hold" grpId="0" nodeType="withEffect">
                                  <p:stCondLst>
                                    <p:cond delay="0"/>
                                  </p:stCondLst>
                                  <p:childTnLst>
                                    <p:set>
                                      <p:cBhvr>
                                        <p:cTn id="88" dur="1" fill="hold">
                                          <p:stCondLst>
                                            <p:cond delay="0"/>
                                          </p:stCondLst>
                                        </p:cTn>
                                        <p:tgtEl>
                                          <p:spTgt spid="869399"/>
                                        </p:tgtEl>
                                        <p:attrNameLst>
                                          <p:attrName>style.visibility</p:attrName>
                                        </p:attrNameLst>
                                      </p:cBhvr>
                                      <p:to>
                                        <p:strVal val="visible"/>
                                      </p:to>
                                    </p:set>
                                    <p:animEffect transition="in" filter="wipe(up)">
                                      <p:cBhvr>
                                        <p:cTn id="89" dur="2000"/>
                                        <p:tgtEl>
                                          <p:spTgt spid="869399"/>
                                        </p:tgtEl>
                                      </p:cBhvr>
                                    </p:animEffect>
                                  </p:childTnLst>
                                </p:cTn>
                              </p:par>
                              <p:par>
                                <p:cTn id="90" presetID="22" presetClass="entr" presetSubtype="1" fill="hold" grpId="0" nodeType="withEffect">
                                  <p:stCondLst>
                                    <p:cond delay="0"/>
                                  </p:stCondLst>
                                  <p:childTnLst>
                                    <p:set>
                                      <p:cBhvr>
                                        <p:cTn id="91" dur="1" fill="hold">
                                          <p:stCondLst>
                                            <p:cond delay="0"/>
                                          </p:stCondLst>
                                        </p:cTn>
                                        <p:tgtEl>
                                          <p:spTgt spid="869400"/>
                                        </p:tgtEl>
                                        <p:attrNameLst>
                                          <p:attrName>style.visibility</p:attrName>
                                        </p:attrNameLst>
                                      </p:cBhvr>
                                      <p:to>
                                        <p:strVal val="visible"/>
                                      </p:to>
                                    </p:set>
                                    <p:animEffect transition="in" filter="wipe(up)">
                                      <p:cBhvr>
                                        <p:cTn id="92" dur="2000"/>
                                        <p:tgtEl>
                                          <p:spTgt spid="869400"/>
                                        </p:tgtEl>
                                      </p:cBhvr>
                                    </p:animEffect>
                                  </p:childTnLst>
                                </p:cTn>
                              </p:par>
                            </p:childTnLst>
                          </p:cTn>
                        </p:par>
                        <p:par>
                          <p:cTn id="93" fill="hold">
                            <p:stCondLst>
                              <p:cond delay="2000"/>
                            </p:stCondLst>
                            <p:childTnLst>
                              <p:par>
                                <p:cTn id="94" presetID="10" presetClass="entr" presetSubtype="0" fill="hold" grpId="0" nodeType="afterEffect">
                                  <p:stCondLst>
                                    <p:cond delay="0"/>
                                  </p:stCondLst>
                                  <p:childTnLst>
                                    <p:set>
                                      <p:cBhvr>
                                        <p:cTn id="95" dur="1" fill="hold">
                                          <p:stCondLst>
                                            <p:cond delay="0"/>
                                          </p:stCondLst>
                                        </p:cTn>
                                        <p:tgtEl>
                                          <p:spTgt spid="869413"/>
                                        </p:tgtEl>
                                        <p:attrNameLst>
                                          <p:attrName>style.visibility</p:attrName>
                                        </p:attrNameLst>
                                      </p:cBhvr>
                                      <p:to>
                                        <p:strVal val="visible"/>
                                      </p:to>
                                    </p:set>
                                    <p:animEffect transition="in" filter="fade">
                                      <p:cBhvr>
                                        <p:cTn id="96" dur="500"/>
                                        <p:tgtEl>
                                          <p:spTgt spid="869413"/>
                                        </p:tgtEl>
                                      </p:cBhvr>
                                    </p:animEffect>
                                  </p:childTnLst>
                                </p:cTn>
                              </p:par>
                            </p:childTnLst>
                          </p:cTn>
                        </p:par>
                      </p:childTnLst>
                    </p:cTn>
                  </p:par>
                  <p:par>
                    <p:cTn id="97" fill="hold">
                      <p:stCondLst>
                        <p:cond delay="indefinite"/>
                      </p:stCondLst>
                      <p:childTnLst>
                        <p:par>
                          <p:cTn id="98" fill="hold">
                            <p:stCondLst>
                              <p:cond delay="0"/>
                            </p:stCondLst>
                            <p:childTnLst>
                              <p:par>
                                <p:cTn id="99" presetID="22" presetClass="entr" presetSubtype="1" fill="hold" grpId="0" nodeType="clickEffect">
                                  <p:stCondLst>
                                    <p:cond delay="0"/>
                                  </p:stCondLst>
                                  <p:childTnLst>
                                    <p:set>
                                      <p:cBhvr>
                                        <p:cTn id="100" dur="1" fill="hold">
                                          <p:stCondLst>
                                            <p:cond delay="0"/>
                                          </p:stCondLst>
                                        </p:cTn>
                                        <p:tgtEl>
                                          <p:spTgt spid="869404"/>
                                        </p:tgtEl>
                                        <p:attrNameLst>
                                          <p:attrName>style.visibility</p:attrName>
                                        </p:attrNameLst>
                                      </p:cBhvr>
                                      <p:to>
                                        <p:strVal val="visible"/>
                                      </p:to>
                                    </p:set>
                                    <p:animEffect transition="in" filter="wipe(up)">
                                      <p:cBhvr>
                                        <p:cTn id="101" dur="2000"/>
                                        <p:tgtEl>
                                          <p:spTgt spid="869404"/>
                                        </p:tgtEl>
                                      </p:cBhvr>
                                    </p:animEffect>
                                  </p:childTnLst>
                                </p:cTn>
                              </p:par>
                              <p:par>
                                <p:cTn id="102" presetID="22" presetClass="entr" presetSubtype="1" fill="hold" grpId="0" nodeType="withEffect">
                                  <p:stCondLst>
                                    <p:cond delay="0"/>
                                  </p:stCondLst>
                                  <p:childTnLst>
                                    <p:set>
                                      <p:cBhvr>
                                        <p:cTn id="103" dur="1" fill="hold">
                                          <p:stCondLst>
                                            <p:cond delay="0"/>
                                          </p:stCondLst>
                                        </p:cTn>
                                        <p:tgtEl>
                                          <p:spTgt spid="869405"/>
                                        </p:tgtEl>
                                        <p:attrNameLst>
                                          <p:attrName>style.visibility</p:attrName>
                                        </p:attrNameLst>
                                      </p:cBhvr>
                                      <p:to>
                                        <p:strVal val="visible"/>
                                      </p:to>
                                    </p:set>
                                    <p:animEffect transition="in" filter="wipe(up)">
                                      <p:cBhvr>
                                        <p:cTn id="104" dur="2000"/>
                                        <p:tgtEl>
                                          <p:spTgt spid="869405"/>
                                        </p:tgtEl>
                                      </p:cBhvr>
                                    </p:animEffect>
                                  </p:childTnLst>
                                </p:cTn>
                              </p:par>
                              <p:par>
                                <p:cTn id="105" presetID="22" presetClass="entr" presetSubtype="1" fill="hold" grpId="0" nodeType="withEffect">
                                  <p:stCondLst>
                                    <p:cond delay="0"/>
                                  </p:stCondLst>
                                  <p:childTnLst>
                                    <p:set>
                                      <p:cBhvr>
                                        <p:cTn id="106" dur="1" fill="hold">
                                          <p:stCondLst>
                                            <p:cond delay="0"/>
                                          </p:stCondLst>
                                        </p:cTn>
                                        <p:tgtEl>
                                          <p:spTgt spid="869406"/>
                                        </p:tgtEl>
                                        <p:attrNameLst>
                                          <p:attrName>style.visibility</p:attrName>
                                        </p:attrNameLst>
                                      </p:cBhvr>
                                      <p:to>
                                        <p:strVal val="visible"/>
                                      </p:to>
                                    </p:set>
                                    <p:animEffect transition="in" filter="wipe(up)">
                                      <p:cBhvr>
                                        <p:cTn id="107" dur="2000"/>
                                        <p:tgtEl>
                                          <p:spTgt spid="869406"/>
                                        </p:tgtEl>
                                      </p:cBhvr>
                                    </p:animEffect>
                                  </p:childTnLst>
                                </p:cTn>
                              </p:par>
                            </p:childTnLst>
                          </p:cTn>
                        </p:par>
                        <p:par>
                          <p:cTn id="108" fill="hold">
                            <p:stCondLst>
                              <p:cond delay="2000"/>
                            </p:stCondLst>
                            <p:childTnLst>
                              <p:par>
                                <p:cTn id="109" presetID="10" presetClass="entr" presetSubtype="0" fill="hold" grpId="0" nodeType="afterEffect">
                                  <p:stCondLst>
                                    <p:cond delay="0"/>
                                  </p:stCondLst>
                                  <p:childTnLst>
                                    <p:set>
                                      <p:cBhvr>
                                        <p:cTn id="110" dur="1" fill="hold">
                                          <p:stCondLst>
                                            <p:cond delay="0"/>
                                          </p:stCondLst>
                                        </p:cTn>
                                        <p:tgtEl>
                                          <p:spTgt spid="869414"/>
                                        </p:tgtEl>
                                        <p:attrNameLst>
                                          <p:attrName>style.visibility</p:attrName>
                                        </p:attrNameLst>
                                      </p:cBhvr>
                                      <p:to>
                                        <p:strVal val="visible"/>
                                      </p:to>
                                    </p:set>
                                    <p:animEffect transition="in" filter="fade">
                                      <p:cBhvr>
                                        <p:cTn id="111" dur="500"/>
                                        <p:tgtEl>
                                          <p:spTgt spid="869414"/>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grpId="0" nodeType="clickEffect">
                                  <p:stCondLst>
                                    <p:cond delay="0"/>
                                  </p:stCondLst>
                                  <p:childTnLst>
                                    <p:set>
                                      <p:cBhvr>
                                        <p:cTn id="115" dur="1" fill="hold">
                                          <p:stCondLst>
                                            <p:cond delay="0"/>
                                          </p:stCondLst>
                                        </p:cTn>
                                        <p:tgtEl>
                                          <p:spTgt spid="869410"/>
                                        </p:tgtEl>
                                        <p:attrNameLst>
                                          <p:attrName>style.visibility</p:attrName>
                                        </p:attrNameLst>
                                      </p:cBhvr>
                                      <p:to>
                                        <p:strVal val="visible"/>
                                      </p:to>
                                    </p:set>
                                    <p:animEffect transition="in" filter="fade">
                                      <p:cBhvr>
                                        <p:cTn id="116" dur="500"/>
                                        <p:tgtEl>
                                          <p:spTgt spid="869410"/>
                                        </p:tgtEl>
                                      </p:cBhvr>
                                    </p:animEffect>
                                  </p:childTnLst>
                                </p:cTn>
                              </p:par>
                            </p:childTnLst>
                          </p:cTn>
                        </p:par>
                      </p:childTnLst>
                    </p:cTn>
                  </p:par>
                  <p:par>
                    <p:cTn id="117" fill="hold">
                      <p:stCondLst>
                        <p:cond delay="indefinite"/>
                      </p:stCondLst>
                      <p:childTnLst>
                        <p:par>
                          <p:cTn id="118" fill="hold">
                            <p:stCondLst>
                              <p:cond delay="0"/>
                            </p:stCondLst>
                            <p:childTnLst>
                              <p:par>
                                <p:cTn id="119" presetID="10" presetClass="entr" presetSubtype="0" fill="hold" grpId="0" nodeType="clickEffect">
                                  <p:stCondLst>
                                    <p:cond delay="0"/>
                                  </p:stCondLst>
                                  <p:childTnLst>
                                    <p:set>
                                      <p:cBhvr>
                                        <p:cTn id="120" dur="1" fill="hold">
                                          <p:stCondLst>
                                            <p:cond delay="0"/>
                                          </p:stCondLst>
                                        </p:cTn>
                                        <p:tgtEl>
                                          <p:spTgt spid="869411"/>
                                        </p:tgtEl>
                                        <p:attrNameLst>
                                          <p:attrName>style.visibility</p:attrName>
                                        </p:attrNameLst>
                                      </p:cBhvr>
                                      <p:to>
                                        <p:strVal val="visible"/>
                                      </p:to>
                                    </p:set>
                                    <p:animEffect transition="in" filter="fade">
                                      <p:cBhvr>
                                        <p:cTn id="121" dur="500"/>
                                        <p:tgtEl>
                                          <p:spTgt spid="869411"/>
                                        </p:tgtEl>
                                      </p:cBhvr>
                                    </p:animEffect>
                                  </p:childTnLst>
                                </p:cTn>
                              </p:par>
                            </p:childTnLst>
                          </p:cTn>
                        </p:par>
                        <p:par>
                          <p:cTn id="122" fill="hold">
                            <p:stCondLst>
                              <p:cond delay="500"/>
                            </p:stCondLst>
                            <p:childTnLst>
                              <p:par>
                                <p:cTn id="123" presetID="10" presetClass="entr" presetSubtype="0" fill="hold" grpId="0" nodeType="afterEffect">
                                  <p:stCondLst>
                                    <p:cond delay="0"/>
                                  </p:stCondLst>
                                  <p:childTnLst>
                                    <p:set>
                                      <p:cBhvr>
                                        <p:cTn id="124" dur="1" fill="hold">
                                          <p:stCondLst>
                                            <p:cond delay="0"/>
                                          </p:stCondLst>
                                        </p:cTn>
                                        <p:tgtEl>
                                          <p:spTgt spid="869415"/>
                                        </p:tgtEl>
                                        <p:attrNameLst>
                                          <p:attrName>style.visibility</p:attrName>
                                        </p:attrNameLst>
                                      </p:cBhvr>
                                      <p:to>
                                        <p:strVal val="visible"/>
                                      </p:to>
                                    </p:set>
                                    <p:animEffect transition="in" filter="fade">
                                      <p:cBhvr>
                                        <p:cTn id="125" dur="500"/>
                                        <p:tgtEl>
                                          <p:spTgt spid="8694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9380" grpId="0" autoUpdateAnimBg="0"/>
      <p:bldP spid="869392" grpId="0" animBg="1"/>
      <p:bldP spid="869393" grpId="0" animBg="1"/>
      <p:bldP spid="869394" grpId="0" animBg="1"/>
      <p:bldP spid="869398" grpId="0" animBg="1"/>
      <p:bldP spid="869399" grpId="0" animBg="1"/>
      <p:bldP spid="869400" grpId="0" animBg="1"/>
      <p:bldP spid="869404" grpId="0" animBg="1"/>
      <p:bldP spid="869405" grpId="0" animBg="1"/>
      <p:bldP spid="869406" grpId="0" animBg="1"/>
      <p:bldP spid="869410" grpId="0"/>
      <p:bldP spid="869411" grpId="0"/>
      <p:bldP spid="869412" grpId="0"/>
      <p:bldP spid="869413" grpId="0"/>
      <p:bldP spid="869414" grpId="0"/>
      <p:bldP spid="869415" grpId="0"/>
      <p:bldP spid="869416" grpId="0" animBg="1"/>
      <p:bldP spid="869417" grpId="0" animBg="1"/>
      <p:bldP spid="869418" grpId="0" animBg="1"/>
      <p:bldP spid="869419" grpId="0" animBg="1"/>
      <p:bldP spid="869420" grpId="0" animBg="1"/>
      <p:bldP spid="869421" grpId="0"/>
      <p:bldP spid="869422" grpId="0"/>
      <p:bldP spid="869423" grpId="0"/>
      <p:bldP spid="869424" grpId="0"/>
      <p:bldP spid="869425" grpId="0"/>
      <p:bldP spid="869426" grpId="0"/>
      <p:bldP spid="869427" grpId="0"/>
      <p:bldP spid="869428" grpId="0"/>
      <p:bldP spid="86942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080" name="Rectangle 200"/>
          <p:cNvSpPr>
            <a:spLocks noChangeArrowheads="1"/>
          </p:cNvSpPr>
          <p:nvPr/>
        </p:nvSpPr>
        <p:spPr bwMode="auto">
          <a:xfrm>
            <a:off x="346075" y="61913"/>
            <a:ext cx="4900612" cy="1120775"/>
          </a:xfrm>
          <a:prstGeom prst="rect">
            <a:avLst/>
          </a:prstGeom>
          <a:noFill/>
          <a:ln w="9525">
            <a:noFill/>
            <a:miter lim="800000"/>
            <a:headEnd/>
            <a:tailEnd/>
          </a:ln>
          <a:effectLst/>
        </p:spPr>
        <p:txBody>
          <a:bodyPr/>
          <a:lstStyle/>
          <a:p>
            <a:pPr>
              <a:lnSpc>
                <a:spcPct val="90000"/>
              </a:lnSpc>
              <a:defRPr/>
            </a:pPr>
            <a:r>
              <a:rPr lang="en-GB" sz="7200" dirty="0" smtClean="0">
                <a:solidFill>
                  <a:srgbClr val="FF3300"/>
                </a:solidFill>
                <a:effectLst>
                  <a:outerShdw blurRad="38100" dist="38100" dir="2700000" algn="tl">
                    <a:srgbClr val="000000"/>
                  </a:outerShdw>
                </a:effectLst>
                <a:latin typeface="Calibri" pitchFamily="34" charset="0"/>
              </a:rPr>
              <a:t>Part Two.</a:t>
            </a:r>
            <a:endParaRPr lang="en-GB" sz="7200" dirty="0">
              <a:solidFill>
                <a:srgbClr val="FF3300"/>
              </a:solidFill>
              <a:effectLst>
                <a:outerShdw blurRad="38100" dist="38100" dir="2700000" algn="tl">
                  <a:srgbClr val="000000"/>
                </a:outerShdw>
              </a:effectLst>
              <a:latin typeface="Calibri" pitchFamily="34" charset="0"/>
            </a:endParaRPr>
          </a:p>
        </p:txBody>
      </p:sp>
      <p:sp>
        <p:nvSpPr>
          <p:cNvPr id="123082" name="Rectangle 202"/>
          <p:cNvSpPr>
            <a:spLocks noChangeArrowheads="1"/>
          </p:cNvSpPr>
          <p:nvPr/>
        </p:nvSpPr>
        <p:spPr bwMode="auto">
          <a:xfrm>
            <a:off x="331787" y="1262063"/>
            <a:ext cx="8797926" cy="1563687"/>
          </a:xfrm>
          <a:prstGeom prst="rect">
            <a:avLst/>
          </a:prstGeom>
          <a:noFill/>
          <a:ln w="9525">
            <a:noFill/>
            <a:miter lim="800000"/>
            <a:headEnd/>
            <a:tailEnd/>
          </a:ln>
          <a:effectLst>
            <a:outerShdw dist="35921" dir="2700000" algn="ctr" rotWithShape="0">
              <a:schemeClr val="tx1"/>
            </a:outerShdw>
          </a:effectLst>
        </p:spPr>
        <p:txBody>
          <a:bodyPr/>
          <a:lstStyle/>
          <a:p>
            <a:pPr marL="85725" defTabSz="715963">
              <a:lnSpc>
                <a:spcPct val="120000"/>
              </a:lnSpc>
              <a:defRPr/>
            </a:pPr>
            <a:r>
              <a:rPr lang="en-GB" sz="3800" dirty="0">
                <a:solidFill>
                  <a:schemeClr val="bg1"/>
                </a:solidFill>
                <a:effectLst/>
                <a:latin typeface="Calibri" pitchFamily="34" charset="0"/>
              </a:rPr>
              <a:t>Mantle melting, melt extraction and</a:t>
            </a:r>
            <a:br>
              <a:rPr lang="en-GB" sz="3800" dirty="0">
                <a:solidFill>
                  <a:schemeClr val="bg1"/>
                </a:solidFill>
                <a:effectLst/>
                <a:latin typeface="Calibri" pitchFamily="34" charset="0"/>
              </a:rPr>
            </a:br>
            <a:r>
              <a:rPr lang="en-GB" sz="3800" dirty="0">
                <a:solidFill>
                  <a:schemeClr val="bg1"/>
                </a:solidFill>
                <a:effectLst/>
                <a:latin typeface="Calibri" pitchFamily="34" charset="0"/>
              </a:rPr>
              <a:t>post-melting processes.</a:t>
            </a:r>
          </a:p>
        </p:txBody>
      </p:sp>
      <p:sp>
        <p:nvSpPr>
          <p:cNvPr id="123088" name="Rectangle 208"/>
          <p:cNvSpPr>
            <a:spLocks noChangeArrowheads="1"/>
          </p:cNvSpPr>
          <p:nvPr/>
        </p:nvSpPr>
        <p:spPr bwMode="auto">
          <a:xfrm>
            <a:off x="346074" y="2998788"/>
            <a:ext cx="8797925" cy="844550"/>
          </a:xfrm>
          <a:prstGeom prst="rect">
            <a:avLst/>
          </a:prstGeom>
          <a:noFill/>
          <a:ln w="9525">
            <a:noFill/>
            <a:miter lim="800000"/>
            <a:headEnd/>
            <a:tailEnd/>
          </a:ln>
          <a:effectLst/>
        </p:spPr>
        <p:txBody>
          <a:bodyPr/>
          <a:lstStyle/>
          <a:p>
            <a:pPr marL="85725" defTabSz="715963">
              <a:lnSpc>
                <a:spcPct val="120000"/>
              </a:lnSpc>
              <a:defRPr/>
            </a:pPr>
            <a:r>
              <a:rPr lang="en-GB" sz="3800" dirty="0">
                <a:solidFill>
                  <a:schemeClr val="bg1"/>
                </a:solidFill>
                <a:effectLst>
                  <a:outerShdw blurRad="38100" dist="38100" dir="2700000" algn="tl">
                    <a:srgbClr val="000000"/>
                  </a:outerShdw>
                </a:effectLst>
                <a:latin typeface="Calibri" pitchFamily="34" charset="0"/>
              </a:rPr>
              <a:t>Mantle melting at spreading ridges.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3080"/>
                                        </p:tgtEl>
                                        <p:attrNameLst>
                                          <p:attrName>style.visibility</p:attrName>
                                        </p:attrNameLst>
                                      </p:cBhvr>
                                      <p:to>
                                        <p:strVal val="visible"/>
                                      </p:to>
                                    </p:set>
                                    <p:animEffect transition="in" filter="fade">
                                      <p:cBhvr>
                                        <p:cTn id="7" dur="500"/>
                                        <p:tgtEl>
                                          <p:spTgt spid="12308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3082"/>
                                        </p:tgtEl>
                                        <p:attrNameLst>
                                          <p:attrName>style.visibility</p:attrName>
                                        </p:attrNameLst>
                                      </p:cBhvr>
                                      <p:to>
                                        <p:strVal val="visible"/>
                                      </p:to>
                                    </p:set>
                                    <p:animEffect transition="in" filter="fade">
                                      <p:cBhvr>
                                        <p:cTn id="12" dur="500"/>
                                        <p:tgtEl>
                                          <p:spTgt spid="12308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3088"/>
                                        </p:tgtEl>
                                        <p:attrNameLst>
                                          <p:attrName>style.visibility</p:attrName>
                                        </p:attrNameLst>
                                      </p:cBhvr>
                                      <p:to>
                                        <p:strVal val="visible"/>
                                      </p:to>
                                    </p:set>
                                    <p:animEffect transition="in" filter="fade">
                                      <p:cBhvr>
                                        <p:cTn id="17" dur="500"/>
                                        <p:tgtEl>
                                          <p:spTgt spid="1230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080" grpId="0"/>
      <p:bldP spid="123082" grpId="0"/>
      <p:bldP spid="123088" grpId="0"/>
    </p:bld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69378" name="Text Box 2"/>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it-IT" sz="3200">
                <a:solidFill>
                  <a:schemeClr val="bg1"/>
                </a:solidFill>
                <a:effectLst>
                  <a:outerShdw blurRad="38100" dist="38100" dir="2700000" algn="tl">
                    <a:srgbClr val="000000"/>
                  </a:outerShdw>
                </a:effectLst>
                <a:latin typeface="Calibri" pitchFamily="34" charset="0"/>
              </a:rPr>
              <a:t>What</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we</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think</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we</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know</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about</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mantle</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processes</a:t>
            </a:r>
          </a:p>
        </p:txBody>
      </p:sp>
      <p:sp>
        <p:nvSpPr>
          <p:cNvPr id="869379" name="Rectangle 3"/>
          <p:cNvSpPr>
            <a:spLocks noChangeArrowheads="1"/>
          </p:cNvSpPr>
          <p:nvPr/>
        </p:nvSpPr>
        <p:spPr bwMode="auto">
          <a:xfrm>
            <a:off x="0" y="6443663"/>
            <a:ext cx="9144000" cy="414337"/>
          </a:xfrm>
          <a:prstGeom prst="rect">
            <a:avLst/>
          </a:prstGeom>
          <a:solidFill>
            <a:schemeClr val="tx1"/>
          </a:solidFill>
          <a:ln w="9525" algn="ctr">
            <a:noFill/>
            <a:miter lim="800000"/>
            <a:headEnd/>
            <a:tailEnd/>
          </a:ln>
          <a:effectLst/>
        </p:spPr>
        <p:txBody>
          <a:bodyPr wrap="none" anchor="ctr"/>
          <a:lstStyle/>
          <a:p>
            <a:pPr>
              <a:defRPr/>
            </a:pPr>
            <a:endParaRPr lang="it-IT">
              <a:latin typeface="Calibri" pitchFamily="34" charset="0"/>
            </a:endParaRPr>
          </a:p>
        </p:txBody>
      </p:sp>
      <p:grpSp>
        <p:nvGrpSpPr>
          <p:cNvPr id="2" name="Group 5"/>
          <p:cNvGrpSpPr>
            <a:grpSpLocks/>
          </p:cNvGrpSpPr>
          <p:nvPr/>
        </p:nvGrpSpPr>
        <p:grpSpPr bwMode="auto">
          <a:xfrm>
            <a:off x="1254125" y="2041525"/>
            <a:ext cx="7867650" cy="4816475"/>
            <a:chOff x="110" y="1286"/>
            <a:chExt cx="4956" cy="3034"/>
          </a:xfrm>
        </p:grpSpPr>
        <p:sp>
          <p:nvSpPr>
            <p:cNvPr id="869382" name="Rectangle 6"/>
            <p:cNvSpPr>
              <a:spLocks noChangeArrowheads="1"/>
            </p:cNvSpPr>
            <p:nvPr/>
          </p:nvSpPr>
          <p:spPr bwMode="auto">
            <a:xfrm>
              <a:off x="110" y="1286"/>
              <a:ext cx="4956" cy="3034"/>
            </a:xfrm>
            <a:prstGeom prst="rect">
              <a:avLst/>
            </a:prstGeom>
            <a:solidFill>
              <a:schemeClr val="bg1"/>
            </a:solidFill>
            <a:ln w="9525" algn="ctr">
              <a:noFill/>
              <a:miter lim="800000"/>
              <a:headEnd/>
              <a:tailEnd/>
            </a:ln>
            <a:effectLst/>
          </p:spPr>
          <p:txBody>
            <a:bodyPr wrap="none" anchor="ctr"/>
            <a:lstStyle/>
            <a:p>
              <a:pPr>
                <a:defRPr/>
              </a:pPr>
              <a:endParaRPr lang="it-IT">
                <a:latin typeface="Calibri" pitchFamily="34" charset="0"/>
              </a:endParaRPr>
            </a:p>
          </p:txBody>
        </p:sp>
        <p:pic>
          <p:nvPicPr>
            <p:cNvPr id="12334" name="Picture 7"/>
            <p:cNvPicPr>
              <a:picLocks noChangeAspect="1" noChangeArrowheads="1"/>
            </p:cNvPicPr>
            <p:nvPr/>
          </p:nvPicPr>
          <p:blipFill>
            <a:blip r:embed="rId3" cstate="print"/>
            <a:srcRect/>
            <a:stretch>
              <a:fillRect/>
            </a:stretch>
          </p:blipFill>
          <p:spPr bwMode="auto">
            <a:xfrm>
              <a:off x="132" y="1311"/>
              <a:ext cx="2372" cy="2714"/>
            </a:xfrm>
            <a:prstGeom prst="rect">
              <a:avLst/>
            </a:prstGeom>
            <a:noFill/>
            <a:ln w="9525" algn="ctr">
              <a:noFill/>
              <a:miter lim="800000"/>
              <a:headEnd/>
              <a:tailEnd/>
            </a:ln>
          </p:spPr>
        </p:pic>
        <p:pic>
          <p:nvPicPr>
            <p:cNvPr id="12335" name="Picture 8"/>
            <p:cNvPicPr>
              <a:picLocks noChangeAspect="1" noChangeArrowheads="1"/>
            </p:cNvPicPr>
            <p:nvPr/>
          </p:nvPicPr>
          <p:blipFill>
            <a:blip r:embed="rId4" cstate="print"/>
            <a:srcRect/>
            <a:stretch>
              <a:fillRect/>
            </a:stretch>
          </p:blipFill>
          <p:spPr bwMode="auto">
            <a:xfrm>
              <a:off x="2605" y="1309"/>
              <a:ext cx="2439" cy="2739"/>
            </a:xfrm>
            <a:prstGeom prst="rect">
              <a:avLst/>
            </a:prstGeom>
            <a:noFill/>
            <a:ln w="9525" algn="ctr">
              <a:noFill/>
              <a:miter lim="800000"/>
              <a:headEnd/>
              <a:tailEnd/>
            </a:ln>
          </p:spPr>
        </p:pic>
        <p:pic>
          <p:nvPicPr>
            <p:cNvPr id="12336" name="Picture 9"/>
            <p:cNvPicPr>
              <a:picLocks noChangeAspect="1" noChangeArrowheads="1"/>
            </p:cNvPicPr>
            <p:nvPr/>
          </p:nvPicPr>
          <p:blipFill>
            <a:blip r:embed="rId5" cstate="print"/>
            <a:srcRect/>
            <a:stretch>
              <a:fillRect/>
            </a:stretch>
          </p:blipFill>
          <p:spPr bwMode="auto">
            <a:xfrm>
              <a:off x="122" y="4014"/>
              <a:ext cx="2167" cy="269"/>
            </a:xfrm>
            <a:prstGeom prst="rect">
              <a:avLst/>
            </a:prstGeom>
            <a:noFill/>
            <a:ln w="9525" algn="ctr">
              <a:noFill/>
              <a:miter lim="800000"/>
              <a:headEnd/>
              <a:tailEnd/>
            </a:ln>
          </p:spPr>
        </p:pic>
        <p:pic>
          <p:nvPicPr>
            <p:cNvPr id="12337" name="Picture 10"/>
            <p:cNvPicPr>
              <a:picLocks noChangeAspect="1" noChangeArrowheads="1"/>
            </p:cNvPicPr>
            <p:nvPr/>
          </p:nvPicPr>
          <p:blipFill>
            <a:blip r:embed="rId5" cstate="print"/>
            <a:srcRect/>
            <a:stretch>
              <a:fillRect/>
            </a:stretch>
          </p:blipFill>
          <p:spPr bwMode="auto">
            <a:xfrm>
              <a:off x="2642" y="4014"/>
              <a:ext cx="2167" cy="269"/>
            </a:xfrm>
            <a:prstGeom prst="rect">
              <a:avLst/>
            </a:prstGeom>
            <a:noFill/>
            <a:ln w="9525" algn="ctr">
              <a:noFill/>
              <a:miter lim="800000"/>
              <a:headEnd/>
              <a:tailEnd/>
            </a:ln>
          </p:spPr>
        </p:pic>
        <p:sp>
          <p:nvSpPr>
            <p:cNvPr id="869387" name="Rectangle 11"/>
            <p:cNvSpPr>
              <a:spLocks noChangeArrowheads="1"/>
            </p:cNvSpPr>
            <p:nvPr/>
          </p:nvSpPr>
          <p:spPr bwMode="auto">
            <a:xfrm>
              <a:off x="142" y="3835"/>
              <a:ext cx="150" cy="205"/>
            </a:xfrm>
            <a:prstGeom prst="rect">
              <a:avLst/>
            </a:prstGeom>
            <a:solidFill>
              <a:schemeClr val="bg1"/>
            </a:solidFill>
            <a:ln w="9525" algn="ctr">
              <a:noFill/>
              <a:miter lim="800000"/>
              <a:headEnd/>
              <a:tailEnd/>
            </a:ln>
            <a:effectLst/>
          </p:spPr>
          <p:txBody>
            <a:bodyPr wrap="none" anchor="ctr"/>
            <a:lstStyle/>
            <a:p>
              <a:pPr>
                <a:defRPr/>
              </a:pPr>
              <a:endParaRPr lang="it-IT">
                <a:latin typeface="Calibri" pitchFamily="34" charset="0"/>
              </a:endParaRPr>
            </a:p>
          </p:txBody>
        </p:sp>
        <p:sp>
          <p:nvSpPr>
            <p:cNvPr id="869388" name="Rectangle 12"/>
            <p:cNvSpPr>
              <a:spLocks noChangeArrowheads="1"/>
            </p:cNvSpPr>
            <p:nvPr/>
          </p:nvSpPr>
          <p:spPr bwMode="auto">
            <a:xfrm>
              <a:off x="2557" y="3851"/>
              <a:ext cx="259" cy="205"/>
            </a:xfrm>
            <a:prstGeom prst="rect">
              <a:avLst/>
            </a:prstGeom>
            <a:solidFill>
              <a:schemeClr val="bg1"/>
            </a:solidFill>
            <a:ln w="9525" algn="ctr">
              <a:noFill/>
              <a:miter lim="800000"/>
              <a:headEnd/>
              <a:tailEnd/>
            </a:ln>
            <a:effectLst/>
          </p:spPr>
          <p:txBody>
            <a:bodyPr wrap="none" anchor="ctr"/>
            <a:lstStyle/>
            <a:p>
              <a:pPr>
                <a:defRPr/>
              </a:pPr>
              <a:endParaRPr lang="it-IT">
                <a:latin typeface="Calibri" pitchFamily="34" charset="0"/>
              </a:endParaRPr>
            </a:p>
          </p:txBody>
        </p:sp>
        <p:sp>
          <p:nvSpPr>
            <p:cNvPr id="869389" name="Rectangle 13"/>
            <p:cNvSpPr>
              <a:spLocks noChangeArrowheads="1"/>
            </p:cNvSpPr>
            <p:nvPr/>
          </p:nvSpPr>
          <p:spPr bwMode="auto">
            <a:xfrm>
              <a:off x="4860" y="1318"/>
              <a:ext cx="150" cy="205"/>
            </a:xfrm>
            <a:prstGeom prst="rect">
              <a:avLst/>
            </a:prstGeom>
            <a:solidFill>
              <a:schemeClr val="bg1"/>
            </a:solidFill>
            <a:ln w="9525" algn="ctr">
              <a:noFill/>
              <a:miter lim="800000"/>
              <a:headEnd/>
              <a:tailEnd/>
            </a:ln>
            <a:effectLst/>
          </p:spPr>
          <p:txBody>
            <a:bodyPr wrap="none" anchor="ctr"/>
            <a:lstStyle/>
            <a:p>
              <a:pPr>
                <a:defRPr/>
              </a:pPr>
              <a:endParaRPr lang="it-IT">
                <a:latin typeface="Calibri" pitchFamily="34" charset="0"/>
              </a:endParaRPr>
            </a:p>
          </p:txBody>
        </p:sp>
        <p:sp>
          <p:nvSpPr>
            <p:cNvPr id="869390" name="Rectangle 14"/>
            <p:cNvSpPr>
              <a:spLocks noChangeArrowheads="1"/>
            </p:cNvSpPr>
            <p:nvPr/>
          </p:nvSpPr>
          <p:spPr bwMode="auto">
            <a:xfrm>
              <a:off x="2825" y="1286"/>
              <a:ext cx="2043" cy="126"/>
            </a:xfrm>
            <a:prstGeom prst="rect">
              <a:avLst/>
            </a:prstGeom>
            <a:solidFill>
              <a:schemeClr val="bg1"/>
            </a:solidFill>
            <a:ln w="9525" algn="ctr">
              <a:noFill/>
              <a:miter lim="800000"/>
              <a:headEnd/>
              <a:tailEnd/>
            </a:ln>
            <a:effectLst/>
          </p:spPr>
          <p:txBody>
            <a:bodyPr wrap="none" anchor="ctr"/>
            <a:lstStyle/>
            <a:p>
              <a:pPr>
                <a:defRPr/>
              </a:pPr>
              <a:endParaRPr lang="it-IT">
                <a:latin typeface="Calibri" pitchFamily="34" charset="0"/>
              </a:endParaRPr>
            </a:p>
          </p:txBody>
        </p:sp>
      </p:grpSp>
      <p:sp>
        <p:nvSpPr>
          <p:cNvPr id="869392" name="AutoShape 16"/>
          <p:cNvSpPr>
            <a:spLocks noChangeArrowheads="1"/>
          </p:cNvSpPr>
          <p:nvPr/>
        </p:nvSpPr>
        <p:spPr bwMode="auto">
          <a:xfrm>
            <a:off x="1720850" y="2989263"/>
            <a:ext cx="184150" cy="1208087"/>
          </a:xfrm>
          <a:prstGeom prst="upArrow">
            <a:avLst>
              <a:gd name="adj1" fmla="val 50000"/>
              <a:gd name="adj2" fmla="val 164009"/>
            </a:avLst>
          </a:prstGeom>
          <a:gradFill rotWithShape="1">
            <a:gsLst>
              <a:gs pos="0">
                <a:srgbClr val="FF0000"/>
              </a:gs>
              <a:gs pos="100000">
                <a:srgbClr val="FFFF00"/>
              </a:gs>
            </a:gsLst>
            <a:lin ang="5400000" scaled="1"/>
          </a:gra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869393" name="AutoShape 17"/>
          <p:cNvSpPr>
            <a:spLocks noChangeArrowheads="1"/>
          </p:cNvSpPr>
          <p:nvPr/>
        </p:nvSpPr>
        <p:spPr bwMode="auto">
          <a:xfrm>
            <a:off x="2501900" y="2849563"/>
            <a:ext cx="184150" cy="1138237"/>
          </a:xfrm>
          <a:prstGeom prst="upArrow">
            <a:avLst>
              <a:gd name="adj1" fmla="val 50000"/>
              <a:gd name="adj2" fmla="val 154526"/>
            </a:avLst>
          </a:prstGeom>
          <a:gradFill rotWithShape="1">
            <a:gsLst>
              <a:gs pos="0">
                <a:srgbClr val="FF0000"/>
              </a:gs>
              <a:gs pos="100000">
                <a:srgbClr val="FFFF00"/>
              </a:gs>
            </a:gsLst>
            <a:lin ang="5400000" scaled="1"/>
          </a:gra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869394" name="AutoShape 18"/>
          <p:cNvSpPr>
            <a:spLocks noChangeArrowheads="1"/>
          </p:cNvSpPr>
          <p:nvPr/>
        </p:nvSpPr>
        <p:spPr bwMode="auto">
          <a:xfrm>
            <a:off x="3276600" y="2627313"/>
            <a:ext cx="196850" cy="1055687"/>
          </a:xfrm>
          <a:prstGeom prst="upArrow">
            <a:avLst>
              <a:gd name="adj1" fmla="val 50000"/>
              <a:gd name="adj2" fmla="val 134073"/>
            </a:avLst>
          </a:prstGeom>
          <a:gradFill rotWithShape="1">
            <a:gsLst>
              <a:gs pos="0">
                <a:srgbClr val="FF0000"/>
              </a:gs>
              <a:gs pos="100000">
                <a:srgbClr val="FFFF00"/>
              </a:gs>
            </a:gsLst>
            <a:lin ang="5400000" scaled="1"/>
          </a:gra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869395" name="Oval 19"/>
          <p:cNvSpPr>
            <a:spLocks noChangeArrowheads="1"/>
          </p:cNvSpPr>
          <p:nvPr/>
        </p:nvSpPr>
        <p:spPr bwMode="auto">
          <a:xfrm>
            <a:off x="1758950" y="4133850"/>
            <a:ext cx="107950" cy="107950"/>
          </a:xfrm>
          <a:prstGeom prst="ellipse">
            <a:avLst/>
          </a:prstGeom>
          <a:solidFill>
            <a:schemeClr val="tx1"/>
          </a:solidFill>
          <a:ln w="9525" algn="ctr">
            <a:noFill/>
            <a:round/>
            <a:headEnd/>
            <a:tailEnd/>
          </a:ln>
          <a:effectLst/>
        </p:spPr>
        <p:txBody>
          <a:bodyPr wrap="none" anchor="ctr"/>
          <a:lstStyle/>
          <a:p>
            <a:pPr>
              <a:defRPr/>
            </a:pPr>
            <a:endParaRPr lang="it-IT">
              <a:latin typeface="Calibri" pitchFamily="34" charset="0"/>
            </a:endParaRPr>
          </a:p>
        </p:txBody>
      </p:sp>
      <p:sp>
        <p:nvSpPr>
          <p:cNvPr id="869396" name="Oval 20"/>
          <p:cNvSpPr>
            <a:spLocks noChangeArrowheads="1"/>
          </p:cNvSpPr>
          <p:nvPr/>
        </p:nvSpPr>
        <p:spPr bwMode="auto">
          <a:xfrm>
            <a:off x="2546350" y="3924300"/>
            <a:ext cx="107950" cy="107950"/>
          </a:xfrm>
          <a:prstGeom prst="ellipse">
            <a:avLst/>
          </a:prstGeom>
          <a:solidFill>
            <a:schemeClr val="tx1"/>
          </a:solidFill>
          <a:ln w="9525" algn="ctr">
            <a:noFill/>
            <a:round/>
            <a:headEnd/>
            <a:tailEnd/>
          </a:ln>
          <a:effectLst/>
        </p:spPr>
        <p:txBody>
          <a:bodyPr wrap="none" anchor="ctr"/>
          <a:lstStyle/>
          <a:p>
            <a:pPr>
              <a:defRPr/>
            </a:pPr>
            <a:endParaRPr lang="it-IT">
              <a:latin typeface="Calibri" pitchFamily="34" charset="0"/>
            </a:endParaRPr>
          </a:p>
        </p:txBody>
      </p:sp>
      <p:sp>
        <p:nvSpPr>
          <p:cNvPr id="869397" name="Oval 21"/>
          <p:cNvSpPr>
            <a:spLocks noChangeArrowheads="1"/>
          </p:cNvSpPr>
          <p:nvPr/>
        </p:nvSpPr>
        <p:spPr bwMode="auto">
          <a:xfrm>
            <a:off x="3327400" y="3619500"/>
            <a:ext cx="107950" cy="107950"/>
          </a:xfrm>
          <a:prstGeom prst="ellipse">
            <a:avLst/>
          </a:prstGeom>
          <a:solidFill>
            <a:schemeClr val="tx1"/>
          </a:solidFill>
          <a:ln w="9525" algn="ctr">
            <a:noFill/>
            <a:round/>
            <a:headEnd/>
            <a:tailEnd/>
          </a:ln>
          <a:effectLst/>
        </p:spPr>
        <p:txBody>
          <a:bodyPr wrap="none" anchor="ctr"/>
          <a:lstStyle/>
          <a:p>
            <a:pPr>
              <a:defRPr/>
            </a:pPr>
            <a:endParaRPr lang="it-IT">
              <a:latin typeface="Calibri" pitchFamily="34" charset="0"/>
            </a:endParaRPr>
          </a:p>
        </p:txBody>
      </p:sp>
      <p:sp>
        <p:nvSpPr>
          <p:cNvPr id="869398" name="AutoShape 22"/>
          <p:cNvSpPr>
            <a:spLocks noChangeArrowheads="1"/>
          </p:cNvSpPr>
          <p:nvPr/>
        </p:nvSpPr>
        <p:spPr bwMode="auto">
          <a:xfrm>
            <a:off x="5759450" y="3638550"/>
            <a:ext cx="146050" cy="577850"/>
          </a:xfrm>
          <a:prstGeom prst="downArrow">
            <a:avLst>
              <a:gd name="adj1" fmla="val 50000"/>
              <a:gd name="adj2" fmla="val 98913"/>
            </a:avLst>
          </a:prstGeom>
          <a:gradFill rotWithShape="1">
            <a:gsLst>
              <a:gs pos="0">
                <a:srgbClr val="FFFF00"/>
              </a:gs>
              <a:gs pos="100000">
                <a:srgbClr val="FF0000"/>
              </a:gs>
            </a:gsLst>
            <a:lin ang="5400000" scaled="1"/>
          </a:gra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869399" name="AutoShape 23"/>
          <p:cNvSpPr>
            <a:spLocks noChangeArrowheads="1"/>
          </p:cNvSpPr>
          <p:nvPr/>
        </p:nvSpPr>
        <p:spPr bwMode="auto">
          <a:xfrm>
            <a:off x="6546850" y="3270250"/>
            <a:ext cx="146050" cy="641350"/>
          </a:xfrm>
          <a:prstGeom prst="downArrow">
            <a:avLst>
              <a:gd name="adj1" fmla="val 50000"/>
              <a:gd name="adj2" fmla="val 109783"/>
            </a:avLst>
          </a:prstGeom>
          <a:gradFill rotWithShape="1">
            <a:gsLst>
              <a:gs pos="0">
                <a:srgbClr val="FFFF00"/>
              </a:gs>
              <a:gs pos="100000">
                <a:srgbClr val="FF0000"/>
              </a:gs>
            </a:gsLst>
            <a:lin ang="5400000" scaled="1"/>
          </a:gra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869400" name="AutoShape 24"/>
          <p:cNvSpPr>
            <a:spLocks noChangeArrowheads="1"/>
          </p:cNvSpPr>
          <p:nvPr/>
        </p:nvSpPr>
        <p:spPr bwMode="auto">
          <a:xfrm>
            <a:off x="7327900" y="2960688"/>
            <a:ext cx="146050" cy="657225"/>
          </a:xfrm>
          <a:prstGeom prst="downArrow">
            <a:avLst>
              <a:gd name="adj1" fmla="val 50000"/>
              <a:gd name="adj2" fmla="val 112500"/>
            </a:avLst>
          </a:prstGeom>
          <a:gradFill rotWithShape="1">
            <a:gsLst>
              <a:gs pos="0">
                <a:srgbClr val="FFFF00"/>
              </a:gs>
              <a:gs pos="100000">
                <a:srgbClr val="FF0000"/>
              </a:gs>
            </a:gsLst>
            <a:lin ang="5400000" scaled="1"/>
          </a:gra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869401" name="Oval 25"/>
          <p:cNvSpPr>
            <a:spLocks noChangeArrowheads="1"/>
          </p:cNvSpPr>
          <p:nvPr/>
        </p:nvSpPr>
        <p:spPr bwMode="auto">
          <a:xfrm>
            <a:off x="5778500" y="3587750"/>
            <a:ext cx="107950" cy="107950"/>
          </a:xfrm>
          <a:prstGeom prst="ellipse">
            <a:avLst/>
          </a:prstGeom>
          <a:solidFill>
            <a:schemeClr val="tx1"/>
          </a:solidFill>
          <a:ln w="9525" algn="ctr">
            <a:noFill/>
            <a:round/>
            <a:headEnd/>
            <a:tailEnd/>
          </a:ln>
          <a:effectLst/>
        </p:spPr>
        <p:txBody>
          <a:bodyPr wrap="none" anchor="ctr"/>
          <a:lstStyle/>
          <a:p>
            <a:pPr>
              <a:defRPr/>
            </a:pPr>
            <a:endParaRPr lang="it-IT">
              <a:latin typeface="Calibri" pitchFamily="34" charset="0"/>
            </a:endParaRPr>
          </a:p>
        </p:txBody>
      </p:sp>
      <p:sp>
        <p:nvSpPr>
          <p:cNvPr id="869402" name="Oval 26"/>
          <p:cNvSpPr>
            <a:spLocks noChangeArrowheads="1"/>
          </p:cNvSpPr>
          <p:nvPr/>
        </p:nvSpPr>
        <p:spPr bwMode="auto">
          <a:xfrm>
            <a:off x="6565900" y="3225800"/>
            <a:ext cx="107950" cy="107950"/>
          </a:xfrm>
          <a:prstGeom prst="ellipse">
            <a:avLst/>
          </a:prstGeom>
          <a:solidFill>
            <a:schemeClr val="tx1"/>
          </a:solidFill>
          <a:ln w="9525" algn="ctr">
            <a:noFill/>
            <a:round/>
            <a:headEnd/>
            <a:tailEnd/>
          </a:ln>
          <a:effectLst/>
        </p:spPr>
        <p:txBody>
          <a:bodyPr wrap="none" anchor="ctr"/>
          <a:lstStyle/>
          <a:p>
            <a:pPr>
              <a:defRPr/>
            </a:pPr>
            <a:endParaRPr lang="it-IT">
              <a:latin typeface="Calibri" pitchFamily="34" charset="0"/>
            </a:endParaRPr>
          </a:p>
        </p:txBody>
      </p:sp>
      <p:sp>
        <p:nvSpPr>
          <p:cNvPr id="869403" name="Oval 27"/>
          <p:cNvSpPr>
            <a:spLocks noChangeArrowheads="1"/>
          </p:cNvSpPr>
          <p:nvPr/>
        </p:nvSpPr>
        <p:spPr bwMode="auto">
          <a:xfrm>
            <a:off x="7346950" y="2881313"/>
            <a:ext cx="107950" cy="107950"/>
          </a:xfrm>
          <a:prstGeom prst="ellipse">
            <a:avLst/>
          </a:prstGeom>
          <a:solidFill>
            <a:schemeClr val="tx1"/>
          </a:solidFill>
          <a:ln w="9525" algn="ctr">
            <a:noFill/>
            <a:round/>
            <a:headEnd/>
            <a:tailEnd/>
          </a:ln>
          <a:effectLst/>
        </p:spPr>
        <p:txBody>
          <a:bodyPr wrap="none" anchor="ctr"/>
          <a:lstStyle/>
          <a:p>
            <a:pPr>
              <a:defRPr/>
            </a:pPr>
            <a:endParaRPr lang="it-IT">
              <a:latin typeface="Calibri" pitchFamily="34" charset="0"/>
            </a:endParaRPr>
          </a:p>
        </p:txBody>
      </p:sp>
      <p:sp>
        <p:nvSpPr>
          <p:cNvPr id="869404" name="AutoShape 28"/>
          <p:cNvSpPr>
            <a:spLocks noChangeArrowheads="1"/>
          </p:cNvSpPr>
          <p:nvPr/>
        </p:nvSpPr>
        <p:spPr bwMode="auto">
          <a:xfrm rot="10800000">
            <a:off x="1714500" y="4945063"/>
            <a:ext cx="190500" cy="1176337"/>
          </a:xfrm>
          <a:prstGeom prst="upArrow">
            <a:avLst>
              <a:gd name="adj1" fmla="val 50000"/>
              <a:gd name="adj2" fmla="val 154375"/>
            </a:avLst>
          </a:prstGeom>
          <a:gradFill rotWithShape="1">
            <a:gsLst>
              <a:gs pos="0">
                <a:srgbClr val="FF0000"/>
              </a:gs>
              <a:gs pos="100000">
                <a:srgbClr val="FFFF00"/>
              </a:gs>
            </a:gsLst>
            <a:lin ang="5400000" scaled="1"/>
          </a:gra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869405" name="AutoShape 29"/>
          <p:cNvSpPr>
            <a:spLocks noChangeArrowheads="1"/>
          </p:cNvSpPr>
          <p:nvPr/>
        </p:nvSpPr>
        <p:spPr bwMode="auto">
          <a:xfrm rot="10800000">
            <a:off x="2489200" y="4691063"/>
            <a:ext cx="203200" cy="1138237"/>
          </a:xfrm>
          <a:prstGeom prst="upArrow">
            <a:avLst>
              <a:gd name="adj1" fmla="val 50000"/>
              <a:gd name="adj2" fmla="val 140039"/>
            </a:avLst>
          </a:prstGeom>
          <a:gradFill rotWithShape="1">
            <a:gsLst>
              <a:gs pos="0">
                <a:srgbClr val="FF0000"/>
              </a:gs>
              <a:gs pos="100000">
                <a:srgbClr val="FFFF00"/>
              </a:gs>
            </a:gsLst>
            <a:lin ang="5400000" scaled="1"/>
          </a:gra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869406" name="AutoShape 30"/>
          <p:cNvSpPr>
            <a:spLocks noChangeArrowheads="1"/>
          </p:cNvSpPr>
          <p:nvPr/>
        </p:nvSpPr>
        <p:spPr bwMode="auto">
          <a:xfrm rot="10800000">
            <a:off x="3276600" y="4570413"/>
            <a:ext cx="203200" cy="1093787"/>
          </a:xfrm>
          <a:prstGeom prst="upArrow">
            <a:avLst>
              <a:gd name="adj1" fmla="val 50000"/>
              <a:gd name="adj2" fmla="val 134570"/>
            </a:avLst>
          </a:prstGeom>
          <a:gradFill rotWithShape="1">
            <a:gsLst>
              <a:gs pos="0">
                <a:srgbClr val="FF0000"/>
              </a:gs>
              <a:gs pos="100000">
                <a:srgbClr val="FFFF00"/>
              </a:gs>
            </a:gsLst>
            <a:lin ang="5400000" scaled="1"/>
          </a:gra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869407" name="Oval 31"/>
          <p:cNvSpPr>
            <a:spLocks noChangeArrowheads="1"/>
          </p:cNvSpPr>
          <p:nvPr/>
        </p:nvSpPr>
        <p:spPr bwMode="auto">
          <a:xfrm>
            <a:off x="1752600" y="4902200"/>
            <a:ext cx="107950" cy="107950"/>
          </a:xfrm>
          <a:prstGeom prst="ellipse">
            <a:avLst/>
          </a:prstGeom>
          <a:solidFill>
            <a:schemeClr val="tx1"/>
          </a:solidFill>
          <a:ln w="9525" algn="ctr">
            <a:noFill/>
            <a:round/>
            <a:headEnd/>
            <a:tailEnd/>
          </a:ln>
          <a:effectLst/>
        </p:spPr>
        <p:txBody>
          <a:bodyPr wrap="none" anchor="ctr"/>
          <a:lstStyle/>
          <a:p>
            <a:pPr>
              <a:defRPr/>
            </a:pPr>
            <a:endParaRPr lang="it-IT">
              <a:latin typeface="Calibri" pitchFamily="34" charset="0"/>
            </a:endParaRPr>
          </a:p>
        </p:txBody>
      </p:sp>
      <p:sp>
        <p:nvSpPr>
          <p:cNvPr id="869408" name="Oval 32"/>
          <p:cNvSpPr>
            <a:spLocks noChangeArrowheads="1"/>
          </p:cNvSpPr>
          <p:nvPr/>
        </p:nvSpPr>
        <p:spPr bwMode="auto">
          <a:xfrm>
            <a:off x="2540000" y="4648200"/>
            <a:ext cx="107950" cy="107950"/>
          </a:xfrm>
          <a:prstGeom prst="ellipse">
            <a:avLst/>
          </a:prstGeom>
          <a:solidFill>
            <a:schemeClr val="tx1"/>
          </a:solidFill>
          <a:ln w="9525" algn="ctr">
            <a:noFill/>
            <a:round/>
            <a:headEnd/>
            <a:tailEnd/>
          </a:ln>
          <a:effectLst/>
        </p:spPr>
        <p:txBody>
          <a:bodyPr wrap="none" anchor="ctr"/>
          <a:lstStyle/>
          <a:p>
            <a:pPr>
              <a:defRPr/>
            </a:pPr>
            <a:endParaRPr lang="it-IT">
              <a:latin typeface="Calibri" pitchFamily="34" charset="0"/>
            </a:endParaRPr>
          </a:p>
        </p:txBody>
      </p:sp>
      <p:sp>
        <p:nvSpPr>
          <p:cNvPr id="869409" name="Oval 33"/>
          <p:cNvSpPr>
            <a:spLocks noChangeArrowheads="1"/>
          </p:cNvSpPr>
          <p:nvPr/>
        </p:nvSpPr>
        <p:spPr bwMode="auto">
          <a:xfrm>
            <a:off x="3321050" y="4521200"/>
            <a:ext cx="107950" cy="107950"/>
          </a:xfrm>
          <a:prstGeom prst="ellipse">
            <a:avLst/>
          </a:prstGeom>
          <a:solidFill>
            <a:schemeClr val="tx1"/>
          </a:solidFill>
          <a:ln w="9525" algn="ctr">
            <a:noFill/>
            <a:round/>
            <a:headEnd/>
            <a:tailEnd/>
          </a:ln>
          <a:effectLst/>
        </p:spPr>
        <p:txBody>
          <a:bodyPr wrap="none" anchor="ctr"/>
          <a:lstStyle/>
          <a:p>
            <a:pPr>
              <a:defRPr/>
            </a:pPr>
            <a:endParaRPr lang="it-IT">
              <a:latin typeface="Calibri" pitchFamily="34" charset="0"/>
            </a:endParaRPr>
          </a:p>
        </p:txBody>
      </p:sp>
      <p:sp>
        <p:nvSpPr>
          <p:cNvPr id="869410" name="Text Box 34"/>
          <p:cNvSpPr txBox="1">
            <a:spLocks noChangeArrowheads="1"/>
          </p:cNvSpPr>
          <p:nvPr/>
        </p:nvSpPr>
        <p:spPr bwMode="auto">
          <a:xfrm>
            <a:off x="6035675" y="4346575"/>
            <a:ext cx="1877117" cy="369332"/>
          </a:xfrm>
          <a:prstGeom prst="rect">
            <a:avLst/>
          </a:prstGeom>
          <a:noFill/>
          <a:ln w="9525" algn="ctr">
            <a:noFill/>
            <a:miter lim="800000"/>
            <a:headEnd/>
            <a:tailEnd/>
          </a:ln>
          <a:effectLst/>
        </p:spPr>
        <p:txBody>
          <a:bodyPr wrap="none">
            <a:spAutoFit/>
          </a:bodyPr>
          <a:lstStyle/>
          <a:p>
            <a:pPr>
              <a:defRPr/>
            </a:pPr>
            <a:r>
              <a:rPr lang="it-IT" dirty="0">
                <a:solidFill>
                  <a:srgbClr val="0000FF"/>
                </a:solidFill>
                <a:effectLst/>
                <a:latin typeface="Calibri" pitchFamily="34" charset="0"/>
              </a:rPr>
              <a:t>No relation </a:t>
            </a:r>
            <a:r>
              <a:rPr lang="it-IT" dirty="0" err="1">
                <a:solidFill>
                  <a:srgbClr val="0000FF"/>
                </a:solidFill>
                <a:effectLst/>
                <a:latin typeface="Calibri" pitchFamily="34" charset="0"/>
              </a:rPr>
              <a:t>with</a:t>
            </a:r>
            <a:r>
              <a:rPr lang="it-IT" dirty="0">
                <a:solidFill>
                  <a:srgbClr val="0000FF"/>
                </a:solidFill>
                <a:effectLst/>
                <a:latin typeface="Calibri" pitchFamily="34" charset="0"/>
              </a:rPr>
              <a:t> P</a:t>
            </a:r>
          </a:p>
        </p:txBody>
      </p:sp>
      <p:sp>
        <p:nvSpPr>
          <p:cNvPr id="869412" name="Text Box 36"/>
          <p:cNvSpPr txBox="1">
            <a:spLocks noChangeArrowheads="1"/>
          </p:cNvSpPr>
          <p:nvPr/>
        </p:nvSpPr>
        <p:spPr bwMode="auto">
          <a:xfrm>
            <a:off x="0" y="2989263"/>
            <a:ext cx="1379538" cy="579437"/>
          </a:xfrm>
          <a:prstGeom prst="rect">
            <a:avLst/>
          </a:prstGeom>
          <a:noFill/>
          <a:ln w="9525" algn="ctr">
            <a:noFill/>
            <a:miter lim="800000"/>
            <a:headEnd/>
            <a:tailEnd/>
          </a:ln>
          <a:effectLst/>
        </p:spPr>
        <p:txBody>
          <a:bodyPr>
            <a:spAutoFit/>
          </a:bodyPr>
          <a:lstStyle/>
          <a:p>
            <a:pPr>
              <a:defRPr/>
            </a:pPr>
            <a:r>
              <a:rPr lang="it-IT" sz="3200">
                <a:solidFill>
                  <a:schemeClr val="bg1"/>
                </a:solidFill>
                <a:effectLst>
                  <a:outerShdw blurRad="38100" dist="38100" dir="2700000" algn="tl">
                    <a:srgbClr val="000000"/>
                  </a:outerShdw>
                </a:effectLst>
                <a:latin typeface="Calibri" pitchFamily="34" charset="0"/>
              </a:rPr>
              <a:t>Why?</a:t>
            </a:r>
          </a:p>
        </p:txBody>
      </p:sp>
      <p:sp>
        <p:nvSpPr>
          <p:cNvPr id="869414" name="Text Box 38"/>
          <p:cNvSpPr txBox="1">
            <a:spLocks noChangeArrowheads="1"/>
          </p:cNvSpPr>
          <p:nvPr/>
        </p:nvSpPr>
        <p:spPr bwMode="auto">
          <a:xfrm>
            <a:off x="0" y="4970463"/>
            <a:ext cx="1379538" cy="579437"/>
          </a:xfrm>
          <a:prstGeom prst="rect">
            <a:avLst/>
          </a:prstGeom>
          <a:noFill/>
          <a:ln w="9525" algn="ctr">
            <a:noFill/>
            <a:miter lim="800000"/>
            <a:headEnd/>
            <a:tailEnd/>
          </a:ln>
          <a:effectLst/>
        </p:spPr>
        <p:txBody>
          <a:bodyPr>
            <a:spAutoFit/>
          </a:bodyPr>
          <a:lstStyle/>
          <a:p>
            <a:pPr>
              <a:defRPr/>
            </a:pPr>
            <a:r>
              <a:rPr lang="it-IT" sz="3200">
                <a:solidFill>
                  <a:schemeClr val="bg1"/>
                </a:solidFill>
                <a:effectLst>
                  <a:outerShdw blurRad="38100" dist="38100" dir="2700000" algn="tl">
                    <a:srgbClr val="000000"/>
                  </a:outerShdw>
                </a:effectLst>
                <a:latin typeface="Calibri" pitchFamily="34" charset="0"/>
              </a:rPr>
              <a:t>Why?</a:t>
            </a:r>
          </a:p>
        </p:txBody>
      </p:sp>
      <p:sp>
        <p:nvSpPr>
          <p:cNvPr id="869416" name="AutoShape 40"/>
          <p:cNvSpPr>
            <a:spLocks noChangeArrowheads="1"/>
          </p:cNvSpPr>
          <p:nvPr/>
        </p:nvSpPr>
        <p:spPr bwMode="auto">
          <a:xfrm>
            <a:off x="1603375" y="6465888"/>
            <a:ext cx="3216275" cy="392112"/>
          </a:xfrm>
          <a:prstGeom prst="rightArrow">
            <a:avLst>
              <a:gd name="adj1" fmla="val 64417"/>
              <a:gd name="adj2" fmla="val 204871"/>
            </a:avLst>
          </a:prstGeom>
          <a:solidFill>
            <a:srgbClr val="FFFF00">
              <a:alpha val="50000"/>
            </a:srgbClr>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869417" name="AutoShape 41"/>
          <p:cNvSpPr>
            <a:spLocks noChangeArrowheads="1"/>
          </p:cNvSpPr>
          <p:nvPr/>
        </p:nvSpPr>
        <p:spPr bwMode="auto">
          <a:xfrm>
            <a:off x="5646738" y="6465888"/>
            <a:ext cx="3216275" cy="392112"/>
          </a:xfrm>
          <a:prstGeom prst="rightArrow">
            <a:avLst>
              <a:gd name="adj1" fmla="val 64417"/>
              <a:gd name="adj2" fmla="val 204871"/>
            </a:avLst>
          </a:prstGeom>
          <a:solidFill>
            <a:srgbClr val="FFFF00">
              <a:alpha val="50000"/>
            </a:srgbClr>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869418" name="AutoShape 42"/>
          <p:cNvSpPr>
            <a:spLocks noChangeArrowheads="1"/>
          </p:cNvSpPr>
          <p:nvPr/>
        </p:nvSpPr>
        <p:spPr bwMode="auto">
          <a:xfrm>
            <a:off x="4300538" y="3733800"/>
            <a:ext cx="395287" cy="184150"/>
          </a:xfrm>
          <a:prstGeom prst="roundRect">
            <a:avLst>
              <a:gd name="adj" fmla="val 16667"/>
            </a:avLst>
          </a:prstGeom>
          <a:noFill/>
          <a:ln w="28575" algn="ctr">
            <a:solidFill>
              <a:srgbClr val="FF0000"/>
            </a:solidFill>
            <a:round/>
            <a:headEnd/>
            <a:tailEnd/>
          </a:ln>
          <a:effectLst/>
        </p:spPr>
        <p:txBody>
          <a:bodyPr wrap="none" anchor="ctr"/>
          <a:lstStyle/>
          <a:p>
            <a:pPr>
              <a:defRPr/>
            </a:pPr>
            <a:endParaRPr lang="it-IT">
              <a:latin typeface="Calibri" pitchFamily="34" charset="0"/>
            </a:endParaRPr>
          </a:p>
        </p:txBody>
      </p:sp>
      <p:sp>
        <p:nvSpPr>
          <p:cNvPr id="869419" name="AutoShape 43"/>
          <p:cNvSpPr>
            <a:spLocks noChangeArrowheads="1"/>
          </p:cNvSpPr>
          <p:nvPr/>
        </p:nvSpPr>
        <p:spPr bwMode="auto">
          <a:xfrm>
            <a:off x="4300538" y="3914775"/>
            <a:ext cx="395287" cy="184150"/>
          </a:xfrm>
          <a:prstGeom prst="roundRect">
            <a:avLst>
              <a:gd name="adj" fmla="val 16667"/>
            </a:avLst>
          </a:prstGeom>
          <a:noFill/>
          <a:ln w="28575" algn="ctr">
            <a:solidFill>
              <a:srgbClr val="FF0000"/>
            </a:solidFill>
            <a:round/>
            <a:headEnd/>
            <a:tailEnd/>
          </a:ln>
          <a:effectLst/>
        </p:spPr>
        <p:txBody>
          <a:bodyPr wrap="none" anchor="ctr"/>
          <a:lstStyle/>
          <a:p>
            <a:pPr>
              <a:defRPr/>
            </a:pPr>
            <a:endParaRPr lang="it-IT">
              <a:latin typeface="Calibri" pitchFamily="34" charset="0"/>
            </a:endParaRPr>
          </a:p>
        </p:txBody>
      </p:sp>
      <p:sp>
        <p:nvSpPr>
          <p:cNvPr id="869420" name="AutoShape 44"/>
          <p:cNvSpPr>
            <a:spLocks noChangeArrowheads="1"/>
          </p:cNvSpPr>
          <p:nvPr/>
        </p:nvSpPr>
        <p:spPr bwMode="auto">
          <a:xfrm>
            <a:off x="4300538" y="4086225"/>
            <a:ext cx="395287" cy="184150"/>
          </a:xfrm>
          <a:prstGeom prst="roundRect">
            <a:avLst>
              <a:gd name="adj" fmla="val 16667"/>
            </a:avLst>
          </a:prstGeom>
          <a:noFill/>
          <a:ln w="28575" algn="ctr">
            <a:solidFill>
              <a:srgbClr val="FF0000"/>
            </a:solidFill>
            <a:round/>
            <a:headEnd/>
            <a:tailEnd/>
          </a:ln>
          <a:effectLst/>
        </p:spPr>
        <p:txBody>
          <a:bodyPr wrap="none" anchor="ctr"/>
          <a:lstStyle/>
          <a:p>
            <a:pPr>
              <a:defRPr/>
            </a:pPr>
            <a:endParaRPr lang="it-IT">
              <a:latin typeface="Calibri" pitchFamily="34" charset="0"/>
            </a:endParaRPr>
          </a:p>
        </p:txBody>
      </p:sp>
      <p:sp>
        <p:nvSpPr>
          <p:cNvPr id="869421" name="Text Box 45"/>
          <p:cNvSpPr txBox="1">
            <a:spLocks noChangeArrowheads="1"/>
          </p:cNvSpPr>
          <p:nvPr/>
        </p:nvSpPr>
        <p:spPr bwMode="auto">
          <a:xfrm rot="-866974">
            <a:off x="1874838" y="3748088"/>
            <a:ext cx="858837" cy="304800"/>
          </a:xfrm>
          <a:prstGeom prst="rect">
            <a:avLst/>
          </a:prstGeom>
          <a:noFill/>
          <a:ln w="9525" algn="ctr">
            <a:noFill/>
            <a:miter lim="800000"/>
            <a:headEnd/>
            <a:tailEnd/>
          </a:ln>
          <a:effectLst/>
        </p:spPr>
        <p:txBody>
          <a:bodyPr>
            <a:spAutoFit/>
          </a:bodyPr>
          <a:lstStyle/>
          <a:p>
            <a:pPr>
              <a:spcBef>
                <a:spcPct val="50000"/>
              </a:spcBef>
              <a:defRPr/>
            </a:pPr>
            <a:r>
              <a:rPr lang="en-GB" sz="1400">
                <a:solidFill>
                  <a:schemeClr val="tx1"/>
                </a:solidFill>
                <a:effectLst>
                  <a:outerShdw blurRad="38100" dist="38100" dir="2700000" algn="tl">
                    <a:srgbClr val="FFFFFF"/>
                  </a:outerShdw>
                </a:effectLst>
                <a:latin typeface="Calibri" pitchFamily="34" charset="0"/>
              </a:rPr>
              <a:t>25 kb</a:t>
            </a:r>
          </a:p>
        </p:txBody>
      </p:sp>
      <p:sp>
        <p:nvSpPr>
          <p:cNvPr id="869422" name="Text Box 46"/>
          <p:cNvSpPr txBox="1">
            <a:spLocks noChangeArrowheads="1"/>
          </p:cNvSpPr>
          <p:nvPr/>
        </p:nvSpPr>
        <p:spPr bwMode="auto">
          <a:xfrm rot="-866974">
            <a:off x="1874838" y="3195638"/>
            <a:ext cx="858837" cy="304800"/>
          </a:xfrm>
          <a:prstGeom prst="rect">
            <a:avLst/>
          </a:prstGeom>
          <a:noFill/>
          <a:ln w="9525" algn="ctr">
            <a:noFill/>
            <a:miter lim="800000"/>
            <a:headEnd/>
            <a:tailEnd/>
          </a:ln>
          <a:effectLst/>
        </p:spPr>
        <p:txBody>
          <a:bodyPr>
            <a:spAutoFit/>
          </a:bodyPr>
          <a:lstStyle/>
          <a:p>
            <a:pPr>
              <a:spcBef>
                <a:spcPct val="50000"/>
              </a:spcBef>
              <a:defRPr/>
            </a:pPr>
            <a:r>
              <a:rPr lang="en-GB" sz="1400">
                <a:solidFill>
                  <a:schemeClr val="tx1"/>
                </a:solidFill>
                <a:effectLst>
                  <a:outerShdw blurRad="38100" dist="38100" dir="2700000" algn="tl">
                    <a:srgbClr val="FFFFFF"/>
                  </a:outerShdw>
                </a:effectLst>
                <a:latin typeface="Calibri" pitchFamily="34" charset="0"/>
              </a:rPr>
              <a:t>20 kb</a:t>
            </a:r>
          </a:p>
        </p:txBody>
      </p:sp>
      <p:sp>
        <p:nvSpPr>
          <p:cNvPr id="869423" name="Text Box 47"/>
          <p:cNvSpPr txBox="1">
            <a:spLocks noChangeArrowheads="1"/>
          </p:cNvSpPr>
          <p:nvPr/>
        </p:nvSpPr>
        <p:spPr bwMode="auto">
          <a:xfrm rot="-866974">
            <a:off x="1874838" y="2619375"/>
            <a:ext cx="858837" cy="304800"/>
          </a:xfrm>
          <a:prstGeom prst="rect">
            <a:avLst/>
          </a:prstGeom>
          <a:noFill/>
          <a:ln w="9525" algn="ctr">
            <a:noFill/>
            <a:miter lim="800000"/>
            <a:headEnd/>
            <a:tailEnd/>
          </a:ln>
          <a:effectLst/>
        </p:spPr>
        <p:txBody>
          <a:bodyPr>
            <a:spAutoFit/>
          </a:bodyPr>
          <a:lstStyle/>
          <a:p>
            <a:pPr>
              <a:spcBef>
                <a:spcPct val="50000"/>
              </a:spcBef>
              <a:defRPr/>
            </a:pPr>
            <a:r>
              <a:rPr lang="en-GB" sz="1400">
                <a:solidFill>
                  <a:schemeClr val="tx1"/>
                </a:solidFill>
                <a:effectLst>
                  <a:outerShdw blurRad="38100" dist="38100" dir="2700000" algn="tl">
                    <a:srgbClr val="FFFFFF"/>
                  </a:outerShdw>
                </a:effectLst>
                <a:latin typeface="Calibri" pitchFamily="34" charset="0"/>
              </a:rPr>
              <a:t>15 kb</a:t>
            </a:r>
          </a:p>
        </p:txBody>
      </p:sp>
      <p:sp>
        <p:nvSpPr>
          <p:cNvPr id="869424" name="Text Box 48"/>
          <p:cNvSpPr txBox="1">
            <a:spLocks noChangeArrowheads="1"/>
          </p:cNvSpPr>
          <p:nvPr/>
        </p:nvSpPr>
        <p:spPr bwMode="auto">
          <a:xfrm rot="-866974">
            <a:off x="1874838" y="5643563"/>
            <a:ext cx="858837" cy="304800"/>
          </a:xfrm>
          <a:prstGeom prst="rect">
            <a:avLst/>
          </a:prstGeom>
          <a:noFill/>
          <a:ln w="9525" algn="ctr">
            <a:noFill/>
            <a:miter lim="800000"/>
            <a:headEnd/>
            <a:tailEnd/>
          </a:ln>
          <a:effectLst/>
        </p:spPr>
        <p:txBody>
          <a:bodyPr>
            <a:spAutoFit/>
          </a:bodyPr>
          <a:lstStyle/>
          <a:p>
            <a:pPr>
              <a:spcBef>
                <a:spcPct val="50000"/>
              </a:spcBef>
              <a:defRPr/>
            </a:pPr>
            <a:r>
              <a:rPr lang="en-GB" sz="1400">
                <a:solidFill>
                  <a:schemeClr val="tx1"/>
                </a:solidFill>
                <a:effectLst>
                  <a:outerShdw blurRad="38100" dist="38100" dir="2700000" algn="tl">
                    <a:srgbClr val="FFFFFF"/>
                  </a:outerShdw>
                </a:effectLst>
                <a:latin typeface="Calibri" pitchFamily="34" charset="0"/>
              </a:rPr>
              <a:t>15 kb</a:t>
            </a:r>
          </a:p>
        </p:txBody>
      </p:sp>
      <p:sp>
        <p:nvSpPr>
          <p:cNvPr id="869425" name="Text Box 49"/>
          <p:cNvSpPr txBox="1">
            <a:spLocks noChangeArrowheads="1"/>
          </p:cNvSpPr>
          <p:nvPr/>
        </p:nvSpPr>
        <p:spPr bwMode="auto">
          <a:xfrm rot="-866974">
            <a:off x="1874838" y="5091113"/>
            <a:ext cx="858837" cy="304800"/>
          </a:xfrm>
          <a:prstGeom prst="rect">
            <a:avLst/>
          </a:prstGeom>
          <a:noFill/>
          <a:ln w="9525" algn="ctr">
            <a:noFill/>
            <a:miter lim="800000"/>
            <a:headEnd/>
            <a:tailEnd/>
          </a:ln>
          <a:effectLst/>
        </p:spPr>
        <p:txBody>
          <a:bodyPr>
            <a:spAutoFit/>
          </a:bodyPr>
          <a:lstStyle/>
          <a:p>
            <a:pPr>
              <a:spcBef>
                <a:spcPct val="50000"/>
              </a:spcBef>
              <a:defRPr/>
            </a:pPr>
            <a:r>
              <a:rPr lang="en-GB" sz="1400">
                <a:solidFill>
                  <a:schemeClr val="tx1"/>
                </a:solidFill>
                <a:effectLst>
                  <a:outerShdw blurRad="38100" dist="38100" dir="2700000" algn="tl">
                    <a:srgbClr val="FFFFFF"/>
                  </a:outerShdw>
                </a:effectLst>
                <a:latin typeface="Calibri" pitchFamily="34" charset="0"/>
              </a:rPr>
              <a:t>20 kb</a:t>
            </a:r>
          </a:p>
        </p:txBody>
      </p:sp>
      <p:sp>
        <p:nvSpPr>
          <p:cNvPr id="869426" name="Text Box 50"/>
          <p:cNvSpPr txBox="1">
            <a:spLocks noChangeArrowheads="1"/>
          </p:cNvSpPr>
          <p:nvPr/>
        </p:nvSpPr>
        <p:spPr bwMode="auto">
          <a:xfrm rot="-866974">
            <a:off x="1874838" y="4514850"/>
            <a:ext cx="858837" cy="304800"/>
          </a:xfrm>
          <a:prstGeom prst="rect">
            <a:avLst/>
          </a:prstGeom>
          <a:noFill/>
          <a:ln w="9525" algn="ctr">
            <a:noFill/>
            <a:miter lim="800000"/>
            <a:headEnd/>
            <a:tailEnd/>
          </a:ln>
          <a:effectLst/>
        </p:spPr>
        <p:txBody>
          <a:bodyPr>
            <a:spAutoFit/>
          </a:bodyPr>
          <a:lstStyle/>
          <a:p>
            <a:pPr>
              <a:spcBef>
                <a:spcPct val="50000"/>
              </a:spcBef>
              <a:defRPr/>
            </a:pPr>
            <a:r>
              <a:rPr lang="en-GB" sz="1400">
                <a:solidFill>
                  <a:schemeClr val="tx1"/>
                </a:solidFill>
                <a:effectLst>
                  <a:outerShdw blurRad="38100" dist="38100" dir="2700000" algn="tl">
                    <a:srgbClr val="FFFFFF"/>
                  </a:outerShdw>
                </a:effectLst>
                <a:latin typeface="Calibri" pitchFamily="34" charset="0"/>
              </a:rPr>
              <a:t>25 kb</a:t>
            </a:r>
          </a:p>
        </p:txBody>
      </p:sp>
      <p:sp>
        <p:nvSpPr>
          <p:cNvPr id="869427" name="Text Box 51"/>
          <p:cNvSpPr txBox="1">
            <a:spLocks noChangeArrowheads="1"/>
          </p:cNvSpPr>
          <p:nvPr/>
        </p:nvSpPr>
        <p:spPr bwMode="auto">
          <a:xfrm rot="-1328994">
            <a:off x="5881688" y="3746500"/>
            <a:ext cx="858837" cy="304800"/>
          </a:xfrm>
          <a:prstGeom prst="rect">
            <a:avLst/>
          </a:prstGeom>
          <a:noFill/>
          <a:ln w="9525" algn="ctr">
            <a:noFill/>
            <a:miter lim="800000"/>
            <a:headEnd/>
            <a:tailEnd/>
          </a:ln>
          <a:effectLst/>
        </p:spPr>
        <p:txBody>
          <a:bodyPr>
            <a:spAutoFit/>
          </a:bodyPr>
          <a:lstStyle/>
          <a:p>
            <a:pPr>
              <a:spcBef>
                <a:spcPct val="50000"/>
              </a:spcBef>
              <a:defRPr/>
            </a:pPr>
            <a:r>
              <a:rPr lang="en-GB" sz="1400">
                <a:solidFill>
                  <a:schemeClr val="tx1"/>
                </a:solidFill>
                <a:effectLst>
                  <a:outerShdw blurRad="38100" dist="38100" dir="2700000" algn="tl">
                    <a:srgbClr val="FFFFFF"/>
                  </a:outerShdw>
                </a:effectLst>
                <a:latin typeface="Calibri" pitchFamily="34" charset="0"/>
              </a:rPr>
              <a:t>15 kb</a:t>
            </a:r>
          </a:p>
        </p:txBody>
      </p:sp>
      <p:sp>
        <p:nvSpPr>
          <p:cNvPr id="869428" name="Text Box 52"/>
          <p:cNvSpPr txBox="1">
            <a:spLocks noChangeArrowheads="1"/>
          </p:cNvSpPr>
          <p:nvPr/>
        </p:nvSpPr>
        <p:spPr bwMode="auto">
          <a:xfrm rot="-1328994">
            <a:off x="5881688" y="3438525"/>
            <a:ext cx="858837" cy="304800"/>
          </a:xfrm>
          <a:prstGeom prst="rect">
            <a:avLst/>
          </a:prstGeom>
          <a:noFill/>
          <a:ln w="9525" algn="ctr">
            <a:noFill/>
            <a:miter lim="800000"/>
            <a:headEnd/>
            <a:tailEnd/>
          </a:ln>
          <a:effectLst/>
        </p:spPr>
        <p:txBody>
          <a:bodyPr>
            <a:spAutoFit/>
          </a:bodyPr>
          <a:lstStyle/>
          <a:p>
            <a:pPr>
              <a:spcBef>
                <a:spcPct val="50000"/>
              </a:spcBef>
              <a:defRPr/>
            </a:pPr>
            <a:r>
              <a:rPr lang="en-GB" sz="1400">
                <a:solidFill>
                  <a:schemeClr val="tx1"/>
                </a:solidFill>
                <a:effectLst>
                  <a:outerShdw blurRad="38100" dist="38100" dir="2700000" algn="tl">
                    <a:srgbClr val="FFFFFF"/>
                  </a:outerShdw>
                </a:effectLst>
                <a:latin typeface="Calibri" pitchFamily="34" charset="0"/>
              </a:rPr>
              <a:t>20 kb</a:t>
            </a:r>
          </a:p>
        </p:txBody>
      </p:sp>
      <p:sp>
        <p:nvSpPr>
          <p:cNvPr id="869429" name="Text Box 53"/>
          <p:cNvSpPr txBox="1">
            <a:spLocks noChangeArrowheads="1"/>
          </p:cNvSpPr>
          <p:nvPr/>
        </p:nvSpPr>
        <p:spPr bwMode="auto">
          <a:xfrm rot="-1328994">
            <a:off x="5881688" y="3128963"/>
            <a:ext cx="858837" cy="304800"/>
          </a:xfrm>
          <a:prstGeom prst="rect">
            <a:avLst/>
          </a:prstGeom>
          <a:noFill/>
          <a:ln w="9525" algn="ctr">
            <a:noFill/>
            <a:miter lim="800000"/>
            <a:headEnd/>
            <a:tailEnd/>
          </a:ln>
          <a:effectLst/>
        </p:spPr>
        <p:txBody>
          <a:bodyPr>
            <a:spAutoFit/>
          </a:bodyPr>
          <a:lstStyle/>
          <a:p>
            <a:pPr>
              <a:spcBef>
                <a:spcPct val="50000"/>
              </a:spcBef>
              <a:defRPr/>
            </a:pPr>
            <a:r>
              <a:rPr lang="en-GB" sz="1400">
                <a:solidFill>
                  <a:schemeClr val="tx1"/>
                </a:solidFill>
                <a:effectLst>
                  <a:outerShdw blurRad="38100" dist="38100" dir="2700000" algn="tl">
                    <a:srgbClr val="FFFFFF"/>
                  </a:outerShdw>
                </a:effectLst>
                <a:latin typeface="Calibri" pitchFamily="34" charset="0"/>
              </a:rPr>
              <a:t>25 kb</a:t>
            </a:r>
          </a:p>
        </p:txBody>
      </p:sp>
      <p:sp>
        <p:nvSpPr>
          <p:cNvPr id="55" name="Rectangle 4"/>
          <p:cNvSpPr>
            <a:spLocks noChangeArrowheads="1"/>
          </p:cNvSpPr>
          <p:nvPr/>
        </p:nvSpPr>
        <p:spPr bwMode="auto">
          <a:xfrm>
            <a:off x="252248" y="623888"/>
            <a:ext cx="8639504" cy="1090171"/>
          </a:xfrm>
          <a:prstGeom prst="rect">
            <a:avLst/>
          </a:prstGeom>
          <a:noFill/>
          <a:ln w="9525">
            <a:noFill/>
            <a:miter lim="800000"/>
            <a:headEnd/>
            <a:tailEnd/>
          </a:ln>
          <a:effectLst/>
        </p:spPr>
        <p:txBody>
          <a:bodyPr wrap="square" lIns="92075" tIns="46038" rIns="92075" bIns="46038">
            <a:spAutoFit/>
          </a:bodyPr>
          <a:lstStyle/>
          <a:p>
            <a:pPr algn="just">
              <a:lnSpc>
                <a:spcPct val="90000"/>
              </a:lnSpc>
              <a:defRPr/>
            </a:pPr>
            <a:r>
              <a:rPr lang="en-US" sz="2400" dirty="0" smtClean="0">
                <a:solidFill>
                  <a:schemeClr val="bg1"/>
                </a:solidFill>
                <a:effectLst>
                  <a:outerShdw blurRad="38100" dist="38100" dir="2700000" algn="tl">
                    <a:srgbClr val="000000"/>
                  </a:outerShdw>
                </a:effectLst>
                <a:latin typeface="Calibri" pitchFamily="34" charset="0"/>
              </a:rPr>
              <a:t>…Actually the Cpx/</a:t>
            </a:r>
            <a:r>
              <a:rPr lang="en-US" sz="2400" dirty="0" err="1" smtClean="0">
                <a:solidFill>
                  <a:schemeClr val="bg1"/>
                </a:solidFill>
                <a:effectLst>
                  <a:outerShdw blurRad="38100" dist="38100" dir="2700000" algn="tl">
                    <a:srgbClr val="000000"/>
                  </a:outerShdw>
                </a:effectLst>
                <a:latin typeface="Calibri" pitchFamily="34" charset="0"/>
              </a:rPr>
              <a:t>Liq</a:t>
            </a:r>
            <a:r>
              <a:rPr lang="en-US" sz="2400" dirty="0" smtClean="0">
                <a:solidFill>
                  <a:schemeClr val="bg1"/>
                </a:solidFill>
                <a:effectLst>
                  <a:outerShdw blurRad="38100" dist="38100" dir="2700000" algn="tl">
                    <a:srgbClr val="000000"/>
                  </a:outerShdw>
                </a:effectLst>
                <a:latin typeface="Calibri" pitchFamily="34" charset="0"/>
              </a:rPr>
              <a:t> partition coefficient for Na changes particularly at P &gt;20 kb so the near-solidus melts where residual cpx is significant in quantity decrease in Na/Ca with increasing P.</a:t>
            </a:r>
            <a:endParaRPr lang="en-US" sz="5400" dirty="0">
              <a:solidFill>
                <a:schemeClr val="bg1"/>
              </a:solidFill>
              <a:effectLst>
                <a:outerShdw blurRad="38100" dist="38100" dir="2700000" algn="tl">
                  <a:srgbClr val="000000"/>
                </a:outerShdw>
              </a:effectLst>
              <a:latin typeface="Calibri" pitchFamily="34" charset="0"/>
            </a:endParaRPr>
          </a:p>
        </p:txBody>
      </p:sp>
      <p:sp>
        <p:nvSpPr>
          <p:cNvPr id="53" name="Text Box 35"/>
          <p:cNvSpPr txBox="1">
            <a:spLocks noChangeArrowheads="1"/>
          </p:cNvSpPr>
          <p:nvPr/>
        </p:nvSpPr>
        <p:spPr bwMode="auto">
          <a:xfrm>
            <a:off x="6991350" y="4765675"/>
            <a:ext cx="1714500" cy="1200329"/>
          </a:xfrm>
          <a:prstGeom prst="rect">
            <a:avLst/>
          </a:prstGeom>
          <a:noFill/>
          <a:ln w="9525" algn="ctr">
            <a:noFill/>
            <a:miter lim="800000"/>
            <a:headEnd/>
            <a:tailEnd/>
          </a:ln>
          <a:effectLst/>
        </p:spPr>
        <p:txBody>
          <a:bodyPr wrap="square">
            <a:spAutoFit/>
          </a:bodyPr>
          <a:lstStyle/>
          <a:p>
            <a:pPr algn="r">
              <a:defRPr/>
            </a:pPr>
            <a:r>
              <a:rPr lang="en-GB" dirty="0" smtClean="0">
                <a:solidFill>
                  <a:srgbClr val="FF0000"/>
                </a:solidFill>
                <a:effectLst/>
                <a:latin typeface="Calibri" pitchFamily="34" charset="0"/>
              </a:rPr>
              <a:t>Na</a:t>
            </a:r>
            <a:r>
              <a:rPr lang="en-GB" baseline="-25000" dirty="0" smtClean="0">
                <a:solidFill>
                  <a:srgbClr val="FF0000"/>
                </a:solidFill>
                <a:effectLst/>
                <a:latin typeface="Calibri" pitchFamily="34" charset="0"/>
              </a:rPr>
              <a:t>2</a:t>
            </a:r>
            <a:r>
              <a:rPr lang="en-GB" dirty="0" smtClean="0">
                <a:solidFill>
                  <a:srgbClr val="FF0000"/>
                </a:solidFill>
                <a:effectLst/>
                <a:latin typeface="Calibri" pitchFamily="34" charset="0"/>
              </a:rPr>
              <a:t>O function only of the degree of melting</a:t>
            </a:r>
            <a:endParaRPr lang="en-GB" dirty="0">
              <a:solidFill>
                <a:srgbClr val="FF0000"/>
              </a:solidFill>
              <a:effectLst/>
              <a:latin typeface="Calibri" pitchFamily="34" charset="0"/>
            </a:endParaRPr>
          </a:p>
        </p:txBody>
      </p:sp>
      <p:sp>
        <p:nvSpPr>
          <p:cNvPr id="56" name="Text Box 39"/>
          <p:cNvSpPr txBox="1">
            <a:spLocks noChangeArrowheads="1"/>
          </p:cNvSpPr>
          <p:nvPr/>
        </p:nvSpPr>
        <p:spPr bwMode="auto">
          <a:xfrm>
            <a:off x="6005513" y="5686425"/>
            <a:ext cx="1379537" cy="579438"/>
          </a:xfrm>
          <a:prstGeom prst="rect">
            <a:avLst/>
          </a:prstGeom>
          <a:noFill/>
          <a:ln w="9525" algn="ctr">
            <a:noFill/>
            <a:miter lim="800000"/>
            <a:headEnd/>
            <a:tailEnd/>
          </a:ln>
          <a:effectLst/>
        </p:spPr>
        <p:txBody>
          <a:bodyPr>
            <a:spAutoFit/>
          </a:bodyPr>
          <a:lstStyle/>
          <a:p>
            <a:pPr>
              <a:defRPr/>
            </a:pPr>
            <a:r>
              <a:rPr lang="en-GB" sz="3200" dirty="0" smtClean="0">
                <a:solidFill>
                  <a:schemeClr val="tx1"/>
                </a:solidFill>
                <a:latin typeface="Calibri" pitchFamily="34" charset="0"/>
              </a:rPr>
              <a:t>Why?</a:t>
            </a:r>
            <a:endParaRPr lang="en-GB" sz="3200" dirty="0">
              <a:solidFill>
                <a:schemeClr val="tx1"/>
              </a:solidFill>
              <a:latin typeface="Calibri" pitchFamily="34" charset="0"/>
            </a:endParaRPr>
          </a:p>
        </p:txBody>
      </p:sp>
      <p:sp>
        <p:nvSpPr>
          <p:cNvPr id="57" name="Rectangle 15"/>
          <p:cNvSpPr>
            <a:spLocks noChangeArrowheads="1"/>
          </p:cNvSpPr>
          <p:nvPr/>
        </p:nvSpPr>
        <p:spPr bwMode="auto">
          <a:xfrm>
            <a:off x="0" y="5797550"/>
            <a:ext cx="1193800" cy="646973"/>
          </a:xfrm>
          <a:prstGeom prst="rect">
            <a:avLst/>
          </a:prstGeom>
          <a:noFill/>
          <a:ln w="9525">
            <a:noFill/>
            <a:miter lim="800000"/>
            <a:headEnd/>
            <a:tailEnd/>
          </a:ln>
          <a:effectLst/>
        </p:spPr>
        <p:txBody>
          <a:bodyPr lIns="92075" tIns="46038" rIns="92075" bIns="46038">
            <a:spAutoFit/>
          </a:bodyPr>
          <a:lstStyle/>
          <a:p>
            <a:pPr algn="r" eaLnBrk="0" hangingPunct="0">
              <a:defRPr/>
            </a:pPr>
            <a:r>
              <a:rPr lang="en-US" sz="1200" dirty="0" err="1" smtClean="0">
                <a:solidFill>
                  <a:schemeClr val="bg1"/>
                </a:solidFill>
                <a:latin typeface="Calibri" pitchFamily="34" charset="0"/>
                <a:cs typeface="Arial" charset="0"/>
              </a:rPr>
              <a:t>Niu</a:t>
            </a:r>
            <a:r>
              <a:rPr lang="en-US" sz="1200" dirty="0" smtClean="0">
                <a:solidFill>
                  <a:schemeClr val="bg1"/>
                </a:solidFill>
                <a:latin typeface="Calibri" pitchFamily="34" charset="0"/>
                <a:cs typeface="Arial" charset="0"/>
              </a:rPr>
              <a:t> </a:t>
            </a:r>
            <a:r>
              <a:rPr lang="en-US" sz="1200" dirty="0">
                <a:solidFill>
                  <a:schemeClr val="bg1"/>
                </a:solidFill>
                <a:latin typeface="Calibri" pitchFamily="34" charset="0"/>
                <a:cs typeface="Arial" charset="0"/>
              </a:rPr>
              <a:t>and </a:t>
            </a:r>
            <a:r>
              <a:rPr lang="en-US" sz="1200" dirty="0" smtClean="0">
                <a:solidFill>
                  <a:schemeClr val="bg1"/>
                </a:solidFill>
                <a:latin typeface="Calibri" pitchFamily="34" charset="0"/>
                <a:cs typeface="Arial" charset="0"/>
              </a:rPr>
              <a:t>O’Hara, 2008 (J. </a:t>
            </a:r>
            <a:r>
              <a:rPr lang="en-US" sz="1200" dirty="0">
                <a:solidFill>
                  <a:schemeClr val="bg1"/>
                </a:solidFill>
                <a:latin typeface="Calibri" pitchFamily="34" charset="0"/>
                <a:cs typeface="Arial" charset="0"/>
              </a:rPr>
              <a:t>Petrol., 49, </a:t>
            </a:r>
            <a:r>
              <a:rPr lang="en-US" sz="1200" dirty="0" smtClean="0">
                <a:solidFill>
                  <a:schemeClr val="bg1"/>
                </a:solidFill>
                <a:latin typeface="Calibri" pitchFamily="34" charset="0"/>
                <a:cs typeface="Arial" charset="0"/>
              </a:rPr>
              <a:t>633-664)</a:t>
            </a:r>
            <a:endParaRPr lang="en-US" sz="1200" dirty="0">
              <a:solidFill>
                <a:schemeClr val="bg1"/>
              </a:solidFill>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5042" name="Text Box 2"/>
          <p:cNvSpPr txBox="1">
            <a:spLocks noChangeArrowheads="1"/>
          </p:cNvSpPr>
          <p:nvPr/>
        </p:nvSpPr>
        <p:spPr bwMode="auto">
          <a:xfrm>
            <a:off x="252248" y="704850"/>
            <a:ext cx="8639504" cy="5915466"/>
          </a:xfrm>
          <a:prstGeom prst="rect">
            <a:avLst/>
          </a:prstGeom>
          <a:noFill/>
          <a:ln w="9525">
            <a:noFill/>
            <a:miter lim="800000"/>
            <a:headEnd/>
            <a:tailEnd/>
          </a:ln>
          <a:effectLst/>
        </p:spPr>
        <p:txBody>
          <a:bodyPr wrap="square">
            <a:spAutoFit/>
          </a:bodyPr>
          <a:lstStyle/>
          <a:p>
            <a:pPr>
              <a:lnSpc>
                <a:spcPct val="110000"/>
              </a:lnSpc>
              <a:defRPr/>
            </a:pP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Upper mantle partial melting is the sum of still poorly understood complex phenomena.</a:t>
            </a:r>
          </a:p>
          <a:p>
            <a:pPr>
              <a:lnSpc>
                <a:spcPct val="110000"/>
              </a:lnSpc>
              <a:defRPr/>
            </a:pPr>
            <a:endParaRPr lang="en-GB" sz="900" dirty="0" smtClean="0">
              <a:solidFill>
                <a:schemeClr val="bg1"/>
              </a:solidFill>
              <a:effectLst>
                <a:outerShdw blurRad="38100" dist="38100" dir="2700000" algn="tl">
                  <a:srgbClr val="000000"/>
                </a:outerShdw>
              </a:effectLst>
              <a:latin typeface="Calibri" pitchFamily="34" charset="0"/>
              <a:sym typeface="Wingdings" pitchFamily="2" charset="2"/>
            </a:endParaRPr>
          </a:p>
          <a:p>
            <a:pPr>
              <a:lnSpc>
                <a:spcPct val="110000"/>
              </a:lnSpc>
              <a:defRPr/>
            </a:pP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Before starting to argue about depths and temperatures of formation of complex magmas we</a:t>
            </a:r>
            <a:r>
              <a:rPr lang="en-GB" sz="2000" dirty="0" smtClean="0">
                <a:solidFill>
                  <a:schemeClr val="bg1"/>
                </a:solidFill>
                <a:effectLst>
                  <a:outerShdw blurRad="38100" dist="38100" dir="2700000" algn="tl">
                    <a:srgbClr val="000000"/>
                  </a:outerShdw>
                </a:effectLst>
                <a:latin typeface="Calibri" pitchFamily="34" charset="0"/>
                <a:sym typeface="Wingdings" pitchFamily="2" charset="2"/>
              </a:rPr>
              <a:t> </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will</a:t>
            </a:r>
            <a:r>
              <a:rPr lang="en-GB" sz="2000" dirty="0" smtClean="0">
                <a:solidFill>
                  <a:schemeClr val="bg1"/>
                </a:solidFill>
                <a:effectLst>
                  <a:outerShdw blurRad="38100" dist="38100" dir="2700000" algn="tl">
                    <a:srgbClr val="000000"/>
                  </a:outerShdw>
                </a:effectLst>
                <a:latin typeface="Calibri" pitchFamily="34" charset="0"/>
                <a:sym typeface="Wingdings" pitchFamily="2" charset="2"/>
              </a:rPr>
              <a:t> </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focus</a:t>
            </a:r>
            <a:r>
              <a:rPr lang="en-GB" sz="2000" dirty="0" smtClean="0">
                <a:solidFill>
                  <a:schemeClr val="bg1"/>
                </a:solidFill>
                <a:effectLst>
                  <a:outerShdw blurRad="38100" dist="38100" dir="2700000" algn="tl">
                    <a:srgbClr val="000000"/>
                  </a:outerShdw>
                </a:effectLst>
                <a:latin typeface="Calibri" pitchFamily="34" charset="0"/>
                <a:sym typeface="Wingdings" pitchFamily="2" charset="2"/>
              </a:rPr>
              <a:t> </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attention on </a:t>
            </a:r>
            <a:r>
              <a:rPr lang="en-GB" sz="2800" u="sng" dirty="0" smtClean="0">
                <a:solidFill>
                  <a:schemeClr val="bg1"/>
                </a:solidFill>
                <a:effectLst>
                  <a:outerShdw blurRad="38100" dist="38100" dir="2700000" algn="tl">
                    <a:srgbClr val="000000"/>
                  </a:outerShdw>
                </a:effectLst>
                <a:latin typeface="Calibri" pitchFamily="34" charset="0"/>
                <a:sym typeface="Wingdings" pitchFamily="2" charset="2"/>
              </a:rPr>
              <a:t>the simplest natural system</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a:t>
            </a:r>
            <a:endParaRPr lang="en-GB" sz="900" dirty="0" smtClean="0">
              <a:solidFill>
                <a:schemeClr val="bg1"/>
              </a:solidFill>
              <a:effectLst>
                <a:outerShdw blurRad="38100" dist="38100" dir="2700000" algn="tl">
                  <a:srgbClr val="000000"/>
                </a:outerShdw>
              </a:effectLst>
              <a:latin typeface="Calibri" pitchFamily="34" charset="0"/>
              <a:sym typeface="Wingdings" pitchFamily="2" charset="2"/>
            </a:endParaRPr>
          </a:p>
          <a:p>
            <a:pPr>
              <a:lnSpc>
                <a:spcPct val="110000"/>
              </a:lnSpc>
              <a:defRPr/>
            </a:pPr>
            <a:endParaRPr lang="en-GB" sz="900" dirty="0" smtClean="0">
              <a:solidFill>
                <a:schemeClr val="bg1"/>
              </a:solidFill>
              <a:effectLst>
                <a:outerShdw blurRad="38100" dist="38100" dir="2700000" algn="tl">
                  <a:srgbClr val="000000"/>
                </a:outerShdw>
              </a:effectLst>
              <a:latin typeface="Calibri" pitchFamily="34" charset="0"/>
              <a:sym typeface="Wingdings" pitchFamily="2" charset="2"/>
            </a:endParaRPr>
          </a:p>
          <a:p>
            <a:pPr>
              <a:lnSpc>
                <a:spcPct val="110000"/>
              </a:lnSpc>
              <a:defRPr/>
            </a:pP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This is represented by </a:t>
            </a: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M</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id </a:t>
            </a: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O</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cean </a:t>
            </a: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R</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idge </a:t>
            </a: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B</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asalts (</a:t>
            </a: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MORB</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a:t>
            </a:r>
          </a:p>
          <a:p>
            <a:pPr>
              <a:lnSpc>
                <a:spcPct val="110000"/>
              </a:lnSpc>
              <a:defRPr/>
            </a:pPr>
            <a:endParaRPr lang="en-GB" sz="900" dirty="0" smtClean="0">
              <a:solidFill>
                <a:schemeClr val="bg1"/>
              </a:solidFill>
              <a:effectLst>
                <a:outerShdw blurRad="38100" dist="38100" dir="2700000" algn="tl">
                  <a:srgbClr val="000000"/>
                </a:outerShdw>
              </a:effectLst>
              <a:latin typeface="Calibri" pitchFamily="34" charset="0"/>
              <a:sym typeface="Wingdings" pitchFamily="2" charset="2"/>
            </a:endParaRPr>
          </a:p>
          <a:p>
            <a:pPr algn="ctr">
              <a:lnSpc>
                <a:spcPct val="110000"/>
              </a:lnSpc>
              <a:defRPr/>
            </a:pP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Why the simplest natural system?</a:t>
            </a:r>
          </a:p>
          <a:p>
            <a:pPr>
              <a:lnSpc>
                <a:spcPct val="110000"/>
              </a:lnSpc>
              <a:defRPr/>
            </a:pPr>
            <a:endParaRPr lang="en-GB" sz="900" dirty="0" smtClean="0">
              <a:solidFill>
                <a:schemeClr val="bg1"/>
              </a:solidFill>
              <a:effectLst>
                <a:outerShdw blurRad="38100" dist="38100" dir="2700000" algn="tl">
                  <a:srgbClr val="000000"/>
                </a:outerShdw>
              </a:effectLst>
              <a:latin typeface="Calibri" pitchFamily="34" charset="0"/>
              <a:sym typeface="Wingdings" pitchFamily="2" charset="2"/>
            </a:endParaRPr>
          </a:p>
          <a:p>
            <a:pPr algn="ctr">
              <a:lnSpc>
                <a:spcPct val="110000"/>
              </a:lnSpc>
              <a:defRPr/>
            </a:pP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The source can be assumed to be Ol+Opx+Cpx (&gt;98%);</a:t>
            </a:r>
          </a:p>
          <a:p>
            <a:pPr>
              <a:lnSpc>
                <a:spcPct val="110000"/>
              </a:lnSpc>
              <a:defRPr/>
            </a:pP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The melt composition is classically assumed to be nearly K- and volatile-free (not strictly true, but a necessary approximation to keep the system simple).</a:t>
            </a:r>
            <a:endParaRPr lang="en-GB" sz="2800" dirty="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855043" name="Text Box 3"/>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it-IT" sz="3200">
                <a:solidFill>
                  <a:schemeClr val="bg1"/>
                </a:solidFill>
                <a:effectLst>
                  <a:outerShdw blurRad="38100" dist="38100" dir="2700000" algn="tl">
                    <a:srgbClr val="000000"/>
                  </a:outerShdw>
                </a:effectLst>
                <a:latin typeface="Calibri" pitchFamily="34" charset="0"/>
              </a:rPr>
              <a:t>What</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we</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think</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we</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know</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about</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mantle</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processes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55042">
                                            <p:txEl>
                                              <p:pRg st="0" end="0"/>
                                            </p:txEl>
                                          </p:spTgt>
                                        </p:tgtEl>
                                        <p:attrNameLst>
                                          <p:attrName>style.visibility</p:attrName>
                                        </p:attrNameLst>
                                      </p:cBhvr>
                                      <p:to>
                                        <p:strVal val="visible"/>
                                      </p:to>
                                    </p:set>
                                    <p:animEffect transition="in" filter="fade">
                                      <p:cBhvr>
                                        <p:cTn id="7" dur="500"/>
                                        <p:tgtEl>
                                          <p:spTgt spid="85504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55042">
                                            <p:txEl>
                                              <p:pRg st="2" end="2"/>
                                            </p:txEl>
                                          </p:spTgt>
                                        </p:tgtEl>
                                        <p:attrNameLst>
                                          <p:attrName>style.visibility</p:attrName>
                                        </p:attrNameLst>
                                      </p:cBhvr>
                                      <p:to>
                                        <p:strVal val="visible"/>
                                      </p:to>
                                    </p:set>
                                    <p:animEffect transition="in" filter="fade">
                                      <p:cBhvr>
                                        <p:cTn id="12" dur="500"/>
                                        <p:tgtEl>
                                          <p:spTgt spid="85504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55042">
                                            <p:txEl>
                                              <p:pRg st="4" end="4"/>
                                            </p:txEl>
                                          </p:spTgt>
                                        </p:tgtEl>
                                        <p:attrNameLst>
                                          <p:attrName>style.visibility</p:attrName>
                                        </p:attrNameLst>
                                      </p:cBhvr>
                                      <p:to>
                                        <p:strVal val="visible"/>
                                      </p:to>
                                    </p:set>
                                    <p:animEffect transition="in" filter="fade">
                                      <p:cBhvr>
                                        <p:cTn id="17" dur="500"/>
                                        <p:tgtEl>
                                          <p:spTgt spid="85504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55042">
                                            <p:txEl>
                                              <p:pRg st="6" end="6"/>
                                            </p:txEl>
                                          </p:spTgt>
                                        </p:tgtEl>
                                        <p:attrNameLst>
                                          <p:attrName>style.visibility</p:attrName>
                                        </p:attrNameLst>
                                      </p:cBhvr>
                                      <p:to>
                                        <p:strVal val="visible"/>
                                      </p:to>
                                    </p:set>
                                    <p:animEffect transition="in" filter="fade">
                                      <p:cBhvr>
                                        <p:cTn id="22" dur="500"/>
                                        <p:tgtEl>
                                          <p:spTgt spid="855042">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55042">
                                            <p:txEl>
                                              <p:pRg st="8" end="8"/>
                                            </p:txEl>
                                          </p:spTgt>
                                        </p:tgtEl>
                                        <p:attrNameLst>
                                          <p:attrName>style.visibility</p:attrName>
                                        </p:attrNameLst>
                                      </p:cBhvr>
                                      <p:to>
                                        <p:strVal val="visible"/>
                                      </p:to>
                                    </p:set>
                                    <p:animEffect transition="in" filter="fade">
                                      <p:cBhvr>
                                        <p:cTn id="27" dur="500"/>
                                        <p:tgtEl>
                                          <p:spTgt spid="855042">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55042">
                                            <p:txEl>
                                              <p:pRg st="9" end="9"/>
                                            </p:txEl>
                                          </p:spTgt>
                                        </p:tgtEl>
                                        <p:attrNameLst>
                                          <p:attrName>style.visibility</p:attrName>
                                        </p:attrNameLst>
                                      </p:cBhvr>
                                      <p:to>
                                        <p:strVal val="visible"/>
                                      </p:to>
                                    </p:set>
                                    <p:animEffect transition="in" filter="fade">
                                      <p:cBhvr>
                                        <p:cTn id="32" dur="500"/>
                                        <p:tgtEl>
                                          <p:spTgt spid="85504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5042" grpId="0"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07586" name="Text Box 2"/>
          <p:cNvSpPr txBox="1">
            <a:spLocks noChangeArrowheads="1"/>
          </p:cNvSpPr>
          <p:nvPr/>
        </p:nvSpPr>
        <p:spPr bwMode="auto">
          <a:xfrm>
            <a:off x="315310" y="704850"/>
            <a:ext cx="8513380" cy="5136791"/>
          </a:xfrm>
          <a:prstGeom prst="rect">
            <a:avLst/>
          </a:prstGeom>
          <a:noFill/>
          <a:ln w="9525">
            <a:noFill/>
            <a:miter lim="800000"/>
            <a:headEnd/>
            <a:tailEnd/>
          </a:ln>
          <a:effectLst/>
        </p:spPr>
        <p:txBody>
          <a:bodyPr wrap="square">
            <a:spAutoFit/>
          </a:bodyPr>
          <a:lstStyle/>
          <a:p>
            <a:pPr>
              <a:lnSpc>
                <a:spcPct val="110000"/>
              </a:lnSpc>
              <a:defRPr/>
            </a:pPr>
            <a:r>
              <a:rPr lang="en-GB" sz="2800" smtClean="0">
                <a:solidFill>
                  <a:srgbClr val="FFFF00"/>
                </a:solidFill>
                <a:effectLst>
                  <a:outerShdw blurRad="38100" dist="38100" dir="2700000" algn="tl">
                    <a:srgbClr val="000000"/>
                  </a:outerShdw>
                </a:effectLst>
                <a:latin typeface="Calibri" pitchFamily="34" charset="0"/>
                <a:sym typeface="Wingdings" pitchFamily="2" charset="2"/>
              </a:rPr>
              <a:t>But are MORB really volatile-free melts?</a:t>
            </a:r>
          </a:p>
          <a:p>
            <a:pPr>
              <a:lnSpc>
                <a:spcPct val="110000"/>
              </a:lnSpc>
              <a:defRPr/>
            </a:pPr>
            <a:endParaRPr lang="en-GB" sz="900" smtClean="0">
              <a:solidFill>
                <a:srgbClr val="FFFF00"/>
              </a:solidFill>
              <a:effectLst>
                <a:outerShdw blurRad="38100" dist="38100" dir="2700000" algn="tl">
                  <a:srgbClr val="000000"/>
                </a:outerShdw>
              </a:effectLst>
              <a:latin typeface="Calibri" pitchFamily="34" charset="0"/>
              <a:sym typeface="Wingdings" pitchFamily="2" charset="2"/>
            </a:endParaRPr>
          </a:p>
          <a:p>
            <a:pPr>
              <a:lnSpc>
                <a:spcPct val="110000"/>
              </a:lnSpc>
              <a:defRPr/>
            </a:pPr>
            <a:r>
              <a:rPr lang="en-GB" sz="2800" smtClean="0">
                <a:solidFill>
                  <a:schemeClr val="bg1"/>
                </a:solidFill>
                <a:effectLst>
                  <a:outerShdw blurRad="38100" dist="38100" dir="2700000" algn="tl">
                    <a:srgbClr val="000000"/>
                  </a:outerShdw>
                </a:effectLst>
                <a:latin typeface="Calibri" pitchFamily="34" charset="0"/>
                <a:sym typeface="Wingdings" pitchFamily="2" charset="2"/>
              </a:rPr>
              <a:t>MORB are classically attributed to decompression melting of upwelling upper mantle/asthenosphere at normal mantle temperature and </a:t>
            </a:r>
            <a:r>
              <a:rPr lang="en-GB" sz="2800" u="sng" smtClean="0">
                <a:solidFill>
                  <a:schemeClr val="bg1"/>
                </a:solidFill>
                <a:effectLst>
                  <a:outerShdw blurRad="38100" dist="38100" dir="2700000" algn="tl">
                    <a:srgbClr val="000000"/>
                  </a:outerShdw>
                </a:effectLst>
                <a:latin typeface="Calibri" pitchFamily="34" charset="0"/>
                <a:sym typeface="Wingdings" pitchFamily="2" charset="2"/>
              </a:rPr>
              <a:t>melting has been considered to occur in the absence of significant volatiles (C-H-O)</a:t>
            </a:r>
            <a:r>
              <a:rPr lang="en-GB" sz="2800" smtClean="0">
                <a:solidFill>
                  <a:schemeClr val="bg1"/>
                </a:solidFill>
                <a:effectLst>
                  <a:outerShdw blurRad="38100" dist="38100" dir="2700000" algn="tl">
                    <a:srgbClr val="000000"/>
                  </a:outerShdw>
                </a:effectLst>
                <a:latin typeface="Calibri" pitchFamily="34" charset="0"/>
                <a:sym typeface="Wingdings" pitchFamily="2" charset="2"/>
              </a:rPr>
              <a:t>.</a:t>
            </a:r>
          </a:p>
          <a:p>
            <a:pPr>
              <a:lnSpc>
                <a:spcPct val="110000"/>
              </a:lnSpc>
              <a:defRPr/>
            </a:pPr>
            <a:endParaRPr lang="en-GB" sz="900" smtClean="0">
              <a:solidFill>
                <a:schemeClr val="bg1"/>
              </a:solidFill>
              <a:effectLst>
                <a:outerShdw blurRad="38100" dist="38100" dir="2700000" algn="tl">
                  <a:srgbClr val="000000"/>
                </a:outerShdw>
              </a:effectLst>
              <a:latin typeface="Calibri" pitchFamily="34" charset="0"/>
              <a:sym typeface="Wingdings" pitchFamily="2" charset="2"/>
            </a:endParaRPr>
          </a:p>
          <a:p>
            <a:pPr>
              <a:lnSpc>
                <a:spcPct val="110000"/>
              </a:lnSpc>
              <a:defRPr/>
            </a:pPr>
            <a:r>
              <a:rPr lang="en-GB" sz="2800" smtClean="0">
                <a:solidFill>
                  <a:srgbClr val="FFFF00"/>
                </a:solidFill>
                <a:effectLst>
                  <a:outerShdw blurRad="38100" dist="38100" dir="2700000" algn="tl">
                    <a:srgbClr val="000000"/>
                  </a:outerShdw>
                </a:effectLst>
                <a:latin typeface="Calibri" pitchFamily="34" charset="0"/>
                <a:sym typeface="Wingdings" pitchFamily="2" charset="2"/>
              </a:rPr>
              <a:t>Nevertheless, primitive MORB have </a:t>
            </a:r>
            <a:r>
              <a:rPr lang="en-GB" sz="2800" smtClean="0">
                <a:solidFill>
                  <a:schemeClr val="bg1"/>
                </a:solidFill>
                <a:effectLst>
                  <a:outerShdw blurRad="38100" dist="38100" dir="2700000" algn="tl">
                    <a:srgbClr val="000000"/>
                  </a:outerShdw>
                </a:effectLst>
                <a:latin typeface="Calibri" pitchFamily="34" charset="0"/>
                <a:sym typeface="Wingdings" pitchFamily="2" charset="2"/>
              </a:rPr>
              <a:t>water</a:t>
            </a:r>
            <a:r>
              <a:rPr lang="en-GB" sz="2800" smtClean="0">
                <a:solidFill>
                  <a:srgbClr val="FFFF00"/>
                </a:solidFill>
                <a:effectLst>
                  <a:outerShdw blurRad="38100" dist="38100" dir="2700000" algn="tl">
                    <a:srgbClr val="000000"/>
                  </a:outerShdw>
                </a:effectLst>
                <a:latin typeface="Calibri" pitchFamily="34" charset="0"/>
                <a:sym typeface="Wingdings" pitchFamily="2" charset="2"/>
              </a:rPr>
              <a:t> and </a:t>
            </a:r>
            <a:r>
              <a:rPr lang="en-GB" sz="2800" smtClean="0">
                <a:solidFill>
                  <a:schemeClr val="bg1"/>
                </a:solidFill>
                <a:effectLst>
                  <a:outerShdw blurRad="38100" dist="38100" dir="2700000" algn="tl">
                    <a:srgbClr val="000000"/>
                  </a:outerShdw>
                </a:effectLst>
                <a:latin typeface="Calibri" pitchFamily="34" charset="0"/>
                <a:sym typeface="Wingdings" pitchFamily="2" charset="2"/>
              </a:rPr>
              <a:t>carbon</a:t>
            </a:r>
            <a:r>
              <a:rPr lang="en-GB" sz="2800" smtClean="0">
                <a:solidFill>
                  <a:srgbClr val="FFFF00"/>
                </a:solidFill>
                <a:effectLst>
                  <a:outerShdw blurRad="38100" dist="38100" dir="2700000" algn="tl">
                    <a:srgbClr val="000000"/>
                  </a:outerShdw>
                </a:effectLst>
                <a:latin typeface="Calibri" pitchFamily="34" charset="0"/>
                <a:sym typeface="Wingdings" pitchFamily="2" charset="2"/>
              </a:rPr>
              <a:t> contents which are not negligible but rather </a:t>
            </a:r>
            <a:r>
              <a:rPr lang="en-GB" sz="2800" smtClean="0">
                <a:solidFill>
                  <a:schemeClr val="bg1"/>
                </a:solidFill>
                <a:effectLst>
                  <a:outerShdw blurRad="38100" dist="38100" dir="2700000" algn="tl">
                    <a:srgbClr val="000000"/>
                  </a:outerShdw>
                </a:effectLst>
                <a:latin typeface="Calibri" pitchFamily="34" charset="0"/>
                <a:sym typeface="Wingdings" pitchFamily="2" charset="2"/>
              </a:rPr>
              <a:t>are very low because of relatively high degrees of melting</a:t>
            </a:r>
            <a:r>
              <a:rPr lang="en-GB" sz="2800" smtClean="0">
                <a:solidFill>
                  <a:srgbClr val="FFFF00"/>
                </a:solidFill>
                <a:effectLst>
                  <a:outerShdw blurRad="38100" dist="38100" dir="2700000" algn="tl">
                    <a:srgbClr val="000000"/>
                  </a:outerShdw>
                </a:effectLst>
                <a:latin typeface="Calibri" pitchFamily="34" charset="0"/>
                <a:sym typeface="Wingdings" pitchFamily="2" charset="2"/>
              </a:rPr>
              <a:t> of a source with </a:t>
            </a:r>
            <a:r>
              <a:rPr lang="en-GB" sz="2800" smtClean="0">
                <a:solidFill>
                  <a:schemeClr val="bg1"/>
                </a:solidFill>
                <a:effectLst>
                  <a:outerShdw blurRad="38100" dist="38100" dir="2700000" algn="tl">
                    <a:srgbClr val="000000"/>
                  </a:outerShdw>
                </a:effectLst>
                <a:latin typeface="Calibri" pitchFamily="34" charset="0"/>
                <a:sym typeface="Wingdings" pitchFamily="2" charset="2"/>
              </a:rPr>
              <a:t>low</a:t>
            </a:r>
            <a:r>
              <a:rPr lang="en-GB" sz="2800" smtClean="0">
                <a:solidFill>
                  <a:srgbClr val="FFFF00"/>
                </a:solidFill>
                <a:effectLst>
                  <a:outerShdw blurRad="38100" dist="38100" dir="2700000" algn="tl">
                    <a:srgbClr val="000000"/>
                  </a:outerShdw>
                </a:effectLst>
                <a:latin typeface="Calibri" pitchFamily="34" charset="0"/>
                <a:sym typeface="Wingdings" pitchFamily="2" charset="2"/>
              </a:rPr>
              <a:t> carbon and hydrogen contents (see next lesson). </a:t>
            </a:r>
            <a:endParaRPr lang="en-GB" sz="2800">
              <a:solidFill>
                <a:srgbClr val="FFFF00"/>
              </a:solidFill>
              <a:effectLst>
                <a:outerShdw blurRad="38100" dist="38100" dir="2700000" algn="tl">
                  <a:srgbClr val="000000"/>
                </a:outerShdw>
              </a:effectLst>
              <a:latin typeface="Calibri" pitchFamily="34" charset="0"/>
              <a:sym typeface="Wingdings" pitchFamily="2" charset="2"/>
            </a:endParaRPr>
          </a:p>
        </p:txBody>
      </p:sp>
      <p:sp>
        <p:nvSpPr>
          <p:cNvPr id="707587" name="Text Box 3"/>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it-IT" sz="3200">
                <a:solidFill>
                  <a:schemeClr val="bg1"/>
                </a:solidFill>
                <a:effectLst>
                  <a:outerShdw blurRad="38100" dist="38100" dir="2700000" algn="tl">
                    <a:srgbClr val="000000"/>
                  </a:outerShdw>
                </a:effectLst>
                <a:latin typeface="Calibri" pitchFamily="34" charset="0"/>
              </a:rPr>
              <a:t>What</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we</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think</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we</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know</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about</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mantle</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processes</a:t>
            </a:r>
          </a:p>
        </p:txBody>
      </p:sp>
      <p:sp>
        <p:nvSpPr>
          <p:cNvPr id="707588" name="Text Box 4"/>
          <p:cNvSpPr txBox="1">
            <a:spLocks noChangeArrowheads="1"/>
          </p:cNvSpPr>
          <p:nvPr/>
        </p:nvSpPr>
        <p:spPr bwMode="auto">
          <a:xfrm>
            <a:off x="3632199" y="6015038"/>
            <a:ext cx="5446713" cy="336550"/>
          </a:xfrm>
          <a:prstGeom prst="rect">
            <a:avLst/>
          </a:prstGeom>
          <a:noFill/>
          <a:ln w="9525" algn="ctr">
            <a:noFill/>
            <a:miter lim="800000"/>
            <a:headEnd/>
            <a:tailEnd/>
          </a:ln>
          <a:effectLst/>
        </p:spPr>
        <p:txBody>
          <a:bodyPr wrap="square">
            <a:spAutoFit/>
          </a:bodyPr>
          <a:lstStyle/>
          <a:p>
            <a:pPr algn="r">
              <a:spcBef>
                <a:spcPct val="50000"/>
              </a:spcBef>
              <a:defRPr/>
            </a:pPr>
            <a:r>
              <a:rPr lang="it-IT" sz="1600">
                <a:solidFill>
                  <a:schemeClr val="bg1"/>
                </a:solidFill>
                <a:effectLst>
                  <a:outerShdw blurRad="38100" dist="38100" dir="2700000" algn="tl">
                    <a:srgbClr val="000000"/>
                  </a:outerShdw>
                </a:effectLst>
                <a:latin typeface="Calibri" pitchFamily="34" charset="0"/>
              </a:rPr>
              <a:t>D.H. Green (http://www.mantleplumes.org/MantleTemp.html)</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07586">
                                            <p:txEl>
                                              <p:pRg st="0" end="0"/>
                                            </p:txEl>
                                          </p:spTgt>
                                        </p:tgtEl>
                                        <p:attrNameLst>
                                          <p:attrName>style.visibility</p:attrName>
                                        </p:attrNameLst>
                                      </p:cBhvr>
                                      <p:to>
                                        <p:strVal val="visible"/>
                                      </p:to>
                                    </p:set>
                                    <p:animEffect transition="in" filter="fade">
                                      <p:cBhvr>
                                        <p:cTn id="7" dur="500"/>
                                        <p:tgtEl>
                                          <p:spTgt spid="70758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07586">
                                            <p:txEl>
                                              <p:pRg st="2" end="2"/>
                                            </p:txEl>
                                          </p:spTgt>
                                        </p:tgtEl>
                                        <p:attrNameLst>
                                          <p:attrName>style.visibility</p:attrName>
                                        </p:attrNameLst>
                                      </p:cBhvr>
                                      <p:to>
                                        <p:strVal val="visible"/>
                                      </p:to>
                                    </p:set>
                                    <p:animEffect transition="in" filter="fade">
                                      <p:cBhvr>
                                        <p:cTn id="12" dur="500"/>
                                        <p:tgtEl>
                                          <p:spTgt spid="70758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07586">
                                            <p:txEl>
                                              <p:pRg st="4" end="4"/>
                                            </p:txEl>
                                          </p:spTgt>
                                        </p:tgtEl>
                                        <p:attrNameLst>
                                          <p:attrName>style.visibility</p:attrName>
                                        </p:attrNameLst>
                                      </p:cBhvr>
                                      <p:to>
                                        <p:strVal val="visible"/>
                                      </p:to>
                                    </p:set>
                                    <p:animEffect transition="in" filter="fade">
                                      <p:cBhvr>
                                        <p:cTn id="17" dur="500"/>
                                        <p:tgtEl>
                                          <p:spTgt spid="707586">
                                            <p:txEl>
                                              <p:pRg st="4" end="4"/>
                                            </p:txEl>
                                          </p:spTgt>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707588"/>
                                        </p:tgtEl>
                                        <p:attrNameLst>
                                          <p:attrName>style.visibility</p:attrName>
                                        </p:attrNameLst>
                                      </p:cBhvr>
                                      <p:to>
                                        <p:strVal val="visible"/>
                                      </p:to>
                                    </p:set>
                                    <p:animEffect transition="in" filter="fade">
                                      <p:cBhvr>
                                        <p:cTn id="21" dur="500"/>
                                        <p:tgtEl>
                                          <p:spTgt spid="7075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7586" grpId="0" build="p" autoUpdateAnimBg="0"/>
      <p:bldP spid="707588" grpId="0"/>
    </p:bld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85058" name="Text Box 2"/>
          <p:cNvSpPr txBox="1">
            <a:spLocks noChangeArrowheads="1"/>
          </p:cNvSpPr>
          <p:nvPr/>
        </p:nvSpPr>
        <p:spPr bwMode="auto">
          <a:xfrm>
            <a:off x="346841" y="658568"/>
            <a:ext cx="8450318" cy="5816977"/>
          </a:xfrm>
          <a:prstGeom prst="rect">
            <a:avLst/>
          </a:prstGeom>
          <a:noFill/>
          <a:ln w="9525">
            <a:noFill/>
            <a:miter lim="800000"/>
            <a:headEnd/>
            <a:tailEnd/>
          </a:ln>
          <a:effectLst/>
        </p:spPr>
        <p:txBody>
          <a:bodyPr wrap="square">
            <a:spAutoFit/>
          </a:bodyPr>
          <a:lstStyle/>
          <a:p>
            <a:pPr>
              <a:defRPr/>
            </a:pPr>
            <a:r>
              <a:rPr lang="en-GB" sz="2800" smtClean="0">
                <a:solidFill>
                  <a:schemeClr val="bg1"/>
                </a:solidFill>
                <a:effectLst>
                  <a:outerShdw blurRad="38100" dist="38100" dir="2700000" algn="tl">
                    <a:srgbClr val="000000"/>
                  </a:outerShdw>
                </a:effectLst>
                <a:latin typeface="Calibri" pitchFamily="34" charset="0"/>
                <a:sym typeface="Wingdings" pitchFamily="2" charset="2"/>
              </a:rPr>
              <a:t>Uppermost mantle (down to 100-150 km) is essentially made up of peridotitic mineral assemblages (olivine + orthopyroxene + clinopyroxene + spinel/garnet).</a:t>
            </a:r>
          </a:p>
          <a:p>
            <a:pPr>
              <a:defRPr/>
            </a:pPr>
            <a:endParaRPr lang="en-GB" sz="800" smtClean="0">
              <a:solidFill>
                <a:schemeClr val="bg1"/>
              </a:solidFill>
              <a:effectLst>
                <a:outerShdw blurRad="38100" dist="38100" dir="2700000" algn="tl">
                  <a:srgbClr val="000000"/>
                </a:outerShdw>
              </a:effectLst>
              <a:latin typeface="Calibri" pitchFamily="34" charset="0"/>
              <a:sym typeface="Wingdings" pitchFamily="2" charset="2"/>
            </a:endParaRPr>
          </a:p>
          <a:p>
            <a:pPr>
              <a:defRPr/>
            </a:pPr>
            <a:r>
              <a:rPr lang="en-GB" sz="2800" smtClean="0">
                <a:solidFill>
                  <a:schemeClr val="bg1"/>
                </a:solidFill>
                <a:effectLst>
                  <a:outerShdw blurRad="38100" dist="38100" dir="2700000" algn="tl">
                    <a:srgbClr val="000000"/>
                  </a:outerShdw>
                </a:effectLst>
                <a:latin typeface="Calibri" pitchFamily="34" charset="0"/>
                <a:sym typeface="Wingdings" pitchFamily="2" charset="2"/>
              </a:rPr>
              <a:t>This is the region where magmas form.</a:t>
            </a:r>
            <a:endParaRPr lang="en-GB" sz="800" smtClean="0">
              <a:solidFill>
                <a:schemeClr val="bg1"/>
              </a:solidFill>
              <a:effectLst>
                <a:outerShdw blurRad="38100" dist="38100" dir="2700000" algn="tl">
                  <a:srgbClr val="000000"/>
                </a:outerShdw>
              </a:effectLst>
              <a:latin typeface="Calibri" pitchFamily="34" charset="0"/>
              <a:sym typeface="Wingdings" pitchFamily="2" charset="2"/>
            </a:endParaRPr>
          </a:p>
          <a:p>
            <a:pPr>
              <a:defRPr/>
            </a:pPr>
            <a:endParaRPr lang="en-GB" sz="800" smtClean="0">
              <a:solidFill>
                <a:schemeClr val="bg1"/>
              </a:solidFill>
              <a:effectLst>
                <a:outerShdw blurRad="38100" dist="38100" dir="2700000" algn="tl">
                  <a:srgbClr val="000000"/>
                </a:outerShdw>
              </a:effectLst>
              <a:latin typeface="Calibri" pitchFamily="34" charset="0"/>
              <a:sym typeface="Wingdings" pitchFamily="2" charset="2"/>
            </a:endParaRPr>
          </a:p>
          <a:p>
            <a:pPr algn="ctr">
              <a:defRPr/>
            </a:pPr>
            <a:r>
              <a:rPr lang="en-GB" sz="3000" smtClean="0">
                <a:solidFill>
                  <a:srgbClr val="FFFF00"/>
                </a:solidFill>
                <a:effectLst>
                  <a:outerShdw blurRad="38100" dist="38100" dir="2700000" algn="tl">
                    <a:srgbClr val="000000"/>
                  </a:outerShdw>
                </a:effectLst>
                <a:latin typeface="Calibri" pitchFamily="34" charset="0"/>
                <a:sym typeface="Wingdings" pitchFamily="2" charset="2"/>
              </a:rPr>
              <a:t>Why can magmas not derive from much deeper sources?</a:t>
            </a:r>
          </a:p>
          <a:p>
            <a:pPr>
              <a:defRPr/>
            </a:pPr>
            <a:endParaRPr lang="en-GB" sz="800" smtClean="0">
              <a:solidFill>
                <a:schemeClr val="bg1"/>
              </a:solidFill>
              <a:effectLst>
                <a:outerShdw blurRad="38100" dist="38100" dir="2700000" algn="tl">
                  <a:srgbClr val="000000"/>
                </a:outerShdw>
              </a:effectLst>
              <a:latin typeface="Calibri" pitchFamily="34" charset="0"/>
              <a:sym typeface="Wingdings" pitchFamily="2" charset="2"/>
            </a:endParaRPr>
          </a:p>
          <a:p>
            <a:pPr>
              <a:defRPr/>
            </a:pPr>
            <a:r>
              <a:rPr lang="en-GB" sz="2800" smtClean="0">
                <a:solidFill>
                  <a:schemeClr val="bg1"/>
                </a:solidFill>
                <a:effectLst>
                  <a:outerShdw blurRad="38100" dist="38100" dir="2700000" algn="tl">
                    <a:srgbClr val="000000"/>
                  </a:outerShdw>
                </a:effectLst>
                <a:latin typeface="Calibri" pitchFamily="34" charset="0"/>
                <a:sym typeface="Wingdings" pitchFamily="2" charset="2"/>
              </a:rPr>
              <a:t>Magma is highly compressible (much more than solid mantle minerals).</a:t>
            </a:r>
          </a:p>
          <a:p>
            <a:pPr>
              <a:defRPr/>
            </a:pPr>
            <a:endParaRPr lang="en-GB" sz="800" smtClean="0">
              <a:solidFill>
                <a:schemeClr val="bg1"/>
              </a:solidFill>
              <a:effectLst>
                <a:outerShdw blurRad="38100" dist="38100" dir="2700000" algn="tl">
                  <a:srgbClr val="000000"/>
                </a:outerShdw>
              </a:effectLst>
              <a:latin typeface="Calibri" pitchFamily="34" charset="0"/>
              <a:sym typeface="Wingdings" pitchFamily="2" charset="2"/>
            </a:endParaRPr>
          </a:p>
          <a:p>
            <a:pPr>
              <a:defRPr/>
            </a:pPr>
            <a:r>
              <a:rPr lang="en-GB" sz="2800" smtClean="0">
                <a:solidFill>
                  <a:schemeClr val="bg1"/>
                </a:solidFill>
                <a:effectLst>
                  <a:outerShdw blurRad="38100" dist="38100" dir="2700000" algn="tl">
                    <a:srgbClr val="000000"/>
                  </a:outerShdw>
                </a:effectLst>
                <a:latin typeface="Calibri" pitchFamily="34" charset="0"/>
                <a:sym typeface="Wingdings" pitchFamily="2" charset="2"/>
              </a:rPr>
              <a:t>This means that with increasing P the liquids can increase their density up to values higher than ambient solid mantle. This reduces their buoyancy and therefore becomes an obstacle for rising to the surface.</a:t>
            </a:r>
            <a:endParaRPr lang="en-GB" sz="2800">
              <a:solidFill>
                <a:schemeClr val="bg1"/>
              </a:solidFill>
              <a:effectLst>
                <a:outerShdw blurRad="38100" dist="38100" dir="2700000" algn="tl">
                  <a:srgbClr val="000000"/>
                </a:outerShdw>
              </a:effectLst>
              <a:latin typeface="Calibri" pitchFamily="34" charset="0"/>
            </a:endParaRPr>
          </a:p>
        </p:txBody>
      </p:sp>
      <p:sp>
        <p:nvSpPr>
          <p:cNvPr id="685059" name="Text Box 3"/>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it-IT" sz="3200">
                <a:solidFill>
                  <a:schemeClr val="bg1"/>
                </a:solidFill>
                <a:effectLst>
                  <a:outerShdw blurRad="38100" dist="38100" dir="2700000" algn="tl">
                    <a:srgbClr val="000000"/>
                  </a:outerShdw>
                </a:effectLst>
                <a:latin typeface="Calibri" pitchFamily="34" charset="0"/>
              </a:rPr>
              <a:t>What</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we</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think</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we</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know</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about</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mantle</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processes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85058">
                                            <p:txEl>
                                              <p:pRg st="0" end="0"/>
                                            </p:txEl>
                                          </p:spTgt>
                                        </p:tgtEl>
                                        <p:attrNameLst>
                                          <p:attrName>style.visibility</p:attrName>
                                        </p:attrNameLst>
                                      </p:cBhvr>
                                      <p:to>
                                        <p:strVal val="visible"/>
                                      </p:to>
                                    </p:set>
                                    <p:animEffect transition="in" filter="fade">
                                      <p:cBhvr>
                                        <p:cTn id="7" dur="500"/>
                                        <p:tgtEl>
                                          <p:spTgt spid="68505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85058">
                                            <p:txEl>
                                              <p:pRg st="2" end="2"/>
                                            </p:txEl>
                                          </p:spTgt>
                                        </p:tgtEl>
                                        <p:attrNameLst>
                                          <p:attrName>style.visibility</p:attrName>
                                        </p:attrNameLst>
                                      </p:cBhvr>
                                      <p:to>
                                        <p:strVal val="visible"/>
                                      </p:to>
                                    </p:set>
                                    <p:animEffect transition="in" filter="fade">
                                      <p:cBhvr>
                                        <p:cTn id="12" dur="500"/>
                                        <p:tgtEl>
                                          <p:spTgt spid="68505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85058">
                                            <p:txEl>
                                              <p:pRg st="4" end="4"/>
                                            </p:txEl>
                                          </p:spTgt>
                                        </p:tgtEl>
                                        <p:attrNameLst>
                                          <p:attrName>style.visibility</p:attrName>
                                        </p:attrNameLst>
                                      </p:cBhvr>
                                      <p:to>
                                        <p:strVal val="visible"/>
                                      </p:to>
                                    </p:set>
                                    <p:animEffect transition="in" filter="fade">
                                      <p:cBhvr>
                                        <p:cTn id="17" dur="500"/>
                                        <p:tgtEl>
                                          <p:spTgt spid="685058">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85058">
                                            <p:txEl>
                                              <p:pRg st="6" end="6"/>
                                            </p:txEl>
                                          </p:spTgt>
                                        </p:tgtEl>
                                        <p:attrNameLst>
                                          <p:attrName>style.visibility</p:attrName>
                                        </p:attrNameLst>
                                      </p:cBhvr>
                                      <p:to>
                                        <p:strVal val="visible"/>
                                      </p:to>
                                    </p:set>
                                    <p:animEffect transition="in" filter="fade">
                                      <p:cBhvr>
                                        <p:cTn id="22" dur="500"/>
                                        <p:tgtEl>
                                          <p:spTgt spid="685058">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85058">
                                            <p:txEl>
                                              <p:pRg st="8" end="8"/>
                                            </p:txEl>
                                          </p:spTgt>
                                        </p:tgtEl>
                                        <p:attrNameLst>
                                          <p:attrName>style.visibility</p:attrName>
                                        </p:attrNameLst>
                                      </p:cBhvr>
                                      <p:to>
                                        <p:strVal val="visible"/>
                                      </p:to>
                                    </p:set>
                                    <p:animEffect transition="in" filter="fade">
                                      <p:cBhvr>
                                        <p:cTn id="27" dur="500"/>
                                        <p:tgtEl>
                                          <p:spTgt spid="68505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5058" grpId="0" build="p"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5058" name="Text Box 2"/>
          <p:cNvSpPr txBox="1">
            <a:spLocks noChangeArrowheads="1"/>
          </p:cNvSpPr>
          <p:nvPr/>
        </p:nvSpPr>
        <p:spPr bwMode="auto">
          <a:xfrm>
            <a:off x="236483" y="937968"/>
            <a:ext cx="8671034" cy="5324535"/>
          </a:xfrm>
          <a:prstGeom prst="rect">
            <a:avLst/>
          </a:prstGeom>
          <a:noFill/>
          <a:ln w="9525">
            <a:noFill/>
            <a:miter lim="800000"/>
            <a:headEnd/>
            <a:tailEnd/>
          </a:ln>
          <a:effectLst/>
        </p:spPr>
        <p:txBody>
          <a:bodyPr wrap="square">
            <a:spAutoFit/>
          </a:bodyPr>
          <a:lstStyle/>
          <a:p>
            <a:pPr>
              <a:spcAft>
                <a:spcPts val="1200"/>
              </a:spcAft>
              <a:defRPr/>
            </a:pPr>
            <a:r>
              <a:rPr lang="en-GB" sz="3200" dirty="0" smtClean="0">
                <a:solidFill>
                  <a:schemeClr val="bg1"/>
                </a:solidFill>
                <a:effectLst>
                  <a:outerShdw blurRad="38100" dist="38100" dir="2700000" algn="tl">
                    <a:srgbClr val="000000"/>
                  </a:outerShdw>
                </a:effectLst>
                <a:latin typeface="Calibri" pitchFamily="34" charset="0"/>
                <a:sym typeface="Wingdings" pitchFamily="2" charset="2"/>
              </a:rPr>
              <a:t>- The depth of </a:t>
            </a:r>
            <a:r>
              <a:rPr lang="en-GB" sz="3200" u="sng" dirty="0" smtClean="0">
                <a:solidFill>
                  <a:schemeClr val="bg1"/>
                </a:solidFill>
                <a:effectLst>
                  <a:outerShdw blurRad="38100" dist="38100" dir="2700000" algn="tl">
                    <a:srgbClr val="000000"/>
                  </a:outerShdw>
                </a:effectLst>
                <a:latin typeface="Calibri" pitchFamily="34" charset="0"/>
                <a:sym typeface="Wingdings" pitchFamily="2" charset="2"/>
              </a:rPr>
              <a:t>melting</a:t>
            </a:r>
            <a:r>
              <a:rPr lang="en-GB" sz="3200" dirty="0" smtClean="0">
                <a:solidFill>
                  <a:schemeClr val="bg1"/>
                </a:solidFill>
                <a:effectLst>
                  <a:outerShdw blurRad="38100" dist="38100" dir="2700000" algn="tl">
                    <a:srgbClr val="000000"/>
                  </a:outerShdw>
                </a:effectLst>
                <a:latin typeface="Calibri" pitchFamily="34" charset="0"/>
                <a:sym typeface="Wingdings" pitchFamily="2" charset="2"/>
              </a:rPr>
              <a:t> is controlled by Earth’s geotherm and its intersection with the appropriate solidus.</a:t>
            </a:r>
          </a:p>
          <a:p>
            <a:pPr>
              <a:spcAft>
                <a:spcPts val="1200"/>
              </a:spcAft>
              <a:defRPr/>
            </a:pPr>
            <a:r>
              <a:rPr lang="en-GB" sz="3200" dirty="0" smtClean="0">
                <a:solidFill>
                  <a:schemeClr val="bg1"/>
                </a:solidFill>
                <a:effectLst>
                  <a:outerShdw blurRad="38100" dist="38100" dir="2700000" algn="tl">
                    <a:srgbClr val="000000"/>
                  </a:outerShdw>
                </a:effectLst>
                <a:latin typeface="Calibri" pitchFamily="34" charset="0"/>
                <a:sym typeface="Wingdings" pitchFamily="2" charset="2"/>
              </a:rPr>
              <a:t>- Whether magma </a:t>
            </a:r>
            <a:r>
              <a:rPr lang="en-GB" sz="3200" u="sng" dirty="0" smtClean="0">
                <a:solidFill>
                  <a:schemeClr val="bg1"/>
                </a:solidFill>
                <a:effectLst>
                  <a:outerShdw blurRad="38100" dist="38100" dir="2700000" algn="tl">
                    <a:srgbClr val="000000"/>
                  </a:outerShdw>
                </a:effectLst>
                <a:latin typeface="Calibri" pitchFamily="34" charset="0"/>
                <a:sym typeface="Wingdings" pitchFamily="2" charset="2"/>
              </a:rPr>
              <a:t>segregates</a:t>
            </a:r>
            <a:r>
              <a:rPr lang="en-GB" sz="3200" dirty="0" smtClean="0">
                <a:solidFill>
                  <a:schemeClr val="bg1"/>
                </a:solidFill>
                <a:effectLst>
                  <a:outerShdw blurRad="38100" dist="38100" dir="2700000" algn="tl">
                    <a:srgbClr val="000000"/>
                  </a:outerShdw>
                </a:effectLst>
                <a:latin typeface="Calibri" pitchFamily="34" charset="0"/>
                <a:sym typeface="Wingdings" pitchFamily="2" charset="2"/>
              </a:rPr>
              <a:t> is further controlled by melt fraction (porosity) and permeability (melt viscosity, surface forces, melt distribution in pores, on faces, in intersects). </a:t>
            </a:r>
          </a:p>
          <a:p>
            <a:pPr>
              <a:spcAft>
                <a:spcPts val="1200"/>
              </a:spcAft>
              <a:defRPr/>
            </a:pPr>
            <a:r>
              <a:rPr lang="en-GB" sz="3200" dirty="0" smtClean="0">
                <a:solidFill>
                  <a:schemeClr val="bg1"/>
                </a:solidFill>
                <a:effectLst>
                  <a:outerShdw blurRad="38100" dist="38100" dir="2700000" algn="tl">
                    <a:srgbClr val="000000"/>
                  </a:outerShdw>
                </a:effectLst>
                <a:latin typeface="Calibri" pitchFamily="34" charset="0"/>
                <a:sym typeface="Wingdings" pitchFamily="2" charset="2"/>
              </a:rPr>
              <a:t>- &lt;1-2% melt (incipient melt) is trapped or moves very slowly but permeability increases by ~2 orders of magnitude at&gt; ~2% melt.</a:t>
            </a:r>
            <a:endParaRPr lang="en-GB" sz="3200" dirty="0">
              <a:solidFill>
                <a:schemeClr val="bg1"/>
              </a:solidFill>
              <a:effectLst>
                <a:outerShdw blurRad="38100" dist="38100" dir="2700000" algn="tl">
                  <a:srgbClr val="000000"/>
                </a:outerShdw>
              </a:effectLst>
              <a:latin typeface="Calibri" pitchFamily="34" charset="0"/>
            </a:endParaRPr>
          </a:p>
        </p:txBody>
      </p:sp>
      <p:sp>
        <p:nvSpPr>
          <p:cNvPr id="685059" name="Text Box 3"/>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it-IT" sz="3200">
                <a:solidFill>
                  <a:schemeClr val="bg1"/>
                </a:solidFill>
                <a:effectLst>
                  <a:outerShdw blurRad="38100" dist="38100" dir="2700000" algn="tl">
                    <a:srgbClr val="000000"/>
                  </a:outerShdw>
                </a:effectLst>
                <a:latin typeface="Calibri" pitchFamily="34" charset="0"/>
              </a:rPr>
              <a:t>What</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we</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think</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we</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know</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about</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mantle</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processes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85058">
                                            <p:txEl>
                                              <p:pRg st="0" end="0"/>
                                            </p:txEl>
                                          </p:spTgt>
                                        </p:tgtEl>
                                        <p:attrNameLst>
                                          <p:attrName>style.visibility</p:attrName>
                                        </p:attrNameLst>
                                      </p:cBhvr>
                                      <p:to>
                                        <p:strVal val="visible"/>
                                      </p:to>
                                    </p:set>
                                    <p:animEffect transition="in" filter="fade">
                                      <p:cBhvr>
                                        <p:cTn id="7" dur="500"/>
                                        <p:tgtEl>
                                          <p:spTgt spid="68505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85058">
                                            <p:txEl>
                                              <p:pRg st="1" end="1"/>
                                            </p:txEl>
                                          </p:spTgt>
                                        </p:tgtEl>
                                        <p:attrNameLst>
                                          <p:attrName>style.visibility</p:attrName>
                                        </p:attrNameLst>
                                      </p:cBhvr>
                                      <p:to>
                                        <p:strVal val="visible"/>
                                      </p:to>
                                    </p:set>
                                    <p:animEffect transition="in" filter="fade">
                                      <p:cBhvr>
                                        <p:cTn id="12" dur="500"/>
                                        <p:tgtEl>
                                          <p:spTgt spid="68505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85058">
                                            <p:txEl>
                                              <p:pRg st="2" end="2"/>
                                            </p:txEl>
                                          </p:spTgt>
                                        </p:tgtEl>
                                        <p:attrNameLst>
                                          <p:attrName>style.visibility</p:attrName>
                                        </p:attrNameLst>
                                      </p:cBhvr>
                                      <p:to>
                                        <p:strVal val="visible"/>
                                      </p:to>
                                    </p:set>
                                    <p:animEffect transition="in" filter="fade">
                                      <p:cBhvr>
                                        <p:cTn id="17" dur="500"/>
                                        <p:tgtEl>
                                          <p:spTgt spid="68505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5058" grpId="0" build="p"/>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2626" name="Text Box 2"/>
          <p:cNvSpPr txBox="1">
            <a:spLocks noChangeArrowheads="1"/>
          </p:cNvSpPr>
          <p:nvPr/>
        </p:nvSpPr>
        <p:spPr bwMode="auto">
          <a:xfrm>
            <a:off x="252248" y="704850"/>
            <a:ext cx="8639504" cy="6063198"/>
          </a:xfrm>
          <a:prstGeom prst="rect">
            <a:avLst/>
          </a:prstGeom>
          <a:noFill/>
          <a:ln w="9525">
            <a:noFill/>
            <a:miter lim="800000"/>
            <a:headEnd/>
            <a:tailEnd/>
          </a:ln>
          <a:effectLst/>
        </p:spPr>
        <p:txBody>
          <a:bodyPr wrap="square">
            <a:spAutoFit/>
          </a:bodyPr>
          <a:lstStyle/>
          <a:p>
            <a:pPr>
              <a:defRPr/>
            </a:pP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The density contrast between crystals (residuum) and liquids reduces at depths.</a:t>
            </a:r>
          </a:p>
          <a:p>
            <a:pPr>
              <a:defRPr/>
            </a:pP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This means that it is very likely that crystal–liquid separation does not work effectively at great depths.</a:t>
            </a:r>
            <a:endParaRPr lang="en-GB" sz="1200" dirty="0" smtClean="0">
              <a:solidFill>
                <a:schemeClr val="bg1"/>
              </a:solidFill>
              <a:effectLst>
                <a:outerShdw blurRad="38100" dist="38100" dir="2700000" algn="tl">
                  <a:srgbClr val="000000"/>
                </a:outerShdw>
              </a:effectLst>
              <a:latin typeface="Calibri" pitchFamily="34" charset="0"/>
              <a:sym typeface="Wingdings" pitchFamily="2" charset="2"/>
            </a:endParaRPr>
          </a:p>
          <a:p>
            <a:pPr>
              <a:defRPr/>
            </a:pPr>
            <a:endParaRPr lang="en-GB" sz="1200" dirty="0" smtClean="0">
              <a:solidFill>
                <a:schemeClr val="bg1"/>
              </a:solidFill>
              <a:effectLst>
                <a:outerShdw blurRad="38100" dist="38100" dir="2700000" algn="tl">
                  <a:srgbClr val="000000"/>
                </a:outerShdw>
              </a:effectLst>
              <a:latin typeface="Calibri" pitchFamily="34" charset="0"/>
              <a:sym typeface="Wingdings" pitchFamily="2" charset="2"/>
            </a:endParaRPr>
          </a:p>
          <a:p>
            <a:pPr>
              <a:defRPr/>
            </a:pP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Buoyancy and permeability are the most important factors for controlling the transfer of magmas to the Earth’s surface and for inducing volcanic eruptions.</a:t>
            </a:r>
          </a:p>
          <a:p>
            <a:pPr>
              <a:defRPr/>
            </a:pPr>
            <a:endParaRPr lang="en-GB" sz="1200" dirty="0" smtClean="0">
              <a:solidFill>
                <a:schemeClr val="bg1"/>
              </a:solidFill>
              <a:effectLst>
                <a:outerShdw blurRad="38100" dist="38100" dir="2700000" algn="tl">
                  <a:srgbClr val="000000"/>
                </a:outerShdw>
              </a:effectLst>
              <a:latin typeface="Calibri" pitchFamily="34" charset="0"/>
              <a:sym typeface="Wingdings" pitchFamily="2" charset="2"/>
            </a:endParaRPr>
          </a:p>
          <a:p>
            <a:pPr>
              <a:defRPr/>
            </a:pP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Importantly, and for low melt fractions particularly, vapour-phase separation and gas expansion with P decreasing also play a major part in buoyancy and in tension cracking (‘</a:t>
            </a:r>
            <a:r>
              <a:rPr lang="en-GB" sz="2800" dirty="0" err="1" smtClean="0">
                <a:solidFill>
                  <a:schemeClr val="bg1"/>
                </a:solidFill>
                <a:effectLst>
                  <a:outerShdw blurRad="38100" dist="38100" dir="2700000" algn="tl">
                    <a:srgbClr val="000000"/>
                  </a:outerShdw>
                </a:effectLst>
                <a:latin typeface="Calibri" pitchFamily="34" charset="0"/>
                <a:sym typeface="Wingdings" pitchFamily="2" charset="2"/>
              </a:rPr>
              <a:t>fracking</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 e.g. dyke propagation and dyke swarms; joint-faces in Peridotite xenoliths; kimberlites.</a:t>
            </a:r>
            <a:endParaRPr lang="en-GB" sz="2400" dirty="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922627" name="Text Box 3"/>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it-IT" sz="3200">
                <a:solidFill>
                  <a:schemeClr val="bg1"/>
                </a:solidFill>
                <a:effectLst>
                  <a:outerShdw blurRad="38100" dist="38100" dir="2700000" algn="tl">
                    <a:srgbClr val="000000"/>
                  </a:outerShdw>
                </a:effectLst>
                <a:latin typeface="Calibri" pitchFamily="34" charset="0"/>
              </a:rPr>
              <a:t>What</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we</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think</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we</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know</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about</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mantle</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processes</a:t>
            </a:r>
          </a:p>
        </p:txBody>
      </p:sp>
      <p:sp>
        <p:nvSpPr>
          <p:cNvPr id="4" name="Rectangle 8"/>
          <p:cNvSpPr>
            <a:spLocks noChangeArrowheads="1"/>
          </p:cNvSpPr>
          <p:nvPr/>
        </p:nvSpPr>
        <p:spPr bwMode="auto">
          <a:xfrm>
            <a:off x="5422900" y="6257925"/>
            <a:ext cx="3721100" cy="338138"/>
          </a:xfrm>
          <a:prstGeom prst="rect">
            <a:avLst/>
          </a:prstGeom>
          <a:noFill/>
          <a:ln w="9525">
            <a:noFill/>
            <a:miter lim="800000"/>
            <a:headEnd/>
            <a:tailEnd/>
          </a:ln>
          <a:effectLst>
            <a:outerShdw dist="35921" dir="2700000" algn="ctr" rotWithShape="0">
              <a:schemeClr val="tx1"/>
            </a:outerShdw>
          </a:effectLst>
        </p:spPr>
        <p:txBody>
          <a:bodyPr wrap="square" lIns="92075" tIns="46038" rIns="92075" bIns="46038">
            <a:spAutoFit/>
          </a:bodyPr>
          <a:lstStyle/>
          <a:p>
            <a:pPr algn="r" eaLnBrk="0" hangingPunct="0">
              <a:defRPr/>
            </a:pPr>
            <a:r>
              <a:rPr lang="en-GB" sz="1600" dirty="0" err="1" smtClean="0">
                <a:solidFill>
                  <a:schemeClr val="bg1"/>
                </a:solidFill>
                <a:effectLst/>
                <a:latin typeface="Calibri" pitchFamily="34" charset="0"/>
                <a:cs typeface="Arial" charset="0"/>
              </a:rPr>
              <a:t>Ohtani</a:t>
            </a:r>
            <a:r>
              <a:rPr lang="en-GB" sz="1600" dirty="0" smtClean="0">
                <a:solidFill>
                  <a:schemeClr val="bg1"/>
                </a:solidFill>
                <a:effectLst/>
                <a:latin typeface="Calibri" pitchFamily="34" charset="0"/>
                <a:cs typeface="Arial" charset="0"/>
              </a:rPr>
              <a:t>, 2009 (Chem. Geol., 265, 279-288)</a:t>
            </a:r>
            <a:endParaRPr lang="en-GB" sz="1600" dirty="0">
              <a:solidFill>
                <a:schemeClr val="bg1"/>
              </a:solidFill>
              <a:effectLst/>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22626">
                                            <p:txEl>
                                              <p:pRg st="0" end="0"/>
                                            </p:txEl>
                                          </p:spTgt>
                                        </p:tgtEl>
                                        <p:attrNameLst>
                                          <p:attrName>style.visibility</p:attrName>
                                        </p:attrNameLst>
                                      </p:cBhvr>
                                      <p:to>
                                        <p:strVal val="visible"/>
                                      </p:to>
                                    </p:set>
                                    <p:animEffect transition="in" filter="fade">
                                      <p:cBhvr>
                                        <p:cTn id="7" dur="500"/>
                                        <p:tgtEl>
                                          <p:spTgt spid="9226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22626">
                                            <p:txEl>
                                              <p:pRg st="1" end="1"/>
                                            </p:txEl>
                                          </p:spTgt>
                                        </p:tgtEl>
                                        <p:attrNameLst>
                                          <p:attrName>style.visibility</p:attrName>
                                        </p:attrNameLst>
                                      </p:cBhvr>
                                      <p:to>
                                        <p:strVal val="visible"/>
                                      </p:to>
                                    </p:set>
                                    <p:animEffect transition="in" filter="fade">
                                      <p:cBhvr>
                                        <p:cTn id="12" dur="500"/>
                                        <p:tgtEl>
                                          <p:spTgt spid="92262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22626">
                                            <p:txEl>
                                              <p:pRg st="3" end="3"/>
                                            </p:txEl>
                                          </p:spTgt>
                                        </p:tgtEl>
                                        <p:attrNameLst>
                                          <p:attrName>style.visibility</p:attrName>
                                        </p:attrNameLst>
                                      </p:cBhvr>
                                      <p:to>
                                        <p:strVal val="visible"/>
                                      </p:to>
                                    </p:set>
                                    <p:animEffect transition="in" filter="fade">
                                      <p:cBhvr>
                                        <p:cTn id="17" dur="500"/>
                                        <p:tgtEl>
                                          <p:spTgt spid="92262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22626">
                                            <p:txEl>
                                              <p:pRg st="5" end="5"/>
                                            </p:txEl>
                                          </p:spTgt>
                                        </p:tgtEl>
                                        <p:attrNameLst>
                                          <p:attrName>style.visibility</p:attrName>
                                        </p:attrNameLst>
                                      </p:cBhvr>
                                      <p:to>
                                        <p:strVal val="visible"/>
                                      </p:to>
                                    </p:set>
                                    <p:animEffect transition="in" filter="fade">
                                      <p:cBhvr>
                                        <p:cTn id="22" dur="500"/>
                                        <p:tgtEl>
                                          <p:spTgt spid="922626">
                                            <p:txEl>
                                              <p:pRg st="5" end="5"/>
                                            </p:txEl>
                                          </p:spTgt>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626" grpId="0" build="p" autoUpdateAnimBg="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2626" name="Text Box 2"/>
          <p:cNvSpPr txBox="1">
            <a:spLocks noChangeArrowheads="1"/>
          </p:cNvSpPr>
          <p:nvPr/>
        </p:nvSpPr>
        <p:spPr bwMode="auto">
          <a:xfrm>
            <a:off x="266700" y="1162050"/>
            <a:ext cx="8521700" cy="3416320"/>
          </a:xfrm>
          <a:prstGeom prst="rect">
            <a:avLst/>
          </a:prstGeom>
          <a:noFill/>
          <a:ln w="9525">
            <a:noFill/>
            <a:miter lim="800000"/>
            <a:headEnd/>
            <a:tailEnd/>
          </a:ln>
          <a:effectLst/>
        </p:spPr>
        <p:txBody>
          <a:bodyPr wrap="square">
            <a:spAutoFit/>
          </a:bodyPr>
          <a:lstStyle/>
          <a:p>
            <a:pPr algn="ctr">
              <a:defRPr/>
            </a:pPr>
            <a:r>
              <a:rPr lang="en-GB" sz="3600" smtClean="0">
                <a:solidFill>
                  <a:schemeClr val="bg1"/>
                </a:solidFill>
                <a:effectLst>
                  <a:outerShdw blurRad="38100" dist="38100" dir="2700000" algn="tl">
                    <a:srgbClr val="000000"/>
                  </a:outerShdw>
                </a:effectLst>
                <a:latin typeface="Calibri" pitchFamily="34" charset="0"/>
                <a:sym typeface="Wingdings" pitchFamily="2" charset="2"/>
              </a:rPr>
              <a:t>Magma produced at great depths may be denser than the surrounding mantle because of their high compressibility, and these dense magmas may be stagnant deep in the mantle without uprising to shallower depths. This happens at P ~14 GPa.</a:t>
            </a:r>
            <a:endParaRPr lang="en-GB" sz="320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922627" name="Text Box 3"/>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it-IT" sz="3200">
                <a:solidFill>
                  <a:schemeClr val="bg1"/>
                </a:solidFill>
                <a:effectLst>
                  <a:outerShdw blurRad="38100" dist="38100" dir="2700000" algn="tl">
                    <a:srgbClr val="000000"/>
                  </a:outerShdw>
                </a:effectLst>
                <a:latin typeface="Calibri" pitchFamily="34" charset="0"/>
              </a:rPr>
              <a:t>What</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we</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think</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we</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know</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about</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mantle</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processes</a:t>
            </a:r>
          </a:p>
        </p:txBody>
      </p:sp>
      <p:sp>
        <p:nvSpPr>
          <p:cNvPr id="4" name="Rectangle 8"/>
          <p:cNvSpPr>
            <a:spLocks noChangeArrowheads="1"/>
          </p:cNvSpPr>
          <p:nvPr/>
        </p:nvSpPr>
        <p:spPr bwMode="auto">
          <a:xfrm>
            <a:off x="5435600" y="6257925"/>
            <a:ext cx="3708400" cy="338138"/>
          </a:xfrm>
          <a:prstGeom prst="rect">
            <a:avLst/>
          </a:prstGeom>
          <a:noFill/>
          <a:ln w="9525">
            <a:noFill/>
            <a:miter lim="800000"/>
            <a:headEnd/>
            <a:tailEnd/>
          </a:ln>
          <a:effectLst>
            <a:outerShdw dist="35921" dir="2700000" algn="ctr" rotWithShape="0">
              <a:schemeClr val="tx1"/>
            </a:outerShdw>
          </a:effectLst>
        </p:spPr>
        <p:txBody>
          <a:bodyPr wrap="square" lIns="92075" tIns="46038" rIns="92075" bIns="46038">
            <a:spAutoFit/>
          </a:bodyPr>
          <a:lstStyle/>
          <a:p>
            <a:pPr algn="r" eaLnBrk="0" hangingPunct="0">
              <a:defRPr/>
            </a:pPr>
            <a:r>
              <a:rPr lang="en-US" sz="1600" dirty="0" err="1" smtClean="0">
                <a:solidFill>
                  <a:schemeClr val="bg1"/>
                </a:solidFill>
                <a:effectLst/>
                <a:latin typeface="Calibri" pitchFamily="34" charset="0"/>
                <a:cs typeface="Arial" charset="0"/>
              </a:rPr>
              <a:t>Ohtani</a:t>
            </a:r>
            <a:r>
              <a:rPr lang="en-US" sz="1600" dirty="0">
                <a:solidFill>
                  <a:schemeClr val="bg1"/>
                </a:solidFill>
                <a:effectLst/>
                <a:latin typeface="Calibri" pitchFamily="34" charset="0"/>
                <a:cs typeface="Arial" charset="0"/>
              </a:rPr>
              <a:t>, 2009 (Chem. Geol., 265, 279-288)</a:t>
            </a:r>
            <a:endParaRPr lang="en-US" sz="1600" dirty="0">
              <a:solidFill>
                <a:schemeClr val="bg1"/>
              </a:solidFill>
              <a:effectLst/>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22626">
                                            <p:txEl>
                                              <p:pRg st="0" end="0"/>
                                            </p:txEl>
                                          </p:spTgt>
                                        </p:tgtEl>
                                        <p:attrNameLst>
                                          <p:attrName>style.visibility</p:attrName>
                                        </p:attrNameLst>
                                      </p:cBhvr>
                                      <p:to>
                                        <p:strVal val="visible"/>
                                      </p:to>
                                    </p:set>
                                    <p:animEffect transition="in" filter="fade">
                                      <p:cBhvr>
                                        <p:cTn id="7" dur="500"/>
                                        <p:tgtEl>
                                          <p:spTgt spid="9226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626" grpId="0"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2627" name="Text Box 3"/>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it-IT" sz="3200">
                <a:solidFill>
                  <a:schemeClr val="bg1"/>
                </a:solidFill>
                <a:effectLst>
                  <a:outerShdw blurRad="38100" dist="38100" dir="2700000" algn="tl">
                    <a:srgbClr val="000000"/>
                  </a:outerShdw>
                </a:effectLst>
                <a:latin typeface="Calibri" pitchFamily="34" charset="0"/>
              </a:rPr>
              <a:t>What</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we</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think</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we</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know</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about</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mantle</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processes</a:t>
            </a:r>
          </a:p>
        </p:txBody>
      </p:sp>
      <p:sp>
        <p:nvSpPr>
          <p:cNvPr id="4" name="Rectangle 8"/>
          <p:cNvSpPr>
            <a:spLocks noChangeArrowheads="1"/>
          </p:cNvSpPr>
          <p:nvPr/>
        </p:nvSpPr>
        <p:spPr bwMode="auto">
          <a:xfrm>
            <a:off x="362619" y="6029325"/>
            <a:ext cx="4222082" cy="338138"/>
          </a:xfrm>
          <a:prstGeom prst="rect">
            <a:avLst/>
          </a:prstGeom>
          <a:noFill/>
          <a:ln w="9525">
            <a:noFill/>
            <a:miter lim="800000"/>
            <a:headEnd/>
            <a:tailEnd/>
          </a:ln>
          <a:effectLst>
            <a:outerShdw dist="35921" dir="2700000" algn="ctr" rotWithShape="0">
              <a:schemeClr val="tx1"/>
            </a:outerShdw>
          </a:effectLst>
        </p:spPr>
        <p:txBody>
          <a:bodyPr wrap="square" lIns="92075" tIns="46038" rIns="92075" bIns="46038">
            <a:spAutoFit/>
          </a:bodyPr>
          <a:lstStyle/>
          <a:p>
            <a:pPr eaLnBrk="0" hangingPunct="0">
              <a:defRPr/>
            </a:pPr>
            <a:r>
              <a:rPr lang="en-US" sz="1600" dirty="0" err="1" smtClean="0">
                <a:solidFill>
                  <a:schemeClr val="bg1"/>
                </a:solidFill>
                <a:effectLst/>
                <a:latin typeface="Calibri" pitchFamily="34" charset="0"/>
                <a:cs typeface="Arial" charset="0"/>
              </a:rPr>
              <a:t>Ohtani</a:t>
            </a:r>
            <a:r>
              <a:rPr lang="en-US" sz="1600" dirty="0">
                <a:solidFill>
                  <a:schemeClr val="bg1"/>
                </a:solidFill>
                <a:effectLst/>
                <a:latin typeface="Calibri" pitchFamily="34" charset="0"/>
                <a:cs typeface="Arial" charset="0"/>
              </a:rPr>
              <a:t>, 2009 (Chem. Geol., 265, 279-288)</a:t>
            </a:r>
            <a:endParaRPr lang="en-US" sz="1600" dirty="0">
              <a:solidFill>
                <a:schemeClr val="bg1"/>
              </a:solidFill>
              <a:effectLst/>
              <a:latin typeface="Calibri" pitchFamily="34" charset="0"/>
            </a:endParaRPr>
          </a:p>
        </p:txBody>
      </p:sp>
      <p:pic>
        <p:nvPicPr>
          <p:cNvPr id="1041410" name="Picture 2"/>
          <p:cNvPicPr>
            <a:picLocks noChangeAspect="1" noChangeArrowheads="1"/>
          </p:cNvPicPr>
          <p:nvPr/>
        </p:nvPicPr>
        <p:blipFill>
          <a:blip r:embed="rId3" cstate="print"/>
          <a:srcRect/>
          <a:stretch>
            <a:fillRect/>
          </a:stretch>
        </p:blipFill>
        <p:spPr bwMode="auto">
          <a:xfrm>
            <a:off x="362618" y="1233488"/>
            <a:ext cx="5476875" cy="4695825"/>
          </a:xfrm>
          <a:prstGeom prst="rect">
            <a:avLst/>
          </a:prstGeom>
          <a:noFill/>
          <a:ln w="9525" algn="ctr">
            <a:noFill/>
            <a:miter lim="800000"/>
            <a:headEnd/>
            <a:tailEnd/>
          </a:ln>
        </p:spPr>
      </p:pic>
      <p:sp>
        <p:nvSpPr>
          <p:cNvPr id="10" name="CasellaDiTesto 9"/>
          <p:cNvSpPr txBox="1"/>
          <p:nvPr/>
        </p:nvSpPr>
        <p:spPr>
          <a:xfrm>
            <a:off x="5826794" y="1404938"/>
            <a:ext cx="3302048" cy="3416320"/>
          </a:xfrm>
          <a:prstGeom prst="rect">
            <a:avLst/>
          </a:prstGeom>
          <a:noFill/>
        </p:spPr>
        <p:txBody>
          <a:bodyPr wrap="square">
            <a:spAutoFit/>
          </a:bodyPr>
          <a:lstStyle/>
          <a:p>
            <a:pPr>
              <a:defRPr/>
            </a:pPr>
            <a:r>
              <a:rPr lang="en-US" sz="2400" dirty="0">
                <a:solidFill>
                  <a:schemeClr val="bg1"/>
                </a:solidFill>
                <a:effectLst>
                  <a:outerShdw blurRad="38100" dist="38100" dir="2700000" algn="tl">
                    <a:srgbClr val="000000"/>
                  </a:outerShdw>
                </a:effectLst>
                <a:latin typeface="Calibri" pitchFamily="34" charset="0"/>
              </a:rPr>
              <a:t>Magmas containing few % H</a:t>
            </a:r>
            <a:r>
              <a:rPr lang="en-US" sz="2400" baseline="-25000" dirty="0">
                <a:solidFill>
                  <a:schemeClr val="bg1"/>
                </a:solidFill>
                <a:effectLst>
                  <a:outerShdw blurRad="38100" dist="38100" dir="2700000" algn="tl">
                    <a:srgbClr val="000000"/>
                  </a:outerShdw>
                </a:effectLst>
                <a:latin typeface="Calibri" pitchFamily="34" charset="0"/>
              </a:rPr>
              <a:t>2</a:t>
            </a:r>
            <a:r>
              <a:rPr lang="en-US" sz="2400" dirty="0">
                <a:solidFill>
                  <a:schemeClr val="bg1"/>
                </a:solidFill>
                <a:effectLst>
                  <a:outerShdw blurRad="38100" dist="38100" dir="2700000" algn="tl">
                    <a:srgbClr val="000000"/>
                  </a:outerShdw>
                </a:effectLst>
                <a:latin typeface="Calibri" pitchFamily="34" charset="0"/>
              </a:rPr>
              <a:t>O and CO</a:t>
            </a:r>
            <a:r>
              <a:rPr lang="en-US" sz="2400" baseline="-25000" dirty="0">
                <a:solidFill>
                  <a:schemeClr val="bg1"/>
                </a:solidFill>
                <a:effectLst>
                  <a:outerShdw blurRad="38100" dist="38100" dir="2700000" algn="tl">
                    <a:srgbClr val="000000"/>
                  </a:outerShdw>
                </a:effectLst>
                <a:latin typeface="Calibri" pitchFamily="34" charset="0"/>
              </a:rPr>
              <a:t>2</a:t>
            </a:r>
            <a:r>
              <a:rPr lang="en-US" sz="2400" dirty="0">
                <a:solidFill>
                  <a:schemeClr val="bg1"/>
                </a:solidFill>
                <a:effectLst>
                  <a:outerShdw blurRad="38100" dist="38100" dir="2700000" algn="tl">
                    <a:srgbClr val="000000"/>
                  </a:outerShdw>
                </a:effectLst>
                <a:latin typeface="Calibri" pitchFamily="34" charset="0"/>
              </a:rPr>
              <a:t> can be denser than the surrounding mantle.</a:t>
            </a:r>
          </a:p>
          <a:p>
            <a:pPr>
              <a:defRPr/>
            </a:pPr>
            <a:endParaRPr lang="en-US" sz="2400" dirty="0">
              <a:solidFill>
                <a:schemeClr val="bg1"/>
              </a:solidFill>
              <a:effectLst>
                <a:outerShdw blurRad="38100" dist="38100" dir="2700000" algn="tl">
                  <a:srgbClr val="000000"/>
                </a:outerShdw>
              </a:effectLst>
              <a:latin typeface="Calibri" pitchFamily="34" charset="0"/>
            </a:endParaRPr>
          </a:p>
          <a:p>
            <a:pPr>
              <a:defRPr/>
            </a:pPr>
            <a:r>
              <a:rPr lang="en-US" sz="2400" dirty="0">
                <a:solidFill>
                  <a:schemeClr val="bg1"/>
                </a:solidFill>
                <a:effectLst>
                  <a:outerShdw blurRad="38100" dist="38100" dir="2700000" algn="tl">
                    <a:srgbClr val="000000"/>
                  </a:outerShdw>
                </a:effectLst>
                <a:latin typeface="Calibri" pitchFamily="34" charset="0"/>
              </a:rPr>
              <a:t>A gravitationally stable volatile-rich magma can form at the base of the upper mantle.</a:t>
            </a:r>
            <a:endParaRPr lang="it-IT" sz="2400" dirty="0">
              <a:solidFill>
                <a:schemeClr val="bg1"/>
              </a:solidFill>
              <a:effectLst>
                <a:outerShdw blurRad="38100" dist="38100" dir="2700000" algn="tl">
                  <a:srgbClr val="000000"/>
                </a:outerShdw>
              </a:effectLst>
              <a:latin typeface="Calibri" pitchFamily="34" charset="0"/>
            </a:endParaRPr>
          </a:p>
        </p:txBody>
      </p:sp>
      <p:grpSp>
        <p:nvGrpSpPr>
          <p:cNvPr id="2" name="Group 12"/>
          <p:cNvGrpSpPr>
            <a:grpSpLocks/>
          </p:cNvGrpSpPr>
          <p:nvPr/>
        </p:nvGrpSpPr>
        <p:grpSpPr bwMode="auto">
          <a:xfrm>
            <a:off x="3385218" y="1925638"/>
            <a:ext cx="1689100" cy="301625"/>
            <a:chOff x="1904" y="1213"/>
            <a:chExt cx="1064" cy="190"/>
          </a:xfrm>
        </p:grpSpPr>
        <p:sp>
          <p:nvSpPr>
            <p:cNvPr id="16394" name="Rectangle 10"/>
            <p:cNvSpPr>
              <a:spLocks noChangeArrowheads="1"/>
            </p:cNvSpPr>
            <p:nvPr/>
          </p:nvSpPr>
          <p:spPr bwMode="auto">
            <a:xfrm>
              <a:off x="1904" y="1213"/>
              <a:ext cx="1064" cy="135"/>
            </a:xfrm>
            <a:prstGeom prst="rect">
              <a:avLst/>
            </a:prstGeom>
            <a:solidFill>
              <a:schemeClr val="bg1"/>
            </a:solidFill>
            <a:ln w="9525" algn="ctr">
              <a:noFill/>
              <a:miter lim="800000"/>
              <a:headEnd/>
              <a:tailEnd/>
            </a:ln>
            <a:effectLst/>
          </p:spPr>
          <p:txBody>
            <a:bodyPr wrap="none" anchor="ctr"/>
            <a:lstStyle/>
            <a:p>
              <a:pPr>
                <a:defRPr/>
              </a:pPr>
              <a:endParaRPr lang="it-IT">
                <a:latin typeface="Calibri" pitchFamily="34" charset="0"/>
              </a:endParaRPr>
            </a:p>
          </p:txBody>
        </p:sp>
        <p:sp>
          <p:nvSpPr>
            <p:cNvPr id="16395" name="Rectangle 11"/>
            <p:cNvSpPr>
              <a:spLocks noChangeArrowheads="1"/>
            </p:cNvSpPr>
            <p:nvPr/>
          </p:nvSpPr>
          <p:spPr bwMode="auto">
            <a:xfrm>
              <a:off x="2311" y="1321"/>
              <a:ext cx="81" cy="82"/>
            </a:xfrm>
            <a:prstGeom prst="rect">
              <a:avLst/>
            </a:prstGeom>
            <a:solidFill>
              <a:schemeClr val="bg1"/>
            </a:solidFill>
            <a:ln w="9525" algn="ctr">
              <a:noFill/>
              <a:miter lim="800000"/>
              <a:headEnd/>
              <a:tailEnd/>
            </a:ln>
            <a:effectLst/>
          </p:spPr>
          <p:txBody>
            <a:bodyPr wrap="none" anchor="ctr"/>
            <a:lstStyle/>
            <a:p>
              <a:pPr>
                <a:defRPr/>
              </a:pPr>
              <a:endParaRPr lang="it-IT">
                <a:latin typeface="Calibri" pitchFamily="34" charset="0"/>
              </a:endParaRPr>
            </a:p>
          </p:txBody>
        </p:sp>
      </p:grpSp>
      <p:sp>
        <p:nvSpPr>
          <p:cNvPr id="16397" name="Rectangle 13"/>
          <p:cNvSpPr>
            <a:spLocks noChangeArrowheads="1"/>
          </p:cNvSpPr>
          <p:nvPr/>
        </p:nvSpPr>
        <p:spPr bwMode="auto">
          <a:xfrm>
            <a:off x="3602706" y="2144713"/>
            <a:ext cx="563562" cy="744537"/>
          </a:xfrm>
          <a:prstGeom prst="rect">
            <a:avLst/>
          </a:prstGeom>
          <a:solidFill>
            <a:schemeClr val="bg1"/>
          </a:solidFill>
          <a:ln w="9525" algn="ctr">
            <a:noFill/>
            <a:miter lim="800000"/>
            <a:headEnd/>
            <a:tailEnd/>
          </a:ln>
          <a:effectLst/>
        </p:spPr>
        <p:txBody>
          <a:bodyPr wrap="none" anchor="ctr"/>
          <a:lstStyle/>
          <a:p>
            <a:pPr>
              <a:defRPr/>
            </a:pPr>
            <a:endParaRPr lang="it-IT">
              <a:latin typeface="Calibri" pitchFamily="34" charset="0"/>
            </a:endParaRPr>
          </a:p>
        </p:txBody>
      </p:sp>
      <p:sp>
        <p:nvSpPr>
          <p:cNvPr id="6" name="Figura a mano libera 5"/>
          <p:cNvSpPr/>
          <p:nvPr/>
        </p:nvSpPr>
        <p:spPr bwMode="auto">
          <a:xfrm>
            <a:off x="1253206" y="1943100"/>
            <a:ext cx="4481512" cy="1366838"/>
          </a:xfrm>
          <a:custGeom>
            <a:avLst/>
            <a:gdLst>
              <a:gd name="connsiteX0" fmla="*/ 0 w 4481512"/>
              <a:gd name="connsiteY0" fmla="*/ 1304925 h 1366838"/>
              <a:gd name="connsiteX1" fmla="*/ 1571625 w 4481512"/>
              <a:gd name="connsiteY1" fmla="*/ 1366838 h 1366838"/>
              <a:gd name="connsiteX2" fmla="*/ 1566862 w 4481512"/>
              <a:gd name="connsiteY2" fmla="*/ 1171575 h 1366838"/>
              <a:gd name="connsiteX3" fmla="*/ 2257425 w 4481512"/>
              <a:gd name="connsiteY3" fmla="*/ 1052513 h 1366838"/>
              <a:gd name="connsiteX4" fmla="*/ 2509837 w 4481512"/>
              <a:gd name="connsiteY4" fmla="*/ 1004888 h 1366838"/>
              <a:gd name="connsiteX5" fmla="*/ 2962275 w 4481512"/>
              <a:gd name="connsiteY5" fmla="*/ 952500 h 1366838"/>
              <a:gd name="connsiteX6" fmla="*/ 2971800 w 4481512"/>
              <a:gd name="connsiteY6" fmla="*/ 528638 h 1366838"/>
              <a:gd name="connsiteX7" fmla="*/ 3352800 w 4481512"/>
              <a:gd name="connsiteY7" fmla="*/ 385763 h 1366838"/>
              <a:gd name="connsiteX8" fmla="*/ 3638550 w 4481512"/>
              <a:gd name="connsiteY8" fmla="*/ 271463 h 1366838"/>
              <a:gd name="connsiteX9" fmla="*/ 4143375 w 4481512"/>
              <a:gd name="connsiteY9" fmla="*/ 109538 h 1366838"/>
              <a:gd name="connsiteX10" fmla="*/ 4481512 w 4481512"/>
              <a:gd name="connsiteY10" fmla="*/ 0 h 1366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81512" h="1366838">
                <a:moveTo>
                  <a:pt x="0" y="1304925"/>
                </a:moveTo>
                <a:lnTo>
                  <a:pt x="1571625" y="1366838"/>
                </a:lnTo>
                <a:lnTo>
                  <a:pt x="1566862" y="1171575"/>
                </a:lnTo>
                <a:lnTo>
                  <a:pt x="2257425" y="1052513"/>
                </a:lnTo>
                <a:lnTo>
                  <a:pt x="2509837" y="1004888"/>
                </a:lnTo>
                <a:lnTo>
                  <a:pt x="2962275" y="952500"/>
                </a:lnTo>
                <a:lnTo>
                  <a:pt x="2971800" y="528638"/>
                </a:lnTo>
                <a:lnTo>
                  <a:pt x="3352800" y="385763"/>
                </a:lnTo>
                <a:lnTo>
                  <a:pt x="3638550" y="271463"/>
                </a:lnTo>
                <a:lnTo>
                  <a:pt x="4143375" y="109538"/>
                </a:lnTo>
                <a:lnTo>
                  <a:pt x="4481512" y="0"/>
                </a:lnTo>
              </a:path>
            </a:pathLst>
          </a:custGeom>
          <a:noFill/>
          <a:ln w="38100" cap="flat" cmpd="sng" algn="ctr">
            <a:solidFill>
              <a:srgbClr val="FF0000"/>
            </a:solidFill>
            <a:prstDash val="solid"/>
            <a:round/>
            <a:headEnd type="none" w="med" len="med"/>
            <a:tailEnd type="none" w="med" len="med"/>
          </a:ln>
          <a:effectLst/>
        </p:spPr>
        <p:txBody>
          <a:bodyPr anchor="ctr"/>
          <a:lstStyle/>
          <a:p>
            <a:pPr>
              <a:defRPr/>
            </a:pPr>
            <a:endParaRPr lang="it-IT">
              <a:latin typeface="Calibri" pitchFamily="34" charset="0"/>
            </a:endParaRPr>
          </a:p>
        </p:txBody>
      </p:sp>
      <p:sp>
        <p:nvSpPr>
          <p:cNvPr id="7" name="Figura a mano libera 6"/>
          <p:cNvSpPr/>
          <p:nvPr/>
        </p:nvSpPr>
        <p:spPr bwMode="auto">
          <a:xfrm>
            <a:off x="1248443" y="2095500"/>
            <a:ext cx="4481513" cy="2962275"/>
          </a:xfrm>
          <a:custGeom>
            <a:avLst/>
            <a:gdLst>
              <a:gd name="connsiteX0" fmla="*/ 0 w 4481513"/>
              <a:gd name="connsiteY0" fmla="*/ 2962275 h 2962275"/>
              <a:gd name="connsiteX1" fmla="*/ 4481513 w 4481513"/>
              <a:gd name="connsiteY1" fmla="*/ 0 h 2962275"/>
              <a:gd name="connsiteX0" fmla="*/ 0 w 4481513"/>
              <a:gd name="connsiteY0" fmla="*/ 2962275 h 2962275"/>
              <a:gd name="connsiteX1" fmla="*/ 4481513 w 4481513"/>
              <a:gd name="connsiteY1" fmla="*/ 0 h 2962275"/>
              <a:gd name="connsiteX0" fmla="*/ 0 w 4481513"/>
              <a:gd name="connsiteY0" fmla="*/ 2962275 h 2962275"/>
              <a:gd name="connsiteX1" fmla="*/ 4481513 w 4481513"/>
              <a:gd name="connsiteY1" fmla="*/ 0 h 2962275"/>
            </a:gdLst>
            <a:ahLst/>
            <a:cxnLst>
              <a:cxn ang="0">
                <a:pos x="connsiteX0" y="connsiteY0"/>
              </a:cxn>
              <a:cxn ang="0">
                <a:pos x="connsiteX1" y="connsiteY1"/>
              </a:cxn>
            </a:cxnLst>
            <a:rect l="l" t="t" r="r" b="b"/>
            <a:pathLst>
              <a:path w="4481513" h="2962275">
                <a:moveTo>
                  <a:pt x="0" y="2962275"/>
                </a:moveTo>
                <a:cubicBezTo>
                  <a:pt x="474663" y="2060575"/>
                  <a:pt x="2506663" y="730250"/>
                  <a:pt x="4481513" y="0"/>
                </a:cubicBezTo>
              </a:path>
            </a:pathLst>
          </a:custGeom>
          <a:noFill/>
          <a:ln w="57150" cap="flat" cmpd="sng" algn="ctr">
            <a:solidFill>
              <a:srgbClr val="0070C0"/>
            </a:solidFill>
            <a:prstDash val="solid"/>
            <a:round/>
            <a:headEnd type="none" w="med" len="med"/>
            <a:tailEnd type="none" w="med" len="med"/>
          </a:ln>
          <a:effectLst/>
        </p:spPr>
        <p:txBody>
          <a:bodyPr anchor="ctr"/>
          <a:lstStyle/>
          <a:p>
            <a:pPr>
              <a:defRPr/>
            </a:pPr>
            <a:endParaRPr lang="it-IT">
              <a:latin typeface="Calibri" pitchFamily="34" charset="0"/>
            </a:endParaRPr>
          </a:p>
        </p:txBody>
      </p:sp>
      <p:cxnSp>
        <p:nvCxnSpPr>
          <p:cNvPr id="9" name="Connettore 2 8"/>
          <p:cNvCxnSpPr>
            <a:cxnSpLocks noChangeShapeType="1"/>
          </p:cNvCxnSpPr>
          <p:nvPr/>
        </p:nvCxnSpPr>
        <p:spPr bwMode="auto">
          <a:xfrm rot="16200000" flipH="1">
            <a:off x="3546350" y="2293144"/>
            <a:ext cx="719137" cy="428625"/>
          </a:xfrm>
          <a:prstGeom prst="straightConnector1">
            <a:avLst/>
          </a:prstGeom>
          <a:noFill/>
          <a:ln w="38100" algn="ctr">
            <a:solidFill>
              <a:schemeClr val="tx1"/>
            </a:solidFill>
            <a:round/>
            <a:headEnd/>
            <a:tailEnd type="arrow" w="med" len="med"/>
          </a:ln>
        </p:spPr>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41410"/>
                                        </p:tgtEl>
                                        <p:attrNameLst>
                                          <p:attrName>style.visibility</p:attrName>
                                        </p:attrNameLst>
                                      </p:cBhvr>
                                      <p:to>
                                        <p:strVal val="visible"/>
                                      </p:to>
                                    </p:set>
                                    <p:animEffect transition="in" filter="fade">
                                      <p:cBhvr>
                                        <p:cTn id="7" dur="500"/>
                                        <p:tgtEl>
                                          <p:spTgt spid="1041410"/>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397"/>
                                        </p:tgtEl>
                                        <p:attrNameLst>
                                          <p:attrName>style.visibility</p:attrName>
                                        </p:attrNameLst>
                                      </p:cBhvr>
                                      <p:to>
                                        <p:strVal val="visible"/>
                                      </p:to>
                                    </p:set>
                                    <p:animEffect transition="in" filter="fade">
                                      <p:cBhvr>
                                        <p:cTn id="13" dur="500"/>
                                        <p:tgtEl>
                                          <p:spTgt spid="1639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30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10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2"/>
                                        </p:tgtEl>
                                      </p:cBhvr>
                                    </p:animEffect>
                                    <p:set>
                                      <p:cBhvr>
                                        <p:cTn id="31" dur="1" fill="hold">
                                          <p:stCondLst>
                                            <p:cond delay="499"/>
                                          </p:stCondLst>
                                        </p:cTn>
                                        <p:tgtEl>
                                          <p:spTgt spid="2"/>
                                        </p:tgtEl>
                                        <p:attrNameLst>
                                          <p:attrName>style.visibility</p:attrName>
                                        </p:attrNameLst>
                                      </p:cBhvr>
                                      <p:to>
                                        <p:strVal val="hidden"/>
                                      </p:to>
                                    </p:set>
                                  </p:childTnLst>
                                </p:cTn>
                              </p:par>
                              <p:par>
                                <p:cTn id="32" presetID="10" presetClass="entr" presetSubtype="0"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6397" grpId="0" animBg="1"/>
      <p:bldP spid="6" grpId="0" animBg="1"/>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2627" name="Text Box 3"/>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it-IT" sz="3200">
                <a:solidFill>
                  <a:schemeClr val="bg1"/>
                </a:solidFill>
                <a:effectLst>
                  <a:outerShdw blurRad="38100" dist="38100" dir="2700000" algn="tl">
                    <a:srgbClr val="000000"/>
                  </a:outerShdw>
                </a:effectLst>
                <a:latin typeface="Calibri" pitchFamily="34" charset="0"/>
              </a:rPr>
              <a:t>What</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we</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think</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we</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know</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about</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mantle</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processes</a:t>
            </a:r>
          </a:p>
        </p:txBody>
      </p:sp>
      <p:pic>
        <p:nvPicPr>
          <p:cNvPr id="18435" name="Picture 2"/>
          <p:cNvPicPr>
            <a:picLocks noChangeAspect="1" noChangeArrowheads="1"/>
          </p:cNvPicPr>
          <p:nvPr/>
        </p:nvPicPr>
        <p:blipFill>
          <a:blip r:embed="rId3" cstate="print"/>
          <a:srcRect/>
          <a:stretch>
            <a:fillRect/>
          </a:stretch>
        </p:blipFill>
        <p:spPr bwMode="auto">
          <a:xfrm>
            <a:off x="362618" y="1233488"/>
            <a:ext cx="5476875" cy="4695825"/>
          </a:xfrm>
          <a:prstGeom prst="rect">
            <a:avLst/>
          </a:prstGeom>
          <a:noFill/>
          <a:ln w="9525" algn="ctr">
            <a:noFill/>
            <a:miter lim="800000"/>
            <a:headEnd/>
            <a:tailEnd/>
          </a:ln>
        </p:spPr>
      </p:pic>
      <p:sp>
        <p:nvSpPr>
          <p:cNvPr id="6" name="Figura a mano libera 5"/>
          <p:cNvSpPr/>
          <p:nvPr/>
        </p:nvSpPr>
        <p:spPr bwMode="auto">
          <a:xfrm>
            <a:off x="1253206" y="1943100"/>
            <a:ext cx="4481512" cy="1366838"/>
          </a:xfrm>
          <a:custGeom>
            <a:avLst/>
            <a:gdLst>
              <a:gd name="connsiteX0" fmla="*/ 0 w 4481512"/>
              <a:gd name="connsiteY0" fmla="*/ 1304925 h 1366838"/>
              <a:gd name="connsiteX1" fmla="*/ 1571625 w 4481512"/>
              <a:gd name="connsiteY1" fmla="*/ 1366838 h 1366838"/>
              <a:gd name="connsiteX2" fmla="*/ 1566862 w 4481512"/>
              <a:gd name="connsiteY2" fmla="*/ 1171575 h 1366838"/>
              <a:gd name="connsiteX3" fmla="*/ 2257425 w 4481512"/>
              <a:gd name="connsiteY3" fmla="*/ 1052513 h 1366838"/>
              <a:gd name="connsiteX4" fmla="*/ 2509837 w 4481512"/>
              <a:gd name="connsiteY4" fmla="*/ 1004888 h 1366838"/>
              <a:gd name="connsiteX5" fmla="*/ 2962275 w 4481512"/>
              <a:gd name="connsiteY5" fmla="*/ 952500 h 1366838"/>
              <a:gd name="connsiteX6" fmla="*/ 2971800 w 4481512"/>
              <a:gd name="connsiteY6" fmla="*/ 528638 h 1366838"/>
              <a:gd name="connsiteX7" fmla="*/ 3352800 w 4481512"/>
              <a:gd name="connsiteY7" fmla="*/ 385763 h 1366838"/>
              <a:gd name="connsiteX8" fmla="*/ 3638550 w 4481512"/>
              <a:gd name="connsiteY8" fmla="*/ 271463 h 1366838"/>
              <a:gd name="connsiteX9" fmla="*/ 4143375 w 4481512"/>
              <a:gd name="connsiteY9" fmla="*/ 109538 h 1366838"/>
              <a:gd name="connsiteX10" fmla="*/ 4481512 w 4481512"/>
              <a:gd name="connsiteY10" fmla="*/ 0 h 1366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81512" h="1366838">
                <a:moveTo>
                  <a:pt x="0" y="1304925"/>
                </a:moveTo>
                <a:lnTo>
                  <a:pt x="1571625" y="1366838"/>
                </a:lnTo>
                <a:lnTo>
                  <a:pt x="1566862" y="1171575"/>
                </a:lnTo>
                <a:lnTo>
                  <a:pt x="2257425" y="1052513"/>
                </a:lnTo>
                <a:lnTo>
                  <a:pt x="2509837" y="1004888"/>
                </a:lnTo>
                <a:lnTo>
                  <a:pt x="2962275" y="952500"/>
                </a:lnTo>
                <a:lnTo>
                  <a:pt x="2971800" y="528638"/>
                </a:lnTo>
                <a:lnTo>
                  <a:pt x="3352800" y="385763"/>
                </a:lnTo>
                <a:lnTo>
                  <a:pt x="3638550" y="271463"/>
                </a:lnTo>
                <a:lnTo>
                  <a:pt x="4143375" y="109538"/>
                </a:lnTo>
                <a:lnTo>
                  <a:pt x="4481512" y="0"/>
                </a:lnTo>
              </a:path>
            </a:pathLst>
          </a:custGeom>
          <a:noFill/>
          <a:ln w="38100" cap="flat" cmpd="sng" algn="ctr">
            <a:solidFill>
              <a:srgbClr val="FF0000"/>
            </a:solidFill>
            <a:prstDash val="solid"/>
            <a:round/>
            <a:headEnd type="none" w="med" len="med"/>
            <a:tailEnd type="none" w="med" len="med"/>
          </a:ln>
          <a:effectLst/>
        </p:spPr>
        <p:txBody>
          <a:bodyPr anchor="ctr"/>
          <a:lstStyle/>
          <a:p>
            <a:pPr>
              <a:defRPr/>
            </a:pPr>
            <a:endParaRPr lang="it-IT">
              <a:latin typeface="Calibri" pitchFamily="34" charset="0"/>
            </a:endParaRPr>
          </a:p>
        </p:txBody>
      </p:sp>
      <p:sp>
        <p:nvSpPr>
          <p:cNvPr id="7" name="Figura a mano libera 6"/>
          <p:cNvSpPr/>
          <p:nvPr/>
        </p:nvSpPr>
        <p:spPr bwMode="auto">
          <a:xfrm>
            <a:off x="1248443" y="2095500"/>
            <a:ext cx="4481513" cy="2962275"/>
          </a:xfrm>
          <a:custGeom>
            <a:avLst/>
            <a:gdLst>
              <a:gd name="connsiteX0" fmla="*/ 0 w 4481513"/>
              <a:gd name="connsiteY0" fmla="*/ 2962275 h 2962275"/>
              <a:gd name="connsiteX1" fmla="*/ 4481513 w 4481513"/>
              <a:gd name="connsiteY1" fmla="*/ 0 h 2962275"/>
              <a:gd name="connsiteX0" fmla="*/ 0 w 4481513"/>
              <a:gd name="connsiteY0" fmla="*/ 2962275 h 2962275"/>
              <a:gd name="connsiteX1" fmla="*/ 4481513 w 4481513"/>
              <a:gd name="connsiteY1" fmla="*/ 0 h 2962275"/>
              <a:gd name="connsiteX0" fmla="*/ 0 w 4481513"/>
              <a:gd name="connsiteY0" fmla="*/ 2962275 h 2962275"/>
              <a:gd name="connsiteX1" fmla="*/ 4481513 w 4481513"/>
              <a:gd name="connsiteY1" fmla="*/ 0 h 2962275"/>
            </a:gdLst>
            <a:ahLst/>
            <a:cxnLst>
              <a:cxn ang="0">
                <a:pos x="connsiteX0" y="connsiteY0"/>
              </a:cxn>
              <a:cxn ang="0">
                <a:pos x="connsiteX1" y="connsiteY1"/>
              </a:cxn>
            </a:cxnLst>
            <a:rect l="l" t="t" r="r" b="b"/>
            <a:pathLst>
              <a:path w="4481513" h="2962275">
                <a:moveTo>
                  <a:pt x="0" y="2962275"/>
                </a:moveTo>
                <a:cubicBezTo>
                  <a:pt x="474663" y="2060575"/>
                  <a:pt x="2506663" y="730250"/>
                  <a:pt x="4481513" y="0"/>
                </a:cubicBezTo>
              </a:path>
            </a:pathLst>
          </a:custGeom>
          <a:noFill/>
          <a:ln w="57150" cap="flat" cmpd="sng" algn="ctr">
            <a:solidFill>
              <a:srgbClr val="0070C0"/>
            </a:solidFill>
            <a:prstDash val="solid"/>
            <a:round/>
            <a:headEnd type="none" w="med" len="med"/>
            <a:tailEnd type="none" w="med" len="med"/>
          </a:ln>
          <a:effectLst/>
        </p:spPr>
        <p:txBody>
          <a:bodyPr anchor="ctr"/>
          <a:lstStyle/>
          <a:p>
            <a:pPr>
              <a:defRPr/>
            </a:pPr>
            <a:endParaRPr lang="it-IT">
              <a:latin typeface="Calibri" pitchFamily="34" charset="0"/>
            </a:endParaRPr>
          </a:p>
        </p:txBody>
      </p:sp>
      <p:cxnSp>
        <p:nvCxnSpPr>
          <p:cNvPr id="18438" name="Connettore 2 8"/>
          <p:cNvCxnSpPr>
            <a:cxnSpLocks noChangeShapeType="1"/>
          </p:cNvCxnSpPr>
          <p:nvPr/>
        </p:nvCxnSpPr>
        <p:spPr bwMode="auto">
          <a:xfrm rot="16200000" flipH="1">
            <a:off x="3546350" y="2293144"/>
            <a:ext cx="719137" cy="428625"/>
          </a:xfrm>
          <a:prstGeom prst="straightConnector1">
            <a:avLst/>
          </a:prstGeom>
          <a:noFill/>
          <a:ln w="38100" algn="ctr">
            <a:solidFill>
              <a:schemeClr val="tx1"/>
            </a:solidFill>
            <a:round/>
            <a:headEnd/>
            <a:tailEnd type="arrow" w="med" len="med"/>
          </a:ln>
        </p:spPr>
      </p:cxnSp>
      <p:sp>
        <p:nvSpPr>
          <p:cNvPr id="10" name="CasellaDiTesto 9"/>
          <p:cNvSpPr txBox="1"/>
          <p:nvPr/>
        </p:nvSpPr>
        <p:spPr>
          <a:xfrm>
            <a:off x="5817476" y="855663"/>
            <a:ext cx="3254978" cy="3046988"/>
          </a:xfrm>
          <a:prstGeom prst="rect">
            <a:avLst/>
          </a:prstGeom>
          <a:noFill/>
        </p:spPr>
        <p:txBody>
          <a:bodyPr wrap="square">
            <a:spAutoFit/>
          </a:bodyPr>
          <a:lstStyle/>
          <a:p>
            <a:pPr>
              <a:defRPr/>
            </a:pPr>
            <a:r>
              <a:rPr lang="en-US" sz="2400" dirty="0">
                <a:solidFill>
                  <a:schemeClr val="bg1"/>
                </a:solidFill>
                <a:latin typeface="Calibri" pitchFamily="34" charset="0"/>
              </a:rPr>
              <a:t>If such a density crossover does exist</a:t>
            </a:r>
          </a:p>
          <a:p>
            <a:pPr>
              <a:defRPr/>
            </a:pPr>
            <a:r>
              <a:rPr lang="en-US" sz="2400" dirty="0">
                <a:solidFill>
                  <a:schemeClr val="bg1"/>
                </a:solidFill>
                <a:latin typeface="Calibri" pitchFamily="34" charset="0"/>
              </a:rPr>
              <a:t>in the upper mantle, it has extremely important implications to magma genesis and the mode of chemical differentiation in the upper mantle.</a:t>
            </a:r>
            <a:endParaRPr lang="it-IT" sz="2400" dirty="0">
              <a:solidFill>
                <a:srgbClr val="FFFF00"/>
              </a:solidFill>
              <a:latin typeface="Calibri" pitchFamily="34" charset="0"/>
            </a:endParaRPr>
          </a:p>
        </p:txBody>
      </p:sp>
      <p:sp>
        <p:nvSpPr>
          <p:cNvPr id="11" name="Rectangle 8"/>
          <p:cNvSpPr>
            <a:spLocks noChangeArrowheads="1"/>
          </p:cNvSpPr>
          <p:nvPr/>
        </p:nvSpPr>
        <p:spPr bwMode="auto">
          <a:xfrm>
            <a:off x="362618" y="6029325"/>
            <a:ext cx="4975225" cy="338138"/>
          </a:xfrm>
          <a:prstGeom prst="rect">
            <a:avLst/>
          </a:prstGeom>
          <a:noFill/>
          <a:ln w="9525">
            <a:noFill/>
            <a:miter lim="800000"/>
            <a:headEnd/>
            <a:tailEnd/>
          </a:ln>
          <a:effectLst>
            <a:outerShdw dist="35921" dir="2700000" algn="ctr" rotWithShape="0">
              <a:schemeClr val="tx1"/>
            </a:outerShdw>
          </a:effectLst>
        </p:spPr>
        <p:txBody>
          <a:bodyPr lIns="92075" tIns="46038" rIns="92075" bIns="46038">
            <a:spAutoFit/>
          </a:bodyPr>
          <a:lstStyle/>
          <a:p>
            <a:pPr eaLnBrk="0" hangingPunct="0">
              <a:defRPr/>
            </a:pPr>
            <a:r>
              <a:rPr lang="en-US" sz="1600" dirty="0" err="1" smtClean="0">
                <a:solidFill>
                  <a:schemeClr val="bg1"/>
                </a:solidFill>
                <a:effectLst/>
                <a:latin typeface="Calibri" pitchFamily="34" charset="0"/>
                <a:cs typeface="Arial" charset="0"/>
              </a:rPr>
              <a:t>Ohtani</a:t>
            </a:r>
            <a:r>
              <a:rPr lang="en-US" sz="1600" dirty="0">
                <a:solidFill>
                  <a:schemeClr val="bg1"/>
                </a:solidFill>
                <a:effectLst/>
                <a:latin typeface="Calibri" pitchFamily="34" charset="0"/>
                <a:cs typeface="Arial" charset="0"/>
              </a:rPr>
              <a:t>, 2009 (Chem. Geol., 265, 279-288)</a:t>
            </a:r>
            <a:endParaRPr lang="en-US" sz="1600" dirty="0">
              <a:solidFill>
                <a:schemeClr val="bg1"/>
              </a:solidFill>
              <a:effectLst/>
              <a:latin typeface="Calibri" pitchFamily="34" charset="0"/>
            </a:endParaRPr>
          </a:p>
        </p:txBody>
      </p:sp>
      <p:sp>
        <p:nvSpPr>
          <p:cNvPr id="12" name="CasellaDiTesto 11"/>
          <p:cNvSpPr txBox="1"/>
          <p:nvPr/>
        </p:nvSpPr>
        <p:spPr>
          <a:xfrm>
            <a:off x="5826793" y="4032407"/>
            <a:ext cx="3317207" cy="2308324"/>
          </a:xfrm>
          <a:prstGeom prst="rect">
            <a:avLst/>
          </a:prstGeom>
          <a:noFill/>
        </p:spPr>
        <p:txBody>
          <a:bodyPr wrap="square">
            <a:spAutoFit/>
          </a:bodyPr>
          <a:lstStyle/>
          <a:p>
            <a:pPr>
              <a:defRPr/>
            </a:pPr>
            <a:r>
              <a:rPr lang="en-US" sz="2400" dirty="0">
                <a:solidFill>
                  <a:srgbClr val="FFFF00"/>
                </a:solidFill>
                <a:latin typeface="Calibri" pitchFamily="34" charset="0"/>
              </a:rPr>
              <a:t>It may be difficult for magmas generated below the depth of the density crossover to ascend to the surface of the Earth.</a:t>
            </a:r>
            <a:endParaRPr lang="it-IT" sz="2400" dirty="0">
              <a:solidFill>
                <a:srgbClr val="FFFF00"/>
              </a:solidFill>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2627" name="Text Box 3"/>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it-IT" sz="3200">
                <a:solidFill>
                  <a:schemeClr val="bg1"/>
                </a:solidFill>
                <a:effectLst>
                  <a:outerShdw blurRad="38100" dist="38100" dir="2700000" algn="tl">
                    <a:srgbClr val="000000"/>
                  </a:outerShdw>
                </a:effectLst>
                <a:latin typeface="Calibri" pitchFamily="34" charset="0"/>
              </a:rPr>
              <a:t>What</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we</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think</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we</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know</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about</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mantle</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processes</a:t>
            </a:r>
          </a:p>
        </p:txBody>
      </p:sp>
      <p:sp>
        <p:nvSpPr>
          <p:cNvPr id="4" name="Rectangle 8"/>
          <p:cNvSpPr>
            <a:spLocks noChangeArrowheads="1"/>
          </p:cNvSpPr>
          <p:nvPr/>
        </p:nvSpPr>
        <p:spPr bwMode="auto">
          <a:xfrm>
            <a:off x="4943802" y="6257925"/>
            <a:ext cx="4200198" cy="339196"/>
          </a:xfrm>
          <a:prstGeom prst="rect">
            <a:avLst/>
          </a:prstGeom>
          <a:noFill/>
          <a:ln w="9525">
            <a:noFill/>
            <a:miter lim="800000"/>
            <a:headEnd/>
            <a:tailEnd/>
          </a:ln>
          <a:effectLst>
            <a:outerShdw dist="35921" dir="2700000" algn="ctr" rotWithShape="0">
              <a:schemeClr val="tx1"/>
            </a:outerShdw>
          </a:effectLst>
        </p:spPr>
        <p:txBody>
          <a:bodyPr wrap="square" lIns="92075" tIns="46038" rIns="92075" bIns="46038">
            <a:spAutoFit/>
          </a:bodyPr>
          <a:lstStyle/>
          <a:p>
            <a:pPr algn="r" eaLnBrk="0" hangingPunct="0">
              <a:defRPr/>
            </a:pPr>
            <a:r>
              <a:rPr lang="en-US" sz="1600" dirty="0" err="1" smtClean="0">
                <a:solidFill>
                  <a:schemeClr val="bg1"/>
                </a:solidFill>
                <a:effectLst/>
                <a:latin typeface="Calibri" pitchFamily="34" charset="0"/>
                <a:cs typeface="Arial" charset="0"/>
              </a:rPr>
              <a:t>Ohtani</a:t>
            </a:r>
            <a:r>
              <a:rPr lang="en-US" sz="1600" dirty="0" smtClean="0">
                <a:solidFill>
                  <a:schemeClr val="bg1"/>
                </a:solidFill>
                <a:effectLst/>
                <a:latin typeface="Calibri" pitchFamily="34" charset="0"/>
                <a:cs typeface="Arial" charset="0"/>
              </a:rPr>
              <a:t> </a:t>
            </a:r>
            <a:r>
              <a:rPr lang="en-US" sz="1600" dirty="0">
                <a:solidFill>
                  <a:schemeClr val="bg1"/>
                </a:solidFill>
                <a:effectLst/>
                <a:latin typeface="Calibri" pitchFamily="34" charset="0"/>
                <a:cs typeface="Arial" charset="0"/>
              </a:rPr>
              <a:t>et </a:t>
            </a:r>
            <a:r>
              <a:rPr lang="en-US" sz="1600" dirty="0" smtClean="0">
                <a:solidFill>
                  <a:schemeClr val="bg1"/>
                </a:solidFill>
                <a:effectLst/>
                <a:latin typeface="Calibri" pitchFamily="34" charset="0"/>
                <a:cs typeface="Arial" charset="0"/>
              </a:rPr>
              <a:t>al., </a:t>
            </a:r>
            <a:r>
              <a:rPr lang="en-US" sz="1600" dirty="0">
                <a:solidFill>
                  <a:schemeClr val="bg1"/>
                </a:solidFill>
                <a:effectLst/>
                <a:latin typeface="Calibri" pitchFamily="34" charset="0"/>
                <a:cs typeface="Arial" charset="0"/>
              </a:rPr>
              <a:t>1995 (Chem. Geol., 120, 207-221)</a:t>
            </a:r>
            <a:endParaRPr lang="en-US" sz="1600" dirty="0">
              <a:solidFill>
                <a:schemeClr val="bg1"/>
              </a:solidFill>
              <a:effectLst/>
              <a:latin typeface="Calibri" pitchFamily="34" charset="0"/>
            </a:endParaRPr>
          </a:p>
        </p:txBody>
      </p:sp>
      <p:pic>
        <p:nvPicPr>
          <p:cNvPr id="19460" name="Picture 2"/>
          <p:cNvPicPr>
            <a:picLocks noChangeAspect="1" noChangeArrowheads="1"/>
          </p:cNvPicPr>
          <p:nvPr/>
        </p:nvPicPr>
        <p:blipFill>
          <a:blip r:embed="rId3" cstate="print"/>
          <a:srcRect/>
          <a:stretch>
            <a:fillRect/>
          </a:stretch>
        </p:blipFill>
        <p:spPr bwMode="auto">
          <a:xfrm>
            <a:off x="362618" y="1233488"/>
            <a:ext cx="5476875" cy="4695825"/>
          </a:xfrm>
          <a:prstGeom prst="rect">
            <a:avLst/>
          </a:prstGeom>
          <a:noFill/>
          <a:ln w="9525" algn="ctr">
            <a:noFill/>
            <a:miter lim="800000"/>
            <a:headEnd/>
            <a:tailEnd/>
          </a:ln>
        </p:spPr>
      </p:pic>
      <p:sp>
        <p:nvSpPr>
          <p:cNvPr id="6" name="Figura a mano libera 5"/>
          <p:cNvSpPr/>
          <p:nvPr/>
        </p:nvSpPr>
        <p:spPr bwMode="auto">
          <a:xfrm>
            <a:off x="1253206" y="1943100"/>
            <a:ext cx="4481512" cy="1366838"/>
          </a:xfrm>
          <a:custGeom>
            <a:avLst/>
            <a:gdLst>
              <a:gd name="connsiteX0" fmla="*/ 0 w 4481512"/>
              <a:gd name="connsiteY0" fmla="*/ 1304925 h 1366838"/>
              <a:gd name="connsiteX1" fmla="*/ 1571625 w 4481512"/>
              <a:gd name="connsiteY1" fmla="*/ 1366838 h 1366838"/>
              <a:gd name="connsiteX2" fmla="*/ 1566862 w 4481512"/>
              <a:gd name="connsiteY2" fmla="*/ 1171575 h 1366838"/>
              <a:gd name="connsiteX3" fmla="*/ 2257425 w 4481512"/>
              <a:gd name="connsiteY3" fmla="*/ 1052513 h 1366838"/>
              <a:gd name="connsiteX4" fmla="*/ 2509837 w 4481512"/>
              <a:gd name="connsiteY4" fmla="*/ 1004888 h 1366838"/>
              <a:gd name="connsiteX5" fmla="*/ 2962275 w 4481512"/>
              <a:gd name="connsiteY5" fmla="*/ 952500 h 1366838"/>
              <a:gd name="connsiteX6" fmla="*/ 2971800 w 4481512"/>
              <a:gd name="connsiteY6" fmla="*/ 528638 h 1366838"/>
              <a:gd name="connsiteX7" fmla="*/ 3352800 w 4481512"/>
              <a:gd name="connsiteY7" fmla="*/ 385763 h 1366838"/>
              <a:gd name="connsiteX8" fmla="*/ 3638550 w 4481512"/>
              <a:gd name="connsiteY8" fmla="*/ 271463 h 1366838"/>
              <a:gd name="connsiteX9" fmla="*/ 4143375 w 4481512"/>
              <a:gd name="connsiteY9" fmla="*/ 109538 h 1366838"/>
              <a:gd name="connsiteX10" fmla="*/ 4481512 w 4481512"/>
              <a:gd name="connsiteY10" fmla="*/ 0 h 1366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81512" h="1366838">
                <a:moveTo>
                  <a:pt x="0" y="1304925"/>
                </a:moveTo>
                <a:lnTo>
                  <a:pt x="1571625" y="1366838"/>
                </a:lnTo>
                <a:lnTo>
                  <a:pt x="1566862" y="1171575"/>
                </a:lnTo>
                <a:lnTo>
                  <a:pt x="2257425" y="1052513"/>
                </a:lnTo>
                <a:lnTo>
                  <a:pt x="2509837" y="1004888"/>
                </a:lnTo>
                <a:lnTo>
                  <a:pt x="2962275" y="952500"/>
                </a:lnTo>
                <a:lnTo>
                  <a:pt x="2971800" y="528638"/>
                </a:lnTo>
                <a:lnTo>
                  <a:pt x="3352800" y="385763"/>
                </a:lnTo>
                <a:lnTo>
                  <a:pt x="3638550" y="271463"/>
                </a:lnTo>
                <a:lnTo>
                  <a:pt x="4143375" y="109538"/>
                </a:lnTo>
                <a:lnTo>
                  <a:pt x="4481512" y="0"/>
                </a:lnTo>
              </a:path>
            </a:pathLst>
          </a:custGeom>
          <a:noFill/>
          <a:ln w="38100" cap="flat" cmpd="sng" algn="ctr">
            <a:solidFill>
              <a:srgbClr val="FF0000"/>
            </a:solidFill>
            <a:prstDash val="solid"/>
            <a:round/>
            <a:headEnd type="none" w="med" len="med"/>
            <a:tailEnd type="none" w="med" len="med"/>
          </a:ln>
          <a:effectLst/>
        </p:spPr>
        <p:txBody>
          <a:bodyPr anchor="ctr"/>
          <a:lstStyle/>
          <a:p>
            <a:pPr>
              <a:defRPr/>
            </a:pPr>
            <a:endParaRPr lang="it-IT">
              <a:latin typeface="Calibri" pitchFamily="34" charset="0"/>
            </a:endParaRPr>
          </a:p>
        </p:txBody>
      </p:sp>
      <p:sp>
        <p:nvSpPr>
          <p:cNvPr id="7" name="Figura a mano libera 6"/>
          <p:cNvSpPr/>
          <p:nvPr/>
        </p:nvSpPr>
        <p:spPr bwMode="auto">
          <a:xfrm>
            <a:off x="1248443" y="2095500"/>
            <a:ext cx="4481513" cy="2962275"/>
          </a:xfrm>
          <a:custGeom>
            <a:avLst/>
            <a:gdLst>
              <a:gd name="connsiteX0" fmla="*/ 0 w 4481513"/>
              <a:gd name="connsiteY0" fmla="*/ 2962275 h 2962275"/>
              <a:gd name="connsiteX1" fmla="*/ 4481513 w 4481513"/>
              <a:gd name="connsiteY1" fmla="*/ 0 h 2962275"/>
              <a:gd name="connsiteX0" fmla="*/ 0 w 4481513"/>
              <a:gd name="connsiteY0" fmla="*/ 2962275 h 2962275"/>
              <a:gd name="connsiteX1" fmla="*/ 4481513 w 4481513"/>
              <a:gd name="connsiteY1" fmla="*/ 0 h 2962275"/>
              <a:gd name="connsiteX0" fmla="*/ 0 w 4481513"/>
              <a:gd name="connsiteY0" fmla="*/ 2962275 h 2962275"/>
              <a:gd name="connsiteX1" fmla="*/ 4481513 w 4481513"/>
              <a:gd name="connsiteY1" fmla="*/ 0 h 2962275"/>
            </a:gdLst>
            <a:ahLst/>
            <a:cxnLst>
              <a:cxn ang="0">
                <a:pos x="connsiteX0" y="connsiteY0"/>
              </a:cxn>
              <a:cxn ang="0">
                <a:pos x="connsiteX1" y="connsiteY1"/>
              </a:cxn>
            </a:cxnLst>
            <a:rect l="l" t="t" r="r" b="b"/>
            <a:pathLst>
              <a:path w="4481513" h="2962275">
                <a:moveTo>
                  <a:pt x="0" y="2962275"/>
                </a:moveTo>
                <a:cubicBezTo>
                  <a:pt x="474663" y="2060575"/>
                  <a:pt x="2506663" y="730250"/>
                  <a:pt x="4481513" y="0"/>
                </a:cubicBezTo>
              </a:path>
            </a:pathLst>
          </a:custGeom>
          <a:noFill/>
          <a:ln w="57150" cap="flat" cmpd="sng" algn="ctr">
            <a:solidFill>
              <a:srgbClr val="0070C0"/>
            </a:solidFill>
            <a:prstDash val="solid"/>
            <a:round/>
            <a:headEnd type="none" w="med" len="med"/>
            <a:tailEnd type="none" w="med" len="med"/>
          </a:ln>
          <a:effectLst/>
        </p:spPr>
        <p:txBody>
          <a:bodyPr anchor="ctr"/>
          <a:lstStyle/>
          <a:p>
            <a:pPr>
              <a:defRPr/>
            </a:pPr>
            <a:endParaRPr lang="it-IT">
              <a:latin typeface="Calibri" pitchFamily="34" charset="0"/>
            </a:endParaRPr>
          </a:p>
        </p:txBody>
      </p:sp>
      <p:cxnSp>
        <p:nvCxnSpPr>
          <p:cNvPr id="19463" name="Connettore 2 8"/>
          <p:cNvCxnSpPr>
            <a:cxnSpLocks noChangeShapeType="1"/>
          </p:cNvCxnSpPr>
          <p:nvPr/>
        </p:nvCxnSpPr>
        <p:spPr bwMode="auto">
          <a:xfrm rot="16200000" flipH="1">
            <a:off x="3546350" y="2293144"/>
            <a:ext cx="719137" cy="428625"/>
          </a:xfrm>
          <a:prstGeom prst="straightConnector1">
            <a:avLst/>
          </a:prstGeom>
          <a:noFill/>
          <a:ln w="38100" algn="ctr">
            <a:solidFill>
              <a:schemeClr val="tx1"/>
            </a:solidFill>
            <a:round/>
            <a:headEnd/>
            <a:tailEnd type="arrow" w="med" len="med"/>
          </a:ln>
        </p:spPr>
      </p:cxnSp>
      <p:grpSp>
        <p:nvGrpSpPr>
          <p:cNvPr id="2" name="Gruppo 39"/>
          <p:cNvGrpSpPr>
            <a:grpSpLocks/>
          </p:cNvGrpSpPr>
          <p:nvPr/>
        </p:nvGrpSpPr>
        <p:grpSpPr bwMode="auto">
          <a:xfrm>
            <a:off x="4577090" y="2903163"/>
            <a:ext cx="4543425" cy="3362325"/>
            <a:chOff x="4624396" y="2618722"/>
            <a:chExt cx="4543425" cy="3362325"/>
          </a:xfrm>
        </p:grpSpPr>
        <p:grpSp>
          <p:nvGrpSpPr>
            <p:cNvPr id="19478" name="Gruppo 32"/>
            <p:cNvGrpSpPr>
              <a:grpSpLocks/>
            </p:cNvGrpSpPr>
            <p:nvPr/>
          </p:nvGrpSpPr>
          <p:grpSpPr bwMode="auto">
            <a:xfrm>
              <a:off x="4624396" y="2618722"/>
              <a:ext cx="4543425" cy="3362325"/>
              <a:chOff x="4624396" y="2618722"/>
              <a:chExt cx="4543425" cy="3362325"/>
            </a:xfrm>
          </p:grpSpPr>
          <p:grpSp>
            <p:nvGrpSpPr>
              <p:cNvPr id="19481" name="Gruppo 13"/>
              <p:cNvGrpSpPr>
                <a:grpSpLocks/>
              </p:cNvGrpSpPr>
              <p:nvPr/>
            </p:nvGrpSpPr>
            <p:grpSpPr bwMode="auto">
              <a:xfrm>
                <a:off x="4624396" y="2618722"/>
                <a:ext cx="4543425" cy="3362325"/>
                <a:chOff x="4624396" y="2618722"/>
                <a:chExt cx="4543425" cy="3362325"/>
              </a:xfrm>
            </p:grpSpPr>
            <p:pic>
              <p:nvPicPr>
                <p:cNvPr id="19496" name="Immagine 10" descr="butta subito.JPG"/>
                <p:cNvPicPr>
                  <a:picLocks noChangeAspect="1"/>
                </p:cNvPicPr>
                <p:nvPr/>
              </p:nvPicPr>
              <p:blipFill>
                <a:blip r:embed="rId4" cstate="print"/>
                <a:srcRect/>
                <a:stretch>
                  <a:fillRect/>
                </a:stretch>
              </p:blipFill>
              <p:spPr bwMode="auto">
                <a:xfrm>
                  <a:off x="4624396" y="2618722"/>
                  <a:ext cx="4543425" cy="3362325"/>
                </a:xfrm>
                <a:prstGeom prst="rect">
                  <a:avLst/>
                </a:prstGeom>
                <a:noFill/>
                <a:ln w="9525">
                  <a:noFill/>
                  <a:miter lim="800000"/>
                  <a:headEnd/>
                  <a:tailEnd/>
                </a:ln>
              </p:spPr>
            </p:pic>
            <p:sp>
              <p:nvSpPr>
                <p:cNvPr id="12" name="Rettangolo 11"/>
                <p:cNvSpPr/>
                <p:nvPr/>
              </p:nvSpPr>
              <p:spPr bwMode="auto">
                <a:xfrm>
                  <a:off x="5321308" y="2785410"/>
                  <a:ext cx="3676650" cy="2624137"/>
                </a:xfrm>
                <a:prstGeom prst="rect">
                  <a:avLst/>
                </a:prstGeom>
                <a:noFill/>
                <a:ln w="19050" cap="flat" cmpd="sng" algn="ctr">
                  <a:solidFill>
                    <a:schemeClr val="tx1"/>
                  </a:solidFill>
                  <a:prstDash val="solid"/>
                  <a:round/>
                  <a:headEnd type="none" w="med" len="med"/>
                  <a:tailEnd type="none" w="med" len="med"/>
                </a:ln>
                <a:effectLst/>
              </p:spPr>
              <p:txBody>
                <a:bodyPr anchor="ctr"/>
                <a:lstStyle/>
                <a:p>
                  <a:pPr>
                    <a:defRPr/>
                  </a:pPr>
                  <a:endParaRPr lang="it-IT">
                    <a:latin typeface="Calibri" pitchFamily="34" charset="0"/>
                  </a:endParaRPr>
                </a:p>
              </p:txBody>
            </p:sp>
          </p:grpSp>
          <p:sp>
            <p:nvSpPr>
              <p:cNvPr id="16" name="Rettangolo 15"/>
              <p:cNvSpPr/>
              <p:nvPr/>
            </p:nvSpPr>
            <p:spPr bwMode="auto">
              <a:xfrm>
                <a:off x="5429258" y="3999847"/>
                <a:ext cx="679450" cy="298450"/>
              </a:xfrm>
              <a:prstGeom prst="rect">
                <a:avLst/>
              </a:prstGeom>
              <a:solidFill>
                <a:schemeClr val="bg1"/>
              </a:solidFill>
              <a:ln w="9525" cap="flat" cmpd="sng" algn="ctr">
                <a:noFill/>
                <a:prstDash val="solid"/>
                <a:round/>
                <a:headEnd type="none" w="med" len="med"/>
                <a:tailEnd type="none" w="med" len="med"/>
              </a:ln>
              <a:effectLst/>
            </p:spPr>
            <p:txBody>
              <a:bodyPr anchor="ctr"/>
              <a:lstStyle/>
              <a:p>
                <a:pPr>
                  <a:defRPr/>
                </a:pPr>
                <a:endParaRPr lang="it-IT">
                  <a:latin typeface="Calibri" pitchFamily="34" charset="0"/>
                </a:endParaRPr>
              </a:p>
            </p:txBody>
          </p:sp>
          <p:sp>
            <p:nvSpPr>
              <p:cNvPr id="15" name="CasellaDiTesto 14"/>
              <p:cNvSpPr txBox="1"/>
              <p:nvPr/>
            </p:nvSpPr>
            <p:spPr>
              <a:xfrm>
                <a:off x="5391158" y="3879197"/>
                <a:ext cx="1079500" cy="307975"/>
              </a:xfrm>
              <a:prstGeom prst="rect">
                <a:avLst/>
              </a:prstGeom>
              <a:noFill/>
            </p:spPr>
            <p:txBody>
              <a:bodyPr>
                <a:spAutoFit/>
              </a:bodyPr>
              <a:lstStyle/>
              <a:p>
                <a:pPr>
                  <a:defRPr/>
                </a:pPr>
                <a:r>
                  <a:rPr lang="it-IT" sz="1400" dirty="0" err="1">
                    <a:solidFill>
                      <a:schemeClr val="tx1"/>
                    </a:solidFill>
                    <a:latin typeface="Calibri" pitchFamily="34" charset="0"/>
                  </a:rPr>
                  <a:t>Ol</a:t>
                </a:r>
                <a:r>
                  <a:rPr lang="it-IT" sz="1400" dirty="0">
                    <a:solidFill>
                      <a:schemeClr val="tx1"/>
                    </a:solidFill>
                    <a:latin typeface="Calibri" pitchFamily="34" charset="0"/>
                  </a:rPr>
                  <a:t> (Fo90)</a:t>
                </a:r>
              </a:p>
            </p:txBody>
          </p:sp>
          <p:sp>
            <p:nvSpPr>
              <p:cNvPr id="21" name="Rettangolo 20"/>
              <p:cNvSpPr/>
              <p:nvPr/>
            </p:nvSpPr>
            <p:spPr bwMode="auto">
              <a:xfrm>
                <a:off x="4991108" y="2704447"/>
                <a:ext cx="266700" cy="2844800"/>
              </a:xfrm>
              <a:prstGeom prst="rect">
                <a:avLst/>
              </a:prstGeom>
              <a:solidFill>
                <a:schemeClr val="bg1"/>
              </a:solidFill>
              <a:ln w="9525" cap="flat" cmpd="sng" algn="ctr">
                <a:noFill/>
                <a:prstDash val="solid"/>
                <a:round/>
                <a:headEnd type="none" w="med" len="med"/>
                <a:tailEnd type="none" w="med" len="med"/>
              </a:ln>
              <a:effectLst/>
            </p:spPr>
            <p:txBody>
              <a:bodyPr anchor="ctr"/>
              <a:lstStyle/>
              <a:p>
                <a:pPr>
                  <a:defRPr/>
                </a:pPr>
                <a:endParaRPr lang="it-IT">
                  <a:latin typeface="Calibri" pitchFamily="34" charset="0"/>
                </a:endParaRPr>
              </a:p>
            </p:txBody>
          </p:sp>
          <p:sp>
            <p:nvSpPr>
              <p:cNvPr id="22" name="CasellaDiTesto 21"/>
              <p:cNvSpPr txBox="1"/>
              <p:nvPr/>
            </p:nvSpPr>
            <p:spPr>
              <a:xfrm>
                <a:off x="4851408" y="2679047"/>
                <a:ext cx="495300" cy="339725"/>
              </a:xfrm>
              <a:prstGeom prst="rect">
                <a:avLst/>
              </a:prstGeom>
              <a:noFill/>
            </p:spPr>
            <p:txBody>
              <a:bodyPr>
                <a:spAutoFit/>
              </a:bodyPr>
              <a:lstStyle/>
              <a:p>
                <a:pPr>
                  <a:defRPr/>
                </a:pPr>
                <a:r>
                  <a:rPr lang="it-IT" sz="1600" dirty="0">
                    <a:solidFill>
                      <a:schemeClr val="tx1"/>
                    </a:solidFill>
                    <a:latin typeface="Calibri" pitchFamily="34" charset="0"/>
                  </a:rPr>
                  <a:t>3.8</a:t>
                </a:r>
              </a:p>
            </p:txBody>
          </p:sp>
          <p:sp>
            <p:nvSpPr>
              <p:cNvPr id="23" name="CasellaDiTesto 22"/>
              <p:cNvSpPr txBox="1"/>
              <p:nvPr/>
            </p:nvSpPr>
            <p:spPr>
              <a:xfrm>
                <a:off x="4851408" y="3161647"/>
                <a:ext cx="495300" cy="339725"/>
              </a:xfrm>
              <a:prstGeom prst="rect">
                <a:avLst/>
              </a:prstGeom>
              <a:noFill/>
            </p:spPr>
            <p:txBody>
              <a:bodyPr>
                <a:spAutoFit/>
              </a:bodyPr>
              <a:lstStyle/>
              <a:p>
                <a:pPr>
                  <a:defRPr/>
                </a:pPr>
                <a:r>
                  <a:rPr lang="it-IT" sz="1600" dirty="0">
                    <a:solidFill>
                      <a:schemeClr val="tx1"/>
                    </a:solidFill>
                    <a:latin typeface="Calibri" pitchFamily="34" charset="0"/>
                  </a:rPr>
                  <a:t>3.6</a:t>
                </a:r>
              </a:p>
            </p:txBody>
          </p:sp>
          <p:sp>
            <p:nvSpPr>
              <p:cNvPr id="24" name="CasellaDiTesto 23"/>
              <p:cNvSpPr txBox="1"/>
              <p:nvPr/>
            </p:nvSpPr>
            <p:spPr>
              <a:xfrm>
                <a:off x="4851408" y="3720447"/>
                <a:ext cx="495300" cy="339725"/>
              </a:xfrm>
              <a:prstGeom prst="rect">
                <a:avLst/>
              </a:prstGeom>
              <a:noFill/>
            </p:spPr>
            <p:txBody>
              <a:bodyPr>
                <a:spAutoFit/>
              </a:bodyPr>
              <a:lstStyle/>
              <a:p>
                <a:pPr>
                  <a:defRPr/>
                </a:pPr>
                <a:r>
                  <a:rPr lang="it-IT" sz="1600" dirty="0">
                    <a:solidFill>
                      <a:schemeClr val="tx1"/>
                    </a:solidFill>
                    <a:latin typeface="Calibri" pitchFamily="34" charset="0"/>
                  </a:rPr>
                  <a:t>3.4</a:t>
                </a:r>
              </a:p>
            </p:txBody>
          </p:sp>
          <p:sp>
            <p:nvSpPr>
              <p:cNvPr id="25" name="CasellaDiTesto 24"/>
              <p:cNvSpPr txBox="1"/>
              <p:nvPr/>
            </p:nvSpPr>
            <p:spPr>
              <a:xfrm>
                <a:off x="4851408" y="4222097"/>
                <a:ext cx="495300" cy="339725"/>
              </a:xfrm>
              <a:prstGeom prst="rect">
                <a:avLst/>
              </a:prstGeom>
              <a:noFill/>
            </p:spPr>
            <p:txBody>
              <a:bodyPr>
                <a:spAutoFit/>
              </a:bodyPr>
              <a:lstStyle/>
              <a:p>
                <a:pPr>
                  <a:defRPr/>
                </a:pPr>
                <a:r>
                  <a:rPr lang="it-IT" sz="1600" dirty="0">
                    <a:solidFill>
                      <a:schemeClr val="tx1"/>
                    </a:solidFill>
                    <a:latin typeface="Calibri" pitchFamily="34" charset="0"/>
                  </a:rPr>
                  <a:t>3.2</a:t>
                </a:r>
              </a:p>
            </p:txBody>
          </p:sp>
          <p:sp>
            <p:nvSpPr>
              <p:cNvPr id="26" name="CasellaDiTesto 25"/>
              <p:cNvSpPr txBox="1"/>
              <p:nvPr/>
            </p:nvSpPr>
            <p:spPr>
              <a:xfrm>
                <a:off x="4851408" y="4717397"/>
                <a:ext cx="495300" cy="339725"/>
              </a:xfrm>
              <a:prstGeom prst="rect">
                <a:avLst/>
              </a:prstGeom>
              <a:noFill/>
            </p:spPr>
            <p:txBody>
              <a:bodyPr>
                <a:spAutoFit/>
              </a:bodyPr>
              <a:lstStyle/>
              <a:p>
                <a:pPr>
                  <a:defRPr/>
                </a:pPr>
                <a:r>
                  <a:rPr lang="it-IT" sz="1600" dirty="0">
                    <a:solidFill>
                      <a:schemeClr val="tx1"/>
                    </a:solidFill>
                    <a:latin typeface="Calibri" pitchFamily="34" charset="0"/>
                  </a:rPr>
                  <a:t>3.0</a:t>
                </a:r>
              </a:p>
            </p:txBody>
          </p:sp>
          <p:sp>
            <p:nvSpPr>
              <p:cNvPr id="27" name="CasellaDiTesto 26"/>
              <p:cNvSpPr txBox="1"/>
              <p:nvPr/>
            </p:nvSpPr>
            <p:spPr>
              <a:xfrm>
                <a:off x="4851408" y="5282547"/>
                <a:ext cx="495300" cy="339725"/>
              </a:xfrm>
              <a:prstGeom prst="rect">
                <a:avLst/>
              </a:prstGeom>
              <a:noFill/>
            </p:spPr>
            <p:txBody>
              <a:bodyPr>
                <a:spAutoFit/>
              </a:bodyPr>
              <a:lstStyle/>
              <a:p>
                <a:pPr>
                  <a:defRPr/>
                </a:pPr>
                <a:r>
                  <a:rPr lang="it-IT" sz="1600" dirty="0">
                    <a:solidFill>
                      <a:schemeClr val="tx1"/>
                    </a:solidFill>
                    <a:latin typeface="Calibri" pitchFamily="34" charset="0"/>
                  </a:rPr>
                  <a:t>2.8</a:t>
                </a:r>
              </a:p>
            </p:txBody>
          </p:sp>
          <p:sp>
            <p:nvSpPr>
              <p:cNvPr id="28" name="Rettangolo 27"/>
              <p:cNvSpPr/>
              <p:nvPr/>
            </p:nvSpPr>
            <p:spPr bwMode="auto">
              <a:xfrm>
                <a:off x="5251458" y="5498447"/>
                <a:ext cx="3765550" cy="158750"/>
              </a:xfrm>
              <a:prstGeom prst="rect">
                <a:avLst/>
              </a:prstGeom>
              <a:solidFill>
                <a:schemeClr val="bg1"/>
              </a:solidFill>
              <a:ln w="9525" cap="flat" cmpd="sng" algn="ctr">
                <a:noFill/>
                <a:prstDash val="solid"/>
                <a:round/>
                <a:headEnd type="none" w="med" len="med"/>
                <a:tailEnd type="none" w="med" len="med"/>
              </a:ln>
              <a:effectLst/>
            </p:spPr>
            <p:txBody>
              <a:bodyPr anchor="ctr"/>
              <a:lstStyle/>
              <a:p>
                <a:pPr>
                  <a:defRPr/>
                </a:pPr>
                <a:endParaRPr lang="it-IT">
                  <a:latin typeface="Calibri" pitchFamily="34" charset="0"/>
                </a:endParaRPr>
              </a:p>
            </p:txBody>
          </p:sp>
          <p:sp>
            <p:nvSpPr>
              <p:cNvPr id="29" name="CasellaDiTesto 28"/>
              <p:cNvSpPr txBox="1"/>
              <p:nvPr/>
            </p:nvSpPr>
            <p:spPr>
              <a:xfrm>
                <a:off x="5137158" y="5447647"/>
                <a:ext cx="495300" cy="339725"/>
              </a:xfrm>
              <a:prstGeom prst="rect">
                <a:avLst/>
              </a:prstGeom>
              <a:noFill/>
            </p:spPr>
            <p:txBody>
              <a:bodyPr>
                <a:spAutoFit/>
              </a:bodyPr>
              <a:lstStyle/>
              <a:p>
                <a:pPr>
                  <a:defRPr/>
                </a:pPr>
                <a:r>
                  <a:rPr lang="it-IT" sz="1600" dirty="0">
                    <a:solidFill>
                      <a:schemeClr val="tx1"/>
                    </a:solidFill>
                    <a:latin typeface="Calibri" pitchFamily="34" charset="0"/>
                  </a:rPr>
                  <a:t>0</a:t>
                </a:r>
              </a:p>
            </p:txBody>
          </p:sp>
          <p:sp>
            <p:nvSpPr>
              <p:cNvPr id="30" name="CasellaDiTesto 29"/>
              <p:cNvSpPr txBox="1"/>
              <p:nvPr/>
            </p:nvSpPr>
            <p:spPr>
              <a:xfrm>
                <a:off x="6381758" y="5447647"/>
                <a:ext cx="495300" cy="339725"/>
              </a:xfrm>
              <a:prstGeom prst="rect">
                <a:avLst/>
              </a:prstGeom>
              <a:noFill/>
            </p:spPr>
            <p:txBody>
              <a:bodyPr>
                <a:spAutoFit/>
              </a:bodyPr>
              <a:lstStyle/>
              <a:p>
                <a:pPr>
                  <a:defRPr/>
                </a:pPr>
                <a:r>
                  <a:rPr lang="it-IT" sz="1600" dirty="0">
                    <a:solidFill>
                      <a:schemeClr val="tx1"/>
                    </a:solidFill>
                    <a:latin typeface="Calibri" pitchFamily="34" charset="0"/>
                  </a:rPr>
                  <a:t>5</a:t>
                </a:r>
              </a:p>
            </p:txBody>
          </p:sp>
          <p:sp>
            <p:nvSpPr>
              <p:cNvPr id="31" name="CasellaDiTesto 30"/>
              <p:cNvSpPr txBox="1"/>
              <p:nvPr/>
            </p:nvSpPr>
            <p:spPr>
              <a:xfrm>
                <a:off x="7550158" y="5447647"/>
                <a:ext cx="495300" cy="339725"/>
              </a:xfrm>
              <a:prstGeom prst="rect">
                <a:avLst/>
              </a:prstGeom>
              <a:noFill/>
            </p:spPr>
            <p:txBody>
              <a:bodyPr>
                <a:spAutoFit/>
              </a:bodyPr>
              <a:lstStyle/>
              <a:p>
                <a:pPr>
                  <a:defRPr/>
                </a:pPr>
                <a:r>
                  <a:rPr lang="it-IT" sz="1600" dirty="0">
                    <a:solidFill>
                      <a:schemeClr val="tx1"/>
                    </a:solidFill>
                    <a:latin typeface="Calibri" pitchFamily="34" charset="0"/>
                  </a:rPr>
                  <a:t>10</a:t>
                </a:r>
              </a:p>
            </p:txBody>
          </p:sp>
          <p:sp>
            <p:nvSpPr>
              <p:cNvPr id="32" name="CasellaDiTesto 31"/>
              <p:cNvSpPr txBox="1"/>
              <p:nvPr/>
            </p:nvSpPr>
            <p:spPr>
              <a:xfrm>
                <a:off x="8648708" y="5447647"/>
                <a:ext cx="495300" cy="339725"/>
              </a:xfrm>
              <a:prstGeom prst="rect">
                <a:avLst/>
              </a:prstGeom>
              <a:noFill/>
            </p:spPr>
            <p:txBody>
              <a:bodyPr>
                <a:spAutoFit/>
              </a:bodyPr>
              <a:lstStyle/>
              <a:p>
                <a:pPr algn="r">
                  <a:defRPr/>
                </a:pPr>
                <a:r>
                  <a:rPr lang="it-IT" sz="1600" dirty="0">
                    <a:solidFill>
                      <a:schemeClr val="tx1"/>
                    </a:solidFill>
                    <a:latin typeface="Calibri" pitchFamily="34" charset="0"/>
                  </a:rPr>
                  <a:t>15</a:t>
                </a:r>
              </a:p>
            </p:txBody>
          </p:sp>
        </p:grpSp>
        <p:sp>
          <p:nvSpPr>
            <p:cNvPr id="17" name="Rettangolo 16"/>
            <p:cNvSpPr/>
            <p:nvPr/>
          </p:nvSpPr>
          <p:spPr bwMode="auto">
            <a:xfrm>
              <a:off x="8183571" y="3923647"/>
              <a:ext cx="679450" cy="298450"/>
            </a:xfrm>
            <a:prstGeom prst="rect">
              <a:avLst/>
            </a:prstGeom>
            <a:solidFill>
              <a:schemeClr val="bg1"/>
            </a:solidFill>
            <a:ln w="9525" cap="flat" cmpd="sng" algn="ctr">
              <a:noFill/>
              <a:prstDash val="solid"/>
              <a:round/>
              <a:headEnd type="none" w="med" len="med"/>
              <a:tailEnd type="none" w="med" len="med"/>
            </a:ln>
            <a:effectLst/>
          </p:spPr>
          <p:txBody>
            <a:bodyPr anchor="ctr"/>
            <a:lstStyle/>
            <a:p>
              <a:pPr>
                <a:defRPr/>
              </a:pPr>
              <a:endParaRPr lang="it-IT">
                <a:latin typeface="Calibri" pitchFamily="34" charset="0"/>
              </a:endParaRPr>
            </a:p>
          </p:txBody>
        </p:sp>
        <p:sp>
          <p:nvSpPr>
            <p:cNvPr id="18" name="CasellaDiTesto 17"/>
            <p:cNvSpPr txBox="1"/>
            <p:nvPr/>
          </p:nvSpPr>
          <p:spPr>
            <a:xfrm>
              <a:off x="8020058" y="3917297"/>
              <a:ext cx="1001713" cy="307975"/>
            </a:xfrm>
            <a:prstGeom prst="rect">
              <a:avLst/>
            </a:prstGeom>
            <a:noFill/>
          </p:spPr>
          <p:txBody>
            <a:bodyPr>
              <a:spAutoFit/>
            </a:bodyPr>
            <a:lstStyle/>
            <a:p>
              <a:pPr>
                <a:defRPr/>
              </a:pPr>
              <a:r>
                <a:rPr lang="it-IT" sz="1400" dirty="0" err="1">
                  <a:solidFill>
                    <a:schemeClr val="tx1"/>
                  </a:solidFill>
                  <a:latin typeface="Calibri" pitchFamily="34" charset="0"/>
                </a:rPr>
                <a:t>Ol</a:t>
              </a:r>
              <a:r>
                <a:rPr lang="it-IT" sz="1400" dirty="0">
                  <a:solidFill>
                    <a:schemeClr val="tx1"/>
                  </a:solidFill>
                  <a:latin typeface="Calibri" pitchFamily="34" charset="0"/>
                </a:rPr>
                <a:t> (Fo95)</a:t>
              </a:r>
            </a:p>
          </p:txBody>
        </p:sp>
      </p:grpSp>
      <p:sp>
        <p:nvSpPr>
          <p:cNvPr id="19" name="Figura a mano libera 18"/>
          <p:cNvSpPr/>
          <p:nvPr/>
        </p:nvSpPr>
        <p:spPr bwMode="auto">
          <a:xfrm>
            <a:off x="5274002" y="3223838"/>
            <a:ext cx="3676650" cy="2438400"/>
          </a:xfrm>
          <a:custGeom>
            <a:avLst/>
            <a:gdLst>
              <a:gd name="connsiteX0" fmla="*/ 0 w 3676650"/>
              <a:gd name="connsiteY0" fmla="*/ 2438400 h 2438400"/>
              <a:gd name="connsiteX1" fmla="*/ 603250 w 3676650"/>
              <a:gd name="connsiteY1" fmla="*/ 1892300 h 2438400"/>
              <a:gd name="connsiteX2" fmla="*/ 1346200 w 3676650"/>
              <a:gd name="connsiteY2" fmla="*/ 1339850 h 2438400"/>
              <a:gd name="connsiteX3" fmla="*/ 1968500 w 3676650"/>
              <a:gd name="connsiteY3" fmla="*/ 927100 h 2438400"/>
              <a:gd name="connsiteX4" fmla="*/ 2978150 w 3676650"/>
              <a:gd name="connsiteY4" fmla="*/ 330200 h 2438400"/>
              <a:gd name="connsiteX5" fmla="*/ 3676650 w 3676650"/>
              <a:gd name="connsiteY5" fmla="*/ 0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76650" h="2438400">
                <a:moveTo>
                  <a:pt x="0" y="2438400"/>
                </a:moveTo>
                <a:cubicBezTo>
                  <a:pt x="189441" y="2256896"/>
                  <a:pt x="378883" y="2075392"/>
                  <a:pt x="603250" y="1892300"/>
                </a:cubicBezTo>
                <a:cubicBezTo>
                  <a:pt x="827617" y="1709208"/>
                  <a:pt x="1118658" y="1500717"/>
                  <a:pt x="1346200" y="1339850"/>
                </a:cubicBezTo>
                <a:cubicBezTo>
                  <a:pt x="1573742" y="1178983"/>
                  <a:pt x="1696508" y="1095375"/>
                  <a:pt x="1968500" y="927100"/>
                </a:cubicBezTo>
                <a:cubicBezTo>
                  <a:pt x="2240492" y="758825"/>
                  <a:pt x="2693458" y="484717"/>
                  <a:pt x="2978150" y="330200"/>
                </a:cubicBezTo>
                <a:cubicBezTo>
                  <a:pt x="3262842" y="175683"/>
                  <a:pt x="3469746" y="87841"/>
                  <a:pt x="3676650" y="0"/>
                </a:cubicBezTo>
              </a:path>
            </a:pathLst>
          </a:custGeom>
          <a:noFill/>
          <a:ln w="57150" cap="flat" cmpd="sng" algn="ctr">
            <a:solidFill>
              <a:srgbClr val="FF0000"/>
            </a:solidFill>
            <a:prstDash val="solid"/>
            <a:round/>
            <a:headEnd type="none" w="med" len="med"/>
            <a:tailEnd type="none" w="med" len="med"/>
          </a:ln>
          <a:effectLst/>
        </p:spPr>
        <p:txBody>
          <a:bodyPr anchor="ctr"/>
          <a:lstStyle/>
          <a:p>
            <a:pPr>
              <a:defRPr/>
            </a:pPr>
            <a:endParaRPr lang="it-IT">
              <a:latin typeface="Calibri" pitchFamily="34" charset="0"/>
            </a:endParaRPr>
          </a:p>
        </p:txBody>
      </p:sp>
      <p:sp>
        <p:nvSpPr>
          <p:cNvPr id="20" name="Figura a mano libera 19"/>
          <p:cNvSpPr/>
          <p:nvPr/>
        </p:nvSpPr>
        <p:spPr bwMode="auto">
          <a:xfrm>
            <a:off x="5572452" y="3833438"/>
            <a:ext cx="3390900" cy="1854200"/>
          </a:xfrm>
          <a:custGeom>
            <a:avLst/>
            <a:gdLst>
              <a:gd name="connsiteX0" fmla="*/ 0 w 3390900"/>
              <a:gd name="connsiteY0" fmla="*/ 1854200 h 1854200"/>
              <a:gd name="connsiteX1" fmla="*/ 565150 w 3390900"/>
              <a:gd name="connsiteY1" fmla="*/ 1409700 h 1854200"/>
              <a:gd name="connsiteX2" fmla="*/ 1339850 w 3390900"/>
              <a:gd name="connsiteY2" fmla="*/ 939800 h 1854200"/>
              <a:gd name="connsiteX3" fmla="*/ 2063750 w 3390900"/>
              <a:gd name="connsiteY3" fmla="*/ 565150 h 1854200"/>
              <a:gd name="connsiteX4" fmla="*/ 2914650 w 3390900"/>
              <a:gd name="connsiteY4" fmla="*/ 196850 h 1854200"/>
              <a:gd name="connsiteX5" fmla="*/ 3390900 w 3390900"/>
              <a:gd name="connsiteY5" fmla="*/ 0 h 185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90900" h="1854200">
                <a:moveTo>
                  <a:pt x="0" y="1854200"/>
                </a:moveTo>
                <a:cubicBezTo>
                  <a:pt x="170921" y="1708150"/>
                  <a:pt x="341842" y="1562100"/>
                  <a:pt x="565150" y="1409700"/>
                </a:cubicBezTo>
                <a:cubicBezTo>
                  <a:pt x="788458" y="1257300"/>
                  <a:pt x="1090083" y="1080558"/>
                  <a:pt x="1339850" y="939800"/>
                </a:cubicBezTo>
                <a:cubicBezTo>
                  <a:pt x="1589617" y="799042"/>
                  <a:pt x="1801283" y="688975"/>
                  <a:pt x="2063750" y="565150"/>
                </a:cubicBezTo>
                <a:cubicBezTo>
                  <a:pt x="2326217" y="441325"/>
                  <a:pt x="2693458" y="291042"/>
                  <a:pt x="2914650" y="196850"/>
                </a:cubicBezTo>
                <a:cubicBezTo>
                  <a:pt x="3135842" y="102658"/>
                  <a:pt x="3263371" y="51329"/>
                  <a:pt x="3390900" y="0"/>
                </a:cubicBezTo>
              </a:path>
            </a:pathLst>
          </a:custGeom>
          <a:noFill/>
          <a:ln w="57150" cap="flat" cmpd="sng" algn="ctr">
            <a:solidFill>
              <a:srgbClr val="7030A0"/>
            </a:solidFill>
            <a:prstDash val="solid"/>
            <a:round/>
            <a:headEnd type="none" w="med" len="med"/>
            <a:tailEnd type="none" w="med" len="med"/>
          </a:ln>
          <a:effectLst/>
        </p:spPr>
        <p:txBody>
          <a:bodyPr anchor="ctr"/>
          <a:lstStyle/>
          <a:p>
            <a:pPr>
              <a:defRPr/>
            </a:pPr>
            <a:endParaRPr lang="it-IT">
              <a:latin typeface="Calibri" pitchFamily="34" charset="0"/>
            </a:endParaRPr>
          </a:p>
        </p:txBody>
      </p:sp>
      <p:sp>
        <p:nvSpPr>
          <p:cNvPr id="34" name="Rectangle 8"/>
          <p:cNvSpPr>
            <a:spLocks noChangeArrowheads="1"/>
          </p:cNvSpPr>
          <p:nvPr/>
        </p:nvSpPr>
        <p:spPr bwMode="auto">
          <a:xfrm>
            <a:off x="5882356" y="1020763"/>
            <a:ext cx="3120357" cy="1570303"/>
          </a:xfrm>
          <a:prstGeom prst="rect">
            <a:avLst/>
          </a:prstGeom>
          <a:noFill/>
          <a:ln w="9525">
            <a:noFill/>
            <a:miter lim="800000"/>
            <a:headEnd/>
            <a:tailEnd/>
          </a:ln>
          <a:effectLst>
            <a:outerShdw dist="35921" dir="2700000" algn="ctr" rotWithShape="0">
              <a:schemeClr val="tx1"/>
            </a:outerShdw>
          </a:effectLst>
        </p:spPr>
        <p:txBody>
          <a:bodyPr wrap="square" lIns="92075" tIns="46038" rIns="92075" bIns="46038">
            <a:spAutoFit/>
          </a:bodyPr>
          <a:lstStyle/>
          <a:p>
            <a:pPr algn="ctr" eaLnBrk="0" hangingPunct="0">
              <a:defRPr/>
            </a:pPr>
            <a:r>
              <a:rPr lang="en-US" sz="2400" dirty="0">
                <a:solidFill>
                  <a:schemeClr val="bg1"/>
                </a:solidFill>
                <a:effectLst/>
                <a:latin typeface="Calibri" pitchFamily="34" charset="0"/>
                <a:cs typeface="Arial" charset="0"/>
              </a:rPr>
              <a:t>MA melt: Martian melt (Fe-richer , and therefore denser than </a:t>
            </a:r>
            <a:r>
              <a:rPr lang="en-US" sz="2400" dirty="0" err="1">
                <a:solidFill>
                  <a:schemeClr val="bg1"/>
                </a:solidFill>
                <a:effectLst/>
                <a:latin typeface="Calibri" pitchFamily="34" charset="0"/>
                <a:cs typeface="Arial" charset="0"/>
              </a:rPr>
              <a:t>Pyrolite</a:t>
            </a:r>
            <a:r>
              <a:rPr lang="en-US" sz="2400" dirty="0">
                <a:solidFill>
                  <a:schemeClr val="bg1"/>
                </a:solidFill>
                <a:effectLst/>
                <a:latin typeface="Calibri" pitchFamily="34" charset="0"/>
                <a:cs typeface="Arial" charset="0"/>
              </a:rPr>
              <a:t> melt)</a:t>
            </a:r>
            <a:endParaRPr lang="en-US" sz="2400" dirty="0">
              <a:solidFill>
                <a:schemeClr val="bg1"/>
              </a:solidFill>
              <a:effectLst/>
              <a:latin typeface="Calibri" pitchFamily="34" charset="0"/>
            </a:endParaRPr>
          </a:p>
        </p:txBody>
      </p:sp>
      <p:sp>
        <p:nvSpPr>
          <p:cNvPr id="35" name="Rettangolo 34"/>
          <p:cNvSpPr>
            <a:spLocks noChangeArrowheads="1"/>
          </p:cNvSpPr>
          <p:nvPr/>
        </p:nvSpPr>
        <p:spPr bwMode="auto">
          <a:xfrm>
            <a:off x="1254793" y="2308225"/>
            <a:ext cx="3321050" cy="2405063"/>
          </a:xfrm>
          <a:prstGeom prst="rect">
            <a:avLst/>
          </a:prstGeom>
          <a:noFill/>
          <a:ln w="57150" algn="ctr">
            <a:solidFill>
              <a:srgbClr val="800000"/>
            </a:solidFill>
            <a:round/>
            <a:headEnd/>
            <a:tailEnd/>
          </a:ln>
        </p:spPr>
        <p:txBody>
          <a:bodyPr anchor="ctr"/>
          <a:lstStyle/>
          <a:p>
            <a:pPr>
              <a:defRPr/>
            </a:pPr>
            <a:endParaRPr lang="it-IT">
              <a:latin typeface="Calibri" pitchFamily="34" charset="0"/>
            </a:endParaRPr>
          </a:p>
        </p:txBody>
      </p:sp>
      <p:cxnSp>
        <p:nvCxnSpPr>
          <p:cNvPr id="37" name="Connettore 1 36"/>
          <p:cNvCxnSpPr>
            <a:cxnSpLocks noChangeShapeType="1"/>
          </p:cNvCxnSpPr>
          <p:nvPr/>
        </p:nvCxnSpPr>
        <p:spPr bwMode="auto">
          <a:xfrm>
            <a:off x="4564731" y="2297113"/>
            <a:ext cx="4579269" cy="587977"/>
          </a:xfrm>
          <a:prstGeom prst="line">
            <a:avLst/>
          </a:prstGeom>
          <a:noFill/>
          <a:ln w="19050" algn="ctr">
            <a:solidFill>
              <a:schemeClr val="tx1"/>
            </a:solidFill>
            <a:prstDash val="sysDash"/>
            <a:round/>
            <a:headEnd/>
            <a:tailEnd/>
          </a:ln>
        </p:spPr>
      </p:cxnSp>
      <p:cxnSp>
        <p:nvCxnSpPr>
          <p:cNvPr id="38" name="Connettore 1 37"/>
          <p:cNvCxnSpPr>
            <a:cxnSpLocks noChangeShapeType="1"/>
            <a:endCxn id="19" idx="0"/>
          </p:cNvCxnSpPr>
          <p:nvPr/>
        </p:nvCxnSpPr>
        <p:spPr bwMode="auto">
          <a:xfrm>
            <a:off x="1250950" y="4713890"/>
            <a:ext cx="4023052" cy="948348"/>
          </a:xfrm>
          <a:prstGeom prst="line">
            <a:avLst/>
          </a:prstGeom>
          <a:noFill/>
          <a:ln w="19050" algn="ctr">
            <a:solidFill>
              <a:schemeClr val="tx1"/>
            </a:solidFill>
            <a:prstDash val="sysDash"/>
            <a:round/>
            <a:headEnd/>
            <a:tailEnd/>
          </a:ln>
        </p:spPr>
      </p:cxnSp>
      <p:sp>
        <p:nvSpPr>
          <p:cNvPr id="13" name="Figura a mano libera 12"/>
          <p:cNvSpPr/>
          <p:nvPr/>
        </p:nvSpPr>
        <p:spPr bwMode="auto">
          <a:xfrm>
            <a:off x="5164465" y="3754063"/>
            <a:ext cx="3922712" cy="1376363"/>
          </a:xfrm>
          <a:custGeom>
            <a:avLst/>
            <a:gdLst>
              <a:gd name="connsiteX0" fmla="*/ 229658 w 3922183"/>
              <a:gd name="connsiteY0" fmla="*/ 1063625 h 1375833"/>
              <a:gd name="connsiteX1" fmla="*/ 1404408 w 3922183"/>
              <a:gd name="connsiteY1" fmla="*/ 682625 h 1375833"/>
              <a:gd name="connsiteX2" fmla="*/ 2966508 w 3922183"/>
              <a:gd name="connsiteY2" fmla="*/ 257175 h 1375833"/>
              <a:gd name="connsiteX3" fmla="*/ 3785658 w 3922183"/>
              <a:gd name="connsiteY3" fmla="*/ 34925 h 1375833"/>
              <a:gd name="connsiteX4" fmla="*/ 3785658 w 3922183"/>
              <a:gd name="connsiteY4" fmla="*/ 47625 h 1375833"/>
              <a:gd name="connsiteX5" fmla="*/ 3792008 w 3922183"/>
              <a:gd name="connsiteY5" fmla="*/ 212725 h 1375833"/>
              <a:gd name="connsiteX6" fmla="*/ 3779308 w 3922183"/>
              <a:gd name="connsiteY6" fmla="*/ 231775 h 1375833"/>
              <a:gd name="connsiteX7" fmla="*/ 3442758 w 3922183"/>
              <a:gd name="connsiteY7" fmla="*/ 327025 h 1375833"/>
              <a:gd name="connsiteX8" fmla="*/ 2128308 w 3922183"/>
              <a:gd name="connsiteY8" fmla="*/ 663575 h 1375833"/>
              <a:gd name="connsiteX9" fmla="*/ 966258 w 3922183"/>
              <a:gd name="connsiteY9" fmla="*/ 1019175 h 1375833"/>
              <a:gd name="connsiteX10" fmla="*/ 140758 w 3922183"/>
              <a:gd name="connsiteY10" fmla="*/ 1323975 h 1375833"/>
              <a:gd name="connsiteX11" fmla="*/ 121708 w 3922183"/>
              <a:gd name="connsiteY11" fmla="*/ 1330325 h 1375833"/>
              <a:gd name="connsiteX12" fmla="*/ 121708 w 3922183"/>
              <a:gd name="connsiteY12" fmla="*/ 1120775 h 1375833"/>
              <a:gd name="connsiteX13" fmla="*/ 229658 w 3922183"/>
              <a:gd name="connsiteY13" fmla="*/ 1063625 h 1375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22183" h="1375833">
                <a:moveTo>
                  <a:pt x="229658" y="1063625"/>
                </a:moveTo>
                <a:cubicBezTo>
                  <a:pt x="443441" y="990600"/>
                  <a:pt x="948266" y="817033"/>
                  <a:pt x="1404408" y="682625"/>
                </a:cubicBezTo>
                <a:cubicBezTo>
                  <a:pt x="1860550" y="548217"/>
                  <a:pt x="2966508" y="257175"/>
                  <a:pt x="2966508" y="257175"/>
                </a:cubicBezTo>
                <a:lnTo>
                  <a:pt x="3785658" y="34925"/>
                </a:lnTo>
                <a:cubicBezTo>
                  <a:pt x="3922183" y="0"/>
                  <a:pt x="3784600" y="17992"/>
                  <a:pt x="3785658" y="47625"/>
                </a:cubicBezTo>
                <a:cubicBezTo>
                  <a:pt x="3786716" y="77258"/>
                  <a:pt x="3793066" y="182033"/>
                  <a:pt x="3792008" y="212725"/>
                </a:cubicBezTo>
                <a:cubicBezTo>
                  <a:pt x="3790950" y="243417"/>
                  <a:pt x="3837516" y="212725"/>
                  <a:pt x="3779308" y="231775"/>
                </a:cubicBezTo>
                <a:cubicBezTo>
                  <a:pt x="3721100" y="250825"/>
                  <a:pt x="3442758" y="327025"/>
                  <a:pt x="3442758" y="327025"/>
                </a:cubicBezTo>
                <a:cubicBezTo>
                  <a:pt x="3167591" y="398992"/>
                  <a:pt x="2541058" y="548217"/>
                  <a:pt x="2128308" y="663575"/>
                </a:cubicBezTo>
                <a:cubicBezTo>
                  <a:pt x="1715558" y="778933"/>
                  <a:pt x="1297516" y="909108"/>
                  <a:pt x="966258" y="1019175"/>
                </a:cubicBezTo>
                <a:cubicBezTo>
                  <a:pt x="635000" y="1129242"/>
                  <a:pt x="281516" y="1272117"/>
                  <a:pt x="140758" y="1323975"/>
                </a:cubicBezTo>
                <a:cubicBezTo>
                  <a:pt x="0" y="1375833"/>
                  <a:pt x="124883" y="1364192"/>
                  <a:pt x="121708" y="1330325"/>
                </a:cubicBezTo>
                <a:cubicBezTo>
                  <a:pt x="118533" y="1296458"/>
                  <a:pt x="104775" y="1163108"/>
                  <a:pt x="121708" y="1120775"/>
                </a:cubicBezTo>
                <a:cubicBezTo>
                  <a:pt x="138641" y="1078442"/>
                  <a:pt x="15875" y="1136650"/>
                  <a:pt x="229658" y="1063625"/>
                </a:cubicBezTo>
                <a:close/>
              </a:path>
            </a:pathLst>
          </a:custGeom>
          <a:solidFill>
            <a:srgbClr val="FFC000"/>
          </a:solidFill>
          <a:ln w="9525" cap="flat" cmpd="sng" algn="ctr">
            <a:noFill/>
            <a:prstDash val="solid"/>
            <a:round/>
            <a:headEnd type="none" w="med" len="med"/>
            <a:tailEnd type="none" w="med" len="med"/>
          </a:ln>
          <a:effectLst/>
        </p:spPr>
        <p:txBody>
          <a:bodyPr anchor="ctr"/>
          <a:lstStyle/>
          <a:p>
            <a:pPr>
              <a:defRPr/>
            </a:pPr>
            <a:endParaRPr lang="it-IT">
              <a:latin typeface="Calibri" pitchFamily="34" charset="0"/>
            </a:endParaRPr>
          </a:p>
        </p:txBody>
      </p:sp>
      <p:cxnSp>
        <p:nvCxnSpPr>
          <p:cNvPr id="42" name="Connettore 1 41"/>
          <p:cNvCxnSpPr>
            <a:cxnSpLocks noChangeShapeType="1"/>
          </p:cNvCxnSpPr>
          <p:nvPr/>
        </p:nvCxnSpPr>
        <p:spPr bwMode="auto">
          <a:xfrm rot="5400000">
            <a:off x="5586739" y="4393826"/>
            <a:ext cx="2601913" cy="1588"/>
          </a:xfrm>
          <a:prstGeom prst="line">
            <a:avLst/>
          </a:prstGeom>
          <a:noFill/>
          <a:ln w="76200" algn="ctr">
            <a:solidFill>
              <a:srgbClr val="FF0000"/>
            </a:solidFill>
            <a:prstDash val="sysDash"/>
            <a:round/>
            <a:headEnd/>
            <a:tailEnd/>
          </a:ln>
        </p:spPr>
      </p:cxnSp>
      <p:cxnSp>
        <p:nvCxnSpPr>
          <p:cNvPr id="43" name="Connettore 1 42"/>
          <p:cNvCxnSpPr>
            <a:cxnSpLocks noChangeShapeType="1"/>
          </p:cNvCxnSpPr>
          <p:nvPr/>
        </p:nvCxnSpPr>
        <p:spPr bwMode="auto">
          <a:xfrm rot="5400000">
            <a:off x="7175827" y="4393826"/>
            <a:ext cx="2601913" cy="1587"/>
          </a:xfrm>
          <a:prstGeom prst="line">
            <a:avLst/>
          </a:prstGeom>
          <a:noFill/>
          <a:ln w="76200" algn="ctr">
            <a:solidFill>
              <a:srgbClr val="7030A0"/>
            </a:solidFill>
            <a:prstDash val="sysDash"/>
            <a:round/>
            <a:headEnd/>
            <a:tailEnd/>
          </a:ln>
        </p:spPr>
      </p:cxnSp>
      <p:sp>
        <p:nvSpPr>
          <p:cNvPr id="45" name="CasellaDiTesto 44"/>
          <p:cNvSpPr txBox="1"/>
          <p:nvPr/>
        </p:nvSpPr>
        <p:spPr>
          <a:xfrm>
            <a:off x="6898015" y="2984126"/>
            <a:ext cx="1512887" cy="738187"/>
          </a:xfrm>
          <a:prstGeom prst="rect">
            <a:avLst/>
          </a:prstGeom>
          <a:noFill/>
        </p:spPr>
        <p:txBody>
          <a:bodyPr>
            <a:spAutoFit/>
          </a:bodyPr>
          <a:lstStyle/>
          <a:p>
            <a:pPr algn="ctr">
              <a:defRPr/>
            </a:pPr>
            <a:r>
              <a:rPr lang="en-US" sz="2100" dirty="0">
                <a:solidFill>
                  <a:schemeClr val="tx1"/>
                </a:solidFill>
                <a:latin typeface="Calibri" pitchFamily="34" charset="0"/>
              </a:rPr>
              <a:t>Density crossover</a:t>
            </a:r>
            <a:endParaRPr lang="it-IT" sz="2100" dirty="0">
              <a:solidFill>
                <a:schemeClr val="tx1"/>
              </a:solidFill>
              <a:latin typeface="Calibri" pitchFamily="34" charset="0"/>
            </a:endParaRPr>
          </a:p>
        </p:txBody>
      </p:sp>
      <p:sp>
        <p:nvSpPr>
          <p:cNvPr id="46" name="Rectangle 8"/>
          <p:cNvSpPr>
            <a:spLocks noChangeArrowheads="1"/>
          </p:cNvSpPr>
          <p:nvPr/>
        </p:nvSpPr>
        <p:spPr bwMode="auto">
          <a:xfrm>
            <a:off x="362619" y="6029325"/>
            <a:ext cx="3757614" cy="338138"/>
          </a:xfrm>
          <a:prstGeom prst="rect">
            <a:avLst/>
          </a:prstGeom>
          <a:noFill/>
          <a:ln w="9525">
            <a:noFill/>
            <a:miter lim="800000"/>
            <a:headEnd/>
            <a:tailEnd/>
          </a:ln>
          <a:effectLst>
            <a:outerShdw dist="35921" dir="2700000" algn="ctr" rotWithShape="0">
              <a:schemeClr val="tx1"/>
            </a:outerShdw>
          </a:effectLst>
        </p:spPr>
        <p:txBody>
          <a:bodyPr wrap="square" lIns="92075" tIns="46038" rIns="92075" bIns="46038">
            <a:spAutoFit/>
          </a:bodyPr>
          <a:lstStyle/>
          <a:p>
            <a:pPr eaLnBrk="0" hangingPunct="0">
              <a:defRPr/>
            </a:pPr>
            <a:r>
              <a:rPr lang="en-US" sz="1600" dirty="0" err="1" smtClean="0">
                <a:solidFill>
                  <a:schemeClr val="bg1"/>
                </a:solidFill>
                <a:effectLst/>
                <a:latin typeface="Calibri" pitchFamily="34" charset="0"/>
                <a:cs typeface="Arial" charset="0"/>
              </a:rPr>
              <a:t>Ohtani</a:t>
            </a:r>
            <a:r>
              <a:rPr lang="en-US" sz="1600" dirty="0">
                <a:solidFill>
                  <a:schemeClr val="bg1"/>
                </a:solidFill>
                <a:effectLst/>
                <a:latin typeface="Calibri" pitchFamily="34" charset="0"/>
                <a:cs typeface="Arial" charset="0"/>
              </a:rPr>
              <a:t>, 2009 (Chem. Geol., 265, 279-288)</a:t>
            </a:r>
            <a:endParaRPr lang="en-US" sz="1600" dirty="0">
              <a:solidFill>
                <a:schemeClr val="bg1"/>
              </a:solidFill>
              <a:effectLst/>
              <a:latin typeface="Calibri" pitchFamily="34" charset="0"/>
            </a:endParaRPr>
          </a:p>
        </p:txBody>
      </p:sp>
      <p:sp>
        <p:nvSpPr>
          <p:cNvPr id="18473" name="AutoShape 41"/>
          <p:cNvSpPr>
            <a:spLocks noChangeArrowheads="1"/>
          </p:cNvSpPr>
          <p:nvPr/>
        </p:nvSpPr>
        <p:spPr bwMode="auto">
          <a:xfrm rot="-2741978">
            <a:off x="6902778" y="3282575"/>
            <a:ext cx="328612" cy="125413"/>
          </a:xfrm>
          <a:prstGeom prst="leftArrow">
            <a:avLst>
              <a:gd name="adj1" fmla="val 50000"/>
              <a:gd name="adj2" fmla="val 65506"/>
            </a:avLst>
          </a:prstGeom>
          <a:solidFill>
            <a:srgbClr val="FF00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18474" name="AutoShape 42"/>
          <p:cNvSpPr>
            <a:spLocks noChangeArrowheads="1"/>
          </p:cNvSpPr>
          <p:nvPr/>
        </p:nvSpPr>
        <p:spPr bwMode="auto">
          <a:xfrm rot="13810442">
            <a:off x="8110865" y="3247651"/>
            <a:ext cx="328612" cy="125412"/>
          </a:xfrm>
          <a:prstGeom prst="leftArrow">
            <a:avLst>
              <a:gd name="adj1" fmla="val 50000"/>
              <a:gd name="adj2" fmla="val 65506"/>
            </a:avLst>
          </a:prstGeom>
          <a:solidFill>
            <a:srgbClr val="9900FF"/>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strips(downRight)">
                                      <p:cBhvr>
                                        <p:cTn id="7" dur="2000"/>
                                        <p:tgtEl>
                                          <p:spTgt spid="35"/>
                                        </p:tgtEl>
                                      </p:cBhvr>
                                    </p:animEffect>
                                  </p:childTnLst>
                                </p:cTn>
                              </p:par>
                            </p:childTnLst>
                          </p:cTn>
                        </p:par>
                        <p:par>
                          <p:cTn id="8" fill="hold">
                            <p:stCondLst>
                              <p:cond delay="2000"/>
                            </p:stCondLst>
                            <p:childTnLst>
                              <p:par>
                                <p:cTn id="9" presetID="22" presetClass="entr" presetSubtype="8" fill="hold"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wipe(left)">
                                      <p:cBhvr>
                                        <p:cTn id="11" dur="1000"/>
                                        <p:tgtEl>
                                          <p:spTgt spid="37"/>
                                        </p:tgtEl>
                                      </p:cBhvr>
                                    </p:animEffect>
                                  </p:childTnLst>
                                </p:cTn>
                              </p:par>
                              <p:par>
                                <p:cTn id="12" presetID="22" presetClass="entr" presetSubtype="8" fill="hold" nodeType="with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wipe(left)">
                                      <p:cBhvr>
                                        <p:cTn id="14" dur="1000"/>
                                        <p:tgtEl>
                                          <p:spTgt spid="38"/>
                                        </p:tgtEl>
                                      </p:cBhvr>
                                    </p:animEffect>
                                  </p:childTnLst>
                                </p:cTn>
                              </p:par>
                            </p:childTnLst>
                          </p:cTn>
                        </p:par>
                        <p:par>
                          <p:cTn id="15" fill="hold">
                            <p:stCondLst>
                              <p:cond delay="3000"/>
                            </p:stCondLst>
                            <p:childTnLst>
                              <p:par>
                                <p:cTn id="16" presetID="10" presetClass="entr" presetSubtype="0"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left)">
                                      <p:cBhvr>
                                        <p:cTn id="26" dur="20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left)">
                                      <p:cBhvr>
                                        <p:cTn id="31" dur="2000"/>
                                        <p:tgtEl>
                                          <p:spTgt spid="19"/>
                                        </p:tgtEl>
                                      </p:cBhvr>
                                    </p:animEffect>
                                  </p:childTnLst>
                                </p:cTn>
                              </p:par>
                            </p:childTnLst>
                          </p:cTn>
                        </p:par>
                        <p:par>
                          <p:cTn id="32" fill="hold">
                            <p:stCondLst>
                              <p:cond delay="2000"/>
                            </p:stCondLst>
                            <p:childTnLst>
                              <p:par>
                                <p:cTn id="33" presetID="10" presetClass="entr" presetSubtype="0" fill="hold" grpId="0" nodeType="after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fade">
                                      <p:cBhvr>
                                        <p:cTn id="35" dur="500"/>
                                        <p:tgtEl>
                                          <p:spTgt spid="3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left)">
                                      <p:cBhvr>
                                        <p:cTn id="40" dur="20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42"/>
                                        </p:tgtEl>
                                        <p:attrNameLst>
                                          <p:attrName>style.visibility</p:attrName>
                                        </p:attrNameLst>
                                      </p:cBhvr>
                                      <p:to>
                                        <p:strVal val="visible"/>
                                      </p:to>
                                    </p:set>
                                    <p:animEffect transition="in" filter="wipe(down)">
                                      <p:cBhvr>
                                        <p:cTn id="45" dur="1000"/>
                                        <p:tgtEl>
                                          <p:spTgt spid="42"/>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43"/>
                                        </p:tgtEl>
                                        <p:attrNameLst>
                                          <p:attrName>style.visibility</p:attrName>
                                        </p:attrNameLst>
                                      </p:cBhvr>
                                      <p:to>
                                        <p:strVal val="visible"/>
                                      </p:to>
                                    </p:set>
                                    <p:animEffect transition="in" filter="wipe(down)">
                                      <p:cBhvr>
                                        <p:cTn id="50" dur="1000"/>
                                        <p:tgtEl>
                                          <p:spTgt spid="43"/>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45"/>
                                        </p:tgtEl>
                                        <p:attrNameLst>
                                          <p:attrName>style.visibility</p:attrName>
                                        </p:attrNameLst>
                                      </p:cBhvr>
                                      <p:to>
                                        <p:strVal val="visible"/>
                                      </p:to>
                                    </p:set>
                                    <p:animEffect transition="in" filter="fade">
                                      <p:cBhvr>
                                        <p:cTn id="55" dur="500"/>
                                        <p:tgtEl>
                                          <p:spTgt spid="45"/>
                                        </p:tgtEl>
                                      </p:cBhvr>
                                    </p:animEffect>
                                  </p:childTnLst>
                                </p:cTn>
                              </p:par>
                            </p:childTnLst>
                          </p:cTn>
                        </p:par>
                        <p:par>
                          <p:cTn id="56" fill="hold">
                            <p:stCondLst>
                              <p:cond delay="500"/>
                            </p:stCondLst>
                            <p:childTnLst>
                              <p:par>
                                <p:cTn id="57" presetID="22" presetClass="entr" presetSubtype="1" fill="hold" grpId="0" nodeType="afterEffect">
                                  <p:stCondLst>
                                    <p:cond delay="0"/>
                                  </p:stCondLst>
                                  <p:childTnLst>
                                    <p:set>
                                      <p:cBhvr>
                                        <p:cTn id="58" dur="1" fill="hold">
                                          <p:stCondLst>
                                            <p:cond delay="0"/>
                                          </p:stCondLst>
                                        </p:cTn>
                                        <p:tgtEl>
                                          <p:spTgt spid="18473"/>
                                        </p:tgtEl>
                                        <p:attrNameLst>
                                          <p:attrName>style.visibility</p:attrName>
                                        </p:attrNameLst>
                                      </p:cBhvr>
                                      <p:to>
                                        <p:strVal val="visible"/>
                                      </p:to>
                                    </p:set>
                                    <p:animEffect transition="in" filter="wipe(up)">
                                      <p:cBhvr>
                                        <p:cTn id="59" dur="500"/>
                                        <p:tgtEl>
                                          <p:spTgt spid="18473"/>
                                        </p:tgtEl>
                                      </p:cBhvr>
                                    </p:animEffect>
                                  </p:childTnLst>
                                </p:cTn>
                              </p:par>
                              <p:par>
                                <p:cTn id="60" presetID="22" presetClass="entr" presetSubtype="1" fill="hold" grpId="0" nodeType="withEffect">
                                  <p:stCondLst>
                                    <p:cond delay="0"/>
                                  </p:stCondLst>
                                  <p:childTnLst>
                                    <p:set>
                                      <p:cBhvr>
                                        <p:cTn id="61" dur="1" fill="hold">
                                          <p:stCondLst>
                                            <p:cond delay="0"/>
                                          </p:stCondLst>
                                        </p:cTn>
                                        <p:tgtEl>
                                          <p:spTgt spid="18474"/>
                                        </p:tgtEl>
                                        <p:attrNameLst>
                                          <p:attrName>style.visibility</p:attrName>
                                        </p:attrNameLst>
                                      </p:cBhvr>
                                      <p:to>
                                        <p:strVal val="visible"/>
                                      </p:to>
                                    </p:set>
                                    <p:animEffect transition="in" filter="wipe(up)">
                                      <p:cBhvr>
                                        <p:cTn id="62" dur="500"/>
                                        <p:tgtEl>
                                          <p:spTgt spid="184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9" grpId="0" animBg="1"/>
      <p:bldP spid="20" grpId="0" animBg="1"/>
      <p:bldP spid="34" grpId="0"/>
      <p:bldP spid="35" grpId="0" animBg="1"/>
      <p:bldP spid="45" grpId="0"/>
      <p:bldP spid="18473" grpId="0" animBg="1"/>
      <p:bldP spid="1847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po 10"/>
          <p:cNvGrpSpPr/>
          <p:nvPr/>
        </p:nvGrpSpPr>
        <p:grpSpPr>
          <a:xfrm>
            <a:off x="0" y="0"/>
            <a:ext cx="9144000" cy="6858000"/>
            <a:chOff x="0" y="0"/>
            <a:chExt cx="9144000" cy="6858000"/>
          </a:xfrm>
        </p:grpSpPr>
        <p:sp>
          <p:nvSpPr>
            <p:cNvPr id="10" name="Rettangolo 9"/>
            <p:cNvSpPr/>
            <p:nvPr/>
          </p:nvSpPr>
          <p:spPr bwMode="auto">
            <a:xfrm>
              <a:off x="0" y="0"/>
              <a:ext cx="2159876" cy="559675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grpSp>
          <p:nvGrpSpPr>
            <p:cNvPr id="8" name="Gruppo 7"/>
            <p:cNvGrpSpPr/>
            <p:nvPr/>
          </p:nvGrpSpPr>
          <p:grpSpPr>
            <a:xfrm>
              <a:off x="0" y="0"/>
              <a:ext cx="9144000" cy="6858000"/>
              <a:chOff x="0" y="0"/>
              <a:chExt cx="9144000" cy="6858000"/>
            </a:xfrm>
          </p:grpSpPr>
          <p:sp>
            <p:nvSpPr>
              <p:cNvPr id="5" name="Rettangolo 4"/>
              <p:cNvSpPr/>
              <p:nvPr/>
            </p:nvSpPr>
            <p:spPr bwMode="auto">
              <a:xfrm>
                <a:off x="1054100" y="6364288"/>
                <a:ext cx="8089900" cy="493712"/>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pic>
            <p:nvPicPr>
              <p:cNvPr id="1026" name="Picture 2"/>
              <p:cNvPicPr>
                <a:picLocks noChangeAspect="1" noChangeArrowheads="1"/>
              </p:cNvPicPr>
              <p:nvPr/>
            </p:nvPicPr>
            <p:blipFill>
              <a:blip r:embed="rId3" cstate="print"/>
              <a:srcRect r="2375"/>
              <a:stretch>
                <a:fillRect/>
              </a:stretch>
            </p:blipFill>
            <p:spPr bwMode="auto">
              <a:xfrm rot="5400000">
                <a:off x="2112488" y="-146526"/>
                <a:ext cx="6858000" cy="7151051"/>
              </a:xfrm>
              <a:prstGeom prst="rect">
                <a:avLst/>
              </a:prstGeom>
              <a:noFill/>
              <a:ln w="9525">
                <a:noFill/>
                <a:miter lim="800000"/>
                <a:headEnd/>
                <a:tailEnd/>
              </a:ln>
            </p:spPr>
          </p:pic>
          <p:sp>
            <p:nvSpPr>
              <p:cNvPr id="7" name="CasellaDiTesto 6"/>
              <p:cNvSpPr txBox="1"/>
              <p:nvPr/>
            </p:nvSpPr>
            <p:spPr>
              <a:xfrm>
                <a:off x="0" y="5438775"/>
                <a:ext cx="2105026" cy="1415772"/>
              </a:xfrm>
              <a:prstGeom prst="rect">
                <a:avLst/>
              </a:prstGeom>
              <a:solidFill>
                <a:schemeClr val="bg1"/>
              </a:solidFill>
            </p:spPr>
            <p:txBody>
              <a:bodyPr wrap="square" rtlCol="0">
                <a:spAutoFit/>
              </a:bodyPr>
              <a:lstStyle/>
              <a:p>
                <a:pPr algn="r"/>
                <a:endParaRPr lang="en-US" sz="800" dirty="0" smtClean="0">
                  <a:solidFill>
                    <a:schemeClr val="tx1"/>
                  </a:solidFill>
                  <a:effectLst/>
                  <a:latin typeface="Calibri" pitchFamily="34" charset="0"/>
                </a:endParaRPr>
              </a:p>
              <a:p>
                <a:pPr algn="r"/>
                <a:endParaRPr lang="en-US" sz="800" dirty="0" smtClean="0">
                  <a:solidFill>
                    <a:schemeClr val="tx1"/>
                  </a:solidFill>
                  <a:effectLst/>
                  <a:latin typeface="Calibri" pitchFamily="34" charset="0"/>
                </a:endParaRPr>
              </a:p>
              <a:p>
                <a:pPr algn="r"/>
                <a:endParaRPr lang="en-US" sz="1000" dirty="0" smtClean="0">
                  <a:solidFill>
                    <a:schemeClr val="tx1"/>
                  </a:solidFill>
                  <a:effectLst/>
                  <a:latin typeface="Calibri" pitchFamily="34" charset="0"/>
                </a:endParaRPr>
              </a:p>
              <a:p>
                <a:pPr algn="r"/>
                <a:r>
                  <a:rPr lang="en-US" sz="1500" dirty="0" err="1" smtClean="0">
                    <a:solidFill>
                      <a:schemeClr val="tx1"/>
                    </a:solidFill>
                    <a:effectLst/>
                    <a:latin typeface="Calibri" pitchFamily="34" charset="0"/>
                  </a:rPr>
                  <a:t>Stixrude</a:t>
                </a:r>
                <a:r>
                  <a:rPr lang="en-US" sz="1500" dirty="0" smtClean="0">
                    <a:solidFill>
                      <a:schemeClr val="tx1"/>
                    </a:solidFill>
                    <a:effectLst/>
                    <a:latin typeface="Calibri" pitchFamily="34" charset="0"/>
                  </a:rPr>
                  <a:t> and Lithgow-</a:t>
                </a:r>
                <a:r>
                  <a:rPr lang="en-US" sz="1500" dirty="0" err="1" smtClean="0">
                    <a:solidFill>
                      <a:schemeClr val="tx1"/>
                    </a:solidFill>
                    <a:effectLst/>
                    <a:latin typeface="Calibri" pitchFamily="34" charset="0"/>
                  </a:rPr>
                  <a:t>Bertelloni</a:t>
                </a:r>
                <a:r>
                  <a:rPr lang="en-US" sz="1500" dirty="0" smtClean="0">
                    <a:solidFill>
                      <a:schemeClr val="tx1"/>
                    </a:solidFill>
                    <a:effectLst/>
                    <a:latin typeface="Calibri" pitchFamily="34" charset="0"/>
                  </a:rPr>
                  <a:t>, 2011 (</a:t>
                </a:r>
                <a:r>
                  <a:rPr lang="en-US" sz="1500" dirty="0" err="1" smtClean="0">
                    <a:solidFill>
                      <a:schemeClr val="tx1"/>
                    </a:solidFill>
                    <a:effectLst/>
                    <a:latin typeface="Calibri" pitchFamily="34" charset="0"/>
                  </a:rPr>
                  <a:t>Geophys</a:t>
                </a:r>
                <a:r>
                  <a:rPr lang="en-US" sz="1500" dirty="0" smtClean="0">
                    <a:solidFill>
                      <a:schemeClr val="tx1"/>
                    </a:solidFill>
                    <a:effectLst/>
                    <a:latin typeface="Calibri" pitchFamily="34" charset="0"/>
                  </a:rPr>
                  <a:t>. J. Int., 184, 1180-1213)</a:t>
                </a:r>
                <a:endParaRPr lang="it-IT" sz="1500" dirty="0">
                  <a:solidFill>
                    <a:schemeClr val="tx1"/>
                  </a:solidFill>
                  <a:effectLst/>
                  <a:latin typeface="Calibri" pitchFamily="34" charset="0"/>
                </a:endParaRPr>
              </a:p>
            </p:txBody>
          </p:sp>
        </p:grpSp>
      </p:grpSp>
      <p:sp>
        <p:nvSpPr>
          <p:cNvPr id="9" name="CasellaDiTesto 8"/>
          <p:cNvSpPr txBox="1"/>
          <p:nvPr/>
        </p:nvSpPr>
        <p:spPr>
          <a:xfrm>
            <a:off x="0" y="0"/>
            <a:ext cx="2768600" cy="1323439"/>
          </a:xfrm>
          <a:prstGeom prst="rect">
            <a:avLst/>
          </a:prstGeom>
          <a:noFill/>
        </p:spPr>
        <p:txBody>
          <a:bodyPr wrap="square" rtlCol="0">
            <a:spAutoFit/>
          </a:bodyPr>
          <a:lstStyle/>
          <a:p>
            <a:r>
              <a:rPr lang="en-US" sz="1600" dirty="0" smtClean="0">
                <a:solidFill>
                  <a:schemeClr val="tx1"/>
                </a:solidFill>
                <a:effectLst/>
                <a:latin typeface="Calibri" pitchFamily="34" charset="0"/>
              </a:rPr>
              <a:t>Phase diagram of a model pyrolite composition showing phase boundaries and the zero-pressure density of the  assemblage.</a:t>
            </a:r>
            <a:endParaRPr lang="it-IT" sz="1600" dirty="0">
              <a:solidFill>
                <a:schemeClr val="tx1"/>
              </a:solidFill>
              <a:effectLst/>
              <a:latin typeface="Calibri" pitchFamily="34" charset="0"/>
            </a:endParaRPr>
          </a:p>
        </p:txBody>
      </p:sp>
      <p:sp>
        <p:nvSpPr>
          <p:cNvPr id="12" name="CasellaDiTesto 11"/>
          <p:cNvSpPr txBox="1"/>
          <p:nvPr/>
        </p:nvSpPr>
        <p:spPr>
          <a:xfrm>
            <a:off x="25400" y="1689100"/>
            <a:ext cx="2108200" cy="2800767"/>
          </a:xfrm>
          <a:prstGeom prst="rect">
            <a:avLst/>
          </a:prstGeom>
          <a:noFill/>
        </p:spPr>
        <p:txBody>
          <a:bodyPr wrap="square" rtlCol="0">
            <a:spAutoFit/>
          </a:bodyPr>
          <a:lstStyle/>
          <a:p>
            <a:r>
              <a:rPr lang="en-US" sz="1600" dirty="0" smtClean="0">
                <a:solidFill>
                  <a:schemeClr val="tx1"/>
                </a:solidFill>
                <a:effectLst/>
                <a:latin typeface="Calibri" pitchFamily="34" charset="0"/>
              </a:rPr>
              <a:t>Phase boundaries are shown as thin black lines except those among the olivine polymorphs (brown lines), and the reactions forming </a:t>
            </a:r>
            <a:r>
              <a:rPr lang="en-US" sz="1600" i="1" dirty="0" err="1" smtClean="0">
                <a:solidFill>
                  <a:schemeClr val="tx1"/>
                </a:solidFill>
                <a:effectLst/>
                <a:latin typeface="Calibri" pitchFamily="34" charset="0"/>
              </a:rPr>
              <a:t>st</a:t>
            </a:r>
            <a:r>
              <a:rPr lang="en-US" sz="1600" i="1" dirty="0" smtClean="0">
                <a:solidFill>
                  <a:schemeClr val="tx1"/>
                </a:solidFill>
                <a:effectLst/>
                <a:latin typeface="Calibri" pitchFamily="34" charset="0"/>
              </a:rPr>
              <a:t> and </a:t>
            </a:r>
            <a:r>
              <a:rPr lang="en-US" sz="1600" i="1" dirty="0" err="1" smtClean="0">
                <a:solidFill>
                  <a:schemeClr val="tx1"/>
                </a:solidFill>
                <a:effectLst/>
                <a:latin typeface="Calibri" pitchFamily="34" charset="0"/>
              </a:rPr>
              <a:t>fp</a:t>
            </a:r>
            <a:r>
              <a:rPr lang="en-US" sz="1600" i="1" dirty="0" smtClean="0">
                <a:solidFill>
                  <a:schemeClr val="tx1"/>
                </a:solidFill>
                <a:effectLst/>
                <a:latin typeface="Calibri" pitchFamily="34" charset="0"/>
              </a:rPr>
              <a:t> in the transition zone (bold black lines). Also plotted (bold red) is the 1600 K isentrope.</a:t>
            </a:r>
            <a:endParaRPr lang="it-IT" sz="1600" dirty="0">
              <a:solidFill>
                <a:schemeClr val="tx1"/>
              </a:solidFill>
              <a:effectLst/>
              <a:latin typeface="Calibri" pitchFamily="34" charset="0"/>
            </a:endParaRPr>
          </a:p>
        </p:txBody>
      </p:sp>
      <p:sp>
        <p:nvSpPr>
          <p:cNvPr id="15" name="CasellaDiTesto 14"/>
          <p:cNvSpPr txBox="1"/>
          <p:nvPr/>
        </p:nvSpPr>
        <p:spPr>
          <a:xfrm>
            <a:off x="2208213" y="5275199"/>
            <a:ext cx="735012" cy="307777"/>
          </a:xfrm>
          <a:prstGeom prst="rect">
            <a:avLst/>
          </a:prstGeom>
          <a:noFill/>
        </p:spPr>
        <p:txBody>
          <a:bodyPr wrap="square" rtlCol="0">
            <a:spAutoFit/>
          </a:bodyPr>
          <a:lstStyle/>
          <a:p>
            <a:r>
              <a:rPr lang="en-US" sz="1400" b="1" dirty="0" smtClean="0">
                <a:solidFill>
                  <a:schemeClr val="tx1"/>
                </a:solidFill>
                <a:effectLst/>
                <a:latin typeface="Calibri" pitchFamily="34" charset="0"/>
              </a:rPr>
              <a:t>660 km</a:t>
            </a:r>
            <a:endParaRPr lang="it-IT" sz="1400" b="1" dirty="0">
              <a:solidFill>
                <a:schemeClr val="tx1"/>
              </a:solidFill>
              <a:effectLst/>
              <a:latin typeface="Calibri" pitchFamily="34" charset="0"/>
            </a:endParaRPr>
          </a:p>
        </p:txBody>
      </p:sp>
      <p:sp>
        <p:nvSpPr>
          <p:cNvPr id="17" name="CasellaDiTesto 16"/>
          <p:cNvSpPr txBox="1"/>
          <p:nvPr/>
        </p:nvSpPr>
        <p:spPr>
          <a:xfrm>
            <a:off x="2057400" y="3571875"/>
            <a:ext cx="901700" cy="307777"/>
          </a:xfrm>
          <a:prstGeom prst="rect">
            <a:avLst/>
          </a:prstGeom>
          <a:noFill/>
        </p:spPr>
        <p:txBody>
          <a:bodyPr wrap="square" rtlCol="0">
            <a:spAutoFit/>
          </a:bodyPr>
          <a:lstStyle/>
          <a:p>
            <a:pPr algn="r"/>
            <a:r>
              <a:rPr lang="en-US" sz="1400" b="1" dirty="0" smtClean="0">
                <a:solidFill>
                  <a:schemeClr val="tx1"/>
                </a:solidFill>
                <a:effectLst/>
                <a:latin typeface="Calibri" pitchFamily="34" charset="0"/>
              </a:rPr>
              <a:t>410 km</a:t>
            </a:r>
            <a:endParaRPr lang="it-IT" sz="1400" b="1" dirty="0">
              <a:solidFill>
                <a:schemeClr val="tx1"/>
              </a:solidFill>
              <a:effectLst/>
              <a:latin typeface="Calibri" pitchFamily="34" charset="0"/>
            </a:endParaRPr>
          </a:p>
        </p:txBody>
      </p:sp>
      <p:sp>
        <p:nvSpPr>
          <p:cNvPr id="19" name="CasellaDiTesto 18"/>
          <p:cNvSpPr txBox="1"/>
          <p:nvPr/>
        </p:nvSpPr>
        <p:spPr>
          <a:xfrm>
            <a:off x="2057400" y="4396613"/>
            <a:ext cx="901700" cy="307777"/>
          </a:xfrm>
          <a:prstGeom prst="rect">
            <a:avLst/>
          </a:prstGeom>
          <a:noFill/>
        </p:spPr>
        <p:txBody>
          <a:bodyPr wrap="square" rtlCol="0">
            <a:spAutoFit/>
          </a:bodyPr>
          <a:lstStyle/>
          <a:p>
            <a:pPr algn="r"/>
            <a:r>
              <a:rPr lang="en-US" sz="1400" b="1" dirty="0" smtClean="0">
                <a:solidFill>
                  <a:schemeClr val="tx1"/>
                </a:solidFill>
                <a:effectLst/>
                <a:latin typeface="Calibri" pitchFamily="34" charset="0"/>
              </a:rPr>
              <a:t>560 km</a:t>
            </a:r>
            <a:endParaRPr lang="it-IT" sz="1400" b="1" dirty="0">
              <a:solidFill>
                <a:schemeClr val="tx1"/>
              </a:solidFill>
              <a:effectLst/>
              <a:latin typeface="Calibri" pitchFamily="34" charset="0"/>
            </a:endParaRPr>
          </a:p>
        </p:txBody>
      </p:sp>
      <p:sp>
        <p:nvSpPr>
          <p:cNvPr id="22" name="Rettangolo arrotondato 21"/>
          <p:cNvSpPr/>
          <p:nvPr/>
        </p:nvSpPr>
        <p:spPr bwMode="auto">
          <a:xfrm>
            <a:off x="5516880" y="3703320"/>
            <a:ext cx="198120" cy="350520"/>
          </a:xfrm>
          <a:prstGeom prst="roundRect">
            <a:avLst/>
          </a:prstGeom>
          <a:noFill/>
          <a:ln w="28575" cap="flat" cmpd="sng" algn="ctr">
            <a:solidFill>
              <a:srgbClr val="FF0000"/>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23" name="Rettangolo arrotondato 22"/>
          <p:cNvSpPr/>
          <p:nvPr/>
        </p:nvSpPr>
        <p:spPr bwMode="auto">
          <a:xfrm>
            <a:off x="5227320" y="4531360"/>
            <a:ext cx="198120" cy="243840"/>
          </a:xfrm>
          <a:prstGeom prst="roundRect">
            <a:avLst/>
          </a:prstGeom>
          <a:noFill/>
          <a:ln w="28575" cap="flat" cmpd="sng" algn="ctr">
            <a:solidFill>
              <a:srgbClr val="FF0000"/>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24" name="Rettangolo arrotondato 23"/>
          <p:cNvSpPr/>
          <p:nvPr/>
        </p:nvSpPr>
        <p:spPr bwMode="auto">
          <a:xfrm>
            <a:off x="7610856" y="5933440"/>
            <a:ext cx="198120" cy="243840"/>
          </a:xfrm>
          <a:prstGeom prst="roundRect">
            <a:avLst/>
          </a:prstGeom>
          <a:noFill/>
          <a:ln w="28575" cap="flat" cmpd="sng" algn="ctr">
            <a:solidFill>
              <a:srgbClr val="FF0000"/>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25" name="Figura a mano libera 24"/>
          <p:cNvSpPr/>
          <p:nvPr/>
        </p:nvSpPr>
        <p:spPr bwMode="auto">
          <a:xfrm>
            <a:off x="2884488" y="5396706"/>
            <a:ext cx="5287962" cy="445294"/>
          </a:xfrm>
          <a:custGeom>
            <a:avLst/>
            <a:gdLst>
              <a:gd name="connsiteX0" fmla="*/ 0 w 5245100"/>
              <a:gd name="connsiteY0" fmla="*/ 0 h 438150"/>
              <a:gd name="connsiteX1" fmla="*/ 1143000 w 5245100"/>
              <a:gd name="connsiteY1" fmla="*/ 190500 h 438150"/>
              <a:gd name="connsiteX2" fmla="*/ 1619250 w 5245100"/>
              <a:gd name="connsiteY2" fmla="*/ 152400 h 438150"/>
              <a:gd name="connsiteX3" fmla="*/ 1993900 w 5245100"/>
              <a:gd name="connsiteY3" fmla="*/ 88900 h 438150"/>
              <a:gd name="connsiteX4" fmla="*/ 2673350 w 5245100"/>
              <a:gd name="connsiteY4" fmla="*/ 50800 h 438150"/>
              <a:gd name="connsiteX5" fmla="*/ 2959100 w 5245100"/>
              <a:gd name="connsiteY5" fmla="*/ 31750 h 438150"/>
              <a:gd name="connsiteX6" fmla="*/ 3263900 w 5245100"/>
              <a:gd name="connsiteY6" fmla="*/ 25400 h 438150"/>
              <a:gd name="connsiteX7" fmla="*/ 3568700 w 5245100"/>
              <a:gd name="connsiteY7" fmla="*/ 6350 h 438150"/>
              <a:gd name="connsiteX8" fmla="*/ 4400550 w 5245100"/>
              <a:gd name="connsiteY8" fmla="*/ 209550 h 438150"/>
              <a:gd name="connsiteX9" fmla="*/ 5245100 w 5245100"/>
              <a:gd name="connsiteY9" fmla="*/ 438150 h 438150"/>
              <a:gd name="connsiteX0" fmla="*/ 50800 w 5295900"/>
              <a:gd name="connsiteY0" fmla="*/ 0 h 438150"/>
              <a:gd name="connsiteX1" fmla="*/ 0 w 5295900"/>
              <a:gd name="connsiteY1" fmla="*/ 0 h 438150"/>
              <a:gd name="connsiteX2" fmla="*/ 1193800 w 5295900"/>
              <a:gd name="connsiteY2" fmla="*/ 190500 h 438150"/>
              <a:gd name="connsiteX3" fmla="*/ 1670050 w 5295900"/>
              <a:gd name="connsiteY3" fmla="*/ 152400 h 438150"/>
              <a:gd name="connsiteX4" fmla="*/ 2044700 w 5295900"/>
              <a:gd name="connsiteY4" fmla="*/ 88900 h 438150"/>
              <a:gd name="connsiteX5" fmla="*/ 2724150 w 5295900"/>
              <a:gd name="connsiteY5" fmla="*/ 50800 h 438150"/>
              <a:gd name="connsiteX6" fmla="*/ 3009900 w 5295900"/>
              <a:gd name="connsiteY6" fmla="*/ 31750 h 438150"/>
              <a:gd name="connsiteX7" fmla="*/ 3314700 w 5295900"/>
              <a:gd name="connsiteY7" fmla="*/ 25400 h 438150"/>
              <a:gd name="connsiteX8" fmla="*/ 3619500 w 5295900"/>
              <a:gd name="connsiteY8" fmla="*/ 6350 h 438150"/>
              <a:gd name="connsiteX9" fmla="*/ 4451350 w 5295900"/>
              <a:gd name="connsiteY9" fmla="*/ 209550 h 438150"/>
              <a:gd name="connsiteX10" fmla="*/ 5295900 w 5295900"/>
              <a:gd name="connsiteY10" fmla="*/ 438150 h 438150"/>
              <a:gd name="connsiteX0" fmla="*/ 0 w 5245100"/>
              <a:gd name="connsiteY0" fmla="*/ 0 h 438150"/>
              <a:gd name="connsiteX1" fmla="*/ 1143000 w 5245100"/>
              <a:gd name="connsiteY1" fmla="*/ 190500 h 438150"/>
              <a:gd name="connsiteX2" fmla="*/ 1619250 w 5245100"/>
              <a:gd name="connsiteY2" fmla="*/ 152400 h 438150"/>
              <a:gd name="connsiteX3" fmla="*/ 1993900 w 5245100"/>
              <a:gd name="connsiteY3" fmla="*/ 88900 h 438150"/>
              <a:gd name="connsiteX4" fmla="*/ 2673350 w 5245100"/>
              <a:gd name="connsiteY4" fmla="*/ 50800 h 438150"/>
              <a:gd name="connsiteX5" fmla="*/ 2959100 w 5245100"/>
              <a:gd name="connsiteY5" fmla="*/ 31750 h 438150"/>
              <a:gd name="connsiteX6" fmla="*/ 3263900 w 5245100"/>
              <a:gd name="connsiteY6" fmla="*/ 25400 h 438150"/>
              <a:gd name="connsiteX7" fmla="*/ 3568700 w 5245100"/>
              <a:gd name="connsiteY7" fmla="*/ 6350 h 438150"/>
              <a:gd name="connsiteX8" fmla="*/ 4400550 w 5245100"/>
              <a:gd name="connsiteY8" fmla="*/ 209550 h 438150"/>
              <a:gd name="connsiteX9" fmla="*/ 5245100 w 5245100"/>
              <a:gd name="connsiteY9" fmla="*/ 438150 h 438150"/>
              <a:gd name="connsiteX0" fmla="*/ 0 w 5287962"/>
              <a:gd name="connsiteY0" fmla="*/ 0 h 445294"/>
              <a:gd name="connsiteX1" fmla="*/ 1185862 w 5287962"/>
              <a:gd name="connsiteY1" fmla="*/ 197644 h 445294"/>
              <a:gd name="connsiteX2" fmla="*/ 1662112 w 5287962"/>
              <a:gd name="connsiteY2" fmla="*/ 159544 h 445294"/>
              <a:gd name="connsiteX3" fmla="*/ 2036762 w 5287962"/>
              <a:gd name="connsiteY3" fmla="*/ 96044 h 445294"/>
              <a:gd name="connsiteX4" fmla="*/ 2716212 w 5287962"/>
              <a:gd name="connsiteY4" fmla="*/ 57944 h 445294"/>
              <a:gd name="connsiteX5" fmla="*/ 3001962 w 5287962"/>
              <a:gd name="connsiteY5" fmla="*/ 38894 h 445294"/>
              <a:gd name="connsiteX6" fmla="*/ 3306762 w 5287962"/>
              <a:gd name="connsiteY6" fmla="*/ 32544 h 445294"/>
              <a:gd name="connsiteX7" fmla="*/ 3611562 w 5287962"/>
              <a:gd name="connsiteY7" fmla="*/ 13494 h 445294"/>
              <a:gd name="connsiteX8" fmla="*/ 4443412 w 5287962"/>
              <a:gd name="connsiteY8" fmla="*/ 216694 h 445294"/>
              <a:gd name="connsiteX9" fmla="*/ 5287962 w 5287962"/>
              <a:gd name="connsiteY9" fmla="*/ 445294 h 445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7962" h="445294">
                <a:moveTo>
                  <a:pt x="0" y="0"/>
                </a:moveTo>
                <a:lnTo>
                  <a:pt x="1185862" y="197644"/>
                </a:lnTo>
                <a:lnTo>
                  <a:pt x="1662112" y="159544"/>
                </a:lnTo>
                <a:lnTo>
                  <a:pt x="2036762" y="96044"/>
                </a:lnTo>
                <a:lnTo>
                  <a:pt x="2716212" y="57944"/>
                </a:lnTo>
                <a:lnTo>
                  <a:pt x="3001962" y="38894"/>
                </a:lnTo>
                <a:lnTo>
                  <a:pt x="3306762" y="32544"/>
                </a:lnTo>
                <a:lnTo>
                  <a:pt x="3611562" y="13494"/>
                </a:lnTo>
                <a:lnTo>
                  <a:pt x="4443412" y="216694"/>
                </a:lnTo>
                <a:lnTo>
                  <a:pt x="5287962" y="445294"/>
                </a:lnTo>
              </a:path>
            </a:pathLst>
          </a:custGeom>
          <a:noFill/>
          <a:ln w="38100" cap="flat" cmpd="sng" algn="ctr">
            <a:solidFill>
              <a:srgbClr val="FFFF00"/>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cxnSp>
        <p:nvCxnSpPr>
          <p:cNvPr id="14" name="Connettore 1 13"/>
          <p:cNvCxnSpPr/>
          <p:nvPr/>
        </p:nvCxnSpPr>
        <p:spPr bwMode="auto">
          <a:xfrm flipV="1">
            <a:off x="2870200" y="5443474"/>
            <a:ext cx="5308600" cy="0"/>
          </a:xfrm>
          <a:prstGeom prst="line">
            <a:avLst/>
          </a:prstGeom>
          <a:noFill/>
          <a:ln w="38100" cap="flat" cmpd="sng" algn="ctr">
            <a:solidFill>
              <a:schemeClr val="bg1"/>
            </a:solidFill>
            <a:prstDash val="solid"/>
            <a:round/>
            <a:headEnd type="none" w="med" len="med"/>
            <a:tailEnd type="none" w="med" len="med"/>
          </a:ln>
          <a:effectLst/>
          <a:scene3d>
            <a:camera prst="orthographicFront"/>
            <a:lightRig rig="threePt" dir="t"/>
          </a:scene3d>
          <a:sp3d>
            <a:bevelT/>
          </a:sp3d>
        </p:spPr>
      </p:cxnSp>
      <p:cxnSp>
        <p:nvCxnSpPr>
          <p:cNvPr id="16" name="Connettore 1 15"/>
          <p:cNvCxnSpPr/>
          <p:nvPr/>
        </p:nvCxnSpPr>
        <p:spPr bwMode="auto">
          <a:xfrm flipV="1">
            <a:off x="2897187" y="3736975"/>
            <a:ext cx="5308600" cy="0"/>
          </a:xfrm>
          <a:prstGeom prst="line">
            <a:avLst/>
          </a:prstGeom>
          <a:noFill/>
          <a:ln w="38100" cap="flat" cmpd="sng" algn="ctr">
            <a:solidFill>
              <a:schemeClr val="bg1"/>
            </a:solidFill>
            <a:prstDash val="solid"/>
            <a:round/>
            <a:headEnd type="none" w="med" len="med"/>
            <a:tailEnd type="none" w="med" len="med"/>
          </a:ln>
          <a:effectLst/>
          <a:scene3d>
            <a:camera prst="orthographicFront"/>
            <a:lightRig rig="threePt" dir="t"/>
          </a:scene3d>
          <a:sp3d>
            <a:bevelT/>
          </a:sp3d>
        </p:spPr>
      </p:cxnSp>
      <p:cxnSp>
        <p:nvCxnSpPr>
          <p:cNvPr id="18" name="Connettore 1 17"/>
          <p:cNvCxnSpPr/>
          <p:nvPr/>
        </p:nvCxnSpPr>
        <p:spPr bwMode="auto">
          <a:xfrm flipV="1">
            <a:off x="2897187" y="4561713"/>
            <a:ext cx="5308600" cy="0"/>
          </a:xfrm>
          <a:prstGeom prst="line">
            <a:avLst/>
          </a:prstGeom>
          <a:noFill/>
          <a:ln w="38100" cap="flat" cmpd="sng" algn="ctr">
            <a:solidFill>
              <a:schemeClr val="bg1"/>
            </a:solidFill>
            <a:prstDash val="solid"/>
            <a:round/>
            <a:headEnd type="none" w="med" len="med"/>
            <a:tailEnd type="none" w="med" len="med"/>
          </a:ln>
          <a:effectLst/>
          <a:scene3d>
            <a:camera prst="orthographicFront"/>
            <a:lightRig rig="threePt" dir="t"/>
          </a:scene3d>
          <a:sp3d>
            <a:bevelT/>
          </a:sp3d>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fade">
                                      <p:cBhvr>
                                        <p:cTn id="17" dur="500"/>
                                        <p:tgtEl>
                                          <p:spTgt spid="1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xEl>
                                              <p:pRg st="0" end="0"/>
                                            </p:txEl>
                                          </p:spTgt>
                                        </p:tgtEl>
                                        <p:attrNameLst>
                                          <p:attrName>style.visibility</p:attrName>
                                        </p:attrNameLst>
                                      </p:cBhvr>
                                      <p:to>
                                        <p:strVal val="visible"/>
                                      </p:to>
                                    </p:set>
                                    <p:animEffect transition="in" filter="fade">
                                      <p:cBhvr>
                                        <p:cTn id="22" dur="500"/>
                                        <p:tgtEl>
                                          <p:spTgt spid="17">
                                            <p:txEl>
                                              <p:pRg st="0" end="0"/>
                                            </p:txEl>
                                          </p:spTgt>
                                        </p:tgtEl>
                                      </p:cBhvr>
                                    </p:animEffect>
                                  </p:childTnLst>
                                </p:cTn>
                              </p:par>
                            </p:childTnLst>
                          </p:cTn>
                        </p:par>
                        <p:par>
                          <p:cTn id="23" fill="hold">
                            <p:stCondLst>
                              <p:cond delay="500"/>
                            </p:stCondLst>
                            <p:childTnLst>
                              <p:par>
                                <p:cTn id="24" presetID="22" presetClass="entr" presetSubtype="8" fill="hold" nodeType="after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left)">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9">
                                            <p:txEl>
                                              <p:pRg st="0" end="0"/>
                                            </p:txEl>
                                          </p:spTgt>
                                        </p:tgtEl>
                                        <p:attrNameLst>
                                          <p:attrName>style.visibility</p:attrName>
                                        </p:attrNameLst>
                                      </p:cBhvr>
                                      <p:to>
                                        <p:strVal val="visible"/>
                                      </p:to>
                                    </p:set>
                                    <p:animEffect transition="in" filter="fade">
                                      <p:cBhvr>
                                        <p:cTn id="36" dur="500"/>
                                        <p:tgtEl>
                                          <p:spTgt spid="19">
                                            <p:txEl>
                                              <p:pRg st="0" end="0"/>
                                            </p:txEl>
                                          </p:spTgt>
                                        </p:tgtEl>
                                      </p:cBhvr>
                                    </p:animEffect>
                                  </p:childTnLst>
                                </p:cTn>
                              </p:par>
                            </p:childTnLst>
                          </p:cTn>
                        </p:par>
                        <p:par>
                          <p:cTn id="37" fill="hold">
                            <p:stCondLst>
                              <p:cond delay="500"/>
                            </p:stCondLst>
                            <p:childTnLst>
                              <p:par>
                                <p:cTn id="38" presetID="22" presetClass="entr" presetSubtype="8" fill="hold" nodeType="after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left)">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500"/>
                                        <p:tgtEl>
                                          <p:spTgt spid="2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wipe(left)">
                                      <p:cBhvr>
                                        <p:cTn id="50" dur="500"/>
                                        <p:tgtEl>
                                          <p:spTgt spid="14"/>
                                        </p:tgtEl>
                                      </p:cBhvr>
                                    </p:animEffect>
                                  </p:childTnLst>
                                </p:cTn>
                              </p:par>
                            </p:childTnLst>
                          </p:cTn>
                        </p:par>
                        <p:par>
                          <p:cTn id="51" fill="hold">
                            <p:stCondLst>
                              <p:cond delay="500"/>
                            </p:stCondLst>
                            <p:childTnLst>
                              <p:par>
                                <p:cTn id="52" presetID="10" presetClass="entr" presetSubtype="0" fill="hold" grpId="0" nodeType="afterEffect">
                                  <p:stCondLst>
                                    <p:cond delay="0"/>
                                  </p:stCondLst>
                                  <p:childTnLst>
                                    <p:set>
                                      <p:cBhvr>
                                        <p:cTn id="53" dur="1" fill="hold">
                                          <p:stCondLst>
                                            <p:cond delay="0"/>
                                          </p:stCondLst>
                                        </p:cTn>
                                        <p:tgtEl>
                                          <p:spTgt spid="15">
                                            <p:txEl>
                                              <p:pRg st="0" end="0"/>
                                            </p:txEl>
                                          </p:spTgt>
                                        </p:tgtEl>
                                        <p:attrNameLst>
                                          <p:attrName>style.visibility</p:attrName>
                                        </p:attrNameLst>
                                      </p:cBhvr>
                                      <p:to>
                                        <p:strVal val="visible"/>
                                      </p:to>
                                    </p:set>
                                    <p:animEffect transition="in" filter="fade">
                                      <p:cBhvr>
                                        <p:cTn id="54" dur="500"/>
                                        <p:tgtEl>
                                          <p:spTgt spid="15">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fade">
                                      <p:cBhvr>
                                        <p:cTn id="59" dur="500"/>
                                        <p:tgtEl>
                                          <p:spTgt spid="24"/>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25"/>
                                        </p:tgtEl>
                                        <p:attrNameLst>
                                          <p:attrName>style.visibility</p:attrName>
                                        </p:attrNameLst>
                                      </p:cBhvr>
                                      <p:to>
                                        <p:strVal val="visible"/>
                                      </p:to>
                                    </p:set>
                                    <p:animEffect transition="in" filter="wipe(left)">
                                      <p:cBhvr>
                                        <p:cTn id="64"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2" grpId="0" build="p"/>
      <p:bldP spid="15" grpId="0" build="p"/>
      <p:bldP spid="17" grpId="0" build="p"/>
      <p:bldP spid="19" grpId="0" build="p"/>
      <p:bldP spid="22" grpId="0" animBg="1"/>
      <p:bldP spid="23" grpId="0" animBg="1"/>
      <p:bldP spid="24" grpId="0" animBg="1"/>
      <p:bldP spid="25"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ttangolo 6"/>
          <p:cNvSpPr/>
          <p:nvPr/>
        </p:nvSpPr>
        <p:spPr bwMode="auto">
          <a:xfrm>
            <a:off x="0" y="6154615"/>
            <a:ext cx="9144000" cy="703385"/>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922627" name="Text Box 3"/>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it-IT" sz="3200">
                <a:solidFill>
                  <a:schemeClr val="bg1"/>
                </a:solidFill>
                <a:effectLst>
                  <a:outerShdw blurRad="38100" dist="38100" dir="2700000" algn="tl">
                    <a:srgbClr val="000000"/>
                  </a:outerShdw>
                </a:effectLst>
                <a:latin typeface="Calibri" pitchFamily="34" charset="0"/>
              </a:rPr>
              <a:t>What</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we</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think</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we</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know</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about</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mantle</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processes</a:t>
            </a:r>
          </a:p>
        </p:txBody>
      </p:sp>
      <p:sp>
        <p:nvSpPr>
          <p:cNvPr id="34" name="Rectangle 8"/>
          <p:cNvSpPr>
            <a:spLocks noChangeArrowheads="1"/>
          </p:cNvSpPr>
          <p:nvPr/>
        </p:nvSpPr>
        <p:spPr bwMode="auto">
          <a:xfrm>
            <a:off x="509347" y="820738"/>
            <a:ext cx="8125306" cy="946150"/>
          </a:xfrm>
          <a:prstGeom prst="rect">
            <a:avLst/>
          </a:prstGeom>
          <a:noFill/>
          <a:ln w="9525">
            <a:noFill/>
            <a:miter lim="800000"/>
            <a:headEnd/>
            <a:tailEnd/>
          </a:ln>
          <a:effectLst>
            <a:outerShdw dist="35921" dir="2700000" algn="ctr" rotWithShape="0">
              <a:schemeClr val="tx1"/>
            </a:outerShdw>
          </a:effectLst>
        </p:spPr>
        <p:txBody>
          <a:bodyPr wrap="square" lIns="92075" tIns="46038" rIns="92075" bIns="46038">
            <a:spAutoFit/>
          </a:bodyPr>
          <a:lstStyle/>
          <a:p>
            <a:pPr>
              <a:defRPr/>
            </a:pPr>
            <a:r>
              <a:rPr lang="en-US" sz="2800" dirty="0">
                <a:solidFill>
                  <a:schemeClr val="bg1"/>
                </a:solidFill>
                <a:effectLst/>
                <a:latin typeface="Calibri" pitchFamily="34" charset="0"/>
              </a:rPr>
              <a:t>The presence of water can significantly reduce the density of melts due to its small molecular mass.</a:t>
            </a:r>
          </a:p>
        </p:txBody>
      </p:sp>
      <p:sp>
        <p:nvSpPr>
          <p:cNvPr id="2" name="Rectangle 8"/>
          <p:cNvSpPr>
            <a:spLocks noChangeArrowheads="1"/>
          </p:cNvSpPr>
          <p:nvPr/>
        </p:nvSpPr>
        <p:spPr bwMode="auto">
          <a:xfrm>
            <a:off x="220717" y="1951038"/>
            <a:ext cx="3520966" cy="3970960"/>
          </a:xfrm>
          <a:prstGeom prst="rect">
            <a:avLst/>
          </a:prstGeom>
          <a:noFill/>
          <a:ln w="9525">
            <a:noFill/>
            <a:miter lim="800000"/>
            <a:headEnd/>
            <a:tailEnd/>
          </a:ln>
          <a:effectLst>
            <a:outerShdw dist="35921" dir="2700000" algn="ctr" rotWithShape="0">
              <a:schemeClr val="tx1"/>
            </a:outerShdw>
          </a:effectLst>
        </p:spPr>
        <p:txBody>
          <a:bodyPr wrap="square" lIns="92075" tIns="46038" rIns="92075" bIns="46038">
            <a:spAutoFit/>
          </a:bodyPr>
          <a:lstStyle/>
          <a:p>
            <a:pPr>
              <a:defRPr/>
            </a:pPr>
            <a:r>
              <a:rPr lang="en-US" sz="2800" dirty="0">
                <a:solidFill>
                  <a:schemeClr val="bg1"/>
                </a:solidFill>
                <a:effectLst/>
                <a:latin typeface="Calibri" pitchFamily="34" charset="0"/>
              </a:rPr>
              <a:t>On the other hand, water makes hydrous silicate melts more compressible than anhydrous melts and therefore the effect of H</a:t>
            </a:r>
            <a:r>
              <a:rPr lang="en-US" sz="2800" baseline="-25000" dirty="0">
                <a:solidFill>
                  <a:schemeClr val="bg1"/>
                </a:solidFill>
                <a:effectLst/>
                <a:latin typeface="Calibri" pitchFamily="34" charset="0"/>
              </a:rPr>
              <a:t>2</a:t>
            </a:r>
            <a:r>
              <a:rPr lang="en-US" sz="2800" dirty="0">
                <a:solidFill>
                  <a:schemeClr val="bg1"/>
                </a:solidFill>
                <a:effectLst/>
                <a:latin typeface="Calibri" pitchFamily="34" charset="0"/>
              </a:rPr>
              <a:t>O on melt density is less significant at high pressures.</a:t>
            </a:r>
          </a:p>
        </p:txBody>
      </p:sp>
      <p:sp>
        <p:nvSpPr>
          <p:cNvPr id="4" name="Rectangle 8"/>
          <p:cNvSpPr>
            <a:spLocks noChangeArrowheads="1"/>
          </p:cNvSpPr>
          <p:nvPr/>
        </p:nvSpPr>
        <p:spPr bwMode="auto">
          <a:xfrm>
            <a:off x="3581400" y="6257925"/>
            <a:ext cx="5562600" cy="339196"/>
          </a:xfrm>
          <a:prstGeom prst="rect">
            <a:avLst/>
          </a:prstGeom>
          <a:noFill/>
          <a:ln w="9525">
            <a:noFill/>
            <a:miter lim="800000"/>
            <a:headEnd/>
            <a:tailEnd/>
          </a:ln>
          <a:effectLst>
            <a:outerShdw dist="35921" dir="2700000" algn="ctr" rotWithShape="0">
              <a:schemeClr val="tx1"/>
            </a:outerShdw>
          </a:effectLst>
        </p:spPr>
        <p:txBody>
          <a:bodyPr wrap="square" lIns="92075" tIns="46038" rIns="92075" bIns="46038">
            <a:spAutoFit/>
          </a:bodyPr>
          <a:lstStyle/>
          <a:p>
            <a:pPr algn="r" eaLnBrk="0" hangingPunct="0">
              <a:defRPr/>
            </a:pPr>
            <a:r>
              <a:rPr lang="en-US" sz="1600" dirty="0" smtClean="0">
                <a:solidFill>
                  <a:schemeClr val="bg1"/>
                </a:solidFill>
                <a:effectLst/>
                <a:latin typeface="Calibri" pitchFamily="34" charset="0"/>
                <a:cs typeface="Arial" charset="0"/>
              </a:rPr>
              <a:t>Jing </a:t>
            </a:r>
            <a:r>
              <a:rPr lang="en-US" sz="1600" dirty="0">
                <a:solidFill>
                  <a:schemeClr val="bg1"/>
                </a:solidFill>
                <a:effectLst/>
                <a:latin typeface="Calibri" pitchFamily="34" charset="0"/>
                <a:cs typeface="Arial" charset="0"/>
              </a:rPr>
              <a:t>and </a:t>
            </a:r>
            <a:r>
              <a:rPr lang="en-US" sz="1600" dirty="0" err="1" smtClean="0">
                <a:solidFill>
                  <a:schemeClr val="bg1"/>
                </a:solidFill>
                <a:effectLst/>
                <a:latin typeface="Calibri" pitchFamily="34" charset="0"/>
                <a:cs typeface="Arial" charset="0"/>
              </a:rPr>
              <a:t>Karato</a:t>
            </a:r>
            <a:r>
              <a:rPr lang="en-US" sz="1600" dirty="0" smtClean="0">
                <a:solidFill>
                  <a:schemeClr val="bg1"/>
                </a:solidFill>
                <a:effectLst/>
                <a:latin typeface="Calibri" pitchFamily="34" charset="0"/>
                <a:cs typeface="Arial" charset="0"/>
              </a:rPr>
              <a:t>, </a:t>
            </a:r>
            <a:r>
              <a:rPr lang="en-US" sz="1600" dirty="0">
                <a:solidFill>
                  <a:schemeClr val="bg1"/>
                </a:solidFill>
                <a:effectLst/>
                <a:latin typeface="Calibri" pitchFamily="34" charset="0"/>
                <a:cs typeface="Arial" charset="0"/>
              </a:rPr>
              <a:t>2012 (</a:t>
            </a:r>
            <a:r>
              <a:rPr lang="en-US" sz="1600" dirty="0" err="1">
                <a:solidFill>
                  <a:schemeClr val="bg1"/>
                </a:solidFill>
                <a:effectLst/>
                <a:latin typeface="Calibri" pitchFamily="34" charset="0"/>
                <a:cs typeface="Arial" charset="0"/>
              </a:rPr>
              <a:t>Geochim</a:t>
            </a:r>
            <a:r>
              <a:rPr lang="en-US" sz="1600" dirty="0">
                <a:solidFill>
                  <a:schemeClr val="bg1"/>
                </a:solidFill>
                <a:effectLst/>
                <a:latin typeface="Calibri" pitchFamily="34" charset="0"/>
                <a:cs typeface="Arial" charset="0"/>
              </a:rPr>
              <a:t>. </a:t>
            </a:r>
            <a:r>
              <a:rPr lang="en-US" sz="1600" dirty="0" err="1">
                <a:solidFill>
                  <a:schemeClr val="bg1"/>
                </a:solidFill>
                <a:effectLst/>
                <a:latin typeface="Calibri" pitchFamily="34" charset="0"/>
                <a:cs typeface="Arial" charset="0"/>
              </a:rPr>
              <a:t>Cosmochim</a:t>
            </a:r>
            <a:r>
              <a:rPr lang="en-US" sz="1600" dirty="0">
                <a:solidFill>
                  <a:schemeClr val="bg1"/>
                </a:solidFill>
                <a:effectLst/>
                <a:latin typeface="Calibri" pitchFamily="34" charset="0"/>
                <a:cs typeface="Arial" charset="0"/>
              </a:rPr>
              <a:t>. </a:t>
            </a:r>
            <a:r>
              <a:rPr lang="en-US" sz="1600" dirty="0" err="1">
                <a:solidFill>
                  <a:schemeClr val="bg1"/>
                </a:solidFill>
                <a:effectLst/>
                <a:latin typeface="Calibri" pitchFamily="34" charset="0"/>
                <a:cs typeface="Arial" charset="0"/>
              </a:rPr>
              <a:t>Acta</a:t>
            </a:r>
            <a:r>
              <a:rPr lang="en-US" sz="1600" dirty="0">
                <a:solidFill>
                  <a:schemeClr val="bg1"/>
                </a:solidFill>
                <a:effectLst/>
                <a:latin typeface="Calibri" pitchFamily="34" charset="0"/>
                <a:cs typeface="Arial" charset="0"/>
              </a:rPr>
              <a:t>, 85, 357-372)</a:t>
            </a:r>
            <a:endParaRPr lang="en-US" sz="1600" dirty="0">
              <a:solidFill>
                <a:schemeClr val="bg1"/>
              </a:solidFill>
              <a:effectLst/>
              <a:latin typeface="Calibri" pitchFamily="34" charset="0"/>
            </a:endParaRPr>
          </a:p>
        </p:txBody>
      </p:sp>
      <p:pic>
        <p:nvPicPr>
          <p:cNvPr id="1026" name="Picture 2"/>
          <p:cNvPicPr>
            <a:picLocks noChangeAspect="1" noChangeArrowheads="1"/>
          </p:cNvPicPr>
          <p:nvPr/>
        </p:nvPicPr>
        <p:blipFill>
          <a:blip r:embed="rId3" cstate="print"/>
          <a:srcRect/>
          <a:stretch>
            <a:fillRect/>
          </a:stretch>
        </p:blipFill>
        <p:spPr bwMode="auto">
          <a:xfrm>
            <a:off x="3704492" y="1967276"/>
            <a:ext cx="5356836" cy="4219212"/>
          </a:xfrm>
          <a:prstGeom prst="rect">
            <a:avLst/>
          </a:prstGeom>
          <a:noFill/>
          <a:ln w="9525">
            <a:noFill/>
            <a:miter lim="800000"/>
            <a:headEnd/>
            <a:tailEnd/>
          </a:ln>
        </p:spPr>
      </p:pic>
      <p:sp>
        <p:nvSpPr>
          <p:cNvPr id="9" name="Rectangle 8"/>
          <p:cNvSpPr>
            <a:spLocks noChangeArrowheads="1"/>
          </p:cNvSpPr>
          <p:nvPr/>
        </p:nvSpPr>
        <p:spPr bwMode="auto">
          <a:xfrm>
            <a:off x="4500979" y="2101947"/>
            <a:ext cx="4354263" cy="646973"/>
          </a:xfrm>
          <a:prstGeom prst="rect">
            <a:avLst/>
          </a:prstGeom>
          <a:noFill/>
          <a:ln w="9525">
            <a:noFill/>
            <a:miter lim="800000"/>
            <a:headEnd/>
            <a:tailEnd/>
          </a:ln>
          <a:effectLst/>
        </p:spPr>
        <p:txBody>
          <a:bodyPr wrap="square" lIns="92075" tIns="46038" rIns="92075" bIns="46038">
            <a:spAutoFit/>
          </a:bodyPr>
          <a:lstStyle/>
          <a:p>
            <a:pPr>
              <a:defRPr/>
            </a:pPr>
            <a:r>
              <a:rPr lang="en-US" dirty="0" smtClean="0">
                <a:solidFill>
                  <a:schemeClr val="tx1"/>
                </a:solidFill>
                <a:effectLst/>
                <a:latin typeface="Calibri" pitchFamily="34" charset="0"/>
              </a:rPr>
              <a:t>Compression curves for diamond (blue triangles) and melt @2400 K.</a:t>
            </a:r>
            <a:endParaRPr lang="en-US" dirty="0">
              <a:solidFill>
                <a:schemeClr val="tx1"/>
              </a:solidFill>
              <a:effectLst/>
              <a:latin typeface="Calibri" pitchFamily="34" charset="0"/>
            </a:endParaRPr>
          </a:p>
        </p:txBody>
      </p:sp>
      <p:sp>
        <p:nvSpPr>
          <p:cNvPr id="10" name="Rectangle 8"/>
          <p:cNvSpPr>
            <a:spLocks noChangeArrowheads="1"/>
          </p:cNvSpPr>
          <p:nvPr/>
        </p:nvSpPr>
        <p:spPr bwMode="auto">
          <a:xfrm>
            <a:off x="5334250" y="4821086"/>
            <a:ext cx="3160046" cy="646973"/>
          </a:xfrm>
          <a:prstGeom prst="rect">
            <a:avLst/>
          </a:prstGeom>
          <a:noFill/>
          <a:ln w="9525">
            <a:noFill/>
            <a:miter lim="800000"/>
            <a:headEnd/>
            <a:tailEnd/>
          </a:ln>
          <a:effectLst/>
        </p:spPr>
        <p:txBody>
          <a:bodyPr wrap="square" lIns="92075" tIns="46038" rIns="92075" bIns="46038">
            <a:spAutoFit/>
          </a:bodyPr>
          <a:lstStyle/>
          <a:p>
            <a:pPr algn="ctr">
              <a:defRPr/>
            </a:pPr>
            <a:r>
              <a:rPr lang="en-US" dirty="0" smtClean="0">
                <a:solidFill>
                  <a:schemeClr val="tx1"/>
                </a:solidFill>
                <a:effectLst/>
                <a:latin typeface="Calibri" pitchFamily="34" charset="0"/>
              </a:rPr>
              <a:t>Increase of density of the experimental melt </a:t>
            </a:r>
            <a:endParaRPr lang="en-US" dirty="0">
              <a:solidFill>
                <a:schemeClr val="tx1"/>
              </a:solidFill>
              <a:effectLst/>
              <a:latin typeface="Calibri" pitchFamily="34" charset="0"/>
            </a:endParaRPr>
          </a:p>
        </p:txBody>
      </p:sp>
      <p:cxnSp>
        <p:nvCxnSpPr>
          <p:cNvPr id="12" name="Connettore 2 11"/>
          <p:cNvCxnSpPr/>
          <p:nvPr/>
        </p:nvCxnSpPr>
        <p:spPr bwMode="auto">
          <a:xfrm flipH="1" flipV="1">
            <a:off x="4511843" y="4692317"/>
            <a:ext cx="830178" cy="288757"/>
          </a:xfrm>
          <a:prstGeom prst="straightConnector1">
            <a:avLst/>
          </a:prstGeom>
          <a:noFill/>
          <a:ln w="19050" cap="flat" cmpd="sng" algn="ctr">
            <a:solidFill>
              <a:schemeClr val="tx1"/>
            </a:solidFill>
            <a:prstDash val="solid"/>
            <a:round/>
            <a:headEnd type="none" w="med" len="med"/>
            <a:tailEnd type="arrow"/>
          </a:ln>
          <a:effectLst/>
        </p:spPr>
      </p:cxnSp>
      <p:cxnSp>
        <p:nvCxnSpPr>
          <p:cNvPr id="14" name="Connettore 2 13"/>
          <p:cNvCxnSpPr/>
          <p:nvPr/>
        </p:nvCxnSpPr>
        <p:spPr bwMode="auto">
          <a:xfrm flipV="1">
            <a:off x="7531768" y="2610854"/>
            <a:ext cx="1275348" cy="2225841"/>
          </a:xfrm>
          <a:prstGeom prst="straightConnector1">
            <a:avLst/>
          </a:prstGeom>
          <a:noFill/>
          <a:ln w="19050" cap="flat" cmpd="sng" algn="ctr">
            <a:solidFill>
              <a:schemeClr val="tx1"/>
            </a:solidFill>
            <a:prstDash val="solid"/>
            <a:round/>
            <a:headEnd type="none" w="med" len="med"/>
            <a:tailEnd type="arrow"/>
          </a:ln>
          <a:effectLst/>
        </p:spPr>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500"/>
                                        <p:tgtEl>
                                          <p:spTgt spid="102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par>
                          <p:cTn id="28" fill="hold">
                            <p:stCondLst>
                              <p:cond delay="500"/>
                            </p:stCondLst>
                            <p:childTnLst>
                              <p:par>
                                <p:cTn id="29" presetID="22" presetClass="entr" presetSubtype="2"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right)">
                                      <p:cBhvr>
                                        <p:cTn id="31" dur="500"/>
                                        <p:tgtEl>
                                          <p:spTgt spid="12"/>
                                        </p:tgtEl>
                                      </p:cBhvr>
                                    </p:animEffect>
                                  </p:childTnLst>
                                </p:cTn>
                              </p:par>
                            </p:childTnLst>
                          </p:cTn>
                        </p:par>
                        <p:par>
                          <p:cTn id="32" fill="hold">
                            <p:stCondLst>
                              <p:cond delay="1000"/>
                            </p:stCondLst>
                            <p:childTnLst>
                              <p:par>
                                <p:cTn id="33" presetID="22" presetClass="entr" presetSubtype="4" fill="hold"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down)">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2" grpId="0"/>
      <p:bldP spid="4" grpId="0"/>
      <p:bldP spid="9" grpId="0"/>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85762" name="Text Box 2"/>
          <p:cNvSpPr txBox="1">
            <a:spLocks noChangeArrowheads="1"/>
          </p:cNvSpPr>
          <p:nvPr/>
        </p:nvSpPr>
        <p:spPr bwMode="auto">
          <a:xfrm>
            <a:off x="252248" y="517525"/>
            <a:ext cx="8639504" cy="5651419"/>
          </a:xfrm>
          <a:prstGeom prst="rect">
            <a:avLst/>
          </a:prstGeom>
          <a:noFill/>
          <a:ln w="9525">
            <a:noFill/>
            <a:miter lim="800000"/>
            <a:headEnd/>
            <a:tailEnd/>
          </a:ln>
          <a:effectLst/>
        </p:spPr>
        <p:txBody>
          <a:bodyPr wrap="square">
            <a:spAutoFit/>
          </a:bodyPr>
          <a:lstStyle/>
          <a:p>
            <a:pPr>
              <a:lnSpc>
                <a:spcPct val="110000"/>
              </a:lnSpc>
              <a:defRPr/>
            </a:pPr>
            <a:r>
              <a:rPr lang="en-GB" sz="3200" dirty="0" smtClean="0">
                <a:solidFill>
                  <a:srgbClr val="FFFF00"/>
                </a:solidFill>
                <a:effectLst>
                  <a:outerShdw blurRad="38100" dist="38100" dir="2700000" algn="tl">
                    <a:srgbClr val="000000"/>
                  </a:outerShdw>
                </a:effectLst>
                <a:latin typeface="Calibri" pitchFamily="34" charset="0"/>
                <a:sym typeface="Wingdings" pitchFamily="2" charset="2"/>
              </a:rPr>
              <a:t>Many of the experimental petrology data on upper mantle melting have been run at a pressure interval of 10-50 kb (1-5 GPa) on “</a:t>
            </a:r>
            <a:r>
              <a:rPr lang="en-GB" sz="3200" dirty="0" smtClean="0">
                <a:solidFill>
                  <a:schemeClr val="bg1"/>
                </a:solidFill>
                <a:effectLst>
                  <a:outerShdw blurRad="38100" dist="38100" dir="2700000" algn="tl">
                    <a:srgbClr val="000000"/>
                  </a:outerShdw>
                </a:effectLst>
                <a:latin typeface="Calibri" pitchFamily="34" charset="0"/>
                <a:sym typeface="Wingdings" pitchFamily="2" charset="2"/>
              </a:rPr>
              <a:t>fertile</a:t>
            </a:r>
            <a:r>
              <a:rPr lang="en-GB" sz="3200" dirty="0" smtClean="0">
                <a:solidFill>
                  <a:srgbClr val="FFFF00"/>
                </a:solidFill>
                <a:effectLst>
                  <a:outerShdw blurRad="38100" dist="38100" dir="2700000" algn="tl">
                    <a:srgbClr val="000000"/>
                  </a:outerShdw>
                </a:effectLst>
                <a:latin typeface="Calibri" pitchFamily="34" charset="0"/>
                <a:sym typeface="Wingdings" pitchFamily="2" charset="2"/>
              </a:rPr>
              <a:t>” to “</a:t>
            </a:r>
            <a:r>
              <a:rPr lang="en-GB" sz="3200" dirty="0" smtClean="0">
                <a:solidFill>
                  <a:schemeClr val="bg1"/>
                </a:solidFill>
                <a:effectLst>
                  <a:outerShdw blurRad="38100" dist="38100" dir="2700000" algn="tl">
                    <a:srgbClr val="000000"/>
                  </a:outerShdw>
                </a:effectLst>
                <a:latin typeface="Calibri" pitchFamily="34" charset="0"/>
                <a:sym typeface="Wingdings" pitchFamily="2" charset="2"/>
              </a:rPr>
              <a:t>refractory</a:t>
            </a:r>
            <a:r>
              <a:rPr lang="en-GB" sz="3200" dirty="0" smtClean="0">
                <a:solidFill>
                  <a:srgbClr val="FFFF00"/>
                </a:solidFill>
                <a:effectLst>
                  <a:outerShdw blurRad="38100" dist="38100" dir="2700000" algn="tl">
                    <a:srgbClr val="000000"/>
                  </a:outerShdw>
                </a:effectLst>
                <a:latin typeface="Calibri" pitchFamily="34" charset="0"/>
                <a:sym typeface="Wingdings" pitchFamily="2" charset="2"/>
              </a:rPr>
              <a:t>” peridotitic compositions (i.e., lherzolitic to harzburgitic) as starting material.</a:t>
            </a:r>
          </a:p>
          <a:p>
            <a:pPr>
              <a:lnSpc>
                <a:spcPct val="110000"/>
              </a:lnSpc>
              <a:defRPr/>
            </a:pPr>
            <a:endParaRPr lang="en-GB" sz="1000" dirty="0" smtClean="0">
              <a:solidFill>
                <a:srgbClr val="FFFF00"/>
              </a:solidFill>
              <a:effectLst>
                <a:outerShdw blurRad="38100" dist="38100" dir="2700000" algn="tl">
                  <a:srgbClr val="000000"/>
                </a:outerShdw>
              </a:effectLst>
              <a:latin typeface="Calibri" pitchFamily="34" charset="0"/>
              <a:sym typeface="Wingdings" pitchFamily="2" charset="2"/>
            </a:endParaRPr>
          </a:p>
          <a:p>
            <a:pPr>
              <a:lnSpc>
                <a:spcPct val="110000"/>
              </a:lnSpc>
              <a:defRPr/>
            </a:pPr>
            <a:r>
              <a:rPr lang="en-GB" sz="3200" dirty="0" smtClean="0">
                <a:solidFill>
                  <a:schemeClr val="bg1"/>
                </a:solidFill>
                <a:effectLst>
                  <a:outerShdw blurRad="38100" dist="38100" dir="2700000" algn="tl">
                    <a:srgbClr val="000000"/>
                  </a:outerShdw>
                </a:effectLst>
                <a:latin typeface="Calibri" pitchFamily="34" charset="0"/>
                <a:sym typeface="Wingdings" pitchFamily="2" charset="2"/>
              </a:rPr>
              <a:t>Most experiments are devoted to the petrogenesis of MORB and OIB.</a:t>
            </a:r>
          </a:p>
          <a:p>
            <a:pPr>
              <a:lnSpc>
                <a:spcPct val="110000"/>
              </a:lnSpc>
              <a:defRPr/>
            </a:pPr>
            <a:r>
              <a:rPr lang="en-GB" sz="3200" dirty="0" smtClean="0">
                <a:solidFill>
                  <a:schemeClr val="bg1"/>
                </a:solidFill>
                <a:effectLst>
                  <a:outerShdw blurRad="38100" dist="38100" dir="2700000" algn="tl">
                    <a:srgbClr val="000000"/>
                  </a:outerShdw>
                </a:effectLst>
                <a:latin typeface="Calibri" pitchFamily="34" charset="0"/>
                <a:sym typeface="Wingdings" pitchFamily="2" charset="2"/>
              </a:rPr>
              <a:t>Other projects have explored the conditions of formation of C-H rich melts </a:t>
            </a:r>
            <a:r>
              <a:rPr lang="en-GB" sz="3200" dirty="0" smtClean="0">
                <a:solidFill>
                  <a:schemeClr val="bg1"/>
                </a:solidFill>
                <a:effectLst>
                  <a:outerShdw blurRad="38100" dist="38100" dir="2700000" algn="tl">
                    <a:srgbClr val="000000"/>
                  </a:outerShdw>
                </a:effectLst>
                <a:latin typeface="Calibri" pitchFamily="34" charset="0"/>
                <a:sym typeface="Wingdings" pitchFamily="2" charset="2"/>
              </a:rPr>
              <a:t>(alkali olivine basalts </a:t>
            </a:r>
            <a:r>
              <a:rPr lang="en-GB" sz="3200" dirty="0" smtClean="0">
                <a:solidFill>
                  <a:schemeClr val="bg1"/>
                </a:solidFill>
                <a:effectLst>
                  <a:outerShdw blurRad="38100" dist="38100" dir="2700000" algn="tl">
                    <a:srgbClr val="000000"/>
                  </a:outerShdw>
                </a:effectLst>
                <a:latin typeface="Calibri" pitchFamily="34" charset="0"/>
                <a:sym typeface="Wingdings" pitchFamily="2" charset="2"/>
              </a:rPr>
              <a:t>to </a:t>
            </a:r>
            <a:r>
              <a:rPr lang="en-GB" sz="3200" dirty="0" smtClean="0">
                <a:solidFill>
                  <a:schemeClr val="bg1"/>
                </a:solidFill>
                <a:effectLst>
                  <a:outerShdw blurRad="38100" dist="38100" dir="2700000" algn="tl">
                    <a:srgbClr val="000000"/>
                  </a:outerShdw>
                </a:effectLst>
                <a:latin typeface="Calibri" pitchFamily="34" charset="0"/>
                <a:sym typeface="Wingdings" pitchFamily="2" charset="2"/>
              </a:rPr>
              <a:t>olivine melilitites </a:t>
            </a:r>
            <a:r>
              <a:rPr lang="en-GB" sz="3200" dirty="0" smtClean="0">
                <a:solidFill>
                  <a:schemeClr val="bg1"/>
                </a:solidFill>
                <a:effectLst>
                  <a:outerShdw blurRad="38100" dist="38100" dir="2700000" algn="tl">
                    <a:srgbClr val="000000"/>
                  </a:outerShdw>
                </a:effectLst>
                <a:latin typeface="Calibri" pitchFamily="34" charset="0"/>
                <a:sym typeface="Wingdings" pitchFamily="2" charset="2"/>
              </a:rPr>
              <a:t>and </a:t>
            </a:r>
            <a:r>
              <a:rPr lang="en-GB" sz="3200" dirty="0" smtClean="0">
                <a:solidFill>
                  <a:schemeClr val="bg1"/>
                </a:solidFill>
                <a:effectLst>
                  <a:outerShdw blurRad="38100" dist="38100" dir="2700000" algn="tl">
                    <a:srgbClr val="000000"/>
                  </a:outerShdw>
                </a:effectLst>
                <a:latin typeface="Calibri" pitchFamily="34" charset="0"/>
                <a:sym typeface="Wingdings" pitchFamily="2" charset="2"/>
              </a:rPr>
              <a:t>kimberlites</a:t>
            </a:r>
            <a:r>
              <a:rPr lang="en-GB" sz="3200" dirty="0" smtClean="0">
                <a:solidFill>
                  <a:schemeClr val="bg1"/>
                </a:solidFill>
                <a:effectLst>
                  <a:outerShdw blurRad="38100" dist="38100" dir="2700000" algn="tl">
                    <a:srgbClr val="000000"/>
                  </a:outerShdw>
                </a:effectLst>
                <a:latin typeface="Calibri" pitchFamily="34" charset="0"/>
                <a:sym typeface="Wingdings" pitchFamily="2" charset="2"/>
              </a:rPr>
              <a:t>).</a:t>
            </a:r>
            <a:endParaRPr lang="en-GB" sz="3200" dirty="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885763" name="Text Box 3"/>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it-IT" sz="3200">
                <a:solidFill>
                  <a:schemeClr val="bg1"/>
                </a:solidFill>
                <a:effectLst>
                  <a:outerShdw blurRad="38100" dist="38100" dir="2700000" algn="tl">
                    <a:srgbClr val="000000"/>
                  </a:outerShdw>
                </a:effectLst>
                <a:latin typeface="Calibri" pitchFamily="34" charset="0"/>
              </a:rPr>
              <a:t>What</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we</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think</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we</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know</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about</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mantle</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processes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85762">
                                            <p:txEl>
                                              <p:pRg st="0" end="0"/>
                                            </p:txEl>
                                          </p:spTgt>
                                        </p:tgtEl>
                                        <p:attrNameLst>
                                          <p:attrName>style.visibility</p:attrName>
                                        </p:attrNameLst>
                                      </p:cBhvr>
                                      <p:to>
                                        <p:strVal val="visible"/>
                                      </p:to>
                                    </p:set>
                                    <p:animEffect transition="in" filter="fade">
                                      <p:cBhvr>
                                        <p:cTn id="7" dur="500"/>
                                        <p:tgtEl>
                                          <p:spTgt spid="88576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85762">
                                            <p:txEl>
                                              <p:pRg st="2" end="2"/>
                                            </p:txEl>
                                          </p:spTgt>
                                        </p:tgtEl>
                                        <p:attrNameLst>
                                          <p:attrName>style.visibility</p:attrName>
                                        </p:attrNameLst>
                                      </p:cBhvr>
                                      <p:to>
                                        <p:strVal val="visible"/>
                                      </p:to>
                                    </p:set>
                                    <p:animEffect transition="in" filter="fade">
                                      <p:cBhvr>
                                        <p:cTn id="12" dur="500"/>
                                        <p:tgtEl>
                                          <p:spTgt spid="88576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85762">
                                            <p:txEl>
                                              <p:pRg st="3" end="3"/>
                                            </p:txEl>
                                          </p:spTgt>
                                        </p:tgtEl>
                                        <p:attrNameLst>
                                          <p:attrName>style.visibility</p:attrName>
                                        </p:attrNameLst>
                                      </p:cBhvr>
                                      <p:to>
                                        <p:strVal val="visible"/>
                                      </p:to>
                                    </p:set>
                                    <p:animEffect transition="in" filter="fade">
                                      <p:cBhvr>
                                        <p:cTn id="17" dur="500"/>
                                        <p:tgtEl>
                                          <p:spTgt spid="88576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5762" grpId="0" build="p"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12387" name="Text Box 3"/>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it-IT" sz="3200">
                <a:solidFill>
                  <a:schemeClr val="bg1"/>
                </a:solidFill>
                <a:effectLst>
                  <a:outerShdw blurRad="38100" dist="38100" dir="2700000" algn="tl">
                    <a:srgbClr val="000000"/>
                  </a:outerShdw>
                </a:effectLst>
                <a:latin typeface="Calibri" pitchFamily="34" charset="0"/>
              </a:rPr>
              <a:t>What</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we</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think</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we</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know</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about</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mantle</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processes</a:t>
            </a:r>
          </a:p>
        </p:txBody>
      </p:sp>
      <p:pic>
        <p:nvPicPr>
          <p:cNvPr id="912388" name="Picture 4"/>
          <p:cNvPicPr>
            <a:picLocks noChangeAspect="1" noChangeArrowheads="1"/>
          </p:cNvPicPr>
          <p:nvPr/>
        </p:nvPicPr>
        <p:blipFill>
          <a:blip r:embed="rId3" cstate="print"/>
          <a:srcRect/>
          <a:stretch>
            <a:fillRect/>
          </a:stretch>
        </p:blipFill>
        <p:spPr bwMode="auto">
          <a:xfrm>
            <a:off x="2384425" y="1725613"/>
            <a:ext cx="6643688" cy="4681537"/>
          </a:xfrm>
          <a:prstGeom prst="rect">
            <a:avLst/>
          </a:prstGeom>
          <a:noFill/>
          <a:ln w="9525" algn="ctr">
            <a:noFill/>
            <a:miter lim="800000"/>
            <a:headEnd/>
            <a:tailEnd/>
          </a:ln>
        </p:spPr>
      </p:pic>
      <p:sp>
        <p:nvSpPr>
          <p:cNvPr id="912389" name="Rectangle 5"/>
          <p:cNvSpPr>
            <a:spLocks noChangeAspect="1" noChangeArrowheads="1"/>
          </p:cNvSpPr>
          <p:nvPr/>
        </p:nvSpPr>
        <p:spPr bwMode="auto">
          <a:xfrm>
            <a:off x="3865563" y="5153025"/>
            <a:ext cx="2441575" cy="676275"/>
          </a:xfrm>
          <a:prstGeom prst="rect">
            <a:avLst/>
          </a:prstGeom>
          <a:noFill/>
          <a:ln w="76200" cap="rnd" algn="ctr">
            <a:solidFill>
              <a:srgbClr val="0066FF"/>
            </a:solidFill>
            <a:prstDash val="sysDot"/>
            <a:miter lim="800000"/>
            <a:headEnd/>
            <a:tailEnd/>
          </a:ln>
          <a:effectLst/>
        </p:spPr>
        <p:txBody>
          <a:bodyPr wrap="none" anchor="ctr"/>
          <a:lstStyle/>
          <a:p>
            <a:pPr>
              <a:defRPr/>
            </a:pPr>
            <a:endParaRPr lang="it-IT">
              <a:latin typeface="Calibri" pitchFamily="34" charset="0"/>
            </a:endParaRPr>
          </a:p>
        </p:txBody>
      </p:sp>
      <p:sp>
        <p:nvSpPr>
          <p:cNvPr id="912391" name="Text Box 7"/>
          <p:cNvSpPr txBox="1">
            <a:spLocks noChangeArrowheads="1"/>
          </p:cNvSpPr>
          <p:nvPr/>
        </p:nvSpPr>
        <p:spPr bwMode="auto">
          <a:xfrm>
            <a:off x="220717" y="652463"/>
            <a:ext cx="8702566" cy="606961"/>
          </a:xfrm>
          <a:prstGeom prst="rect">
            <a:avLst/>
          </a:prstGeom>
          <a:noFill/>
          <a:ln w="9525">
            <a:noFill/>
            <a:miter lim="800000"/>
            <a:headEnd/>
            <a:tailEnd/>
          </a:ln>
          <a:effectLst/>
        </p:spPr>
        <p:txBody>
          <a:bodyPr wrap="square">
            <a:spAutoFit/>
          </a:bodyPr>
          <a:lstStyle/>
          <a:p>
            <a:pPr>
              <a:lnSpc>
                <a:spcPct val="110000"/>
              </a:lnSpc>
              <a:defRPr/>
            </a:pPr>
            <a:r>
              <a:rPr lang="en-GB" sz="3200" smtClean="0">
                <a:solidFill>
                  <a:srgbClr val="FFFF00"/>
                </a:solidFill>
                <a:effectLst>
                  <a:outerShdw blurRad="38100" dist="38100" dir="2700000" algn="tl">
                    <a:srgbClr val="000000"/>
                  </a:outerShdw>
                </a:effectLst>
                <a:latin typeface="Calibri" pitchFamily="34" charset="0"/>
                <a:sym typeface="Wingdings" pitchFamily="2" charset="2"/>
              </a:rPr>
              <a:t>Database of more than 6,800 experimental studies:</a:t>
            </a:r>
            <a:endParaRPr lang="en-GB" sz="3200">
              <a:solidFill>
                <a:srgbClr val="FFFF00"/>
              </a:solidFill>
              <a:effectLst>
                <a:outerShdw blurRad="38100" dist="38100" dir="2700000" algn="tl">
                  <a:srgbClr val="000000"/>
                </a:outerShdw>
              </a:effectLst>
              <a:latin typeface="Calibri" pitchFamily="34" charset="0"/>
              <a:sym typeface="Wingdings" pitchFamily="2" charset="2"/>
            </a:endParaRPr>
          </a:p>
        </p:txBody>
      </p:sp>
      <p:sp>
        <p:nvSpPr>
          <p:cNvPr id="912392" name="Rectangle 8"/>
          <p:cNvSpPr>
            <a:spLocks noChangeArrowheads="1"/>
          </p:cNvSpPr>
          <p:nvPr/>
        </p:nvSpPr>
        <p:spPr bwMode="auto">
          <a:xfrm>
            <a:off x="0" y="5626100"/>
            <a:ext cx="2332038" cy="646973"/>
          </a:xfrm>
          <a:prstGeom prst="rect">
            <a:avLst/>
          </a:prstGeom>
          <a:noFill/>
          <a:ln w="9525">
            <a:noFill/>
            <a:miter lim="800000"/>
            <a:headEnd/>
            <a:tailEnd/>
          </a:ln>
          <a:effectLst>
            <a:outerShdw dist="35921" dir="2700000" algn="ctr" rotWithShape="0">
              <a:schemeClr val="tx1"/>
            </a:outerShdw>
          </a:effectLst>
        </p:spPr>
        <p:txBody>
          <a:bodyPr lIns="92075" tIns="46038" rIns="92075" bIns="46038">
            <a:spAutoFit/>
          </a:bodyPr>
          <a:lstStyle/>
          <a:p>
            <a:pPr algn="r" eaLnBrk="0" hangingPunct="0">
              <a:defRPr/>
            </a:pPr>
            <a:r>
              <a:rPr lang="en-US" sz="1200" dirty="0" smtClean="0">
                <a:solidFill>
                  <a:schemeClr val="bg1"/>
                </a:solidFill>
                <a:effectLst/>
                <a:latin typeface="Calibri" pitchFamily="34" charset="0"/>
                <a:cs typeface="Arial" charset="0"/>
              </a:rPr>
              <a:t>Hirschmann </a:t>
            </a:r>
            <a:r>
              <a:rPr lang="en-US" sz="1200" dirty="0">
                <a:solidFill>
                  <a:schemeClr val="bg1"/>
                </a:solidFill>
                <a:effectLst/>
                <a:latin typeface="Calibri" pitchFamily="34" charset="0"/>
                <a:cs typeface="Arial" charset="0"/>
              </a:rPr>
              <a:t>et al</a:t>
            </a:r>
            <a:r>
              <a:rPr lang="en-US" sz="1200" dirty="0" smtClean="0">
                <a:solidFill>
                  <a:schemeClr val="bg1"/>
                </a:solidFill>
                <a:effectLst/>
                <a:latin typeface="Calibri" pitchFamily="34" charset="0"/>
                <a:cs typeface="Arial" charset="0"/>
              </a:rPr>
              <a:t>., 2008 (Geochem</a:t>
            </a:r>
            <a:r>
              <a:rPr lang="en-US" sz="1200" dirty="0">
                <a:solidFill>
                  <a:schemeClr val="bg1"/>
                </a:solidFill>
                <a:effectLst/>
                <a:latin typeface="Calibri" pitchFamily="34" charset="0"/>
                <a:cs typeface="Arial" charset="0"/>
              </a:rPr>
              <a:t>. </a:t>
            </a:r>
            <a:r>
              <a:rPr lang="en-US" sz="1200" dirty="0" err="1">
                <a:solidFill>
                  <a:schemeClr val="bg1"/>
                </a:solidFill>
                <a:effectLst/>
                <a:latin typeface="Calibri" pitchFamily="34" charset="0"/>
                <a:cs typeface="Arial" charset="0"/>
              </a:rPr>
              <a:t>Geophys</a:t>
            </a:r>
            <a:r>
              <a:rPr lang="en-US" sz="1200" dirty="0">
                <a:solidFill>
                  <a:schemeClr val="bg1"/>
                </a:solidFill>
                <a:effectLst/>
                <a:latin typeface="Calibri" pitchFamily="34" charset="0"/>
                <a:cs typeface="Arial" charset="0"/>
              </a:rPr>
              <a:t>. </a:t>
            </a:r>
            <a:r>
              <a:rPr lang="en-US" sz="1200" dirty="0" err="1">
                <a:solidFill>
                  <a:schemeClr val="bg1"/>
                </a:solidFill>
                <a:effectLst/>
                <a:latin typeface="Calibri" pitchFamily="34" charset="0"/>
                <a:cs typeface="Arial" charset="0"/>
              </a:rPr>
              <a:t>Geosyst</a:t>
            </a:r>
            <a:r>
              <a:rPr lang="en-US" sz="1200" dirty="0">
                <a:solidFill>
                  <a:schemeClr val="bg1"/>
                </a:solidFill>
                <a:effectLst/>
                <a:latin typeface="Calibri" pitchFamily="34" charset="0"/>
                <a:cs typeface="Arial" charset="0"/>
              </a:rPr>
              <a:t>.,  </a:t>
            </a:r>
            <a:r>
              <a:rPr lang="en-US" sz="1200" dirty="0" smtClean="0">
                <a:solidFill>
                  <a:schemeClr val="bg1"/>
                </a:solidFill>
                <a:effectLst/>
                <a:latin typeface="Calibri" pitchFamily="34" charset="0"/>
              </a:rPr>
              <a:t>doi:10.1029/2007GC001894)</a:t>
            </a:r>
            <a:endParaRPr lang="en-US" sz="1200" dirty="0">
              <a:solidFill>
                <a:schemeClr val="bg1"/>
              </a:solidFill>
              <a:effectLst/>
              <a:latin typeface="Calibri" pitchFamily="34" charset="0"/>
            </a:endParaRPr>
          </a:p>
        </p:txBody>
      </p:sp>
      <p:sp>
        <p:nvSpPr>
          <p:cNvPr id="912393" name="Text Box 9"/>
          <p:cNvSpPr txBox="1">
            <a:spLocks noChangeArrowheads="1"/>
          </p:cNvSpPr>
          <p:nvPr/>
        </p:nvSpPr>
        <p:spPr bwMode="auto">
          <a:xfrm>
            <a:off x="63500" y="4954588"/>
            <a:ext cx="2319338" cy="493712"/>
          </a:xfrm>
          <a:prstGeom prst="rect">
            <a:avLst/>
          </a:prstGeom>
          <a:noFill/>
          <a:ln w="9525">
            <a:noFill/>
            <a:miter lim="800000"/>
            <a:headEnd/>
            <a:tailEnd/>
          </a:ln>
          <a:effectLst/>
        </p:spPr>
        <p:txBody>
          <a:bodyPr>
            <a:spAutoFit/>
          </a:bodyPr>
          <a:lstStyle/>
          <a:p>
            <a:pPr>
              <a:lnSpc>
                <a:spcPct val="110000"/>
              </a:lnSpc>
              <a:defRPr/>
            </a:pPr>
            <a:r>
              <a:rPr lang="it-IT" sz="2400">
                <a:solidFill>
                  <a:schemeClr val="bg1"/>
                </a:solidFill>
                <a:effectLst>
                  <a:outerShdw blurRad="38100" dist="38100" dir="2700000" algn="tl">
                    <a:srgbClr val="000000"/>
                  </a:outerShdw>
                </a:effectLst>
                <a:latin typeface="Calibri" pitchFamily="34" charset="0"/>
                <a:sym typeface="Wingdings" pitchFamily="2" charset="2"/>
              </a:rPr>
              <a:t>5 GPa </a:t>
            </a:r>
            <a:r>
              <a:rPr lang="en-US" sz="2400">
                <a:solidFill>
                  <a:schemeClr val="bg1"/>
                </a:solidFill>
                <a:effectLst>
                  <a:outerShdw blurRad="38100" dist="38100" dir="2700000" algn="tl">
                    <a:srgbClr val="000000"/>
                  </a:outerShdw>
                </a:effectLst>
                <a:latin typeface="Calibri" pitchFamily="34" charset="0"/>
                <a:sym typeface="Wingdings" pitchFamily="2" charset="2"/>
              </a:rPr>
              <a:t>~</a:t>
            </a:r>
            <a:r>
              <a:rPr lang="it-IT" sz="2400">
                <a:solidFill>
                  <a:schemeClr val="bg1"/>
                </a:solidFill>
                <a:effectLst>
                  <a:outerShdw blurRad="38100" dist="38100" dir="2700000" algn="tl">
                    <a:srgbClr val="000000"/>
                  </a:outerShdw>
                </a:effectLst>
                <a:latin typeface="Calibri" pitchFamily="34" charset="0"/>
                <a:sym typeface="Wingdings" pitchFamily="2" charset="2"/>
              </a:rPr>
              <a:t>150 km</a:t>
            </a:r>
          </a:p>
        </p:txBody>
      </p:sp>
      <p:sp>
        <p:nvSpPr>
          <p:cNvPr id="912394" name="Text Box 10"/>
          <p:cNvSpPr txBox="1">
            <a:spLocks noChangeArrowheads="1"/>
          </p:cNvSpPr>
          <p:nvPr/>
        </p:nvSpPr>
        <p:spPr bwMode="auto">
          <a:xfrm>
            <a:off x="3170238" y="2452688"/>
            <a:ext cx="2020887" cy="915987"/>
          </a:xfrm>
          <a:prstGeom prst="rect">
            <a:avLst/>
          </a:prstGeom>
          <a:noFill/>
          <a:ln w="9525" algn="ctr">
            <a:noFill/>
            <a:miter lim="800000"/>
            <a:headEnd/>
            <a:tailEnd/>
          </a:ln>
          <a:effectLst/>
        </p:spPr>
        <p:txBody>
          <a:bodyPr>
            <a:spAutoFit/>
          </a:bodyPr>
          <a:lstStyle/>
          <a:p>
            <a:pPr>
              <a:defRPr/>
            </a:pPr>
            <a:r>
              <a:rPr lang="it-IT">
                <a:solidFill>
                  <a:schemeClr val="tx1"/>
                </a:solidFill>
                <a:effectLst>
                  <a:outerShdw blurRad="38100" dist="38100" dir="2700000" algn="tl">
                    <a:srgbClr val="FFFFFF"/>
                  </a:outerShdw>
                </a:effectLst>
                <a:latin typeface="Calibri" pitchFamily="34" charset="0"/>
              </a:rPr>
              <a:t>(Library of Experimental Phase Relations)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12391">
                                            <p:txEl>
                                              <p:pRg st="0" end="0"/>
                                            </p:txEl>
                                          </p:spTgt>
                                        </p:tgtEl>
                                        <p:attrNameLst>
                                          <p:attrName>style.visibility</p:attrName>
                                        </p:attrNameLst>
                                      </p:cBhvr>
                                      <p:to>
                                        <p:strVal val="visible"/>
                                      </p:to>
                                    </p:set>
                                    <p:animEffect transition="in" filter="fade">
                                      <p:cBhvr>
                                        <p:cTn id="7" dur="500"/>
                                        <p:tgtEl>
                                          <p:spTgt spid="91239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12388"/>
                                        </p:tgtEl>
                                        <p:attrNameLst>
                                          <p:attrName>style.visibility</p:attrName>
                                        </p:attrNameLst>
                                      </p:cBhvr>
                                      <p:to>
                                        <p:strVal val="visible"/>
                                      </p:to>
                                    </p:set>
                                    <p:animEffect transition="in" filter="fade">
                                      <p:cBhvr>
                                        <p:cTn id="12" dur="500"/>
                                        <p:tgtEl>
                                          <p:spTgt spid="912388"/>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912394"/>
                                        </p:tgtEl>
                                        <p:attrNameLst>
                                          <p:attrName>style.visibility</p:attrName>
                                        </p:attrNameLst>
                                      </p:cBhvr>
                                      <p:to>
                                        <p:strVal val="visible"/>
                                      </p:to>
                                    </p:set>
                                    <p:animEffect transition="in" filter="fade">
                                      <p:cBhvr>
                                        <p:cTn id="16" dur="2000"/>
                                        <p:tgtEl>
                                          <p:spTgt spid="912394"/>
                                        </p:tgtEl>
                                      </p:cBhvr>
                                    </p:animEffect>
                                  </p:childTnLst>
                                </p:cTn>
                              </p:par>
                            </p:childTnLst>
                          </p:cTn>
                        </p:par>
                        <p:par>
                          <p:cTn id="17" fill="hold">
                            <p:stCondLst>
                              <p:cond delay="2500"/>
                            </p:stCondLst>
                            <p:childTnLst>
                              <p:par>
                                <p:cTn id="18" presetID="10" presetClass="entr" presetSubtype="0" fill="hold" grpId="0" nodeType="afterEffect">
                                  <p:stCondLst>
                                    <p:cond delay="0"/>
                                  </p:stCondLst>
                                  <p:childTnLst>
                                    <p:set>
                                      <p:cBhvr>
                                        <p:cTn id="19" dur="1" fill="hold">
                                          <p:stCondLst>
                                            <p:cond delay="0"/>
                                          </p:stCondLst>
                                        </p:cTn>
                                        <p:tgtEl>
                                          <p:spTgt spid="912392"/>
                                        </p:tgtEl>
                                        <p:attrNameLst>
                                          <p:attrName>style.visibility</p:attrName>
                                        </p:attrNameLst>
                                      </p:cBhvr>
                                      <p:to>
                                        <p:strVal val="visible"/>
                                      </p:to>
                                    </p:set>
                                    <p:animEffect transition="in" filter="fade">
                                      <p:cBhvr>
                                        <p:cTn id="20" dur="500"/>
                                        <p:tgtEl>
                                          <p:spTgt spid="91239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912389"/>
                                        </p:tgtEl>
                                        <p:attrNameLst>
                                          <p:attrName>style.visibility</p:attrName>
                                        </p:attrNameLst>
                                      </p:cBhvr>
                                      <p:to>
                                        <p:strVal val="visible"/>
                                      </p:to>
                                    </p:set>
                                    <p:animEffect transition="in" filter="wipe(left)">
                                      <p:cBhvr>
                                        <p:cTn id="25" dur="2000"/>
                                        <p:tgtEl>
                                          <p:spTgt spid="912389"/>
                                        </p:tgtEl>
                                      </p:cBhvr>
                                    </p:animEffect>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912393">
                                            <p:txEl>
                                              <p:pRg st="0" end="0"/>
                                            </p:txEl>
                                          </p:spTgt>
                                        </p:tgtEl>
                                        <p:attrNameLst>
                                          <p:attrName>style.visibility</p:attrName>
                                        </p:attrNameLst>
                                      </p:cBhvr>
                                      <p:to>
                                        <p:strVal val="visible"/>
                                      </p:to>
                                    </p:set>
                                    <p:animEffect transition="in" filter="fade">
                                      <p:cBhvr>
                                        <p:cTn id="29" dur="500"/>
                                        <p:tgtEl>
                                          <p:spTgt spid="91239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2389" grpId="0" animBg="1"/>
      <p:bldP spid="912391" grpId="0" build="p" autoUpdateAnimBg="0"/>
      <p:bldP spid="912392" grpId="0"/>
      <p:bldP spid="912393" grpId="0" build="p" autoUpdateAnimBg="0"/>
      <p:bldP spid="912394" grpId="0"/>
    </p:bld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78914" name="Text Box 2"/>
          <p:cNvSpPr txBox="1">
            <a:spLocks noChangeArrowheads="1"/>
          </p:cNvSpPr>
          <p:nvPr/>
        </p:nvSpPr>
        <p:spPr bwMode="auto">
          <a:xfrm>
            <a:off x="362607" y="704850"/>
            <a:ext cx="8418786" cy="4121128"/>
          </a:xfrm>
          <a:prstGeom prst="rect">
            <a:avLst/>
          </a:prstGeom>
          <a:noFill/>
          <a:ln w="9525">
            <a:noFill/>
            <a:miter lim="800000"/>
            <a:headEnd/>
            <a:tailEnd/>
          </a:ln>
          <a:effectLst/>
        </p:spPr>
        <p:txBody>
          <a:bodyPr wrap="square">
            <a:spAutoFit/>
          </a:bodyPr>
          <a:lstStyle/>
          <a:p>
            <a:pPr>
              <a:lnSpc>
                <a:spcPct val="110000"/>
              </a:lnSpc>
              <a:defRPr/>
            </a:pPr>
            <a:r>
              <a:rPr lang="en-GB" sz="2800" smtClean="0">
                <a:solidFill>
                  <a:srgbClr val="FFFF00"/>
                </a:solidFill>
                <a:effectLst>
                  <a:outerShdw blurRad="38100" dist="38100" dir="2700000" algn="tl">
                    <a:srgbClr val="000000"/>
                  </a:outerShdw>
                </a:effectLst>
                <a:latin typeface="Calibri" pitchFamily="34" charset="0"/>
                <a:sym typeface="Wingdings" pitchFamily="2" charset="2"/>
              </a:rPr>
              <a:t>Most of our knowledge on MORB genesis (the simplest natural system of igneous rock formation) is based on </a:t>
            </a:r>
            <a:r>
              <a:rPr lang="en-GB" sz="2800" smtClean="0">
                <a:solidFill>
                  <a:schemeClr val="bg1"/>
                </a:solidFill>
                <a:effectLst>
                  <a:outerShdw blurRad="38100" dist="38100" dir="2700000" algn="tl">
                    <a:srgbClr val="000000"/>
                  </a:outerShdw>
                </a:effectLst>
                <a:latin typeface="Calibri" pitchFamily="34" charset="0"/>
                <a:sym typeface="Wingdings" pitchFamily="2" charset="2"/>
              </a:rPr>
              <a:t>isobaric</a:t>
            </a:r>
            <a:r>
              <a:rPr lang="en-GB" sz="2800" smtClean="0">
                <a:solidFill>
                  <a:srgbClr val="FFFF00"/>
                </a:solidFill>
                <a:effectLst>
                  <a:outerShdw blurRad="38100" dist="38100" dir="2700000" algn="tl">
                    <a:srgbClr val="000000"/>
                  </a:outerShdw>
                </a:effectLst>
                <a:latin typeface="Calibri" pitchFamily="34" charset="0"/>
                <a:sym typeface="Wingdings" pitchFamily="2" charset="2"/>
              </a:rPr>
              <a:t> experiments, whereas partial melting beneath oceanic ridges very likely is </a:t>
            </a:r>
            <a:r>
              <a:rPr lang="en-GB" sz="2800" smtClean="0">
                <a:solidFill>
                  <a:schemeClr val="bg1"/>
                </a:solidFill>
                <a:effectLst>
                  <a:outerShdw blurRad="38100" dist="38100" dir="2700000" algn="tl">
                    <a:srgbClr val="000000"/>
                  </a:outerShdw>
                </a:effectLst>
                <a:latin typeface="Calibri" pitchFamily="34" charset="0"/>
                <a:sym typeface="Wingdings" pitchFamily="2" charset="2"/>
              </a:rPr>
              <a:t>polybaric</a:t>
            </a:r>
            <a:r>
              <a:rPr lang="en-GB" sz="2800" smtClean="0">
                <a:solidFill>
                  <a:srgbClr val="FFFF00"/>
                </a:solidFill>
                <a:effectLst>
                  <a:outerShdw blurRad="38100" dist="38100" dir="2700000" algn="tl">
                    <a:srgbClr val="000000"/>
                  </a:outerShdw>
                </a:effectLst>
                <a:latin typeface="Calibri" pitchFamily="34" charset="0"/>
                <a:sym typeface="Wingdings" pitchFamily="2" charset="2"/>
              </a:rPr>
              <a:t>.</a:t>
            </a:r>
          </a:p>
          <a:p>
            <a:pPr>
              <a:lnSpc>
                <a:spcPct val="110000"/>
              </a:lnSpc>
              <a:defRPr/>
            </a:pPr>
            <a:endParaRPr lang="en-GB" sz="1400" smtClean="0">
              <a:solidFill>
                <a:srgbClr val="FFFF00"/>
              </a:solidFill>
              <a:effectLst>
                <a:outerShdw blurRad="38100" dist="38100" dir="2700000" algn="tl">
                  <a:srgbClr val="000000"/>
                </a:outerShdw>
              </a:effectLst>
              <a:latin typeface="Calibri" pitchFamily="34" charset="0"/>
              <a:sym typeface="Wingdings" pitchFamily="2" charset="2"/>
            </a:endParaRPr>
          </a:p>
          <a:p>
            <a:pPr>
              <a:lnSpc>
                <a:spcPct val="110000"/>
              </a:lnSpc>
              <a:defRPr/>
            </a:pPr>
            <a:r>
              <a:rPr lang="en-GB" sz="2800" smtClean="0">
                <a:solidFill>
                  <a:schemeClr val="bg1"/>
                </a:solidFill>
                <a:effectLst>
                  <a:outerShdw blurRad="38100" dist="38100" dir="2700000" algn="tl">
                    <a:srgbClr val="000000"/>
                  </a:outerShdw>
                </a:effectLst>
                <a:latin typeface="Calibri" pitchFamily="34" charset="0"/>
                <a:sym typeface="Wingdings" pitchFamily="2" charset="2"/>
              </a:rPr>
              <a:t>Many researchers believe that melts formed at depths in the mantle are extracted rapidly, without experiencing low-pressure re-equilibration during ascent. But this is improbable if melt moves via porous flow.</a:t>
            </a:r>
            <a:endParaRPr lang="en-GB" sz="2800">
              <a:solidFill>
                <a:schemeClr val="bg1"/>
              </a:solidFill>
              <a:effectLst>
                <a:outerShdw blurRad="38100" dist="38100" dir="2700000" algn="tl">
                  <a:srgbClr val="000000"/>
                </a:outerShdw>
              </a:effectLst>
              <a:latin typeface="Calibri" pitchFamily="34" charset="0"/>
            </a:endParaRPr>
          </a:p>
        </p:txBody>
      </p:sp>
      <p:sp>
        <p:nvSpPr>
          <p:cNvPr id="678915" name="Text Box 3"/>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it-IT" sz="3200">
                <a:solidFill>
                  <a:schemeClr val="bg1"/>
                </a:solidFill>
                <a:effectLst>
                  <a:outerShdw blurRad="38100" dist="38100" dir="2700000" algn="tl">
                    <a:srgbClr val="000000"/>
                  </a:outerShdw>
                </a:effectLst>
                <a:latin typeface="Calibri" pitchFamily="34" charset="0"/>
              </a:rPr>
              <a:t>What</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we</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think</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we</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know</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about</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mantle</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processes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78914">
                                            <p:txEl>
                                              <p:pRg st="0" end="0"/>
                                            </p:txEl>
                                          </p:spTgt>
                                        </p:tgtEl>
                                        <p:attrNameLst>
                                          <p:attrName>style.visibility</p:attrName>
                                        </p:attrNameLst>
                                      </p:cBhvr>
                                      <p:to>
                                        <p:strVal val="visible"/>
                                      </p:to>
                                    </p:set>
                                    <p:animEffect transition="in" filter="fade">
                                      <p:cBhvr>
                                        <p:cTn id="7" dur="500"/>
                                        <p:tgtEl>
                                          <p:spTgt spid="6789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78914">
                                            <p:txEl>
                                              <p:pRg st="2" end="2"/>
                                            </p:txEl>
                                          </p:spTgt>
                                        </p:tgtEl>
                                        <p:attrNameLst>
                                          <p:attrName>style.visibility</p:attrName>
                                        </p:attrNameLst>
                                      </p:cBhvr>
                                      <p:to>
                                        <p:strVal val="visible"/>
                                      </p:to>
                                    </p:set>
                                    <p:animEffect transition="in" filter="fade">
                                      <p:cBhvr>
                                        <p:cTn id="12" dur="500"/>
                                        <p:tgtEl>
                                          <p:spTgt spid="6789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8914" grpId="0" build="p"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78914" name="Text Box 2"/>
          <p:cNvSpPr txBox="1">
            <a:spLocks noChangeArrowheads="1"/>
          </p:cNvSpPr>
          <p:nvPr/>
        </p:nvSpPr>
        <p:spPr bwMode="auto">
          <a:xfrm>
            <a:off x="254000" y="971550"/>
            <a:ext cx="8585200" cy="3315395"/>
          </a:xfrm>
          <a:prstGeom prst="rect">
            <a:avLst/>
          </a:prstGeom>
          <a:noFill/>
          <a:ln w="9525">
            <a:noFill/>
            <a:miter lim="800000"/>
            <a:headEnd/>
            <a:tailEnd/>
          </a:ln>
          <a:effectLst/>
        </p:spPr>
        <p:txBody>
          <a:bodyPr wrap="square">
            <a:spAutoFit/>
          </a:bodyPr>
          <a:lstStyle/>
          <a:p>
            <a:pPr>
              <a:lnSpc>
                <a:spcPct val="110000"/>
              </a:lnSpc>
              <a:defRPr/>
            </a:pPr>
            <a:r>
              <a:rPr lang="en-GB" sz="3200" smtClean="0">
                <a:solidFill>
                  <a:schemeClr val="bg1"/>
                </a:solidFill>
                <a:effectLst>
                  <a:outerShdw blurRad="38100" dist="38100" dir="2700000" algn="tl">
                    <a:srgbClr val="000000"/>
                  </a:outerShdw>
                </a:effectLst>
                <a:latin typeface="Calibri" pitchFamily="34" charset="0"/>
                <a:sym typeface="Wingdings" pitchFamily="2" charset="2"/>
              </a:rPr>
              <a:t>Most of our knowledge on MORB genesis (the volumetrically dominant  natural system of igneous rock formation) is based on experiments determining melt and residue equilibrium at controlled P-T, and matching the experimental melt with natural magmas.</a:t>
            </a:r>
            <a:endParaRPr lang="en-GB" sz="3200">
              <a:solidFill>
                <a:schemeClr val="bg1"/>
              </a:solidFill>
              <a:effectLst>
                <a:outerShdw blurRad="38100" dist="38100" dir="2700000" algn="tl">
                  <a:srgbClr val="000000"/>
                </a:outerShdw>
              </a:effectLst>
              <a:latin typeface="Calibri" pitchFamily="34" charset="0"/>
            </a:endParaRPr>
          </a:p>
        </p:txBody>
      </p:sp>
      <p:sp>
        <p:nvSpPr>
          <p:cNvPr id="678915" name="Text Box 3"/>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it-IT" sz="3200">
                <a:solidFill>
                  <a:schemeClr val="bg1"/>
                </a:solidFill>
                <a:effectLst>
                  <a:outerShdw blurRad="38100" dist="38100" dir="2700000" algn="tl">
                    <a:srgbClr val="000000"/>
                  </a:outerShdw>
                </a:effectLst>
                <a:latin typeface="Calibri" pitchFamily="34" charset="0"/>
              </a:rPr>
              <a:t>What</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we</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think</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we</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know</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about</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mantle</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processes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78914">
                                            <p:txEl>
                                              <p:pRg st="0" end="0"/>
                                            </p:txEl>
                                          </p:spTgt>
                                        </p:tgtEl>
                                        <p:attrNameLst>
                                          <p:attrName>style.visibility</p:attrName>
                                        </p:attrNameLst>
                                      </p:cBhvr>
                                      <p:to>
                                        <p:strVal val="visible"/>
                                      </p:to>
                                    </p:set>
                                    <p:animEffect transition="in" filter="fade">
                                      <p:cBhvr>
                                        <p:cTn id="7" dur="500"/>
                                        <p:tgtEl>
                                          <p:spTgt spid="6789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8914" grpId="0" build="p" bldLvl="2"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78914" name="Text Box 2"/>
          <p:cNvSpPr txBox="1">
            <a:spLocks noChangeArrowheads="1"/>
          </p:cNvSpPr>
          <p:nvPr/>
        </p:nvSpPr>
        <p:spPr bwMode="auto">
          <a:xfrm>
            <a:off x="315310" y="958850"/>
            <a:ext cx="8513380" cy="4358116"/>
          </a:xfrm>
          <a:prstGeom prst="rect">
            <a:avLst/>
          </a:prstGeom>
          <a:noFill/>
          <a:ln w="9525">
            <a:noFill/>
            <a:miter lim="800000"/>
            <a:headEnd/>
            <a:tailEnd/>
          </a:ln>
          <a:effectLst/>
        </p:spPr>
        <p:txBody>
          <a:bodyPr wrap="square">
            <a:spAutoFit/>
          </a:bodyPr>
          <a:lstStyle/>
          <a:p>
            <a:pPr>
              <a:lnSpc>
                <a:spcPct val="110000"/>
              </a:lnSpc>
              <a:defRPr/>
            </a:pPr>
            <a:r>
              <a:rPr lang="en-GB" sz="2800" smtClean="0">
                <a:solidFill>
                  <a:schemeClr val="bg1"/>
                </a:solidFill>
                <a:effectLst>
                  <a:outerShdw blurRad="38100" dist="38100" dir="2700000" algn="tl">
                    <a:srgbClr val="000000"/>
                  </a:outerShdw>
                </a:effectLst>
                <a:latin typeface="Calibri" pitchFamily="34" charset="0"/>
                <a:sym typeface="Wingdings" pitchFamily="2" charset="2"/>
              </a:rPr>
              <a:t>This approach assumes that melts formed at a particular depth and melt fraction in the mantle are extracted rapidly, without experiencing low-pressure re-equilibration during ascent.</a:t>
            </a:r>
          </a:p>
          <a:p>
            <a:pPr>
              <a:lnSpc>
                <a:spcPct val="110000"/>
              </a:lnSpc>
              <a:defRPr/>
            </a:pPr>
            <a:r>
              <a:rPr lang="en-GB" sz="2800" smtClean="0">
                <a:solidFill>
                  <a:schemeClr val="bg1"/>
                </a:solidFill>
                <a:effectLst>
                  <a:outerShdw blurRad="38100" dist="38100" dir="2700000" algn="tl">
                    <a:srgbClr val="000000"/>
                  </a:outerShdw>
                </a:effectLst>
                <a:latin typeface="Calibri" pitchFamily="34" charset="0"/>
                <a:sym typeface="Wingdings" pitchFamily="2" charset="2"/>
              </a:rPr>
              <a:t>The approach infers a ‘depth of magma segregation’ of melt from residue (equilibrated) and further transport through dunite channels or as dykes – without reaction and re-equilibration with wall-rocks at lower P,T (other than olivine precipitation).</a:t>
            </a:r>
            <a:endParaRPr lang="en-GB" sz="2800">
              <a:solidFill>
                <a:schemeClr val="bg1"/>
              </a:solidFill>
              <a:effectLst>
                <a:outerShdw blurRad="38100" dist="38100" dir="2700000" algn="tl">
                  <a:srgbClr val="000000"/>
                </a:outerShdw>
              </a:effectLst>
              <a:latin typeface="Calibri" pitchFamily="34" charset="0"/>
            </a:endParaRPr>
          </a:p>
        </p:txBody>
      </p:sp>
      <p:sp>
        <p:nvSpPr>
          <p:cNvPr id="678915" name="Text Box 3"/>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it-IT" sz="3200">
                <a:solidFill>
                  <a:schemeClr val="bg1"/>
                </a:solidFill>
                <a:effectLst>
                  <a:outerShdw blurRad="38100" dist="38100" dir="2700000" algn="tl">
                    <a:srgbClr val="000000"/>
                  </a:outerShdw>
                </a:effectLst>
                <a:latin typeface="Calibri" pitchFamily="34" charset="0"/>
              </a:rPr>
              <a:t>What</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we</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think</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we</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know</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about</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mantle</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processes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78914">
                                            <p:txEl>
                                              <p:pRg st="0" end="0"/>
                                            </p:txEl>
                                          </p:spTgt>
                                        </p:tgtEl>
                                        <p:attrNameLst>
                                          <p:attrName>style.visibility</p:attrName>
                                        </p:attrNameLst>
                                      </p:cBhvr>
                                      <p:to>
                                        <p:strVal val="visible"/>
                                      </p:to>
                                    </p:set>
                                    <p:animEffect transition="in" filter="fade">
                                      <p:cBhvr>
                                        <p:cTn id="7" dur="500"/>
                                        <p:tgtEl>
                                          <p:spTgt spid="678914">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78914">
                                            <p:txEl>
                                              <p:pRg st="1" end="1"/>
                                            </p:txEl>
                                          </p:spTgt>
                                        </p:tgtEl>
                                        <p:attrNameLst>
                                          <p:attrName>style.visibility</p:attrName>
                                        </p:attrNameLst>
                                      </p:cBhvr>
                                      <p:to>
                                        <p:strVal val="visible"/>
                                      </p:to>
                                    </p:set>
                                    <p:animEffect transition="in" filter="fade">
                                      <p:cBhvr>
                                        <p:cTn id="11" dur="500"/>
                                        <p:tgtEl>
                                          <p:spTgt spid="6789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8914" grpId="0" build="p" bldLvl="2"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78914" name="Text Box 2"/>
          <p:cNvSpPr txBox="1">
            <a:spLocks noChangeArrowheads="1"/>
          </p:cNvSpPr>
          <p:nvPr/>
        </p:nvSpPr>
        <p:spPr bwMode="auto">
          <a:xfrm>
            <a:off x="220717" y="958850"/>
            <a:ext cx="8702566" cy="4334392"/>
          </a:xfrm>
          <a:prstGeom prst="rect">
            <a:avLst/>
          </a:prstGeom>
          <a:noFill/>
          <a:ln w="9525">
            <a:noFill/>
            <a:miter lim="800000"/>
            <a:headEnd/>
            <a:tailEnd/>
          </a:ln>
          <a:effectLst/>
        </p:spPr>
        <p:txBody>
          <a:bodyPr wrap="square">
            <a:spAutoFit/>
          </a:bodyPr>
          <a:lstStyle/>
          <a:p>
            <a:pPr>
              <a:lnSpc>
                <a:spcPct val="110000"/>
              </a:lnSpc>
              <a:defRPr/>
            </a:pPr>
            <a:r>
              <a:rPr lang="en-GB" sz="2800" smtClean="0">
                <a:solidFill>
                  <a:schemeClr val="bg1"/>
                </a:solidFill>
                <a:effectLst>
                  <a:outerShdw blurRad="38100" dist="38100" dir="2700000" algn="tl">
                    <a:srgbClr val="000000"/>
                  </a:outerShdw>
                </a:effectLst>
                <a:latin typeface="Calibri" pitchFamily="34" charset="0"/>
                <a:sym typeface="Wingdings" pitchFamily="2" charset="2"/>
              </a:rPr>
              <a:t>An alternative view envisages a melting volume  beneath MOR with varying near-solidus melts (P, T, Residue-controlled)  moving by porous flow to a focus and separation at shallow depths beneath the MOR. However, porous flow would entail re-equilibration  with lherzolite residue and adjustment of melt composition (</a:t>
            </a:r>
            <a:r>
              <a:rPr lang="en-GB" sz="2800" u="sng" smtClean="0">
                <a:solidFill>
                  <a:schemeClr val="bg1"/>
                </a:solidFill>
                <a:effectLst>
                  <a:outerShdw blurRad="38100" dist="38100" dir="2700000" algn="tl">
                    <a:srgbClr val="000000"/>
                  </a:outerShdw>
                </a:effectLst>
                <a:latin typeface="Calibri" pitchFamily="34" charset="0"/>
                <a:sym typeface="Wingdings" pitchFamily="2" charset="2"/>
              </a:rPr>
              <a:t>Major and Compatible Trace Elements</a:t>
            </a:r>
            <a:r>
              <a:rPr lang="en-GB" sz="2800" smtClean="0">
                <a:solidFill>
                  <a:schemeClr val="bg1"/>
                </a:solidFill>
                <a:effectLst>
                  <a:outerShdw blurRad="38100" dist="38100" dir="2700000" algn="tl">
                    <a:srgbClr val="000000"/>
                  </a:outerShdw>
                </a:effectLst>
                <a:latin typeface="Calibri" pitchFamily="34" charset="0"/>
                <a:sym typeface="Wingdings" pitchFamily="2" charset="2"/>
              </a:rPr>
              <a:t>)  to low P.</a:t>
            </a:r>
          </a:p>
          <a:p>
            <a:pPr>
              <a:lnSpc>
                <a:spcPct val="110000"/>
              </a:lnSpc>
              <a:defRPr/>
            </a:pPr>
            <a:r>
              <a:rPr lang="en-GB" sz="2800" smtClean="0">
                <a:solidFill>
                  <a:schemeClr val="bg1"/>
                </a:solidFill>
                <a:effectLst>
                  <a:outerShdw blurRad="38100" dist="38100" dir="2700000" algn="tl">
                    <a:srgbClr val="000000"/>
                  </a:outerShdw>
                </a:effectLst>
                <a:latin typeface="Calibri" pitchFamily="34" charset="0"/>
                <a:sym typeface="Wingdings" pitchFamily="2" charset="2"/>
              </a:rPr>
              <a:t>Mantle-derived parental or primitive MORB would be saturated with Ol, Opx, Cpx, Sp/Plag at low pressure.</a:t>
            </a:r>
            <a:endParaRPr lang="en-GB" sz="2800">
              <a:solidFill>
                <a:schemeClr val="bg1"/>
              </a:solidFill>
              <a:effectLst>
                <a:outerShdw blurRad="38100" dist="38100" dir="2700000" algn="tl">
                  <a:srgbClr val="000000"/>
                </a:outerShdw>
              </a:effectLst>
              <a:latin typeface="Calibri" pitchFamily="34" charset="0"/>
            </a:endParaRPr>
          </a:p>
        </p:txBody>
      </p:sp>
      <p:sp>
        <p:nvSpPr>
          <p:cNvPr id="678915" name="Text Box 3"/>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it-IT" sz="3200">
                <a:solidFill>
                  <a:schemeClr val="bg1"/>
                </a:solidFill>
                <a:effectLst>
                  <a:outerShdw blurRad="38100" dist="38100" dir="2700000" algn="tl">
                    <a:srgbClr val="000000"/>
                  </a:outerShdw>
                </a:effectLst>
                <a:latin typeface="Calibri" pitchFamily="34" charset="0"/>
              </a:rPr>
              <a:t>What</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we</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think</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we</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know</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about</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mantle</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processes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78914">
                                            <p:txEl>
                                              <p:pRg st="0" end="0"/>
                                            </p:txEl>
                                          </p:spTgt>
                                        </p:tgtEl>
                                        <p:attrNameLst>
                                          <p:attrName>style.visibility</p:attrName>
                                        </p:attrNameLst>
                                      </p:cBhvr>
                                      <p:to>
                                        <p:strVal val="visible"/>
                                      </p:to>
                                    </p:set>
                                    <p:animEffect transition="in" filter="fade">
                                      <p:cBhvr>
                                        <p:cTn id="7" dur="500"/>
                                        <p:tgtEl>
                                          <p:spTgt spid="6789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78914">
                                            <p:txEl>
                                              <p:pRg st="1" end="1"/>
                                            </p:txEl>
                                          </p:spTgt>
                                        </p:tgtEl>
                                        <p:attrNameLst>
                                          <p:attrName>style.visibility</p:attrName>
                                        </p:attrNameLst>
                                      </p:cBhvr>
                                      <p:to>
                                        <p:strVal val="visible"/>
                                      </p:to>
                                    </p:set>
                                    <p:animEffect transition="in" filter="fade">
                                      <p:cBhvr>
                                        <p:cTn id="12" dur="500"/>
                                        <p:tgtEl>
                                          <p:spTgt spid="6789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8914" grpId="0" build="p" bldLvl="3"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3378" name="Text Box 2"/>
          <p:cNvSpPr txBox="1">
            <a:spLocks noChangeArrowheads="1"/>
          </p:cNvSpPr>
          <p:nvPr/>
        </p:nvSpPr>
        <p:spPr bwMode="auto">
          <a:xfrm>
            <a:off x="331076" y="769938"/>
            <a:ext cx="8450098" cy="4848225"/>
          </a:xfrm>
          <a:prstGeom prst="rect">
            <a:avLst/>
          </a:prstGeom>
          <a:noFill/>
          <a:ln w="9525">
            <a:noFill/>
            <a:miter lim="800000"/>
            <a:headEnd/>
            <a:tailEnd/>
          </a:ln>
          <a:effectLst/>
        </p:spPr>
        <p:txBody>
          <a:bodyPr wrap="square">
            <a:spAutoFit/>
          </a:bodyPr>
          <a:lstStyle/>
          <a:p>
            <a:pPr>
              <a:defRPr/>
            </a:pPr>
            <a:r>
              <a:rPr lang="en-GB" sz="3200" dirty="0" smtClean="0">
                <a:solidFill>
                  <a:srgbClr val="FFFF00"/>
                </a:solidFill>
                <a:effectLst>
                  <a:outerShdw blurRad="38100" dist="38100" dir="2700000" algn="tl">
                    <a:srgbClr val="000000"/>
                  </a:outerShdw>
                </a:effectLst>
                <a:latin typeface="Calibri" pitchFamily="34" charset="0"/>
                <a:sym typeface="Wingdings" pitchFamily="2" charset="2"/>
              </a:rPr>
              <a:t>Now we will see </a:t>
            </a:r>
            <a:r>
              <a:rPr lang="en-GB" sz="3200" dirty="0" smtClean="0">
                <a:solidFill>
                  <a:schemeClr val="bg1"/>
                </a:solidFill>
                <a:effectLst>
                  <a:outerShdw blurRad="38100" dist="38100" dir="2700000" algn="tl">
                    <a:srgbClr val="000000"/>
                  </a:outerShdw>
                </a:effectLst>
                <a:latin typeface="Calibri" pitchFamily="34" charset="0"/>
                <a:sym typeface="Wingdings" pitchFamily="2" charset="2"/>
              </a:rPr>
              <a:t>how poor our knowledge is on the mechanism of magma formation and its transfer to the surface</a:t>
            </a:r>
            <a:r>
              <a:rPr lang="en-GB" sz="3200" dirty="0" smtClean="0">
                <a:solidFill>
                  <a:srgbClr val="FFFF00"/>
                </a:solidFill>
                <a:effectLst>
                  <a:outerShdw blurRad="38100" dist="38100" dir="2700000" algn="tl">
                    <a:srgbClr val="000000"/>
                  </a:outerShdw>
                </a:effectLst>
                <a:latin typeface="Calibri" pitchFamily="34" charset="0"/>
                <a:sym typeface="Wingdings" pitchFamily="2" charset="2"/>
              </a:rPr>
              <a:t> making examples with the dominant mantle residue-melt pair:</a:t>
            </a:r>
          </a:p>
          <a:p>
            <a:pPr>
              <a:defRPr/>
            </a:pPr>
            <a:endParaRPr lang="en-GB" sz="1000" dirty="0" smtClean="0">
              <a:solidFill>
                <a:srgbClr val="FFFF00"/>
              </a:solidFill>
              <a:effectLst>
                <a:outerShdw blurRad="38100" dist="38100" dir="2700000" algn="tl">
                  <a:srgbClr val="000000"/>
                </a:outerShdw>
              </a:effectLst>
              <a:latin typeface="Calibri" pitchFamily="34" charset="0"/>
              <a:sym typeface="Wingdings" pitchFamily="2" charset="2"/>
            </a:endParaRPr>
          </a:p>
          <a:p>
            <a:pPr algn="ctr">
              <a:defRPr/>
            </a:pPr>
            <a:r>
              <a:rPr lang="en-GB" sz="4000" dirty="0" smtClean="0">
                <a:solidFill>
                  <a:schemeClr val="bg1"/>
                </a:solidFill>
                <a:effectLst>
                  <a:outerShdw blurRad="38100" dist="38100" dir="2700000" algn="tl">
                    <a:srgbClr val="000000"/>
                  </a:outerShdw>
                </a:effectLst>
                <a:latin typeface="Calibri" pitchFamily="34" charset="0"/>
                <a:sym typeface="Wingdings" pitchFamily="2" charset="2"/>
              </a:rPr>
              <a:t>The Abyssal Peridotite-MORB pair</a:t>
            </a:r>
          </a:p>
          <a:p>
            <a:pPr>
              <a:defRPr/>
            </a:pPr>
            <a:endParaRPr lang="en-GB" sz="1000" dirty="0" smtClean="0">
              <a:solidFill>
                <a:srgbClr val="FFFF00"/>
              </a:solidFill>
              <a:effectLst>
                <a:outerShdw blurRad="38100" dist="38100" dir="2700000" algn="tl">
                  <a:srgbClr val="000000"/>
                </a:outerShdw>
              </a:effectLst>
              <a:latin typeface="Calibri" pitchFamily="34" charset="0"/>
              <a:sym typeface="Wingdings" pitchFamily="2" charset="2"/>
            </a:endParaRPr>
          </a:p>
          <a:p>
            <a:pPr>
              <a:defRPr/>
            </a:pPr>
            <a:r>
              <a:rPr lang="en-GB" sz="3100" dirty="0" smtClean="0">
                <a:solidFill>
                  <a:srgbClr val="FFFF00"/>
                </a:solidFill>
                <a:effectLst>
                  <a:outerShdw blurRad="38100" dist="38100" dir="2700000" algn="tl">
                    <a:srgbClr val="000000"/>
                  </a:outerShdw>
                </a:effectLst>
                <a:latin typeface="Calibri" pitchFamily="34" charset="0"/>
                <a:sym typeface="Wingdings" pitchFamily="2" charset="2"/>
              </a:rPr>
              <a:t>Igneous crust [mid-ocean ridge basalts (MORB) plus dikes and lower-crustal gabbros] represents solidified partial melts whereas abyssal peridotites are melting residues.</a:t>
            </a:r>
            <a:endParaRPr lang="en-GB" sz="3100" dirty="0">
              <a:solidFill>
                <a:srgbClr val="FFFF00"/>
              </a:solidFill>
              <a:effectLst>
                <a:outerShdw blurRad="38100" dist="38100" dir="2700000" algn="tl">
                  <a:srgbClr val="000000"/>
                </a:outerShdw>
              </a:effectLst>
              <a:latin typeface="Calibri" pitchFamily="34" charset="0"/>
              <a:sym typeface="Wingdings" pitchFamily="2" charset="2"/>
            </a:endParaRPr>
          </a:p>
        </p:txBody>
      </p:sp>
      <p:sp>
        <p:nvSpPr>
          <p:cNvPr id="613380" name="Rectangle 4"/>
          <p:cNvSpPr>
            <a:spLocks noChangeArrowheads="1"/>
          </p:cNvSpPr>
          <p:nvPr/>
        </p:nvSpPr>
        <p:spPr bwMode="auto">
          <a:xfrm>
            <a:off x="-55563" y="6199188"/>
            <a:ext cx="9144001" cy="336550"/>
          </a:xfrm>
          <a:prstGeom prst="rect">
            <a:avLst/>
          </a:prstGeom>
          <a:noFill/>
          <a:ln w="9525" algn="ctr">
            <a:noFill/>
            <a:miter lim="800000"/>
            <a:headEnd/>
            <a:tailEnd/>
          </a:ln>
          <a:effectLst/>
        </p:spPr>
        <p:txBody>
          <a:bodyPr>
            <a:spAutoFit/>
          </a:bodyPr>
          <a:lstStyle/>
          <a:p>
            <a:pPr algn="r">
              <a:defRPr/>
            </a:pPr>
            <a:r>
              <a:rPr lang="en-GB" sz="1600" dirty="0" smtClean="0">
                <a:solidFill>
                  <a:schemeClr val="bg1"/>
                </a:solidFill>
                <a:effectLst>
                  <a:outerShdw blurRad="38100" dist="38100" dir="2700000" algn="tl">
                    <a:srgbClr val="000000"/>
                  </a:outerShdw>
                </a:effectLst>
                <a:latin typeface="Calibri" pitchFamily="34" charset="0"/>
                <a:sym typeface="Wingdings" pitchFamily="2" charset="2"/>
              </a:rPr>
              <a:t>Much of the text and figures of this section are from: </a:t>
            </a:r>
            <a:r>
              <a:rPr lang="en-GB" sz="1600" dirty="0" err="1" smtClean="0">
                <a:solidFill>
                  <a:schemeClr val="bg1"/>
                </a:solidFill>
                <a:effectLst>
                  <a:outerShdw blurRad="38100" dist="38100" dir="2700000" algn="tl">
                    <a:srgbClr val="000000"/>
                  </a:outerShdw>
                </a:effectLst>
                <a:latin typeface="Calibri" pitchFamily="34" charset="0"/>
                <a:sym typeface="Wingdings" pitchFamily="2" charset="2"/>
              </a:rPr>
              <a:t>Niu</a:t>
            </a:r>
            <a:r>
              <a:rPr lang="en-GB" sz="1600" dirty="0" smtClean="0">
                <a:solidFill>
                  <a:schemeClr val="bg1"/>
                </a:solidFill>
                <a:effectLst>
                  <a:outerShdw blurRad="38100" dist="38100" dir="2700000" algn="tl">
                    <a:srgbClr val="000000"/>
                  </a:outerShdw>
                </a:effectLst>
                <a:latin typeface="Calibri" pitchFamily="34" charset="0"/>
                <a:sym typeface="Wingdings" pitchFamily="2" charset="2"/>
              </a:rPr>
              <a:t>, 2004 (J</a:t>
            </a:r>
            <a:r>
              <a:rPr lang="en-GB" sz="1600" dirty="0" smtClean="0">
                <a:solidFill>
                  <a:schemeClr val="bg1"/>
                </a:solidFill>
                <a:effectLst>
                  <a:outerShdw blurRad="38100" dist="38100" dir="2700000" algn="tl">
                    <a:srgbClr val="000000"/>
                  </a:outerShdw>
                </a:effectLst>
                <a:latin typeface="Calibri" pitchFamily="34" charset="0"/>
                <a:sym typeface="Wingdings" pitchFamily="2" charset="2"/>
              </a:rPr>
              <a:t>. Petrol., 45, </a:t>
            </a:r>
            <a:r>
              <a:rPr lang="en-GB" sz="1600" dirty="0" smtClean="0">
                <a:solidFill>
                  <a:schemeClr val="bg1"/>
                </a:solidFill>
                <a:effectLst>
                  <a:outerShdw blurRad="38100" dist="38100" dir="2700000" algn="tl">
                    <a:srgbClr val="000000"/>
                  </a:outerShdw>
                </a:effectLst>
                <a:latin typeface="Calibri" pitchFamily="34" charset="0"/>
                <a:sym typeface="Wingdings" pitchFamily="2" charset="2"/>
              </a:rPr>
              <a:t>2423-2458)</a:t>
            </a:r>
            <a:endParaRPr lang="en-GB" sz="1600" dirty="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613381" name="Rectangle 5"/>
          <p:cNvSpPr>
            <a:spLocks noChangeArrowheads="1"/>
          </p:cNvSpPr>
          <p:nvPr/>
        </p:nvSpPr>
        <p:spPr bwMode="auto">
          <a:xfrm>
            <a:off x="127000" y="701675"/>
            <a:ext cx="8851900" cy="5486400"/>
          </a:xfrm>
          <a:prstGeom prst="rect">
            <a:avLst/>
          </a:prstGeom>
          <a:noFill/>
          <a:ln w="57150" algn="ctr">
            <a:solidFill>
              <a:schemeClr val="accent1"/>
            </a:solidFill>
            <a:miter lim="800000"/>
            <a:headEnd/>
            <a:tailEnd/>
          </a:ln>
          <a:effectLst/>
        </p:spPr>
        <p:txBody>
          <a:bodyPr wrap="none" anchor="ctr"/>
          <a:lstStyle/>
          <a:p>
            <a:pPr>
              <a:defRPr/>
            </a:pPr>
            <a:endParaRPr lang="en-GB">
              <a:latin typeface="Calibri" pitchFamily="34" charset="0"/>
            </a:endParaRPr>
          </a:p>
        </p:txBody>
      </p:sp>
      <p:sp>
        <p:nvSpPr>
          <p:cNvPr id="613382" name="Text Box 6"/>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en-GB" sz="3200" smtClean="0">
                <a:solidFill>
                  <a:schemeClr val="bg1"/>
                </a:solidFill>
                <a:effectLst>
                  <a:outerShdw blurRad="38100" dist="38100" dir="2700000" algn="tl">
                    <a:srgbClr val="000000"/>
                  </a:outerShdw>
                </a:effectLst>
                <a:latin typeface="Calibri" pitchFamily="34" charset="0"/>
              </a:rPr>
              <a:t>What</a:t>
            </a:r>
            <a:r>
              <a:rPr lang="en-GB" sz="3000" smtClean="0">
                <a:solidFill>
                  <a:schemeClr val="bg1"/>
                </a:solidFill>
                <a:effectLst>
                  <a:outerShdw blurRad="38100" dist="38100" dir="2700000" algn="tl">
                    <a:srgbClr val="000000"/>
                  </a:outerShdw>
                </a:effectLst>
                <a:latin typeface="Calibri" pitchFamily="34" charset="0"/>
              </a:rPr>
              <a:t> </a:t>
            </a:r>
            <a:r>
              <a:rPr lang="en-GB" sz="3200" smtClean="0">
                <a:solidFill>
                  <a:schemeClr val="bg1"/>
                </a:solidFill>
                <a:effectLst>
                  <a:outerShdw blurRad="38100" dist="38100" dir="2700000" algn="tl">
                    <a:srgbClr val="000000"/>
                  </a:outerShdw>
                </a:effectLst>
                <a:latin typeface="Calibri" pitchFamily="34" charset="0"/>
              </a:rPr>
              <a:t>we</a:t>
            </a:r>
            <a:r>
              <a:rPr lang="en-GB" sz="3000" smtClean="0">
                <a:solidFill>
                  <a:schemeClr val="bg1"/>
                </a:solidFill>
                <a:effectLst>
                  <a:outerShdw blurRad="38100" dist="38100" dir="2700000" algn="tl">
                    <a:srgbClr val="000000"/>
                  </a:outerShdw>
                </a:effectLst>
                <a:latin typeface="Calibri" pitchFamily="34" charset="0"/>
              </a:rPr>
              <a:t> </a:t>
            </a:r>
            <a:r>
              <a:rPr lang="en-GB" sz="3200" smtClean="0">
                <a:solidFill>
                  <a:schemeClr val="bg1"/>
                </a:solidFill>
                <a:effectLst>
                  <a:outerShdw blurRad="38100" dist="38100" dir="2700000" algn="tl">
                    <a:srgbClr val="000000"/>
                  </a:outerShdw>
                </a:effectLst>
                <a:latin typeface="Calibri" pitchFamily="34" charset="0"/>
              </a:rPr>
              <a:t>think</a:t>
            </a:r>
            <a:r>
              <a:rPr lang="en-GB" sz="3000" smtClean="0">
                <a:solidFill>
                  <a:schemeClr val="bg1"/>
                </a:solidFill>
                <a:effectLst>
                  <a:outerShdw blurRad="38100" dist="38100" dir="2700000" algn="tl">
                    <a:srgbClr val="000000"/>
                  </a:outerShdw>
                </a:effectLst>
                <a:latin typeface="Calibri" pitchFamily="34" charset="0"/>
              </a:rPr>
              <a:t> </a:t>
            </a:r>
            <a:r>
              <a:rPr lang="en-GB" sz="3200" smtClean="0">
                <a:solidFill>
                  <a:schemeClr val="bg1"/>
                </a:solidFill>
                <a:effectLst>
                  <a:outerShdw blurRad="38100" dist="38100" dir="2700000" algn="tl">
                    <a:srgbClr val="000000"/>
                  </a:outerShdw>
                </a:effectLst>
                <a:latin typeface="Calibri" pitchFamily="34" charset="0"/>
              </a:rPr>
              <a:t>we</a:t>
            </a:r>
            <a:r>
              <a:rPr lang="en-GB" sz="3000" smtClean="0">
                <a:solidFill>
                  <a:schemeClr val="bg1"/>
                </a:solidFill>
                <a:effectLst>
                  <a:outerShdw blurRad="38100" dist="38100" dir="2700000" algn="tl">
                    <a:srgbClr val="000000"/>
                  </a:outerShdw>
                </a:effectLst>
                <a:latin typeface="Calibri" pitchFamily="34" charset="0"/>
              </a:rPr>
              <a:t> </a:t>
            </a:r>
            <a:r>
              <a:rPr lang="en-GB" sz="3200" smtClean="0">
                <a:solidFill>
                  <a:schemeClr val="bg1"/>
                </a:solidFill>
                <a:effectLst>
                  <a:outerShdw blurRad="38100" dist="38100" dir="2700000" algn="tl">
                    <a:srgbClr val="000000"/>
                  </a:outerShdw>
                </a:effectLst>
                <a:latin typeface="Calibri" pitchFamily="34" charset="0"/>
              </a:rPr>
              <a:t>know</a:t>
            </a:r>
            <a:r>
              <a:rPr lang="en-GB" sz="3000" smtClean="0">
                <a:solidFill>
                  <a:schemeClr val="bg1"/>
                </a:solidFill>
                <a:effectLst>
                  <a:outerShdw blurRad="38100" dist="38100" dir="2700000" algn="tl">
                    <a:srgbClr val="000000"/>
                  </a:outerShdw>
                </a:effectLst>
                <a:latin typeface="Calibri" pitchFamily="34" charset="0"/>
              </a:rPr>
              <a:t> </a:t>
            </a:r>
            <a:r>
              <a:rPr lang="en-GB" sz="3200" smtClean="0">
                <a:solidFill>
                  <a:schemeClr val="bg1"/>
                </a:solidFill>
                <a:effectLst>
                  <a:outerShdw blurRad="38100" dist="38100" dir="2700000" algn="tl">
                    <a:srgbClr val="000000"/>
                  </a:outerShdw>
                </a:effectLst>
                <a:latin typeface="Calibri" pitchFamily="34" charset="0"/>
              </a:rPr>
              <a:t>about</a:t>
            </a:r>
            <a:r>
              <a:rPr lang="en-GB" sz="3000" smtClean="0">
                <a:solidFill>
                  <a:schemeClr val="bg1"/>
                </a:solidFill>
                <a:effectLst>
                  <a:outerShdw blurRad="38100" dist="38100" dir="2700000" algn="tl">
                    <a:srgbClr val="000000"/>
                  </a:outerShdw>
                </a:effectLst>
                <a:latin typeface="Calibri" pitchFamily="34" charset="0"/>
              </a:rPr>
              <a:t> </a:t>
            </a:r>
            <a:r>
              <a:rPr lang="en-GB" sz="3200" smtClean="0">
                <a:solidFill>
                  <a:schemeClr val="bg1"/>
                </a:solidFill>
                <a:effectLst>
                  <a:outerShdw blurRad="38100" dist="38100" dir="2700000" algn="tl">
                    <a:srgbClr val="000000"/>
                  </a:outerShdw>
                </a:effectLst>
                <a:latin typeface="Calibri" pitchFamily="34" charset="0"/>
              </a:rPr>
              <a:t>mantle</a:t>
            </a:r>
            <a:r>
              <a:rPr lang="en-GB" sz="3000" smtClean="0">
                <a:solidFill>
                  <a:schemeClr val="bg1"/>
                </a:solidFill>
                <a:effectLst>
                  <a:outerShdw blurRad="38100" dist="38100" dir="2700000" algn="tl">
                    <a:srgbClr val="000000"/>
                  </a:outerShdw>
                </a:effectLst>
                <a:latin typeface="Calibri" pitchFamily="34" charset="0"/>
              </a:rPr>
              <a:t> </a:t>
            </a:r>
            <a:r>
              <a:rPr lang="en-GB" sz="3200" smtClean="0">
                <a:solidFill>
                  <a:schemeClr val="bg1"/>
                </a:solidFill>
                <a:effectLst>
                  <a:outerShdw blurRad="38100" dist="38100" dir="2700000" algn="tl">
                    <a:srgbClr val="000000"/>
                  </a:outerShdw>
                </a:effectLst>
                <a:latin typeface="Calibri" pitchFamily="34" charset="0"/>
              </a:rPr>
              <a:t>processes</a:t>
            </a:r>
            <a:endParaRPr lang="en-GB" sz="3200">
              <a:solidFill>
                <a:schemeClr val="bg1"/>
              </a:solidFill>
              <a:effectLst>
                <a:outerShdw blurRad="38100" dist="38100" dir="2700000" algn="tl">
                  <a:srgbClr val="000000"/>
                </a:outerShdw>
              </a:effectLst>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13378">
                                            <p:txEl>
                                              <p:pRg st="0" end="0"/>
                                            </p:txEl>
                                          </p:spTgt>
                                        </p:tgtEl>
                                        <p:attrNameLst>
                                          <p:attrName>style.visibility</p:attrName>
                                        </p:attrNameLst>
                                      </p:cBhvr>
                                      <p:to>
                                        <p:strVal val="visible"/>
                                      </p:to>
                                    </p:set>
                                    <p:animEffect transition="in" filter="fade">
                                      <p:cBhvr>
                                        <p:cTn id="7" dur="500"/>
                                        <p:tgtEl>
                                          <p:spTgt spid="61337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13378">
                                            <p:txEl>
                                              <p:pRg st="2" end="2"/>
                                            </p:txEl>
                                          </p:spTgt>
                                        </p:tgtEl>
                                        <p:attrNameLst>
                                          <p:attrName>style.visibility</p:attrName>
                                        </p:attrNameLst>
                                      </p:cBhvr>
                                      <p:to>
                                        <p:strVal val="visible"/>
                                      </p:to>
                                    </p:set>
                                    <p:animEffect transition="in" filter="fade">
                                      <p:cBhvr>
                                        <p:cTn id="12" dur="500"/>
                                        <p:tgtEl>
                                          <p:spTgt spid="61337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13378">
                                            <p:txEl>
                                              <p:pRg st="4" end="4"/>
                                            </p:txEl>
                                          </p:spTgt>
                                        </p:tgtEl>
                                        <p:attrNameLst>
                                          <p:attrName>style.visibility</p:attrName>
                                        </p:attrNameLst>
                                      </p:cBhvr>
                                      <p:to>
                                        <p:strVal val="visible"/>
                                      </p:to>
                                    </p:set>
                                    <p:animEffect transition="in" filter="fade">
                                      <p:cBhvr>
                                        <p:cTn id="17" dur="500"/>
                                        <p:tgtEl>
                                          <p:spTgt spid="613378">
                                            <p:txEl>
                                              <p:pRg st="4" end="4"/>
                                            </p:txEl>
                                          </p:spTgt>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613380"/>
                                        </p:tgtEl>
                                        <p:attrNameLst>
                                          <p:attrName>style.visibility</p:attrName>
                                        </p:attrNameLst>
                                      </p:cBhvr>
                                      <p:to>
                                        <p:strVal val="visible"/>
                                      </p:to>
                                    </p:set>
                                    <p:animEffect transition="in" filter="fade">
                                      <p:cBhvr>
                                        <p:cTn id="21" dur="500"/>
                                        <p:tgtEl>
                                          <p:spTgt spid="6133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3378" grpId="0" build="p" autoUpdateAnimBg="0"/>
      <p:bldP spid="613380" grpId="0"/>
    </p:bld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52290" name="Text Box 2"/>
          <p:cNvSpPr txBox="1">
            <a:spLocks noChangeArrowheads="1"/>
          </p:cNvSpPr>
          <p:nvPr/>
        </p:nvSpPr>
        <p:spPr bwMode="auto">
          <a:xfrm>
            <a:off x="236483" y="820738"/>
            <a:ext cx="8671034" cy="2246769"/>
          </a:xfrm>
          <a:prstGeom prst="rect">
            <a:avLst/>
          </a:prstGeom>
          <a:noFill/>
          <a:ln w="9525">
            <a:noFill/>
            <a:miter lim="800000"/>
            <a:headEnd/>
            <a:tailEnd/>
          </a:ln>
          <a:effectLst/>
        </p:spPr>
        <p:txBody>
          <a:bodyPr wrap="square">
            <a:spAutoFit/>
          </a:bodyPr>
          <a:lstStyle/>
          <a:p>
            <a:pPr>
              <a:defRPr/>
            </a:pPr>
            <a:r>
              <a:rPr lang="en-GB" sz="2800" smtClean="0">
                <a:solidFill>
                  <a:schemeClr val="bg1"/>
                </a:solidFill>
                <a:effectLst>
                  <a:outerShdw blurRad="38100" dist="38100" dir="2700000" algn="tl">
                    <a:srgbClr val="000000"/>
                  </a:outerShdw>
                </a:effectLst>
                <a:latin typeface="Calibri" pitchFamily="34" charset="0"/>
                <a:sym typeface="Wingdings" pitchFamily="2" charset="2"/>
              </a:rPr>
              <a:t>It is now widely accepted that plate separation at ocean ridges causes the mantle beneath to rise and to </a:t>
            </a:r>
            <a:r>
              <a:rPr lang="en-GB" sz="2800" smtClean="0">
                <a:solidFill>
                  <a:srgbClr val="FFFF00"/>
                </a:solidFill>
                <a:effectLst>
                  <a:outerShdw blurRad="38100" dist="38100" dir="2700000" algn="tl">
                    <a:srgbClr val="000000"/>
                  </a:outerShdw>
                </a:effectLst>
                <a:latin typeface="Calibri" pitchFamily="34" charset="0"/>
                <a:sym typeface="Wingdings" pitchFamily="2" charset="2"/>
              </a:rPr>
              <a:t>partially melt by decompression</a:t>
            </a:r>
            <a:r>
              <a:rPr lang="en-GB" sz="2800" smtClean="0">
                <a:solidFill>
                  <a:schemeClr val="bg1"/>
                </a:solidFill>
                <a:effectLst>
                  <a:outerShdw blurRad="38100" dist="38100" dir="2700000" algn="tl">
                    <a:srgbClr val="000000"/>
                  </a:outerShdw>
                </a:effectLst>
                <a:latin typeface="Calibri" pitchFamily="34" charset="0"/>
                <a:sym typeface="Wingdings" pitchFamily="2" charset="2"/>
              </a:rPr>
              <a:t>. Abyssal peridotites and igneous ocean crust are the two complementary products of such decompression melting.</a:t>
            </a:r>
            <a:endParaRPr lang="en-GB" sz="280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652293" name="Text Box 5"/>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en-GB" sz="3200" smtClean="0">
                <a:solidFill>
                  <a:schemeClr val="bg1"/>
                </a:solidFill>
                <a:effectLst>
                  <a:outerShdw blurRad="38100" dist="38100" dir="2700000" algn="tl">
                    <a:srgbClr val="000000"/>
                  </a:outerShdw>
                </a:effectLst>
                <a:latin typeface="Calibri" pitchFamily="34" charset="0"/>
              </a:rPr>
              <a:t>What</a:t>
            </a:r>
            <a:r>
              <a:rPr lang="en-GB" sz="3000" smtClean="0">
                <a:solidFill>
                  <a:schemeClr val="bg1"/>
                </a:solidFill>
                <a:effectLst>
                  <a:outerShdw blurRad="38100" dist="38100" dir="2700000" algn="tl">
                    <a:srgbClr val="000000"/>
                  </a:outerShdw>
                </a:effectLst>
                <a:latin typeface="Calibri" pitchFamily="34" charset="0"/>
              </a:rPr>
              <a:t> </a:t>
            </a:r>
            <a:r>
              <a:rPr lang="en-GB" sz="3200" smtClean="0">
                <a:solidFill>
                  <a:schemeClr val="bg1"/>
                </a:solidFill>
                <a:effectLst>
                  <a:outerShdw blurRad="38100" dist="38100" dir="2700000" algn="tl">
                    <a:srgbClr val="000000"/>
                  </a:outerShdw>
                </a:effectLst>
                <a:latin typeface="Calibri" pitchFamily="34" charset="0"/>
              </a:rPr>
              <a:t>we</a:t>
            </a:r>
            <a:r>
              <a:rPr lang="en-GB" sz="3000" smtClean="0">
                <a:solidFill>
                  <a:schemeClr val="bg1"/>
                </a:solidFill>
                <a:effectLst>
                  <a:outerShdw blurRad="38100" dist="38100" dir="2700000" algn="tl">
                    <a:srgbClr val="000000"/>
                  </a:outerShdw>
                </a:effectLst>
                <a:latin typeface="Calibri" pitchFamily="34" charset="0"/>
              </a:rPr>
              <a:t> </a:t>
            </a:r>
            <a:r>
              <a:rPr lang="en-GB" sz="3200" smtClean="0">
                <a:solidFill>
                  <a:schemeClr val="bg1"/>
                </a:solidFill>
                <a:effectLst>
                  <a:outerShdw blurRad="38100" dist="38100" dir="2700000" algn="tl">
                    <a:srgbClr val="000000"/>
                  </a:outerShdw>
                </a:effectLst>
                <a:latin typeface="Calibri" pitchFamily="34" charset="0"/>
              </a:rPr>
              <a:t>think</a:t>
            </a:r>
            <a:r>
              <a:rPr lang="en-GB" sz="3000" smtClean="0">
                <a:solidFill>
                  <a:schemeClr val="bg1"/>
                </a:solidFill>
                <a:effectLst>
                  <a:outerShdw blurRad="38100" dist="38100" dir="2700000" algn="tl">
                    <a:srgbClr val="000000"/>
                  </a:outerShdw>
                </a:effectLst>
                <a:latin typeface="Calibri" pitchFamily="34" charset="0"/>
              </a:rPr>
              <a:t> </a:t>
            </a:r>
            <a:r>
              <a:rPr lang="en-GB" sz="3200" smtClean="0">
                <a:solidFill>
                  <a:schemeClr val="bg1"/>
                </a:solidFill>
                <a:effectLst>
                  <a:outerShdw blurRad="38100" dist="38100" dir="2700000" algn="tl">
                    <a:srgbClr val="000000"/>
                  </a:outerShdw>
                </a:effectLst>
                <a:latin typeface="Calibri" pitchFamily="34" charset="0"/>
              </a:rPr>
              <a:t>we</a:t>
            </a:r>
            <a:r>
              <a:rPr lang="en-GB" sz="3000" smtClean="0">
                <a:solidFill>
                  <a:schemeClr val="bg1"/>
                </a:solidFill>
                <a:effectLst>
                  <a:outerShdw blurRad="38100" dist="38100" dir="2700000" algn="tl">
                    <a:srgbClr val="000000"/>
                  </a:outerShdw>
                </a:effectLst>
                <a:latin typeface="Calibri" pitchFamily="34" charset="0"/>
              </a:rPr>
              <a:t> </a:t>
            </a:r>
            <a:r>
              <a:rPr lang="en-GB" sz="3200" smtClean="0">
                <a:solidFill>
                  <a:schemeClr val="bg1"/>
                </a:solidFill>
                <a:effectLst>
                  <a:outerShdw blurRad="38100" dist="38100" dir="2700000" algn="tl">
                    <a:srgbClr val="000000"/>
                  </a:outerShdw>
                </a:effectLst>
                <a:latin typeface="Calibri" pitchFamily="34" charset="0"/>
              </a:rPr>
              <a:t>know</a:t>
            </a:r>
            <a:r>
              <a:rPr lang="en-GB" sz="3000" smtClean="0">
                <a:solidFill>
                  <a:schemeClr val="bg1"/>
                </a:solidFill>
                <a:effectLst>
                  <a:outerShdw blurRad="38100" dist="38100" dir="2700000" algn="tl">
                    <a:srgbClr val="000000"/>
                  </a:outerShdw>
                </a:effectLst>
                <a:latin typeface="Calibri" pitchFamily="34" charset="0"/>
              </a:rPr>
              <a:t> </a:t>
            </a:r>
            <a:r>
              <a:rPr lang="en-GB" sz="3200" smtClean="0">
                <a:solidFill>
                  <a:schemeClr val="bg1"/>
                </a:solidFill>
                <a:effectLst>
                  <a:outerShdw blurRad="38100" dist="38100" dir="2700000" algn="tl">
                    <a:srgbClr val="000000"/>
                  </a:outerShdw>
                </a:effectLst>
                <a:latin typeface="Calibri" pitchFamily="34" charset="0"/>
              </a:rPr>
              <a:t>about</a:t>
            </a:r>
            <a:r>
              <a:rPr lang="en-GB" sz="3000" smtClean="0">
                <a:solidFill>
                  <a:schemeClr val="bg1"/>
                </a:solidFill>
                <a:effectLst>
                  <a:outerShdw blurRad="38100" dist="38100" dir="2700000" algn="tl">
                    <a:srgbClr val="000000"/>
                  </a:outerShdw>
                </a:effectLst>
                <a:latin typeface="Calibri" pitchFamily="34" charset="0"/>
              </a:rPr>
              <a:t> </a:t>
            </a:r>
            <a:r>
              <a:rPr lang="en-GB" sz="3200" smtClean="0">
                <a:solidFill>
                  <a:schemeClr val="bg1"/>
                </a:solidFill>
                <a:effectLst>
                  <a:outerShdw blurRad="38100" dist="38100" dir="2700000" algn="tl">
                    <a:srgbClr val="000000"/>
                  </a:outerShdw>
                </a:effectLst>
                <a:latin typeface="Calibri" pitchFamily="34" charset="0"/>
              </a:rPr>
              <a:t>mantle</a:t>
            </a:r>
            <a:r>
              <a:rPr lang="en-GB" sz="3000" smtClean="0">
                <a:solidFill>
                  <a:schemeClr val="bg1"/>
                </a:solidFill>
                <a:effectLst>
                  <a:outerShdw blurRad="38100" dist="38100" dir="2700000" algn="tl">
                    <a:srgbClr val="000000"/>
                  </a:outerShdw>
                </a:effectLst>
                <a:latin typeface="Calibri" pitchFamily="34" charset="0"/>
              </a:rPr>
              <a:t> </a:t>
            </a:r>
            <a:r>
              <a:rPr lang="en-GB" sz="3200" smtClean="0">
                <a:solidFill>
                  <a:schemeClr val="bg1"/>
                </a:solidFill>
                <a:effectLst>
                  <a:outerShdw blurRad="38100" dist="38100" dir="2700000" algn="tl">
                    <a:srgbClr val="000000"/>
                  </a:outerShdw>
                </a:effectLst>
                <a:latin typeface="Calibri" pitchFamily="34" charset="0"/>
              </a:rPr>
              <a:t>processes</a:t>
            </a:r>
            <a:endParaRPr lang="en-GB" sz="3200">
              <a:solidFill>
                <a:schemeClr val="bg1"/>
              </a:solidFill>
              <a:effectLst>
                <a:outerShdw blurRad="38100" dist="38100" dir="2700000" algn="tl">
                  <a:srgbClr val="000000"/>
                </a:outerShdw>
              </a:effectLst>
              <a:latin typeface="Calibri" pitchFamily="34" charset="0"/>
            </a:endParaRPr>
          </a:p>
        </p:txBody>
      </p:sp>
      <p:sp>
        <p:nvSpPr>
          <p:cNvPr id="4" name="Text Box 3"/>
          <p:cNvSpPr txBox="1">
            <a:spLocks noChangeArrowheads="1"/>
          </p:cNvSpPr>
          <p:nvPr/>
        </p:nvSpPr>
        <p:spPr bwMode="auto">
          <a:xfrm>
            <a:off x="236483" y="3513138"/>
            <a:ext cx="8671034" cy="946150"/>
          </a:xfrm>
          <a:prstGeom prst="rect">
            <a:avLst/>
          </a:prstGeom>
          <a:noFill/>
          <a:ln w="9525">
            <a:noFill/>
            <a:miter lim="800000"/>
            <a:headEnd/>
            <a:tailEnd/>
          </a:ln>
          <a:effectLst/>
        </p:spPr>
        <p:txBody>
          <a:bodyPr wrap="square">
            <a:spAutoFit/>
          </a:bodyPr>
          <a:lstStyle/>
          <a:p>
            <a:pPr>
              <a:defRPr/>
            </a:pPr>
            <a:r>
              <a:rPr lang="en-GB" sz="2800" smtClean="0">
                <a:solidFill>
                  <a:schemeClr val="bg1"/>
                </a:solidFill>
                <a:effectLst>
                  <a:outerShdw blurRad="38100" dist="38100" dir="2700000" algn="tl">
                    <a:srgbClr val="000000"/>
                  </a:outerShdw>
                </a:effectLst>
                <a:latin typeface="Calibri" pitchFamily="34" charset="0"/>
                <a:sym typeface="Wingdings" pitchFamily="2" charset="2"/>
              </a:rPr>
              <a:t>The extent of mantle melting beneath normal oceanic ridges increases with spreading rate. </a:t>
            </a:r>
            <a:endParaRPr lang="en-GB" sz="280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5" name="Text Box 6"/>
          <p:cNvSpPr txBox="1">
            <a:spLocks noChangeArrowheads="1"/>
          </p:cNvSpPr>
          <p:nvPr/>
        </p:nvSpPr>
        <p:spPr bwMode="auto">
          <a:xfrm>
            <a:off x="236483" y="4489450"/>
            <a:ext cx="8671034" cy="946150"/>
          </a:xfrm>
          <a:prstGeom prst="rect">
            <a:avLst/>
          </a:prstGeom>
          <a:noFill/>
          <a:ln w="9525">
            <a:noFill/>
            <a:miter lim="800000"/>
            <a:headEnd/>
            <a:tailEnd/>
          </a:ln>
          <a:effectLst/>
        </p:spPr>
        <p:txBody>
          <a:bodyPr wrap="square">
            <a:spAutoFit/>
          </a:bodyPr>
          <a:lstStyle/>
          <a:p>
            <a:pPr>
              <a:defRPr/>
            </a:pPr>
            <a:r>
              <a:rPr lang="en-GB" sz="2800" smtClean="0">
                <a:solidFill>
                  <a:schemeClr val="bg1"/>
                </a:solidFill>
                <a:effectLst>
                  <a:outerShdw blurRad="38100" dist="38100" dir="2700000" algn="tl">
                    <a:srgbClr val="000000"/>
                  </a:outerShdw>
                </a:effectLst>
                <a:latin typeface="Calibri" pitchFamily="34" charset="0"/>
                <a:sym typeface="Wingdings" pitchFamily="2" charset="2"/>
              </a:rPr>
              <a:t>This supports the notion that </a:t>
            </a:r>
            <a:r>
              <a:rPr lang="en-GB" sz="2800" smtClean="0">
                <a:solidFill>
                  <a:srgbClr val="FFFF00"/>
                </a:solidFill>
                <a:effectLst>
                  <a:outerShdw blurRad="38100" dist="38100" dir="2700000" algn="tl">
                    <a:srgbClr val="000000"/>
                  </a:outerShdw>
                </a:effectLst>
                <a:latin typeface="Calibri" pitchFamily="34" charset="0"/>
                <a:sym typeface="Wingdings" pitchFamily="2" charset="2"/>
              </a:rPr>
              <a:t>ocean ridges are mostly passive upwellings</a:t>
            </a:r>
            <a:r>
              <a:rPr lang="en-GB" sz="2800" smtClean="0">
                <a:solidFill>
                  <a:schemeClr val="bg1"/>
                </a:solidFill>
                <a:effectLst>
                  <a:outerShdw blurRad="38100" dist="38100" dir="2700000" algn="tl">
                    <a:srgbClr val="000000"/>
                  </a:outerShdw>
                </a:effectLst>
                <a:latin typeface="Calibri" pitchFamily="34" charset="0"/>
                <a:sym typeface="Wingdings" pitchFamily="2" charset="2"/>
              </a:rPr>
              <a:t> of upper mantle.</a:t>
            </a:r>
            <a:endParaRPr lang="en-GB" sz="280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6" name="Text Box 7"/>
          <p:cNvSpPr txBox="1">
            <a:spLocks noChangeArrowheads="1"/>
          </p:cNvSpPr>
          <p:nvPr/>
        </p:nvSpPr>
        <p:spPr bwMode="auto">
          <a:xfrm>
            <a:off x="236483" y="5508625"/>
            <a:ext cx="8671034" cy="868363"/>
          </a:xfrm>
          <a:prstGeom prst="rect">
            <a:avLst/>
          </a:prstGeom>
          <a:noFill/>
          <a:ln w="9525">
            <a:noFill/>
            <a:miter lim="800000"/>
            <a:headEnd/>
            <a:tailEnd/>
          </a:ln>
          <a:effectLst/>
        </p:spPr>
        <p:txBody>
          <a:bodyPr wrap="square">
            <a:spAutoFit/>
          </a:bodyPr>
          <a:lstStyle/>
          <a:p>
            <a:pPr>
              <a:lnSpc>
                <a:spcPct val="90000"/>
              </a:lnSpc>
              <a:defRPr/>
            </a:pPr>
            <a:r>
              <a:rPr lang="en-GB" sz="2800" smtClean="0">
                <a:solidFill>
                  <a:schemeClr val="bg1"/>
                </a:solidFill>
                <a:effectLst>
                  <a:outerShdw blurRad="38100" dist="38100" dir="2700000" algn="tl">
                    <a:srgbClr val="000000"/>
                  </a:outerShdw>
                </a:effectLst>
                <a:latin typeface="Calibri" pitchFamily="34" charset="0"/>
                <a:sym typeface="Wingdings" pitchFamily="2" charset="2"/>
              </a:rPr>
              <a:t>This means that oceanic ridges are the places where the Earth cools. They are not anomalously hot areas.</a:t>
            </a:r>
            <a:endParaRPr lang="en-GB" sz="2800">
              <a:solidFill>
                <a:schemeClr val="bg1"/>
              </a:solidFill>
              <a:effectLst>
                <a:outerShdw blurRad="38100" dist="38100" dir="2700000" algn="tl">
                  <a:srgbClr val="000000"/>
                </a:outerShdw>
              </a:effectLst>
              <a:latin typeface="Calibri" pitchFamily="34" charset="0"/>
              <a:sym typeface="Wingdings" pitchFamily="2" charset="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52290"/>
                                        </p:tgtEl>
                                        <p:attrNameLst>
                                          <p:attrName>style.visibility</p:attrName>
                                        </p:attrNameLst>
                                      </p:cBhvr>
                                      <p:to>
                                        <p:strVal val="visible"/>
                                      </p:to>
                                    </p:set>
                                    <p:animEffect transition="in" filter="fade">
                                      <p:cBhvr>
                                        <p:cTn id="7" dur="500"/>
                                        <p:tgtEl>
                                          <p:spTgt spid="65229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fade">
                                      <p:cBhvr>
                                        <p:cTn id="2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2290" grpId="0" autoUpdateAnimBg="0"/>
      <p:bldP spid="4" grpId="0" autoUpdateAnimBg="0"/>
      <p:bldP spid="5" grpId="0" autoUpdateAnimBg="0"/>
      <p:bldP spid="6" grpId="0" build="p"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76869" name="Text Box 5"/>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it-IT" sz="3200">
                <a:solidFill>
                  <a:schemeClr val="bg1"/>
                </a:solidFill>
                <a:effectLst>
                  <a:outerShdw blurRad="38100" dist="38100" dir="2700000" algn="tl">
                    <a:srgbClr val="000000"/>
                  </a:outerShdw>
                </a:effectLst>
                <a:latin typeface="Calibri" pitchFamily="34" charset="0"/>
              </a:rPr>
              <a:t>What</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we</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think</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we</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know</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about</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mantle</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processes</a:t>
            </a:r>
          </a:p>
        </p:txBody>
      </p:sp>
      <p:sp>
        <p:nvSpPr>
          <p:cNvPr id="155652" name="Text Box 4"/>
          <p:cNvSpPr txBox="1">
            <a:spLocks noChangeArrowheads="1"/>
          </p:cNvSpPr>
          <p:nvPr/>
        </p:nvSpPr>
        <p:spPr bwMode="auto">
          <a:xfrm>
            <a:off x="-103188" y="696913"/>
            <a:ext cx="2483781" cy="1255728"/>
          </a:xfrm>
          <a:prstGeom prst="rect">
            <a:avLst/>
          </a:prstGeom>
          <a:noFill/>
          <a:ln w="9525">
            <a:noFill/>
            <a:miter lim="800000"/>
            <a:headEnd/>
            <a:tailEnd/>
          </a:ln>
          <a:effectLst/>
        </p:spPr>
        <p:txBody>
          <a:bodyPr wrap="square">
            <a:spAutoFit/>
          </a:bodyPr>
          <a:lstStyle/>
          <a:p>
            <a:pPr algn="ctr">
              <a:lnSpc>
                <a:spcPct val="90000"/>
              </a:lnSpc>
              <a:spcBef>
                <a:spcPct val="50000"/>
              </a:spcBef>
              <a:defRPr/>
            </a:pPr>
            <a:r>
              <a:rPr lang="en-GB" sz="2800" smtClean="0">
                <a:solidFill>
                  <a:schemeClr val="bg1"/>
                </a:solidFill>
                <a:effectLst>
                  <a:outerShdw blurRad="38100" dist="38100" dir="2700000" algn="tl">
                    <a:srgbClr val="000000"/>
                  </a:outerShdw>
                </a:effectLst>
                <a:latin typeface="Calibri" pitchFamily="34" charset="0"/>
              </a:rPr>
              <a:t>Different models of Oceanic Crust</a:t>
            </a:r>
            <a:endParaRPr lang="en-GB" sz="2000">
              <a:solidFill>
                <a:schemeClr val="bg1"/>
              </a:solidFill>
              <a:effectLst>
                <a:outerShdw blurRad="38100" dist="38100" dir="2700000" algn="tl">
                  <a:srgbClr val="000000"/>
                </a:outerShdw>
              </a:effectLst>
              <a:latin typeface="Calibri" pitchFamily="34" charset="0"/>
            </a:endParaRPr>
          </a:p>
        </p:txBody>
      </p:sp>
      <p:grpSp>
        <p:nvGrpSpPr>
          <p:cNvPr id="2" name="Group 32"/>
          <p:cNvGrpSpPr>
            <a:grpSpLocks/>
          </p:cNvGrpSpPr>
          <p:nvPr/>
        </p:nvGrpSpPr>
        <p:grpSpPr bwMode="auto">
          <a:xfrm>
            <a:off x="890588" y="876300"/>
            <a:ext cx="8253412" cy="5978525"/>
            <a:chOff x="583" y="558"/>
            <a:chExt cx="5199" cy="3766"/>
          </a:xfrm>
        </p:grpSpPr>
        <p:pic>
          <p:nvPicPr>
            <p:cNvPr id="26630" name="Picture 3"/>
            <p:cNvPicPr>
              <a:picLocks noChangeAspect="1" noChangeArrowheads="1"/>
            </p:cNvPicPr>
            <p:nvPr/>
          </p:nvPicPr>
          <p:blipFill>
            <a:blip r:embed="rId3" cstate="print"/>
            <a:srcRect/>
            <a:stretch>
              <a:fillRect/>
            </a:stretch>
          </p:blipFill>
          <p:spPr bwMode="auto">
            <a:xfrm>
              <a:off x="1519" y="558"/>
              <a:ext cx="4263" cy="3119"/>
            </a:xfrm>
            <a:prstGeom prst="rect">
              <a:avLst/>
            </a:prstGeom>
            <a:noFill/>
            <a:ln w="12700">
              <a:noFill/>
              <a:miter lim="800000"/>
              <a:headEnd type="none" w="sm" len="sm"/>
              <a:tailEnd type="none" w="sm" len="sm"/>
            </a:ln>
          </p:spPr>
        </p:pic>
        <p:sp>
          <p:nvSpPr>
            <p:cNvPr id="26631" name="Rectangle 5"/>
            <p:cNvSpPr>
              <a:spLocks noChangeArrowheads="1"/>
            </p:cNvSpPr>
            <p:nvPr/>
          </p:nvSpPr>
          <p:spPr bwMode="auto">
            <a:xfrm>
              <a:off x="583" y="3673"/>
              <a:ext cx="5193" cy="613"/>
            </a:xfrm>
            <a:prstGeom prst="rect">
              <a:avLst/>
            </a:prstGeom>
            <a:solidFill>
              <a:schemeClr val="bg1"/>
            </a:solidFill>
            <a:ln w="12700">
              <a:noFill/>
              <a:miter lim="800000"/>
              <a:headEnd type="none" w="sm" len="sm"/>
              <a:tailEnd type="none" w="sm" len="sm"/>
            </a:ln>
          </p:spPr>
          <p:txBody>
            <a:bodyPr wrap="none" anchor="ctr"/>
            <a:lstStyle/>
            <a:p>
              <a:pPr algn="ctr" eaLnBrk="0" hangingPunct="0"/>
              <a:endParaRPr lang="it-IT" sz="2800">
                <a:solidFill>
                  <a:schemeClr val="tx1"/>
                </a:solidFill>
                <a:effectLst/>
                <a:latin typeface="Calibri" pitchFamily="34" charset="0"/>
              </a:endParaRPr>
            </a:p>
          </p:txBody>
        </p:sp>
        <p:sp>
          <p:nvSpPr>
            <p:cNvPr id="155654" name="Rectangle 6"/>
            <p:cNvSpPr>
              <a:spLocks noChangeArrowheads="1"/>
            </p:cNvSpPr>
            <p:nvPr/>
          </p:nvSpPr>
          <p:spPr bwMode="auto">
            <a:xfrm>
              <a:off x="657" y="3702"/>
              <a:ext cx="227" cy="182"/>
            </a:xfrm>
            <a:prstGeom prst="rect">
              <a:avLst/>
            </a:prstGeom>
            <a:solidFill>
              <a:srgbClr val="996600"/>
            </a:solidFill>
            <a:ln w="12700">
              <a:noFill/>
              <a:miter lim="800000"/>
              <a:headEnd type="none" w="sm" len="sm"/>
              <a:tailEnd type="none" w="sm" len="sm"/>
            </a:ln>
          </p:spPr>
          <p:txBody>
            <a:bodyPr wrap="none" anchor="ctr"/>
            <a:lstStyle/>
            <a:p>
              <a:pPr eaLnBrk="0" hangingPunct="0">
                <a:defRPr/>
              </a:pPr>
              <a:endParaRPr lang="it-IT" sz="4400">
                <a:solidFill>
                  <a:schemeClr val="tx1"/>
                </a:solidFill>
                <a:latin typeface="Calibri" pitchFamily="34" charset="0"/>
              </a:endParaRPr>
            </a:p>
          </p:txBody>
        </p:sp>
        <p:sp>
          <p:nvSpPr>
            <p:cNvPr id="155655" name="Rectangle 7"/>
            <p:cNvSpPr>
              <a:spLocks noChangeArrowheads="1"/>
            </p:cNvSpPr>
            <p:nvPr/>
          </p:nvSpPr>
          <p:spPr bwMode="auto">
            <a:xfrm>
              <a:off x="657" y="3974"/>
              <a:ext cx="227" cy="182"/>
            </a:xfrm>
            <a:prstGeom prst="rect">
              <a:avLst/>
            </a:prstGeom>
            <a:solidFill>
              <a:srgbClr val="B2B2B2"/>
            </a:solidFill>
            <a:ln w="12700">
              <a:noFill/>
              <a:miter lim="800000"/>
              <a:headEnd type="none" w="sm" len="sm"/>
              <a:tailEnd type="none" w="sm" len="sm"/>
            </a:ln>
          </p:spPr>
          <p:txBody>
            <a:bodyPr wrap="none" anchor="ctr"/>
            <a:lstStyle/>
            <a:p>
              <a:pPr eaLnBrk="0" hangingPunct="0">
                <a:defRPr/>
              </a:pPr>
              <a:endParaRPr lang="it-IT" sz="4400">
                <a:solidFill>
                  <a:schemeClr val="tx1"/>
                </a:solidFill>
                <a:latin typeface="Calibri" pitchFamily="34" charset="0"/>
              </a:endParaRPr>
            </a:p>
          </p:txBody>
        </p:sp>
        <p:sp>
          <p:nvSpPr>
            <p:cNvPr id="155656" name="Rectangle 8"/>
            <p:cNvSpPr>
              <a:spLocks noChangeArrowheads="1"/>
            </p:cNvSpPr>
            <p:nvPr/>
          </p:nvSpPr>
          <p:spPr bwMode="auto">
            <a:xfrm>
              <a:off x="1973" y="3702"/>
              <a:ext cx="227" cy="182"/>
            </a:xfrm>
            <a:prstGeom prst="rect">
              <a:avLst/>
            </a:prstGeom>
            <a:solidFill>
              <a:srgbClr val="FFFF00"/>
            </a:solidFill>
            <a:ln w="12700">
              <a:noFill/>
              <a:miter lim="800000"/>
              <a:headEnd type="none" w="sm" len="sm"/>
              <a:tailEnd type="none" w="sm" len="sm"/>
            </a:ln>
          </p:spPr>
          <p:txBody>
            <a:bodyPr wrap="none" anchor="ctr"/>
            <a:lstStyle/>
            <a:p>
              <a:pPr eaLnBrk="0" hangingPunct="0">
                <a:defRPr/>
              </a:pPr>
              <a:endParaRPr lang="it-IT" sz="4400">
                <a:solidFill>
                  <a:schemeClr val="tx1"/>
                </a:solidFill>
                <a:latin typeface="Calibri" pitchFamily="34" charset="0"/>
              </a:endParaRPr>
            </a:p>
          </p:txBody>
        </p:sp>
        <p:sp>
          <p:nvSpPr>
            <p:cNvPr id="155657" name="Rectangle 9"/>
            <p:cNvSpPr>
              <a:spLocks noChangeArrowheads="1"/>
            </p:cNvSpPr>
            <p:nvPr/>
          </p:nvSpPr>
          <p:spPr bwMode="auto">
            <a:xfrm>
              <a:off x="1973" y="3974"/>
              <a:ext cx="227" cy="182"/>
            </a:xfrm>
            <a:prstGeom prst="rect">
              <a:avLst/>
            </a:prstGeom>
            <a:solidFill>
              <a:schemeClr val="accent1"/>
            </a:solidFill>
            <a:ln w="12700">
              <a:noFill/>
              <a:miter lim="800000"/>
              <a:headEnd type="none" w="sm" len="sm"/>
              <a:tailEnd type="none" w="sm" len="sm"/>
            </a:ln>
          </p:spPr>
          <p:txBody>
            <a:bodyPr wrap="none" anchor="ctr"/>
            <a:lstStyle/>
            <a:p>
              <a:pPr eaLnBrk="0" hangingPunct="0">
                <a:defRPr/>
              </a:pPr>
              <a:endParaRPr lang="it-IT" sz="4400">
                <a:solidFill>
                  <a:schemeClr val="tx1"/>
                </a:solidFill>
                <a:latin typeface="Calibri" pitchFamily="34" charset="0"/>
              </a:endParaRPr>
            </a:p>
          </p:txBody>
        </p:sp>
        <p:sp>
          <p:nvSpPr>
            <p:cNvPr id="155658" name="Rectangle 10"/>
            <p:cNvSpPr>
              <a:spLocks noChangeArrowheads="1"/>
            </p:cNvSpPr>
            <p:nvPr/>
          </p:nvSpPr>
          <p:spPr bwMode="auto">
            <a:xfrm>
              <a:off x="3288" y="3708"/>
              <a:ext cx="227" cy="182"/>
            </a:xfrm>
            <a:prstGeom prst="rect">
              <a:avLst/>
            </a:prstGeom>
            <a:solidFill>
              <a:srgbClr val="FF6600"/>
            </a:solidFill>
            <a:ln w="12700">
              <a:noFill/>
              <a:miter lim="800000"/>
              <a:headEnd type="none" w="sm" len="sm"/>
              <a:tailEnd type="none" w="sm" len="sm"/>
            </a:ln>
          </p:spPr>
          <p:txBody>
            <a:bodyPr wrap="none" anchor="ctr"/>
            <a:lstStyle/>
            <a:p>
              <a:pPr eaLnBrk="0" hangingPunct="0">
                <a:defRPr/>
              </a:pPr>
              <a:endParaRPr lang="it-IT" sz="4400">
                <a:solidFill>
                  <a:schemeClr val="tx1"/>
                </a:solidFill>
                <a:latin typeface="Calibri" pitchFamily="34" charset="0"/>
              </a:endParaRPr>
            </a:p>
          </p:txBody>
        </p:sp>
        <p:sp>
          <p:nvSpPr>
            <p:cNvPr id="155659" name="Rectangle 11"/>
            <p:cNvSpPr>
              <a:spLocks noChangeArrowheads="1"/>
            </p:cNvSpPr>
            <p:nvPr/>
          </p:nvSpPr>
          <p:spPr bwMode="auto">
            <a:xfrm>
              <a:off x="3288" y="3980"/>
              <a:ext cx="227" cy="182"/>
            </a:xfrm>
            <a:prstGeom prst="rect">
              <a:avLst/>
            </a:prstGeom>
            <a:solidFill>
              <a:srgbClr val="99CC00"/>
            </a:solidFill>
            <a:ln w="12700">
              <a:noFill/>
              <a:miter lim="800000"/>
              <a:headEnd type="none" w="sm" len="sm"/>
              <a:tailEnd type="none" w="sm" len="sm"/>
            </a:ln>
          </p:spPr>
          <p:txBody>
            <a:bodyPr wrap="none" anchor="ctr"/>
            <a:lstStyle/>
            <a:p>
              <a:pPr eaLnBrk="0" hangingPunct="0">
                <a:defRPr/>
              </a:pPr>
              <a:endParaRPr lang="it-IT" sz="4400">
                <a:solidFill>
                  <a:schemeClr val="tx1"/>
                </a:solidFill>
                <a:latin typeface="Calibri" pitchFamily="34" charset="0"/>
              </a:endParaRPr>
            </a:p>
          </p:txBody>
        </p:sp>
        <p:sp>
          <p:nvSpPr>
            <p:cNvPr id="155660" name="Rectangle 12"/>
            <p:cNvSpPr>
              <a:spLocks noChangeArrowheads="1"/>
            </p:cNvSpPr>
            <p:nvPr/>
          </p:nvSpPr>
          <p:spPr bwMode="auto">
            <a:xfrm>
              <a:off x="4422" y="3657"/>
              <a:ext cx="227" cy="182"/>
            </a:xfrm>
            <a:prstGeom prst="rect">
              <a:avLst/>
            </a:prstGeom>
            <a:solidFill>
              <a:srgbClr val="009900"/>
            </a:solidFill>
            <a:ln w="12700">
              <a:noFill/>
              <a:miter lim="800000"/>
              <a:headEnd type="none" w="sm" len="sm"/>
              <a:tailEnd type="none" w="sm" len="sm"/>
            </a:ln>
          </p:spPr>
          <p:txBody>
            <a:bodyPr wrap="none" anchor="ctr"/>
            <a:lstStyle/>
            <a:p>
              <a:pPr eaLnBrk="0" hangingPunct="0">
                <a:defRPr/>
              </a:pPr>
              <a:endParaRPr lang="it-IT" sz="4400">
                <a:solidFill>
                  <a:schemeClr val="tx1"/>
                </a:solidFill>
                <a:latin typeface="Calibri" pitchFamily="34" charset="0"/>
              </a:endParaRPr>
            </a:p>
          </p:txBody>
        </p:sp>
        <p:sp>
          <p:nvSpPr>
            <p:cNvPr id="26639" name="Text Box 14"/>
            <p:cNvSpPr txBox="1">
              <a:spLocks noChangeArrowheads="1"/>
            </p:cNvSpPr>
            <p:nvPr/>
          </p:nvSpPr>
          <p:spPr bwMode="auto">
            <a:xfrm>
              <a:off x="874" y="3681"/>
              <a:ext cx="515" cy="252"/>
            </a:xfrm>
            <a:prstGeom prst="rect">
              <a:avLst/>
            </a:prstGeom>
            <a:noFill/>
            <a:ln w="12700">
              <a:noFill/>
              <a:miter lim="800000"/>
              <a:headEnd type="none" w="sm" len="sm"/>
              <a:tailEnd type="none" w="sm" len="sm"/>
            </a:ln>
          </p:spPr>
          <p:txBody>
            <a:bodyPr wrap="none">
              <a:spAutoFit/>
            </a:bodyPr>
            <a:lstStyle/>
            <a:p>
              <a:pPr eaLnBrk="0" hangingPunct="0"/>
              <a:r>
                <a:rPr lang="it-IT" sz="2000">
                  <a:solidFill>
                    <a:schemeClr val="tx1"/>
                  </a:solidFill>
                  <a:effectLst/>
                  <a:latin typeface="Calibri" pitchFamily="34" charset="0"/>
                </a:rPr>
                <a:t>Basalt</a:t>
              </a:r>
            </a:p>
          </p:txBody>
        </p:sp>
        <p:sp>
          <p:nvSpPr>
            <p:cNvPr id="26640" name="Text Box 15"/>
            <p:cNvSpPr txBox="1">
              <a:spLocks noChangeArrowheads="1"/>
            </p:cNvSpPr>
            <p:nvPr/>
          </p:nvSpPr>
          <p:spPr bwMode="auto">
            <a:xfrm>
              <a:off x="884" y="3929"/>
              <a:ext cx="893" cy="388"/>
            </a:xfrm>
            <a:prstGeom prst="rect">
              <a:avLst/>
            </a:prstGeom>
            <a:noFill/>
            <a:ln w="12700">
              <a:noFill/>
              <a:miter lim="800000"/>
              <a:headEnd type="none" w="sm" len="sm"/>
              <a:tailEnd type="none" w="sm" len="sm"/>
            </a:ln>
          </p:spPr>
          <p:txBody>
            <a:bodyPr wrap="none">
              <a:spAutoFit/>
            </a:bodyPr>
            <a:lstStyle/>
            <a:p>
              <a:pPr eaLnBrk="0" hangingPunct="0"/>
              <a:r>
                <a:rPr lang="en-GB" sz="2000" dirty="0" smtClean="0">
                  <a:solidFill>
                    <a:schemeClr val="tx1"/>
                  </a:solidFill>
                  <a:effectLst/>
                  <a:latin typeface="Calibri" pitchFamily="34" charset="0"/>
                </a:rPr>
                <a:t>Diabase</a:t>
              </a:r>
            </a:p>
            <a:p>
              <a:pPr eaLnBrk="0" hangingPunct="0"/>
              <a:r>
                <a:rPr lang="en-GB" sz="1400" dirty="0" smtClean="0">
                  <a:solidFill>
                    <a:schemeClr val="tx1"/>
                  </a:solidFill>
                  <a:effectLst/>
                  <a:latin typeface="Calibri" pitchFamily="34" charset="0"/>
                </a:rPr>
                <a:t>(a type of basalt)</a:t>
              </a:r>
              <a:endParaRPr lang="en-GB" sz="1400" dirty="0">
                <a:solidFill>
                  <a:schemeClr val="tx1"/>
                </a:solidFill>
                <a:effectLst/>
                <a:latin typeface="Calibri" pitchFamily="34" charset="0"/>
              </a:endParaRPr>
            </a:p>
          </p:txBody>
        </p:sp>
        <p:sp>
          <p:nvSpPr>
            <p:cNvPr id="26641" name="Text Box 16"/>
            <p:cNvSpPr txBox="1">
              <a:spLocks noChangeArrowheads="1"/>
            </p:cNvSpPr>
            <p:nvPr/>
          </p:nvSpPr>
          <p:spPr bwMode="auto">
            <a:xfrm>
              <a:off x="2184" y="3689"/>
              <a:ext cx="604" cy="252"/>
            </a:xfrm>
            <a:prstGeom prst="rect">
              <a:avLst/>
            </a:prstGeom>
            <a:noFill/>
            <a:ln w="12700">
              <a:noFill/>
              <a:miter lim="800000"/>
              <a:headEnd type="none" w="sm" len="sm"/>
              <a:tailEnd type="none" w="sm" len="sm"/>
            </a:ln>
          </p:spPr>
          <p:txBody>
            <a:bodyPr wrap="none">
              <a:spAutoFit/>
            </a:bodyPr>
            <a:lstStyle/>
            <a:p>
              <a:pPr eaLnBrk="0" hangingPunct="0"/>
              <a:r>
                <a:rPr lang="it-IT" sz="2000">
                  <a:solidFill>
                    <a:schemeClr val="tx1"/>
                  </a:solidFill>
                  <a:effectLst/>
                  <a:latin typeface="Calibri" pitchFamily="34" charset="0"/>
                </a:rPr>
                <a:t>Gabbro</a:t>
              </a:r>
            </a:p>
          </p:txBody>
        </p:sp>
        <p:sp>
          <p:nvSpPr>
            <p:cNvPr id="26642" name="Text Box 18"/>
            <p:cNvSpPr txBox="1">
              <a:spLocks noChangeArrowheads="1"/>
            </p:cNvSpPr>
            <p:nvPr/>
          </p:nvSpPr>
          <p:spPr bwMode="auto">
            <a:xfrm>
              <a:off x="3486" y="3685"/>
              <a:ext cx="556" cy="252"/>
            </a:xfrm>
            <a:prstGeom prst="rect">
              <a:avLst/>
            </a:prstGeom>
            <a:noFill/>
            <a:ln w="12700">
              <a:noFill/>
              <a:miter lim="800000"/>
              <a:headEnd type="none" w="sm" len="sm"/>
              <a:tailEnd type="none" w="sm" len="sm"/>
            </a:ln>
          </p:spPr>
          <p:txBody>
            <a:bodyPr wrap="none">
              <a:spAutoFit/>
            </a:bodyPr>
            <a:lstStyle/>
            <a:p>
              <a:pPr eaLnBrk="0" hangingPunct="0"/>
              <a:r>
                <a:rPr lang="it-IT" sz="2000">
                  <a:solidFill>
                    <a:schemeClr val="tx1"/>
                  </a:solidFill>
                  <a:effectLst/>
                  <a:latin typeface="Calibri" pitchFamily="34" charset="0"/>
                </a:rPr>
                <a:t>Dunite</a:t>
              </a:r>
            </a:p>
          </p:txBody>
        </p:sp>
        <p:sp>
          <p:nvSpPr>
            <p:cNvPr id="26643" name="Text Box 19"/>
            <p:cNvSpPr txBox="1">
              <a:spLocks noChangeArrowheads="1"/>
            </p:cNvSpPr>
            <p:nvPr/>
          </p:nvSpPr>
          <p:spPr bwMode="auto">
            <a:xfrm>
              <a:off x="2200" y="3936"/>
              <a:ext cx="1074" cy="388"/>
            </a:xfrm>
            <a:prstGeom prst="rect">
              <a:avLst/>
            </a:prstGeom>
            <a:noFill/>
            <a:ln w="12700">
              <a:noFill/>
              <a:miter lim="800000"/>
              <a:headEnd type="none" w="sm" len="sm"/>
              <a:tailEnd type="none" w="sm" len="sm"/>
            </a:ln>
          </p:spPr>
          <p:txBody>
            <a:bodyPr wrap="none">
              <a:spAutoFit/>
            </a:bodyPr>
            <a:lstStyle/>
            <a:p>
              <a:pPr eaLnBrk="0" hangingPunct="0"/>
              <a:r>
                <a:rPr lang="it-IT" sz="2000">
                  <a:solidFill>
                    <a:schemeClr val="tx1"/>
                  </a:solidFill>
                  <a:effectLst/>
                  <a:latin typeface="Calibri" pitchFamily="34" charset="0"/>
                </a:rPr>
                <a:t>Wehrlite</a:t>
              </a:r>
            </a:p>
            <a:p>
              <a:pPr eaLnBrk="0" hangingPunct="0"/>
              <a:r>
                <a:rPr lang="it-IT" sz="1400">
                  <a:solidFill>
                    <a:schemeClr val="tx1"/>
                  </a:solidFill>
                  <a:effectLst/>
                  <a:latin typeface="Calibri" pitchFamily="34" charset="0"/>
                </a:rPr>
                <a:t>(a type of peridotite)</a:t>
              </a:r>
            </a:p>
          </p:txBody>
        </p:sp>
        <p:sp>
          <p:nvSpPr>
            <p:cNvPr id="26644" name="Text Box 20"/>
            <p:cNvSpPr txBox="1">
              <a:spLocks noChangeArrowheads="1"/>
            </p:cNvSpPr>
            <p:nvPr/>
          </p:nvSpPr>
          <p:spPr bwMode="auto">
            <a:xfrm>
              <a:off x="3503" y="3957"/>
              <a:ext cx="2115" cy="250"/>
            </a:xfrm>
            <a:prstGeom prst="rect">
              <a:avLst/>
            </a:prstGeom>
            <a:noFill/>
            <a:ln w="12700">
              <a:noFill/>
              <a:miter lim="800000"/>
              <a:headEnd type="none" w="sm" len="sm"/>
              <a:tailEnd type="none" w="sm" len="sm"/>
            </a:ln>
          </p:spPr>
          <p:txBody>
            <a:bodyPr>
              <a:spAutoFit/>
            </a:bodyPr>
            <a:lstStyle/>
            <a:p>
              <a:pPr eaLnBrk="0" hangingPunct="0"/>
              <a:r>
                <a:rPr lang="it-IT" sz="2000">
                  <a:solidFill>
                    <a:schemeClr val="tx1"/>
                  </a:solidFill>
                  <a:effectLst/>
                  <a:latin typeface="Calibri" pitchFamily="34" charset="0"/>
                </a:rPr>
                <a:t>Serpentine Peridotite</a:t>
              </a:r>
            </a:p>
          </p:txBody>
        </p:sp>
        <p:sp>
          <p:nvSpPr>
            <p:cNvPr id="26645" name="Text Box 21"/>
            <p:cNvSpPr txBox="1">
              <a:spLocks noChangeArrowheads="1"/>
            </p:cNvSpPr>
            <p:nvPr/>
          </p:nvSpPr>
          <p:spPr bwMode="auto">
            <a:xfrm>
              <a:off x="4634" y="3634"/>
              <a:ext cx="767" cy="252"/>
            </a:xfrm>
            <a:prstGeom prst="rect">
              <a:avLst/>
            </a:prstGeom>
            <a:noFill/>
            <a:ln w="12700">
              <a:noFill/>
              <a:miter lim="800000"/>
              <a:headEnd type="none" w="sm" len="sm"/>
              <a:tailEnd type="none" w="sm" len="sm"/>
            </a:ln>
          </p:spPr>
          <p:txBody>
            <a:bodyPr wrap="none">
              <a:spAutoFit/>
            </a:bodyPr>
            <a:lstStyle/>
            <a:p>
              <a:pPr eaLnBrk="0" hangingPunct="0"/>
              <a:r>
                <a:rPr lang="it-IT" sz="2000">
                  <a:solidFill>
                    <a:schemeClr val="tx1"/>
                  </a:solidFill>
                  <a:effectLst/>
                  <a:latin typeface="Calibri" pitchFamily="34" charset="0"/>
                </a:rPr>
                <a:t>Peridotite</a:t>
              </a:r>
            </a:p>
          </p:txBody>
        </p:sp>
        <p:sp>
          <p:nvSpPr>
            <p:cNvPr id="155670" name="Rectangle 22"/>
            <p:cNvSpPr>
              <a:spLocks noChangeArrowheads="1"/>
            </p:cNvSpPr>
            <p:nvPr/>
          </p:nvSpPr>
          <p:spPr bwMode="auto">
            <a:xfrm>
              <a:off x="5148" y="1344"/>
              <a:ext cx="612" cy="1224"/>
            </a:xfrm>
            <a:prstGeom prst="rect">
              <a:avLst/>
            </a:prstGeom>
            <a:solidFill>
              <a:schemeClr val="bg1"/>
            </a:solidFill>
            <a:ln w="12700">
              <a:noFill/>
              <a:miter lim="800000"/>
              <a:headEnd type="none" w="sm" len="sm"/>
              <a:tailEnd type="none" w="sm" len="sm"/>
            </a:ln>
          </p:spPr>
          <p:txBody>
            <a:bodyPr wrap="none" anchor="ctr"/>
            <a:lstStyle/>
            <a:p>
              <a:pPr eaLnBrk="0" hangingPunct="0">
                <a:defRPr/>
              </a:pPr>
              <a:endParaRPr lang="it-IT" sz="4400">
                <a:solidFill>
                  <a:schemeClr val="tx1"/>
                </a:solidFill>
                <a:latin typeface="Calibri" pitchFamily="34" charset="0"/>
              </a:endParaRPr>
            </a:p>
          </p:txBody>
        </p:sp>
        <p:sp>
          <p:nvSpPr>
            <p:cNvPr id="155671" name="Oval 23"/>
            <p:cNvSpPr>
              <a:spLocks noChangeArrowheads="1"/>
            </p:cNvSpPr>
            <p:nvPr/>
          </p:nvSpPr>
          <p:spPr bwMode="auto">
            <a:xfrm>
              <a:off x="2176" y="2840"/>
              <a:ext cx="272" cy="273"/>
            </a:xfrm>
            <a:prstGeom prst="ellipse">
              <a:avLst/>
            </a:prstGeom>
            <a:solidFill>
              <a:schemeClr val="tx1"/>
            </a:solidFill>
            <a:ln w="12700">
              <a:noFill/>
              <a:round/>
              <a:headEnd type="none" w="sm" len="sm"/>
              <a:tailEnd type="none" w="sm" len="sm"/>
            </a:ln>
          </p:spPr>
          <p:txBody>
            <a:bodyPr wrap="none" anchor="ctr"/>
            <a:lstStyle/>
            <a:p>
              <a:pPr eaLnBrk="0" hangingPunct="0">
                <a:defRPr/>
              </a:pPr>
              <a:endParaRPr lang="it-IT" sz="4400">
                <a:solidFill>
                  <a:schemeClr val="tx1"/>
                </a:solidFill>
                <a:latin typeface="Calibri" pitchFamily="34" charset="0"/>
              </a:endParaRPr>
            </a:p>
          </p:txBody>
        </p:sp>
        <p:sp>
          <p:nvSpPr>
            <p:cNvPr id="155672" name="Oval 24"/>
            <p:cNvSpPr>
              <a:spLocks noChangeArrowheads="1"/>
            </p:cNvSpPr>
            <p:nvPr/>
          </p:nvSpPr>
          <p:spPr bwMode="auto">
            <a:xfrm>
              <a:off x="2925" y="2840"/>
              <a:ext cx="272" cy="273"/>
            </a:xfrm>
            <a:prstGeom prst="ellipse">
              <a:avLst/>
            </a:prstGeom>
            <a:solidFill>
              <a:schemeClr val="tx1"/>
            </a:solidFill>
            <a:ln w="12700">
              <a:noFill/>
              <a:round/>
              <a:headEnd type="none" w="sm" len="sm"/>
              <a:tailEnd type="none" w="sm" len="sm"/>
            </a:ln>
          </p:spPr>
          <p:txBody>
            <a:bodyPr wrap="none" anchor="ctr"/>
            <a:lstStyle/>
            <a:p>
              <a:pPr eaLnBrk="0" hangingPunct="0">
                <a:defRPr/>
              </a:pPr>
              <a:endParaRPr lang="it-IT" sz="4400">
                <a:solidFill>
                  <a:schemeClr val="tx1"/>
                </a:solidFill>
                <a:latin typeface="Calibri" pitchFamily="34" charset="0"/>
              </a:endParaRPr>
            </a:p>
          </p:txBody>
        </p:sp>
        <p:sp>
          <p:nvSpPr>
            <p:cNvPr id="155673" name="Oval 25"/>
            <p:cNvSpPr>
              <a:spLocks noChangeArrowheads="1"/>
            </p:cNvSpPr>
            <p:nvPr/>
          </p:nvSpPr>
          <p:spPr bwMode="auto">
            <a:xfrm>
              <a:off x="3651" y="2840"/>
              <a:ext cx="272" cy="273"/>
            </a:xfrm>
            <a:prstGeom prst="ellipse">
              <a:avLst/>
            </a:prstGeom>
            <a:solidFill>
              <a:schemeClr val="tx1"/>
            </a:solidFill>
            <a:ln w="12700">
              <a:noFill/>
              <a:round/>
              <a:headEnd type="none" w="sm" len="sm"/>
              <a:tailEnd type="none" w="sm" len="sm"/>
            </a:ln>
          </p:spPr>
          <p:txBody>
            <a:bodyPr wrap="none" anchor="ctr"/>
            <a:lstStyle/>
            <a:p>
              <a:pPr eaLnBrk="0" hangingPunct="0">
                <a:defRPr/>
              </a:pPr>
              <a:endParaRPr lang="it-IT" sz="4400">
                <a:solidFill>
                  <a:schemeClr val="tx1"/>
                </a:solidFill>
                <a:latin typeface="Calibri" pitchFamily="34" charset="0"/>
              </a:endParaRPr>
            </a:p>
          </p:txBody>
        </p:sp>
        <p:sp>
          <p:nvSpPr>
            <p:cNvPr id="155674" name="Oval 26"/>
            <p:cNvSpPr>
              <a:spLocks noChangeArrowheads="1"/>
            </p:cNvSpPr>
            <p:nvPr/>
          </p:nvSpPr>
          <p:spPr bwMode="auto">
            <a:xfrm>
              <a:off x="4452" y="2848"/>
              <a:ext cx="272" cy="273"/>
            </a:xfrm>
            <a:prstGeom prst="ellipse">
              <a:avLst/>
            </a:prstGeom>
            <a:solidFill>
              <a:schemeClr val="tx1"/>
            </a:solidFill>
            <a:ln w="12700">
              <a:noFill/>
              <a:round/>
              <a:headEnd type="none" w="sm" len="sm"/>
              <a:tailEnd type="none" w="sm" len="sm"/>
            </a:ln>
          </p:spPr>
          <p:txBody>
            <a:bodyPr wrap="none" anchor="ctr"/>
            <a:lstStyle/>
            <a:p>
              <a:pPr eaLnBrk="0" hangingPunct="0">
                <a:defRPr/>
              </a:pPr>
              <a:endParaRPr lang="it-IT" sz="4400">
                <a:solidFill>
                  <a:schemeClr val="tx1"/>
                </a:solidFill>
                <a:latin typeface="Calibri" pitchFamily="34" charset="0"/>
              </a:endParaRPr>
            </a:p>
          </p:txBody>
        </p:sp>
        <p:sp>
          <p:nvSpPr>
            <p:cNvPr id="26651" name="Text Box 27"/>
            <p:cNvSpPr txBox="1">
              <a:spLocks noChangeArrowheads="1"/>
            </p:cNvSpPr>
            <p:nvPr/>
          </p:nvSpPr>
          <p:spPr bwMode="auto">
            <a:xfrm>
              <a:off x="2172" y="2823"/>
              <a:ext cx="248" cy="330"/>
            </a:xfrm>
            <a:prstGeom prst="rect">
              <a:avLst/>
            </a:prstGeom>
            <a:noFill/>
            <a:ln w="12700">
              <a:noFill/>
              <a:miter lim="800000"/>
              <a:headEnd type="none" w="sm" len="sm"/>
              <a:tailEnd type="none" w="sm" len="sm"/>
            </a:ln>
          </p:spPr>
          <p:txBody>
            <a:bodyPr wrap="none">
              <a:spAutoFit/>
            </a:bodyPr>
            <a:lstStyle/>
            <a:p>
              <a:pPr eaLnBrk="0" hangingPunct="0"/>
              <a:r>
                <a:rPr lang="it-IT" sz="2800">
                  <a:solidFill>
                    <a:schemeClr val="bg2"/>
                  </a:solidFill>
                  <a:effectLst/>
                  <a:latin typeface="Calibri" pitchFamily="34" charset="0"/>
                </a:rPr>
                <a:t>A</a:t>
              </a:r>
            </a:p>
          </p:txBody>
        </p:sp>
        <p:sp>
          <p:nvSpPr>
            <p:cNvPr id="26652" name="Text Box 28"/>
            <p:cNvSpPr txBox="1">
              <a:spLocks noChangeArrowheads="1"/>
            </p:cNvSpPr>
            <p:nvPr/>
          </p:nvSpPr>
          <p:spPr bwMode="auto">
            <a:xfrm>
              <a:off x="2933" y="2811"/>
              <a:ext cx="240" cy="330"/>
            </a:xfrm>
            <a:prstGeom prst="rect">
              <a:avLst/>
            </a:prstGeom>
            <a:noFill/>
            <a:ln w="12700">
              <a:noFill/>
              <a:miter lim="800000"/>
              <a:headEnd type="none" w="sm" len="sm"/>
              <a:tailEnd type="none" w="sm" len="sm"/>
            </a:ln>
          </p:spPr>
          <p:txBody>
            <a:bodyPr wrap="none">
              <a:spAutoFit/>
            </a:bodyPr>
            <a:lstStyle/>
            <a:p>
              <a:pPr eaLnBrk="0" hangingPunct="0"/>
              <a:r>
                <a:rPr lang="it-IT" sz="2800">
                  <a:solidFill>
                    <a:schemeClr val="bg2"/>
                  </a:solidFill>
                  <a:effectLst/>
                  <a:latin typeface="Calibri" pitchFamily="34" charset="0"/>
                </a:rPr>
                <a:t>B</a:t>
              </a:r>
            </a:p>
          </p:txBody>
        </p:sp>
        <p:sp>
          <p:nvSpPr>
            <p:cNvPr id="26653" name="Text Box 29"/>
            <p:cNvSpPr txBox="1">
              <a:spLocks noChangeArrowheads="1"/>
            </p:cNvSpPr>
            <p:nvPr/>
          </p:nvSpPr>
          <p:spPr bwMode="auto">
            <a:xfrm>
              <a:off x="3659" y="2819"/>
              <a:ext cx="236" cy="330"/>
            </a:xfrm>
            <a:prstGeom prst="rect">
              <a:avLst/>
            </a:prstGeom>
            <a:noFill/>
            <a:ln w="12700">
              <a:noFill/>
              <a:miter lim="800000"/>
              <a:headEnd type="none" w="sm" len="sm"/>
              <a:tailEnd type="none" w="sm" len="sm"/>
            </a:ln>
          </p:spPr>
          <p:txBody>
            <a:bodyPr wrap="none">
              <a:spAutoFit/>
            </a:bodyPr>
            <a:lstStyle/>
            <a:p>
              <a:pPr eaLnBrk="0" hangingPunct="0"/>
              <a:r>
                <a:rPr lang="it-IT" sz="2800">
                  <a:solidFill>
                    <a:schemeClr val="bg2"/>
                  </a:solidFill>
                  <a:effectLst/>
                  <a:latin typeface="Calibri" pitchFamily="34" charset="0"/>
                </a:rPr>
                <a:t>C</a:t>
              </a:r>
            </a:p>
          </p:txBody>
        </p:sp>
        <p:sp>
          <p:nvSpPr>
            <p:cNvPr id="26654" name="Text Box 30"/>
            <p:cNvSpPr txBox="1">
              <a:spLocks noChangeArrowheads="1"/>
            </p:cNvSpPr>
            <p:nvPr/>
          </p:nvSpPr>
          <p:spPr bwMode="auto">
            <a:xfrm>
              <a:off x="4459" y="2837"/>
              <a:ext cx="256" cy="330"/>
            </a:xfrm>
            <a:prstGeom prst="rect">
              <a:avLst/>
            </a:prstGeom>
            <a:noFill/>
            <a:ln w="12700">
              <a:noFill/>
              <a:miter lim="800000"/>
              <a:headEnd type="none" w="sm" len="sm"/>
              <a:tailEnd type="none" w="sm" len="sm"/>
            </a:ln>
          </p:spPr>
          <p:txBody>
            <a:bodyPr wrap="none">
              <a:spAutoFit/>
            </a:bodyPr>
            <a:lstStyle/>
            <a:p>
              <a:pPr eaLnBrk="0" hangingPunct="0"/>
              <a:r>
                <a:rPr lang="it-IT" sz="2800">
                  <a:solidFill>
                    <a:schemeClr val="bg2"/>
                  </a:solidFill>
                  <a:effectLst/>
                  <a:latin typeface="Calibri" pitchFamily="34" charset="0"/>
                </a:rPr>
                <a:t>D</a:t>
              </a:r>
            </a:p>
          </p:txBody>
        </p:sp>
      </p:grpSp>
      <p:sp>
        <p:nvSpPr>
          <p:cNvPr id="155681" name="Text Box 33"/>
          <p:cNvSpPr txBox="1">
            <a:spLocks noChangeArrowheads="1"/>
          </p:cNvSpPr>
          <p:nvPr/>
        </p:nvSpPr>
        <p:spPr bwMode="auto">
          <a:xfrm>
            <a:off x="0" y="1951038"/>
            <a:ext cx="2447925" cy="3600986"/>
          </a:xfrm>
          <a:prstGeom prst="rect">
            <a:avLst/>
          </a:prstGeom>
          <a:noFill/>
          <a:ln w="9525">
            <a:noFill/>
            <a:miter lim="800000"/>
            <a:headEnd/>
            <a:tailEnd/>
          </a:ln>
          <a:effectLst/>
        </p:spPr>
        <p:txBody>
          <a:bodyPr>
            <a:spAutoFit/>
          </a:bodyPr>
          <a:lstStyle/>
          <a:p>
            <a:pPr>
              <a:lnSpc>
                <a:spcPct val="90000"/>
              </a:lnSpc>
              <a:spcBef>
                <a:spcPct val="50000"/>
              </a:spcBef>
              <a:defRPr/>
            </a:pPr>
            <a:r>
              <a:rPr lang="it-IT" sz="2000">
                <a:solidFill>
                  <a:srgbClr val="FFFF00"/>
                </a:solidFill>
                <a:effectLst>
                  <a:outerShdw blurRad="38100" dist="38100" dir="2700000" algn="tl">
                    <a:srgbClr val="000000"/>
                  </a:outerShdw>
                </a:effectLst>
                <a:latin typeface="Calibri" pitchFamily="34" charset="0"/>
              </a:rPr>
              <a:t>(A) </a:t>
            </a:r>
            <a:r>
              <a:rPr lang="it-IT" sz="2000">
                <a:solidFill>
                  <a:schemeClr val="bg1"/>
                </a:solidFill>
                <a:effectLst>
                  <a:outerShdw blurRad="38100" dist="38100" dir="2700000" algn="tl">
                    <a:srgbClr val="000000"/>
                  </a:outerShdw>
                </a:effectLst>
                <a:latin typeface="Calibri" pitchFamily="34" charset="0"/>
              </a:rPr>
              <a:t>Classical Model (Ophiolite)</a:t>
            </a:r>
            <a:endParaRPr lang="it-IT" sz="900">
              <a:solidFill>
                <a:schemeClr val="bg1"/>
              </a:solidFill>
              <a:effectLst>
                <a:outerShdw blurRad="38100" dist="38100" dir="2700000" algn="tl">
                  <a:srgbClr val="000000"/>
                </a:outerShdw>
              </a:effectLst>
              <a:latin typeface="Calibri" pitchFamily="34" charset="0"/>
            </a:endParaRPr>
          </a:p>
          <a:p>
            <a:pPr>
              <a:lnSpc>
                <a:spcPct val="90000"/>
              </a:lnSpc>
              <a:spcBef>
                <a:spcPct val="50000"/>
              </a:spcBef>
              <a:defRPr/>
            </a:pPr>
            <a:r>
              <a:rPr lang="it-IT" sz="2000">
                <a:solidFill>
                  <a:srgbClr val="FFFF00"/>
                </a:solidFill>
                <a:effectLst>
                  <a:outerShdw blurRad="38100" dist="38100" dir="2700000" algn="tl">
                    <a:srgbClr val="000000"/>
                  </a:outerShdw>
                </a:effectLst>
                <a:latin typeface="Calibri" pitchFamily="34" charset="0"/>
              </a:rPr>
              <a:t>(B) </a:t>
            </a:r>
            <a:r>
              <a:rPr lang="it-IT" sz="2000">
                <a:solidFill>
                  <a:schemeClr val="bg1"/>
                </a:solidFill>
                <a:effectLst>
                  <a:outerShdw blurRad="38100" dist="38100" dir="2700000" algn="tl">
                    <a:srgbClr val="000000"/>
                  </a:outerShdw>
                </a:effectLst>
                <a:latin typeface="Calibri" pitchFamily="34" charset="0"/>
              </a:rPr>
              <a:t>Slow Spreading Model</a:t>
            </a:r>
            <a:endParaRPr lang="it-IT" sz="900" i="1">
              <a:solidFill>
                <a:schemeClr val="bg1"/>
              </a:solidFill>
              <a:effectLst>
                <a:outerShdw blurRad="38100" dist="38100" dir="2700000" algn="tl">
                  <a:srgbClr val="000000"/>
                </a:outerShdw>
              </a:effectLst>
              <a:latin typeface="Calibri" pitchFamily="34" charset="0"/>
            </a:endParaRPr>
          </a:p>
          <a:p>
            <a:pPr>
              <a:lnSpc>
                <a:spcPct val="90000"/>
              </a:lnSpc>
              <a:spcBef>
                <a:spcPct val="50000"/>
              </a:spcBef>
              <a:defRPr/>
            </a:pPr>
            <a:r>
              <a:rPr lang="it-IT" sz="2000">
                <a:solidFill>
                  <a:srgbClr val="FFFF00"/>
                </a:solidFill>
                <a:effectLst>
                  <a:outerShdw blurRad="38100" dist="38100" dir="2700000" algn="tl">
                    <a:srgbClr val="000000"/>
                  </a:outerShdw>
                </a:effectLst>
                <a:latin typeface="Calibri" pitchFamily="34" charset="0"/>
              </a:rPr>
              <a:t>(C) </a:t>
            </a:r>
            <a:r>
              <a:rPr lang="it-IT" sz="2000">
                <a:solidFill>
                  <a:schemeClr val="bg1"/>
                </a:solidFill>
                <a:effectLst>
                  <a:outerShdw blurRad="38100" dist="38100" dir="2700000" algn="tl">
                    <a:srgbClr val="000000"/>
                  </a:outerShdw>
                </a:effectLst>
                <a:latin typeface="Calibri" pitchFamily="34" charset="0"/>
              </a:rPr>
              <a:t>Abundant peridotite and minor gabbro Model</a:t>
            </a:r>
          </a:p>
          <a:p>
            <a:pPr>
              <a:lnSpc>
                <a:spcPct val="90000"/>
              </a:lnSpc>
              <a:spcBef>
                <a:spcPct val="50000"/>
              </a:spcBef>
              <a:buFontTx/>
              <a:buAutoNum type="alphaUcParenBoth"/>
              <a:defRPr/>
            </a:pPr>
            <a:r>
              <a:rPr lang="it-IT" sz="2000">
                <a:solidFill>
                  <a:srgbClr val="FFFF00"/>
                </a:solidFill>
                <a:effectLst>
                  <a:outerShdw blurRad="38100" dist="38100" dir="2700000" algn="tl">
                    <a:srgbClr val="000000"/>
                  </a:outerShdw>
                </a:effectLst>
                <a:latin typeface="Calibri" pitchFamily="34" charset="0"/>
              </a:rPr>
              <a:t>(D) </a:t>
            </a:r>
            <a:r>
              <a:rPr lang="it-IT" sz="2000">
                <a:solidFill>
                  <a:schemeClr val="bg1"/>
                </a:solidFill>
                <a:effectLst>
                  <a:outerShdw blurRad="38100" dist="38100" dir="2700000" algn="tl">
                    <a:srgbClr val="000000"/>
                  </a:outerShdw>
                </a:effectLst>
                <a:latin typeface="Calibri" pitchFamily="34" charset="0"/>
              </a:rPr>
              <a:t>Amagmatic Ridge Model in Ultraslow spreading Ridges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5652"/>
                                        </p:tgtEl>
                                        <p:attrNameLst>
                                          <p:attrName>style.visibility</p:attrName>
                                        </p:attrNameLst>
                                      </p:cBhvr>
                                      <p:to>
                                        <p:strVal val="visible"/>
                                      </p:to>
                                    </p:set>
                                    <p:animEffect transition="in" filter="fade">
                                      <p:cBhvr>
                                        <p:cTn id="7" dur="500"/>
                                        <p:tgtEl>
                                          <p:spTgt spid="1556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5681">
                                            <p:txEl>
                                              <p:pRg st="0" end="0"/>
                                            </p:txEl>
                                          </p:spTgt>
                                        </p:tgtEl>
                                        <p:attrNameLst>
                                          <p:attrName>style.visibility</p:attrName>
                                        </p:attrNameLst>
                                      </p:cBhvr>
                                      <p:to>
                                        <p:strVal val="visible"/>
                                      </p:to>
                                    </p:set>
                                    <p:animEffect transition="in" filter="fade">
                                      <p:cBhvr>
                                        <p:cTn id="17" dur="500"/>
                                        <p:tgtEl>
                                          <p:spTgt spid="15568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5681">
                                            <p:txEl>
                                              <p:pRg st="1" end="1"/>
                                            </p:txEl>
                                          </p:spTgt>
                                        </p:tgtEl>
                                        <p:attrNameLst>
                                          <p:attrName>style.visibility</p:attrName>
                                        </p:attrNameLst>
                                      </p:cBhvr>
                                      <p:to>
                                        <p:strVal val="visible"/>
                                      </p:to>
                                    </p:set>
                                    <p:animEffect transition="in" filter="fade">
                                      <p:cBhvr>
                                        <p:cTn id="22" dur="500"/>
                                        <p:tgtEl>
                                          <p:spTgt spid="155681">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5681">
                                            <p:txEl>
                                              <p:pRg st="2" end="2"/>
                                            </p:txEl>
                                          </p:spTgt>
                                        </p:tgtEl>
                                        <p:attrNameLst>
                                          <p:attrName>style.visibility</p:attrName>
                                        </p:attrNameLst>
                                      </p:cBhvr>
                                      <p:to>
                                        <p:strVal val="visible"/>
                                      </p:to>
                                    </p:set>
                                    <p:animEffect transition="in" filter="fade">
                                      <p:cBhvr>
                                        <p:cTn id="27" dur="500"/>
                                        <p:tgtEl>
                                          <p:spTgt spid="155681">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5681">
                                            <p:txEl>
                                              <p:pRg st="3" end="3"/>
                                            </p:txEl>
                                          </p:spTgt>
                                        </p:tgtEl>
                                        <p:attrNameLst>
                                          <p:attrName>style.visibility</p:attrName>
                                        </p:attrNameLst>
                                      </p:cBhvr>
                                      <p:to>
                                        <p:strVal val="visible"/>
                                      </p:to>
                                    </p:set>
                                    <p:animEffect transition="in" filter="fade">
                                      <p:cBhvr>
                                        <p:cTn id="32" dur="500"/>
                                        <p:tgtEl>
                                          <p:spTgt spid="15568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652" grpId="0" autoUpdateAnimBg="0"/>
      <p:bldP spid="155681" grpId="0" build="p"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10"/>
          <p:cNvGrpSpPr/>
          <p:nvPr/>
        </p:nvGrpSpPr>
        <p:grpSpPr>
          <a:xfrm>
            <a:off x="0" y="0"/>
            <a:ext cx="9144000" cy="6858000"/>
            <a:chOff x="0" y="0"/>
            <a:chExt cx="9144000" cy="6858000"/>
          </a:xfrm>
        </p:grpSpPr>
        <p:sp>
          <p:nvSpPr>
            <p:cNvPr id="10" name="Rettangolo 9"/>
            <p:cNvSpPr/>
            <p:nvPr/>
          </p:nvSpPr>
          <p:spPr bwMode="auto">
            <a:xfrm>
              <a:off x="0" y="0"/>
              <a:ext cx="2159876" cy="559675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grpSp>
          <p:nvGrpSpPr>
            <p:cNvPr id="3" name="Gruppo 7"/>
            <p:cNvGrpSpPr/>
            <p:nvPr/>
          </p:nvGrpSpPr>
          <p:grpSpPr>
            <a:xfrm>
              <a:off x="1054100" y="0"/>
              <a:ext cx="8089900" cy="6858000"/>
              <a:chOff x="1054100" y="0"/>
              <a:chExt cx="8089900" cy="6858000"/>
            </a:xfrm>
          </p:grpSpPr>
          <p:sp>
            <p:nvSpPr>
              <p:cNvPr id="5" name="Rettangolo 4"/>
              <p:cNvSpPr/>
              <p:nvPr/>
            </p:nvSpPr>
            <p:spPr bwMode="auto">
              <a:xfrm>
                <a:off x="1054100" y="6364288"/>
                <a:ext cx="8089900" cy="493712"/>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pic>
            <p:nvPicPr>
              <p:cNvPr id="1026" name="Picture 2"/>
              <p:cNvPicPr>
                <a:picLocks noChangeAspect="1" noChangeArrowheads="1"/>
              </p:cNvPicPr>
              <p:nvPr/>
            </p:nvPicPr>
            <p:blipFill>
              <a:blip r:embed="rId3" cstate="print"/>
              <a:srcRect r="2375"/>
              <a:stretch>
                <a:fillRect/>
              </a:stretch>
            </p:blipFill>
            <p:spPr bwMode="auto">
              <a:xfrm rot="5400000">
                <a:off x="2112488" y="-146526"/>
                <a:ext cx="6858000" cy="7151051"/>
              </a:xfrm>
              <a:prstGeom prst="rect">
                <a:avLst/>
              </a:prstGeom>
              <a:noFill/>
              <a:ln w="9525">
                <a:noFill/>
                <a:miter lim="800000"/>
                <a:headEnd/>
                <a:tailEnd/>
              </a:ln>
            </p:spPr>
          </p:pic>
        </p:grpSp>
      </p:grpSp>
      <p:sp>
        <p:nvSpPr>
          <p:cNvPr id="9" name="CasellaDiTesto 8"/>
          <p:cNvSpPr txBox="1"/>
          <p:nvPr/>
        </p:nvSpPr>
        <p:spPr>
          <a:xfrm>
            <a:off x="0" y="0"/>
            <a:ext cx="2208213" cy="1815882"/>
          </a:xfrm>
          <a:prstGeom prst="rect">
            <a:avLst/>
          </a:prstGeom>
          <a:noFill/>
        </p:spPr>
        <p:txBody>
          <a:bodyPr wrap="square" rtlCol="0">
            <a:spAutoFit/>
          </a:bodyPr>
          <a:lstStyle/>
          <a:p>
            <a:pPr algn="ctr"/>
            <a:r>
              <a:rPr lang="en-US" sz="2800" b="1" dirty="0" smtClean="0">
                <a:solidFill>
                  <a:schemeClr val="tx1"/>
                </a:solidFill>
                <a:effectLst/>
                <a:latin typeface="Calibri" pitchFamily="34" charset="0"/>
              </a:rPr>
              <a:t>This diagram     DOES NOT show   the geotherm.</a:t>
            </a:r>
            <a:endParaRPr lang="it-IT" sz="2800" b="1" dirty="0">
              <a:solidFill>
                <a:schemeClr val="tx1"/>
              </a:solidFill>
              <a:effectLst/>
              <a:latin typeface="Calibri" pitchFamily="34" charset="0"/>
            </a:endParaRPr>
          </a:p>
        </p:txBody>
      </p:sp>
      <p:sp>
        <p:nvSpPr>
          <p:cNvPr id="11" name="CasellaDiTesto 10"/>
          <p:cNvSpPr txBox="1"/>
          <p:nvPr/>
        </p:nvSpPr>
        <p:spPr>
          <a:xfrm>
            <a:off x="0" y="2082800"/>
            <a:ext cx="2133600" cy="1754326"/>
          </a:xfrm>
          <a:prstGeom prst="rect">
            <a:avLst/>
          </a:prstGeom>
          <a:noFill/>
        </p:spPr>
        <p:txBody>
          <a:bodyPr wrap="square" rtlCol="0">
            <a:spAutoFit/>
          </a:bodyPr>
          <a:lstStyle/>
          <a:p>
            <a:r>
              <a:rPr lang="en-US" dirty="0" smtClean="0">
                <a:solidFill>
                  <a:schemeClr val="tx1"/>
                </a:solidFill>
                <a:effectLst/>
                <a:latin typeface="Calibri" pitchFamily="34" charset="0"/>
              </a:rPr>
              <a:t>It illustrates the mineral assemblage of a pyrolitic mantle with a Potential Temperature (Tp) of 1600 K.</a:t>
            </a:r>
            <a:endParaRPr lang="it-IT" dirty="0">
              <a:solidFill>
                <a:schemeClr val="tx1"/>
              </a:solidFill>
              <a:effectLst/>
              <a:latin typeface="Calibri" pitchFamily="34" charset="0"/>
            </a:endParaRPr>
          </a:p>
        </p:txBody>
      </p:sp>
      <p:sp>
        <p:nvSpPr>
          <p:cNvPr id="30" name="Rettangolo arrotondato 29"/>
          <p:cNvSpPr/>
          <p:nvPr/>
        </p:nvSpPr>
        <p:spPr bwMode="auto">
          <a:xfrm>
            <a:off x="5516880" y="3703320"/>
            <a:ext cx="198120" cy="350520"/>
          </a:xfrm>
          <a:prstGeom prst="roundRect">
            <a:avLst/>
          </a:prstGeom>
          <a:noFill/>
          <a:ln w="28575" cap="flat" cmpd="sng" algn="ctr">
            <a:solidFill>
              <a:srgbClr val="FF0000"/>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31" name="Rettangolo arrotondato 30"/>
          <p:cNvSpPr/>
          <p:nvPr/>
        </p:nvSpPr>
        <p:spPr bwMode="auto">
          <a:xfrm>
            <a:off x="5227320" y="4531360"/>
            <a:ext cx="198120" cy="243840"/>
          </a:xfrm>
          <a:prstGeom prst="roundRect">
            <a:avLst/>
          </a:prstGeom>
          <a:noFill/>
          <a:ln w="28575" cap="flat" cmpd="sng" algn="ctr">
            <a:solidFill>
              <a:srgbClr val="FF0000"/>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32" name="Rettangolo arrotondato 31"/>
          <p:cNvSpPr/>
          <p:nvPr/>
        </p:nvSpPr>
        <p:spPr bwMode="auto">
          <a:xfrm>
            <a:off x="7610856" y="5933440"/>
            <a:ext cx="198120" cy="243840"/>
          </a:xfrm>
          <a:prstGeom prst="roundRect">
            <a:avLst/>
          </a:prstGeom>
          <a:noFill/>
          <a:ln w="28575" cap="flat" cmpd="sng" algn="ctr">
            <a:solidFill>
              <a:srgbClr val="FF0000"/>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33" name="Figura a mano libera 32"/>
          <p:cNvSpPr/>
          <p:nvPr/>
        </p:nvSpPr>
        <p:spPr bwMode="auto">
          <a:xfrm>
            <a:off x="2884488" y="5396706"/>
            <a:ext cx="5287962" cy="445294"/>
          </a:xfrm>
          <a:custGeom>
            <a:avLst/>
            <a:gdLst>
              <a:gd name="connsiteX0" fmla="*/ 0 w 5245100"/>
              <a:gd name="connsiteY0" fmla="*/ 0 h 438150"/>
              <a:gd name="connsiteX1" fmla="*/ 1143000 w 5245100"/>
              <a:gd name="connsiteY1" fmla="*/ 190500 h 438150"/>
              <a:gd name="connsiteX2" fmla="*/ 1619250 w 5245100"/>
              <a:gd name="connsiteY2" fmla="*/ 152400 h 438150"/>
              <a:gd name="connsiteX3" fmla="*/ 1993900 w 5245100"/>
              <a:gd name="connsiteY3" fmla="*/ 88900 h 438150"/>
              <a:gd name="connsiteX4" fmla="*/ 2673350 w 5245100"/>
              <a:gd name="connsiteY4" fmla="*/ 50800 h 438150"/>
              <a:gd name="connsiteX5" fmla="*/ 2959100 w 5245100"/>
              <a:gd name="connsiteY5" fmla="*/ 31750 h 438150"/>
              <a:gd name="connsiteX6" fmla="*/ 3263900 w 5245100"/>
              <a:gd name="connsiteY6" fmla="*/ 25400 h 438150"/>
              <a:gd name="connsiteX7" fmla="*/ 3568700 w 5245100"/>
              <a:gd name="connsiteY7" fmla="*/ 6350 h 438150"/>
              <a:gd name="connsiteX8" fmla="*/ 4400550 w 5245100"/>
              <a:gd name="connsiteY8" fmla="*/ 209550 h 438150"/>
              <a:gd name="connsiteX9" fmla="*/ 5245100 w 5245100"/>
              <a:gd name="connsiteY9" fmla="*/ 438150 h 438150"/>
              <a:gd name="connsiteX0" fmla="*/ 50800 w 5295900"/>
              <a:gd name="connsiteY0" fmla="*/ 0 h 438150"/>
              <a:gd name="connsiteX1" fmla="*/ 0 w 5295900"/>
              <a:gd name="connsiteY1" fmla="*/ 0 h 438150"/>
              <a:gd name="connsiteX2" fmla="*/ 1193800 w 5295900"/>
              <a:gd name="connsiteY2" fmla="*/ 190500 h 438150"/>
              <a:gd name="connsiteX3" fmla="*/ 1670050 w 5295900"/>
              <a:gd name="connsiteY3" fmla="*/ 152400 h 438150"/>
              <a:gd name="connsiteX4" fmla="*/ 2044700 w 5295900"/>
              <a:gd name="connsiteY4" fmla="*/ 88900 h 438150"/>
              <a:gd name="connsiteX5" fmla="*/ 2724150 w 5295900"/>
              <a:gd name="connsiteY5" fmla="*/ 50800 h 438150"/>
              <a:gd name="connsiteX6" fmla="*/ 3009900 w 5295900"/>
              <a:gd name="connsiteY6" fmla="*/ 31750 h 438150"/>
              <a:gd name="connsiteX7" fmla="*/ 3314700 w 5295900"/>
              <a:gd name="connsiteY7" fmla="*/ 25400 h 438150"/>
              <a:gd name="connsiteX8" fmla="*/ 3619500 w 5295900"/>
              <a:gd name="connsiteY8" fmla="*/ 6350 h 438150"/>
              <a:gd name="connsiteX9" fmla="*/ 4451350 w 5295900"/>
              <a:gd name="connsiteY9" fmla="*/ 209550 h 438150"/>
              <a:gd name="connsiteX10" fmla="*/ 5295900 w 5295900"/>
              <a:gd name="connsiteY10" fmla="*/ 438150 h 438150"/>
              <a:gd name="connsiteX0" fmla="*/ 0 w 5245100"/>
              <a:gd name="connsiteY0" fmla="*/ 0 h 438150"/>
              <a:gd name="connsiteX1" fmla="*/ 1143000 w 5245100"/>
              <a:gd name="connsiteY1" fmla="*/ 190500 h 438150"/>
              <a:gd name="connsiteX2" fmla="*/ 1619250 w 5245100"/>
              <a:gd name="connsiteY2" fmla="*/ 152400 h 438150"/>
              <a:gd name="connsiteX3" fmla="*/ 1993900 w 5245100"/>
              <a:gd name="connsiteY3" fmla="*/ 88900 h 438150"/>
              <a:gd name="connsiteX4" fmla="*/ 2673350 w 5245100"/>
              <a:gd name="connsiteY4" fmla="*/ 50800 h 438150"/>
              <a:gd name="connsiteX5" fmla="*/ 2959100 w 5245100"/>
              <a:gd name="connsiteY5" fmla="*/ 31750 h 438150"/>
              <a:gd name="connsiteX6" fmla="*/ 3263900 w 5245100"/>
              <a:gd name="connsiteY6" fmla="*/ 25400 h 438150"/>
              <a:gd name="connsiteX7" fmla="*/ 3568700 w 5245100"/>
              <a:gd name="connsiteY7" fmla="*/ 6350 h 438150"/>
              <a:gd name="connsiteX8" fmla="*/ 4400550 w 5245100"/>
              <a:gd name="connsiteY8" fmla="*/ 209550 h 438150"/>
              <a:gd name="connsiteX9" fmla="*/ 5245100 w 5245100"/>
              <a:gd name="connsiteY9" fmla="*/ 438150 h 438150"/>
              <a:gd name="connsiteX0" fmla="*/ 0 w 5287962"/>
              <a:gd name="connsiteY0" fmla="*/ 0 h 445294"/>
              <a:gd name="connsiteX1" fmla="*/ 1185862 w 5287962"/>
              <a:gd name="connsiteY1" fmla="*/ 197644 h 445294"/>
              <a:gd name="connsiteX2" fmla="*/ 1662112 w 5287962"/>
              <a:gd name="connsiteY2" fmla="*/ 159544 h 445294"/>
              <a:gd name="connsiteX3" fmla="*/ 2036762 w 5287962"/>
              <a:gd name="connsiteY3" fmla="*/ 96044 h 445294"/>
              <a:gd name="connsiteX4" fmla="*/ 2716212 w 5287962"/>
              <a:gd name="connsiteY4" fmla="*/ 57944 h 445294"/>
              <a:gd name="connsiteX5" fmla="*/ 3001962 w 5287962"/>
              <a:gd name="connsiteY5" fmla="*/ 38894 h 445294"/>
              <a:gd name="connsiteX6" fmla="*/ 3306762 w 5287962"/>
              <a:gd name="connsiteY6" fmla="*/ 32544 h 445294"/>
              <a:gd name="connsiteX7" fmla="*/ 3611562 w 5287962"/>
              <a:gd name="connsiteY7" fmla="*/ 13494 h 445294"/>
              <a:gd name="connsiteX8" fmla="*/ 4443412 w 5287962"/>
              <a:gd name="connsiteY8" fmla="*/ 216694 h 445294"/>
              <a:gd name="connsiteX9" fmla="*/ 5287962 w 5287962"/>
              <a:gd name="connsiteY9" fmla="*/ 445294 h 445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7962" h="445294">
                <a:moveTo>
                  <a:pt x="0" y="0"/>
                </a:moveTo>
                <a:lnTo>
                  <a:pt x="1185862" y="197644"/>
                </a:lnTo>
                <a:lnTo>
                  <a:pt x="1662112" y="159544"/>
                </a:lnTo>
                <a:lnTo>
                  <a:pt x="2036762" y="96044"/>
                </a:lnTo>
                <a:lnTo>
                  <a:pt x="2716212" y="57944"/>
                </a:lnTo>
                <a:lnTo>
                  <a:pt x="3001962" y="38894"/>
                </a:lnTo>
                <a:lnTo>
                  <a:pt x="3306762" y="32544"/>
                </a:lnTo>
                <a:lnTo>
                  <a:pt x="3611562" y="13494"/>
                </a:lnTo>
                <a:lnTo>
                  <a:pt x="4443412" y="216694"/>
                </a:lnTo>
                <a:lnTo>
                  <a:pt x="5287962" y="445294"/>
                </a:lnTo>
              </a:path>
            </a:pathLst>
          </a:custGeom>
          <a:noFill/>
          <a:ln w="38100" cap="flat" cmpd="sng" algn="ctr">
            <a:solidFill>
              <a:srgbClr val="FFFF00"/>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22" name="CasellaDiTesto 21"/>
          <p:cNvSpPr txBox="1"/>
          <p:nvPr/>
        </p:nvSpPr>
        <p:spPr>
          <a:xfrm>
            <a:off x="2208213" y="5275199"/>
            <a:ext cx="735012" cy="307777"/>
          </a:xfrm>
          <a:prstGeom prst="rect">
            <a:avLst/>
          </a:prstGeom>
          <a:noFill/>
        </p:spPr>
        <p:txBody>
          <a:bodyPr wrap="square" rtlCol="0">
            <a:spAutoFit/>
          </a:bodyPr>
          <a:lstStyle/>
          <a:p>
            <a:r>
              <a:rPr lang="en-US" sz="1400" b="1" dirty="0" smtClean="0">
                <a:solidFill>
                  <a:schemeClr val="tx1"/>
                </a:solidFill>
                <a:effectLst/>
                <a:latin typeface="Calibri" pitchFamily="34" charset="0"/>
              </a:rPr>
              <a:t>660 km</a:t>
            </a:r>
            <a:endParaRPr lang="it-IT" sz="1400" b="1" dirty="0">
              <a:solidFill>
                <a:schemeClr val="tx1"/>
              </a:solidFill>
              <a:effectLst/>
              <a:latin typeface="Calibri" pitchFamily="34" charset="0"/>
            </a:endParaRPr>
          </a:p>
        </p:txBody>
      </p:sp>
      <p:cxnSp>
        <p:nvCxnSpPr>
          <p:cNvPr id="23" name="Connettore 1 22"/>
          <p:cNvCxnSpPr/>
          <p:nvPr/>
        </p:nvCxnSpPr>
        <p:spPr bwMode="auto">
          <a:xfrm flipV="1">
            <a:off x="2897187" y="3736975"/>
            <a:ext cx="5308600" cy="0"/>
          </a:xfrm>
          <a:prstGeom prst="line">
            <a:avLst/>
          </a:prstGeom>
          <a:noFill/>
          <a:ln w="38100" cap="flat" cmpd="sng" algn="ctr">
            <a:solidFill>
              <a:schemeClr val="bg1"/>
            </a:solidFill>
            <a:prstDash val="solid"/>
            <a:round/>
            <a:headEnd type="none" w="med" len="med"/>
            <a:tailEnd type="none" w="med" len="med"/>
          </a:ln>
          <a:effectLst/>
          <a:scene3d>
            <a:camera prst="orthographicFront"/>
            <a:lightRig rig="threePt" dir="t"/>
          </a:scene3d>
          <a:sp3d>
            <a:bevelT/>
          </a:sp3d>
        </p:spPr>
      </p:cxnSp>
      <p:sp>
        <p:nvSpPr>
          <p:cNvPr id="36" name="CasellaDiTesto 35"/>
          <p:cNvSpPr txBox="1"/>
          <p:nvPr/>
        </p:nvSpPr>
        <p:spPr>
          <a:xfrm>
            <a:off x="2057400" y="3571875"/>
            <a:ext cx="901700" cy="307777"/>
          </a:xfrm>
          <a:prstGeom prst="rect">
            <a:avLst/>
          </a:prstGeom>
          <a:noFill/>
        </p:spPr>
        <p:txBody>
          <a:bodyPr wrap="square" rtlCol="0">
            <a:spAutoFit/>
          </a:bodyPr>
          <a:lstStyle/>
          <a:p>
            <a:pPr algn="r"/>
            <a:r>
              <a:rPr lang="en-US" sz="1400" b="1" dirty="0" smtClean="0">
                <a:solidFill>
                  <a:schemeClr val="tx1"/>
                </a:solidFill>
                <a:effectLst/>
                <a:latin typeface="Calibri" pitchFamily="34" charset="0"/>
              </a:rPr>
              <a:t>410 km</a:t>
            </a:r>
            <a:endParaRPr lang="it-IT" sz="1400" b="1" dirty="0">
              <a:solidFill>
                <a:schemeClr val="tx1"/>
              </a:solidFill>
              <a:effectLst/>
              <a:latin typeface="Calibri" pitchFamily="34" charset="0"/>
            </a:endParaRPr>
          </a:p>
        </p:txBody>
      </p:sp>
      <p:cxnSp>
        <p:nvCxnSpPr>
          <p:cNvPr id="37" name="Connettore 1 36"/>
          <p:cNvCxnSpPr/>
          <p:nvPr/>
        </p:nvCxnSpPr>
        <p:spPr bwMode="auto">
          <a:xfrm flipV="1">
            <a:off x="2897187" y="4561713"/>
            <a:ext cx="5308600" cy="0"/>
          </a:xfrm>
          <a:prstGeom prst="line">
            <a:avLst/>
          </a:prstGeom>
          <a:noFill/>
          <a:ln w="38100" cap="flat" cmpd="sng" algn="ctr">
            <a:solidFill>
              <a:schemeClr val="bg1"/>
            </a:solidFill>
            <a:prstDash val="solid"/>
            <a:round/>
            <a:headEnd type="none" w="med" len="med"/>
            <a:tailEnd type="none" w="med" len="med"/>
          </a:ln>
          <a:effectLst/>
          <a:scene3d>
            <a:camera prst="orthographicFront"/>
            <a:lightRig rig="threePt" dir="t"/>
          </a:scene3d>
          <a:sp3d>
            <a:bevelT/>
          </a:sp3d>
        </p:spPr>
      </p:cxnSp>
      <p:sp>
        <p:nvSpPr>
          <p:cNvPr id="38" name="CasellaDiTesto 37"/>
          <p:cNvSpPr txBox="1"/>
          <p:nvPr/>
        </p:nvSpPr>
        <p:spPr>
          <a:xfrm>
            <a:off x="2057400" y="4396613"/>
            <a:ext cx="901700" cy="307777"/>
          </a:xfrm>
          <a:prstGeom prst="rect">
            <a:avLst/>
          </a:prstGeom>
          <a:noFill/>
        </p:spPr>
        <p:txBody>
          <a:bodyPr wrap="square" rtlCol="0">
            <a:spAutoFit/>
          </a:bodyPr>
          <a:lstStyle/>
          <a:p>
            <a:pPr algn="r"/>
            <a:r>
              <a:rPr lang="en-US" sz="1400" b="1" dirty="0" smtClean="0">
                <a:solidFill>
                  <a:schemeClr val="tx1"/>
                </a:solidFill>
                <a:effectLst/>
                <a:latin typeface="Calibri" pitchFamily="34" charset="0"/>
              </a:rPr>
              <a:t>560 km</a:t>
            </a:r>
            <a:endParaRPr lang="it-IT" sz="1400" b="1" dirty="0">
              <a:solidFill>
                <a:schemeClr val="tx1"/>
              </a:solidFill>
              <a:effectLst/>
              <a:latin typeface="Calibri" pitchFamily="34" charset="0"/>
            </a:endParaRPr>
          </a:p>
        </p:txBody>
      </p:sp>
      <p:cxnSp>
        <p:nvCxnSpPr>
          <p:cNvPr id="39" name="Connettore 1 38"/>
          <p:cNvCxnSpPr/>
          <p:nvPr/>
        </p:nvCxnSpPr>
        <p:spPr bwMode="auto">
          <a:xfrm flipV="1">
            <a:off x="2870200" y="5443474"/>
            <a:ext cx="5308600" cy="0"/>
          </a:xfrm>
          <a:prstGeom prst="line">
            <a:avLst/>
          </a:prstGeom>
          <a:noFill/>
          <a:ln w="38100" cap="flat" cmpd="sng" algn="ctr">
            <a:solidFill>
              <a:schemeClr val="bg1"/>
            </a:solidFill>
            <a:prstDash val="solid"/>
            <a:round/>
            <a:headEnd type="none" w="med" len="med"/>
            <a:tailEnd type="none" w="med" len="med"/>
          </a:ln>
          <a:effectLst/>
          <a:scene3d>
            <a:camera prst="orthographicFront"/>
            <a:lightRig rig="threePt" dir="t"/>
          </a:scene3d>
          <a:sp3d>
            <a:bevelT/>
          </a:sp3d>
        </p:spPr>
      </p:cxnSp>
      <p:sp>
        <p:nvSpPr>
          <p:cNvPr id="20" name="CasellaDiTesto 19"/>
          <p:cNvSpPr txBox="1"/>
          <p:nvPr/>
        </p:nvSpPr>
        <p:spPr>
          <a:xfrm>
            <a:off x="0" y="5438775"/>
            <a:ext cx="2105026" cy="1415772"/>
          </a:xfrm>
          <a:prstGeom prst="rect">
            <a:avLst/>
          </a:prstGeom>
          <a:solidFill>
            <a:schemeClr val="bg1"/>
          </a:solidFill>
        </p:spPr>
        <p:txBody>
          <a:bodyPr wrap="square" rtlCol="0">
            <a:spAutoFit/>
          </a:bodyPr>
          <a:lstStyle/>
          <a:p>
            <a:pPr algn="r"/>
            <a:endParaRPr lang="en-US" sz="800" dirty="0" smtClean="0">
              <a:solidFill>
                <a:schemeClr val="tx1"/>
              </a:solidFill>
              <a:effectLst/>
              <a:latin typeface="Calibri" pitchFamily="34" charset="0"/>
            </a:endParaRPr>
          </a:p>
          <a:p>
            <a:pPr algn="r"/>
            <a:endParaRPr lang="en-US" sz="800" dirty="0" smtClean="0">
              <a:solidFill>
                <a:schemeClr val="tx1"/>
              </a:solidFill>
              <a:effectLst/>
              <a:latin typeface="Calibri" pitchFamily="34" charset="0"/>
            </a:endParaRPr>
          </a:p>
          <a:p>
            <a:pPr algn="r"/>
            <a:endParaRPr lang="en-US" sz="1000" dirty="0" smtClean="0">
              <a:solidFill>
                <a:schemeClr val="tx1"/>
              </a:solidFill>
              <a:effectLst/>
              <a:latin typeface="Calibri" pitchFamily="34" charset="0"/>
            </a:endParaRPr>
          </a:p>
          <a:p>
            <a:pPr algn="r"/>
            <a:r>
              <a:rPr lang="en-US" sz="1500" dirty="0" err="1" smtClean="0">
                <a:solidFill>
                  <a:schemeClr val="tx1"/>
                </a:solidFill>
                <a:effectLst/>
                <a:latin typeface="Calibri" pitchFamily="34" charset="0"/>
              </a:rPr>
              <a:t>Stixrude</a:t>
            </a:r>
            <a:r>
              <a:rPr lang="en-US" sz="1500" dirty="0" smtClean="0">
                <a:solidFill>
                  <a:schemeClr val="tx1"/>
                </a:solidFill>
                <a:effectLst/>
                <a:latin typeface="Calibri" pitchFamily="34" charset="0"/>
              </a:rPr>
              <a:t> and Lithgow-</a:t>
            </a:r>
            <a:r>
              <a:rPr lang="en-US" sz="1500" dirty="0" err="1" smtClean="0">
                <a:solidFill>
                  <a:schemeClr val="tx1"/>
                </a:solidFill>
                <a:effectLst/>
                <a:latin typeface="Calibri" pitchFamily="34" charset="0"/>
              </a:rPr>
              <a:t>Bertelloni</a:t>
            </a:r>
            <a:r>
              <a:rPr lang="en-US" sz="1500" dirty="0" smtClean="0">
                <a:solidFill>
                  <a:schemeClr val="tx1"/>
                </a:solidFill>
                <a:effectLst/>
                <a:latin typeface="Calibri" pitchFamily="34" charset="0"/>
              </a:rPr>
              <a:t>, 2011 (</a:t>
            </a:r>
            <a:r>
              <a:rPr lang="en-US" sz="1500" dirty="0" err="1" smtClean="0">
                <a:solidFill>
                  <a:schemeClr val="tx1"/>
                </a:solidFill>
                <a:effectLst/>
                <a:latin typeface="Calibri" pitchFamily="34" charset="0"/>
              </a:rPr>
              <a:t>Geophys</a:t>
            </a:r>
            <a:r>
              <a:rPr lang="en-US" sz="1500" dirty="0" smtClean="0">
                <a:solidFill>
                  <a:schemeClr val="tx1"/>
                </a:solidFill>
                <a:effectLst/>
                <a:latin typeface="Calibri" pitchFamily="34" charset="0"/>
              </a:rPr>
              <a:t>. J. Int., 184, 1180-1213)</a:t>
            </a:r>
            <a:endParaRPr lang="it-IT" sz="1500" dirty="0">
              <a:solidFill>
                <a:schemeClr val="tx1"/>
              </a:solidFill>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P spid="11"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6" name="Text Box 2"/>
          <p:cNvSpPr txBox="1">
            <a:spLocks noChangeArrowheads="1"/>
          </p:cNvSpPr>
          <p:nvPr/>
        </p:nvSpPr>
        <p:spPr bwMode="auto">
          <a:xfrm>
            <a:off x="268014" y="820738"/>
            <a:ext cx="8607972" cy="5441950"/>
          </a:xfrm>
          <a:prstGeom prst="rect">
            <a:avLst/>
          </a:prstGeom>
          <a:noFill/>
          <a:ln w="9525">
            <a:noFill/>
            <a:miter lim="800000"/>
            <a:headEnd/>
            <a:tailEnd/>
          </a:ln>
          <a:effectLst/>
        </p:spPr>
        <p:txBody>
          <a:bodyPr wrap="square">
            <a:spAutoFit/>
          </a:bodyPr>
          <a:lstStyle/>
          <a:p>
            <a:pPr>
              <a:lnSpc>
                <a:spcPct val="90000"/>
              </a:lnSpc>
              <a:defRPr/>
            </a:pP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The </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three fundamental variables </a:t>
            </a: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that determine the extent of mantle melting, MORB composition and ocean crust production are:</a:t>
            </a:r>
          </a:p>
          <a:p>
            <a:pPr>
              <a:lnSpc>
                <a:spcPct val="90000"/>
              </a:lnSpc>
              <a:defRPr/>
            </a:pPr>
            <a:endParaRPr lang="en-GB" sz="1400" dirty="0" smtClean="0">
              <a:solidFill>
                <a:srgbClr val="FFFF00"/>
              </a:solidFill>
              <a:effectLst>
                <a:outerShdw blurRad="38100" dist="38100" dir="2700000" algn="tl">
                  <a:srgbClr val="000000"/>
                </a:outerShdw>
              </a:effectLst>
              <a:latin typeface="Calibri" pitchFamily="34" charset="0"/>
              <a:sym typeface="Wingdings" pitchFamily="2" charset="2"/>
            </a:endParaRPr>
          </a:p>
          <a:p>
            <a:pPr algn="ctr">
              <a:lnSpc>
                <a:spcPct val="90000"/>
              </a:lnSpc>
              <a:defRPr/>
            </a:pPr>
            <a:r>
              <a:rPr lang="en-GB" sz="4400" dirty="0" smtClean="0">
                <a:solidFill>
                  <a:schemeClr val="bg1"/>
                </a:solidFill>
                <a:effectLst>
                  <a:outerShdw blurRad="38100" dist="38100" dir="2700000" algn="tl">
                    <a:srgbClr val="000000"/>
                  </a:outerShdw>
                </a:effectLst>
                <a:latin typeface="Calibri" pitchFamily="34" charset="0"/>
                <a:sym typeface="Wingdings" pitchFamily="2" charset="2"/>
              </a:rPr>
              <a:t>Mantle potential temperature</a:t>
            </a:r>
            <a:endParaRPr lang="en-GB" sz="2400" dirty="0" smtClean="0">
              <a:solidFill>
                <a:schemeClr val="bg1"/>
              </a:solidFill>
              <a:effectLst>
                <a:outerShdw blurRad="38100" dist="38100" dir="2700000" algn="tl">
                  <a:srgbClr val="000000"/>
                </a:outerShdw>
              </a:effectLst>
              <a:latin typeface="Calibri" pitchFamily="34" charset="0"/>
              <a:sym typeface="Wingdings" pitchFamily="2" charset="2"/>
            </a:endParaRPr>
          </a:p>
          <a:p>
            <a:pPr>
              <a:lnSpc>
                <a:spcPct val="90000"/>
              </a:lnSpc>
              <a:defRPr/>
            </a:pPr>
            <a:endParaRPr lang="en-GB" sz="1200" dirty="0" smtClean="0">
              <a:solidFill>
                <a:schemeClr val="bg1"/>
              </a:solidFill>
              <a:effectLst>
                <a:outerShdw blurRad="38100" dist="38100" dir="2700000" algn="tl">
                  <a:srgbClr val="000000"/>
                </a:outerShdw>
              </a:effectLst>
              <a:latin typeface="Calibri" pitchFamily="34" charset="0"/>
              <a:sym typeface="Wingdings" pitchFamily="2" charset="2"/>
            </a:endParaRPr>
          </a:p>
          <a:p>
            <a:pPr algn="ctr">
              <a:lnSpc>
                <a:spcPct val="90000"/>
              </a:lnSpc>
              <a:defRPr/>
            </a:pPr>
            <a:r>
              <a:rPr lang="en-GB" sz="4400" dirty="0" smtClean="0">
                <a:solidFill>
                  <a:schemeClr val="bg1"/>
                </a:solidFill>
                <a:effectLst>
                  <a:outerShdw blurRad="38100" dist="38100" dir="2700000" algn="tl">
                    <a:srgbClr val="000000"/>
                  </a:outerShdw>
                </a:effectLst>
                <a:latin typeface="Calibri" pitchFamily="34" charset="0"/>
                <a:sym typeface="Wingdings" pitchFamily="2" charset="2"/>
              </a:rPr>
              <a:t>Plate spreading rate</a:t>
            </a:r>
          </a:p>
          <a:p>
            <a:pPr>
              <a:lnSpc>
                <a:spcPct val="90000"/>
              </a:lnSpc>
              <a:defRPr/>
            </a:pPr>
            <a:endParaRPr lang="en-GB" sz="1200" dirty="0" smtClean="0">
              <a:solidFill>
                <a:schemeClr val="bg1"/>
              </a:solidFill>
              <a:effectLst>
                <a:outerShdw blurRad="38100" dist="38100" dir="2700000" algn="tl">
                  <a:srgbClr val="000000"/>
                </a:outerShdw>
              </a:effectLst>
              <a:latin typeface="Calibri" pitchFamily="34" charset="0"/>
              <a:sym typeface="Wingdings" pitchFamily="2" charset="2"/>
            </a:endParaRPr>
          </a:p>
          <a:p>
            <a:pPr algn="ctr">
              <a:lnSpc>
                <a:spcPct val="90000"/>
              </a:lnSpc>
              <a:defRPr/>
            </a:pPr>
            <a:r>
              <a:rPr lang="en-GB" sz="4400" dirty="0" smtClean="0">
                <a:solidFill>
                  <a:schemeClr val="bg1"/>
                </a:solidFill>
                <a:effectLst>
                  <a:outerShdw blurRad="38100" dist="38100" dir="2700000" algn="tl">
                    <a:srgbClr val="000000"/>
                  </a:outerShdw>
                </a:effectLst>
                <a:latin typeface="Calibri" pitchFamily="34" charset="0"/>
                <a:sym typeface="Wingdings" pitchFamily="2" charset="2"/>
              </a:rPr>
              <a:t>Mantle source composition</a:t>
            </a:r>
          </a:p>
          <a:p>
            <a:pPr>
              <a:lnSpc>
                <a:spcPct val="90000"/>
              </a:lnSpc>
              <a:defRPr/>
            </a:pPr>
            <a:endParaRPr lang="en-GB" sz="2400" dirty="0" smtClean="0">
              <a:solidFill>
                <a:srgbClr val="FFFF00"/>
              </a:solidFill>
              <a:effectLst>
                <a:outerShdw blurRad="38100" dist="38100" dir="2700000" algn="tl">
                  <a:srgbClr val="000000"/>
                </a:outerShdw>
              </a:effectLst>
              <a:latin typeface="Calibri" pitchFamily="34" charset="0"/>
              <a:sym typeface="Wingdings" pitchFamily="2" charset="2"/>
            </a:endParaRPr>
          </a:p>
          <a:p>
            <a:pPr>
              <a:lnSpc>
                <a:spcPct val="90000"/>
              </a:lnSpc>
              <a:defRPr/>
            </a:pP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Nevertheless, </a:t>
            </a: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details</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 of mantle melting and physical mechanisms of melt extraction and delivery to the very narrow axial zone of crustal accretion </a:t>
            </a: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remain</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 somewhat </a:t>
            </a: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elusive</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a:t>
            </a:r>
            <a:endParaRPr lang="en-GB" sz="2800" dirty="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615428" name="Text Box 4"/>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en-GB" sz="3200" smtClean="0">
                <a:solidFill>
                  <a:schemeClr val="bg1"/>
                </a:solidFill>
                <a:effectLst>
                  <a:outerShdw blurRad="38100" dist="38100" dir="2700000" algn="tl">
                    <a:srgbClr val="000000"/>
                  </a:outerShdw>
                </a:effectLst>
                <a:latin typeface="Calibri" pitchFamily="34" charset="0"/>
              </a:rPr>
              <a:t>What</a:t>
            </a:r>
            <a:r>
              <a:rPr lang="en-GB" sz="3000" smtClean="0">
                <a:solidFill>
                  <a:schemeClr val="bg1"/>
                </a:solidFill>
                <a:effectLst>
                  <a:outerShdw blurRad="38100" dist="38100" dir="2700000" algn="tl">
                    <a:srgbClr val="000000"/>
                  </a:outerShdw>
                </a:effectLst>
                <a:latin typeface="Calibri" pitchFamily="34" charset="0"/>
              </a:rPr>
              <a:t> </a:t>
            </a:r>
            <a:r>
              <a:rPr lang="en-GB" sz="3200" smtClean="0">
                <a:solidFill>
                  <a:schemeClr val="bg1"/>
                </a:solidFill>
                <a:effectLst>
                  <a:outerShdw blurRad="38100" dist="38100" dir="2700000" algn="tl">
                    <a:srgbClr val="000000"/>
                  </a:outerShdw>
                </a:effectLst>
                <a:latin typeface="Calibri" pitchFamily="34" charset="0"/>
              </a:rPr>
              <a:t>we</a:t>
            </a:r>
            <a:r>
              <a:rPr lang="en-GB" sz="3000" smtClean="0">
                <a:solidFill>
                  <a:schemeClr val="bg1"/>
                </a:solidFill>
                <a:effectLst>
                  <a:outerShdw blurRad="38100" dist="38100" dir="2700000" algn="tl">
                    <a:srgbClr val="000000"/>
                  </a:outerShdw>
                </a:effectLst>
                <a:latin typeface="Calibri" pitchFamily="34" charset="0"/>
              </a:rPr>
              <a:t> </a:t>
            </a:r>
            <a:r>
              <a:rPr lang="en-GB" sz="3200" smtClean="0">
                <a:solidFill>
                  <a:schemeClr val="bg1"/>
                </a:solidFill>
                <a:effectLst>
                  <a:outerShdw blurRad="38100" dist="38100" dir="2700000" algn="tl">
                    <a:srgbClr val="000000"/>
                  </a:outerShdw>
                </a:effectLst>
                <a:latin typeface="Calibri" pitchFamily="34" charset="0"/>
              </a:rPr>
              <a:t>think</a:t>
            </a:r>
            <a:r>
              <a:rPr lang="en-GB" sz="3000" smtClean="0">
                <a:solidFill>
                  <a:schemeClr val="bg1"/>
                </a:solidFill>
                <a:effectLst>
                  <a:outerShdw blurRad="38100" dist="38100" dir="2700000" algn="tl">
                    <a:srgbClr val="000000"/>
                  </a:outerShdw>
                </a:effectLst>
                <a:latin typeface="Calibri" pitchFamily="34" charset="0"/>
              </a:rPr>
              <a:t> </a:t>
            </a:r>
            <a:r>
              <a:rPr lang="en-GB" sz="3200" smtClean="0">
                <a:solidFill>
                  <a:schemeClr val="bg1"/>
                </a:solidFill>
                <a:effectLst>
                  <a:outerShdw blurRad="38100" dist="38100" dir="2700000" algn="tl">
                    <a:srgbClr val="000000"/>
                  </a:outerShdw>
                </a:effectLst>
                <a:latin typeface="Calibri" pitchFamily="34" charset="0"/>
              </a:rPr>
              <a:t>we</a:t>
            </a:r>
            <a:r>
              <a:rPr lang="en-GB" sz="3000" smtClean="0">
                <a:solidFill>
                  <a:schemeClr val="bg1"/>
                </a:solidFill>
                <a:effectLst>
                  <a:outerShdw blurRad="38100" dist="38100" dir="2700000" algn="tl">
                    <a:srgbClr val="000000"/>
                  </a:outerShdw>
                </a:effectLst>
                <a:latin typeface="Calibri" pitchFamily="34" charset="0"/>
              </a:rPr>
              <a:t> </a:t>
            </a:r>
            <a:r>
              <a:rPr lang="en-GB" sz="3200" smtClean="0">
                <a:solidFill>
                  <a:schemeClr val="bg1"/>
                </a:solidFill>
                <a:effectLst>
                  <a:outerShdw blurRad="38100" dist="38100" dir="2700000" algn="tl">
                    <a:srgbClr val="000000"/>
                  </a:outerShdw>
                </a:effectLst>
                <a:latin typeface="Calibri" pitchFamily="34" charset="0"/>
              </a:rPr>
              <a:t>know</a:t>
            </a:r>
            <a:r>
              <a:rPr lang="en-GB" sz="3000" smtClean="0">
                <a:solidFill>
                  <a:schemeClr val="bg1"/>
                </a:solidFill>
                <a:effectLst>
                  <a:outerShdw blurRad="38100" dist="38100" dir="2700000" algn="tl">
                    <a:srgbClr val="000000"/>
                  </a:outerShdw>
                </a:effectLst>
                <a:latin typeface="Calibri" pitchFamily="34" charset="0"/>
              </a:rPr>
              <a:t> </a:t>
            </a:r>
            <a:r>
              <a:rPr lang="en-GB" sz="3200" smtClean="0">
                <a:solidFill>
                  <a:schemeClr val="bg1"/>
                </a:solidFill>
                <a:effectLst>
                  <a:outerShdw blurRad="38100" dist="38100" dir="2700000" algn="tl">
                    <a:srgbClr val="000000"/>
                  </a:outerShdw>
                </a:effectLst>
                <a:latin typeface="Calibri" pitchFamily="34" charset="0"/>
              </a:rPr>
              <a:t>about</a:t>
            </a:r>
            <a:r>
              <a:rPr lang="en-GB" sz="3000" smtClean="0">
                <a:solidFill>
                  <a:schemeClr val="bg1"/>
                </a:solidFill>
                <a:effectLst>
                  <a:outerShdw blurRad="38100" dist="38100" dir="2700000" algn="tl">
                    <a:srgbClr val="000000"/>
                  </a:outerShdw>
                </a:effectLst>
                <a:latin typeface="Calibri" pitchFamily="34" charset="0"/>
              </a:rPr>
              <a:t> </a:t>
            </a:r>
            <a:r>
              <a:rPr lang="en-GB" sz="3200" smtClean="0">
                <a:solidFill>
                  <a:schemeClr val="bg1"/>
                </a:solidFill>
                <a:effectLst>
                  <a:outerShdw blurRad="38100" dist="38100" dir="2700000" algn="tl">
                    <a:srgbClr val="000000"/>
                  </a:outerShdw>
                </a:effectLst>
                <a:latin typeface="Calibri" pitchFamily="34" charset="0"/>
              </a:rPr>
              <a:t>mantle</a:t>
            </a:r>
            <a:r>
              <a:rPr lang="en-GB" sz="3000" smtClean="0">
                <a:solidFill>
                  <a:schemeClr val="bg1"/>
                </a:solidFill>
                <a:effectLst>
                  <a:outerShdw blurRad="38100" dist="38100" dir="2700000" algn="tl">
                    <a:srgbClr val="000000"/>
                  </a:outerShdw>
                </a:effectLst>
                <a:latin typeface="Calibri" pitchFamily="34" charset="0"/>
              </a:rPr>
              <a:t> </a:t>
            </a:r>
            <a:r>
              <a:rPr lang="en-GB" sz="3200" smtClean="0">
                <a:solidFill>
                  <a:schemeClr val="bg1"/>
                </a:solidFill>
                <a:effectLst>
                  <a:outerShdw blurRad="38100" dist="38100" dir="2700000" algn="tl">
                    <a:srgbClr val="000000"/>
                  </a:outerShdw>
                </a:effectLst>
                <a:latin typeface="Calibri" pitchFamily="34" charset="0"/>
              </a:rPr>
              <a:t>processes</a:t>
            </a:r>
            <a:endParaRPr lang="en-GB" sz="3200">
              <a:solidFill>
                <a:schemeClr val="bg1"/>
              </a:solidFill>
              <a:effectLst>
                <a:outerShdw blurRad="38100" dist="38100" dir="2700000" algn="tl">
                  <a:srgbClr val="000000"/>
                </a:outerShdw>
              </a:effectLst>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15426">
                                            <p:txEl>
                                              <p:pRg st="0" end="0"/>
                                            </p:txEl>
                                          </p:spTgt>
                                        </p:tgtEl>
                                        <p:attrNameLst>
                                          <p:attrName>style.visibility</p:attrName>
                                        </p:attrNameLst>
                                      </p:cBhvr>
                                      <p:to>
                                        <p:strVal val="visible"/>
                                      </p:to>
                                    </p:set>
                                    <p:animEffect transition="in" filter="fade">
                                      <p:cBhvr>
                                        <p:cTn id="7" dur="500"/>
                                        <p:tgtEl>
                                          <p:spTgt spid="6154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15426">
                                            <p:txEl>
                                              <p:pRg st="2" end="2"/>
                                            </p:txEl>
                                          </p:spTgt>
                                        </p:tgtEl>
                                        <p:attrNameLst>
                                          <p:attrName>style.visibility</p:attrName>
                                        </p:attrNameLst>
                                      </p:cBhvr>
                                      <p:to>
                                        <p:strVal val="visible"/>
                                      </p:to>
                                    </p:set>
                                    <p:animEffect transition="in" filter="fade">
                                      <p:cBhvr>
                                        <p:cTn id="12" dur="500"/>
                                        <p:tgtEl>
                                          <p:spTgt spid="61542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15426">
                                            <p:txEl>
                                              <p:pRg st="4" end="4"/>
                                            </p:txEl>
                                          </p:spTgt>
                                        </p:tgtEl>
                                        <p:attrNameLst>
                                          <p:attrName>style.visibility</p:attrName>
                                        </p:attrNameLst>
                                      </p:cBhvr>
                                      <p:to>
                                        <p:strVal val="visible"/>
                                      </p:to>
                                    </p:set>
                                    <p:animEffect transition="in" filter="fade">
                                      <p:cBhvr>
                                        <p:cTn id="17" dur="500"/>
                                        <p:tgtEl>
                                          <p:spTgt spid="615426">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15426">
                                            <p:txEl>
                                              <p:pRg st="6" end="6"/>
                                            </p:txEl>
                                          </p:spTgt>
                                        </p:tgtEl>
                                        <p:attrNameLst>
                                          <p:attrName>style.visibility</p:attrName>
                                        </p:attrNameLst>
                                      </p:cBhvr>
                                      <p:to>
                                        <p:strVal val="visible"/>
                                      </p:to>
                                    </p:set>
                                    <p:animEffect transition="in" filter="fade">
                                      <p:cBhvr>
                                        <p:cTn id="22" dur="500"/>
                                        <p:tgtEl>
                                          <p:spTgt spid="615426">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15426">
                                            <p:txEl>
                                              <p:pRg st="8" end="8"/>
                                            </p:txEl>
                                          </p:spTgt>
                                        </p:tgtEl>
                                        <p:attrNameLst>
                                          <p:attrName>style.visibility</p:attrName>
                                        </p:attrNameLst>
                                      </p:cBhvr>
                                      <p:to>
                                        <p:strVal val="visible"/>
                                      </p:to>
                                    </p:set>
                                    <p:animEffect transition="in" filter="fade">
                                      <p:cBhvr>
                                        <p:cTn id="27" dur="500"/>
                                        <p:tgtEl>
                                          <p:spTgt spid="61542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426" grpId="0" build="p"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5426" name="Text Box 2"/>
          <p:cNvSpPr txBox="1">
            <a:spLocks noChangeArrowheads="1"/>
          </p:cNvSpPr>
          <p:nvPr/>
        </p:nvSpPr>
        <p:spPr bwMode="auto">
          <a:xfrm>
            <a:off x="236483" y="820738"/>
            <a:ext cx="8671034" cy="5262979"/>
          </a:xfrm>
          <a:prstGeom prst="rect">
            <a:avLst/>
          </a:prstGeom>
          <a:noFill/>
          <a:ln w="9525">
            <a:noFill/>
            <a:miter lim="800000"/>
            <a:headEnd/>
            <a:tailEnd/>
          </a:ln>
          <a:effectLst/>
        </p:spPr>
        <p:txBody>
          <a:bodyPr wrap="square">
            <a:spAutoFit/>
          </a:bodyPr>
          <a:lstStyle/>
          <a:p>
            <a:pPr>
              <a:defRPr/>
            </a:pP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For example: </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Is ridge oblique and segmented?</a:t>
            </a:r>
          </a:p>
          <a:p>
            <a:pPr>
              <a:defRPr/>
            </a:pP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Or orthogonal to spreading direction?</a:t>
            </a:r>
          </a:p>
          <a:p>
            <a:pPr>
              <a:defRPr/>
            </a:pP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Is upwelling continuous and residual lithosphere entirely ‘new and young’ (as modellers like it)?</a:t>
            </a:r>
          </a:p>
          <a:p>
            <a:pPr>
              <a:defRPr/>
            </a:pP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Or is upwelling  discontinuous as diapirs from asthenosphere penetrating older lithosphere so that slow spreading = fewer diapirs, more relict old lithosphere?</a:t>
            </a:r>
          </a:p>
          <a:p>
            <a:pPr>
              <a:defRPr/>
            </a:pP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If diapirs (best seen in slow spreading continent to ocean crust transition at early stage of separation) are the mechanism, then do they show wall-rock reaction or marginal cooling and crystallization (shrinking and ‘closed’)?</a:t>
            </a:r>
            <a:endParaRPr lang="en-GB" sz="2800" dirty="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615428" name="Text Box 4"/>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it-IT" sz="3200">
                <a:solidFill>
                  <a:schemeClr val="bg1"/>
                </a:solidFill>
                <a:effectLst>
                  <a:outerShdw blurRad="38100" dist="38100" dir="2700000" algn="tl">
                    <a:srgbClr val="000000"/>
                  </a:outerShdw>
                </a:effectLst>
                <a:latin typeface="Calibri" pitchFamily="34" charset="0"/>
              </a:rPr>
              <a:t>What</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we</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think</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we</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know</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about</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mantle</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processes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15426">
                                            <p:txEl>
                                              <p:pRg st="0" end="0"/>
                                            </p:txEl>
                                          </p:spTgt>
                                        </p:tgtEl>
                                        <p:attrNameLst>
                                          <p:attrName>style.visibility</p:attrName>
                                        </p:attrNameLst>
                                      </p:cBhvr>
                                      <p:to>
                                        <p:strVal val="visible"/>
                                      </p:to>
                                    </p:set>
                                    <p:animEffect transition="in" filter="fade">
                                      <p:cBhvr>
                                        <p:cTn id="7" dur="500"/>
                                        <p:tgtEl>
                                          <p:spTgt spid="6154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15426">
                                            <p:txEl>
                                              <p:pRg st="1" end="1"/>
                                            </p:txEl>
                                          </p:spTgt>
                                        </p:tgtEl>
                                        <p:attrNameLst>
                                          <p:attrName>style.visibility</p:attrName>
                                        </p:attrNameLst>
                                      </p:cBhvr>
                                      <p:to>
                                        <p:strVal val="visible"/>
                                      </p:to>
                                    </p:set>
                                    <p:animEffect transition="in" filter="fade">
                                      <p:cBhvr>
                                        <p:cTn id="12" dur="500"/>
                                        <p:tgtEl>
                                          <p:spTgt spid="61542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15426">
                                            <p:txEl>
                                              <p:pRg st="2" end="2"/>
                                            </p:txEl>
                                          </p:spTgt>
                                        </p:tgtEl>
                                        <p:attrNameLst>
                                          <p:attrName>style.visibility</p:attrName>
                                        </p:attrNameLst>
                                      </p:cBhvr>
                                      <p:to>
                                        <p:strVal val="visible"/>
                                      </p:to>
                                    </p:set>
                                    <p:animEffect transition="in" filter="fade">
                                      <p:cBhvr>
                                        <p:cTn id="17" dur="500"/>
                                        <p:tgtEl>
                                          <p:spTgt spid="61542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15426">
                                            <p:txEl>
                                              <p:pRg st="3" end="3"/>
                                            </p:txEl>
                                          </p:spTgt>
                                        </p:tgtEl>
                                        <p:attrNameLst>
                                          <p:attrName>style.visibility</p:attrName>
                                        </p:attrNameLst>
                                      </p:cBhvr>
                                      <p:to>
                                        <p:strVal val="visible"/>
                                      </p:to>
                                    </p:set>
                                    <p:animEffect transition="in" filter="fade">
                                      <p:cBhvr>
                                        <p:cTn id="22" dur="500"/>
                                        <p:tgtEl>
                                          <p:spTgt spid="61542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15426">
                                            <p:txEl>
                                              <p:pRg st="4" end="4"/>
                                            </p:txEl>
                                          </p:spTgt>
                                        </p:tgtEl>
                                        <p:attrNameLst>
                                          <p:attrName>style.visibility</p:attrName>
                                        </p:attrNameLst>
                                      </p:cBhvr>
                                      <p:to>
                                        <p:strVal val="visible"/>
                                      </p:to>
                                    </p:set>
                                    <p:animEffect transition="in" filter="fade">
                                      <p:cBhvr>
                                        <p:cTn id="27" dur="500"/>
                                        <p:tgtEl>
                                          <p:spTgt spid="61542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426" grpId="0" build="p" bldLvl="2"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338" name="Text Box 2"/>
          <p:cNvSpPr txBox="1">
            <a:spLocks noChangeArrowheads="1"/>
          </p:cNvSpPr>
          <p:nvPr/>
        </p:nvSpPr>
        <p:spPr bwMode="auto">
          <a:xfrm>
            <a:off x="220717" y="820738"/>
            <a:ext cx="8702566" cy="5170646"/>
          </a:xfrm>
          <a:prstGeom prst="rect">
            <a:avLst/>
          </a:prstGeom>
          <a:noFill/>
          <a:ln w="9525">
            <a:noFill/>
            <a:miter lim="800000"/>
            <a:headEnd/>
            <a:tailEnd/>
          </a:ln>
          <a:effectLst/>
        </p:spPr>
        <p:txBody>
          <a:bodyPr wrap="square">
            <a:spAutoFit/>
          </a:bodyPr>
          <a:lstStyle/>
          <a:p>
            <a:pPr>
              <a:defRPr/>
            </a:pP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It is generally accepted that MORB are the complement of residual abyssal peridotites:</a:t>
            </a:r>
          </a:p>
          <a:p>
            <a:pPr>
              <a:defRPr/>
            </a:pPr>
            <a:endParaRPr lang="en-GB" sz="900" dirty="0" smtClean="0">
              <a:solidFill>
                <a:srgbClr val="FFFF00"/>
              </a:solidFill>
              <a:effectLst>
                <a:outerShdw blurRad="38100" dist="38100" dir="2700000" algn="tl">
                  <a:srgbClr val="000000"/>
                </a:outerShdw>
              </a:effectLst>
              <a:latin typeface="Calibri" pitchFamily="34" charset="0"/>
              <a:sym typeface="Wingdings" pitchFamily="2" charset="2"/>
            </a:endParaRPr>
          </a:p>
          <a:p>
            <a:pPr>
              <a:defRPr/>
            </a:pPr>
            <a:endParaRPr lang="en-GB" sz="900" dirty="0" smtClean="0">
              <a:solidFill>
                <a:srgbClr val="FFFF00"/>
              </a:solidFill>
              <a:effectLst>
                <a:outerShdw blurRad="38100" dist="38100" dir="2700000" algn="tl">
                  <a:srgbClr val="000000"/>
                </a:outerShdw>
              </a:effectLst>
              <a:latin typeface="Calibri" pitchFamily="34" charset="0"/>
              <a:sym typeface="Wingdings" pitchFamily="2" charset="2"/>
            </a:endParaRPr>
          </a:p>
          <a:p>
            <a:pPr>
              <a:defRPr/>
            </a:pPr>
            <a:endParaRPr lang="en-GB" sz="900" dirty="0" smtClean="0">
              <a:solidFill>
                <a:srgbClr val="FFFF00"/>
              </a:solidFill>
              <a:effectLst>
                <a:outerShdw blurRad="38100" dist="38100" dir="2700000" algn="tl">
                  <a:srgbClr val="000000"/>
                </a:outerShdw>
              </a:effectLst>
              <a:latin typeface="Calibri" pitchFamily="34" charset="0"/>
              <a:sym typeface="Wingdings" pitchFamily="2" charset="2"/>
            </a:endParaRPr>
          </a:p>
          <a:p>
            <a:pPr algn="ctr">
              <a:defRPr/>
            </a:pPr>
            <a:r>
              <a:rPr lang="en-GB" sz="3200" dirty="0" smtClean="0">
                <a:solidFill>
                  <a:schemeClr val="bg1"/>
                </a:solidFill>
                <a:effectLst>
                  <a:outerShdw blurRad="38100" dist="38100" dir="2700000" algn="tl">
                    <a:srgbClr val="000000"/>
                  </a:outerShdw>
                </a:effectLst>
                <a:latin typeface="Calibri" pitchFamily="34" charset="0"/>
                <a:sym typeface="Wingdings" pitchFamily="2" charset="2"/>
              </a:rPr>
              <a:t>MORB + Residual Peridotite =</a:t>
            </a:r>
          </a:p>
          <a:p>
            <a:pPr algn="ctr">
              <a:defRPr/>
            </a:pPr>
            <a:r>
              <a:rPr lang="en-GB" sz="3200" dirty="0" smtClean="0">
                <a:solidFill>
                  <a:schemeClr val="bg1"/>
                </a:solidFill>
                <a:effectLst>
                  <a:outerShdw blurRad="38100" dist="38100" dir="2700000" algn="tl">
                    <a:srgbClr val="000000"/>
                  </a:outerShdw>
                </a:effectLst>
                <a:latin typeface="Calibri" pitchFamily="34" charset="0"/>
                <a:sym typeface="Wingdings" pitchFamily="2" charset="2"/>
              </a:rPr>
              <a:t>Original Mantle Source</a:t>
            </a:r>
          </a:p>
          <a:p>
            <a:pPr algn="ctr">
              <a:defRPr/>
            </a:pPr>
            <a:r>
              <a:rPr lang="en-GB" sz="2400" dirty="0" smtClean="0">
                <a:solidFill>
                  <a:srgbClr val="FFFF00"/>
                </a:solidFill>
                <a:effectLst>
                  <a:outerShdw blurRad="38100" dist="38100" dir="2700000" algn="tl">
                    <a:srgbClr val="000000"/>
                  </a:outerShdw>
                </a:effectLst>
                <a:latin typeface="Calibri" pitchFamily="34" charset="0"/>
                <a:sym typeface="Wingdings" pitchFamily="2" charset="2"/>
              </a:rPr>
              <a:t>(i.e., mantle composition before melting started).</a:t>
            </a:r>
          </a:p>
          <a:p>
            <a:pPr>
              <a:defRPr/>
            </a:pPr>
            <a:endParaRPr lang="en-GB" sz="1000" dirty="0" smtClean="0">
              <a:solidFill>
                <a:srgbClr val="FFFF00"/>
              </a:solidFill>
              <a:effectLst>
                <a:outerShdw blurRad="38100" dist="38100" dir="2700000" algn="tl">
                  <a:srgbClr val="000000"/>
                </a:outerShdw>
              </a:effectLst>
              <a:latin typeface="Calibri" pitchFamily="34" charset="0"/>
              <a:sym typeface="Wingdings" pitchFamily="2" charset="2"/>
            </a:endParaRPr>
          </a:p>
          <a:p>
            <a:pPr>
              <a:defRPr/>
            </a:pP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Abyssal peridotites have been dredged and drilled in several localities during the last 50 years.</a:t>
            </a:r>
          </a:p>
          <a:p>
            <a:pPr>
              <a:defRPr/>
            </a:pPr>
            <a:endParaRPr lang="en-GB" sz="900" dirty="0" smtClean="0">
              <a:solidFill>
                <a:schemeClr val="bg1"/>
              </a:solidFill>
              <a:effectLst>
                <a:outerShdw blurRad="38100" dist="38100" dir="2700000" algn="tl">
                  <a:srgbClr val="000000"/>
                </a:outerShdw>
              </a:effectLst>
              <a:latin typeface="Calibri" pitchFamily="34" charset="0"/>
              <a:sym typeface="Wingdings" pitchFamily="2" charset="2"/>
            </a:endParaRPr>
          </a:p>
          <a:p>
            <a:pPr>
              <a:defRPr/>
            </a:pP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Together with mantle xenoliths in Na-alkaline lavas and ophiolitic massifs, the abyssal peridotites are the only direct probes of upper mantle composition and structure.</a:t>
            </a:r>
            <a:endParaRPr lang="en-GB" sz="2800" dirty="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654340" name="Text Box 4"/>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it-IT" sz="3200">
                <a:solidFill>
                  <a:schemeClr val="bg1"/>
                </a:solidFill>
                <a:effectLst>
                  <a:outerShdw blurRad="38100" dist="38100" dir="2700000" algn="tl">
                    <a:srgbClr val="000000"/>
                  </a:outerShdw>
                </a:effectLst>
                <a:latin typeface="Calibri" pitchFamily="34" charset="0"/>
              </a:rPr>
              <a:t>What</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we</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think</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we</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know</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about</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mantle</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processes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54338">
                                            <p:txEl>
                                              <p:pRg st="0" end="0"/>
                                            </p:txEl>
                                          </p:spTgt>
                                        </p:tgtEl>
                                        <p:attrNameLst>
                                          <p:attrName>style.visibility</p:attrName>
                                        </p:attrNameLst>
                                      </p:cBhvr>
                                      <p:to>
                                        <p:strVal val="visible"/>
                                      </p:to>
                                    </p:set>
                                    <p:animEffect transition="in" filter="fade">
                                      <p:cBhvr>
                                        <p:cTn id="7" dur="500"/>
                                        <p:tgtEl>
                                          <p:spTgt spid="65433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54338">
                                            <p:txEl>
                                              <p:pRg st="4" end="4"/>
                                            </p:txEl>
                                          </p:spTgt>
                                        </p:tgtEl>
                                        <p:attrNameLst>
                                          <p:attrName>style.visibility</p:attrName>
                                        </p:attrNameLst>
                                      </p:cBhvr>
                                      <p:to>
                                        <p:strVal val="visible"/>
                                      </p:to>
                                    </p:set>
                                    <p:animEffect transition="in" filter="fade">
                                      <p:cBhvr>
                                        <p:cTn id="12" dur="500"/>
                                        <p:tgtEl>
                                          <p:spTgt spid="654338">
                                            <p:txEl>
                                              <p:pRg st="4" end="4"/>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54338">
                                            <p:txEl>
                                              <p:pRg st="5" end="5"/>
                                            </p:txEl>
                                          </p:spTgt>
                                        </p:tgtEl>
                                        <p:attrNameLst>
                                          <p:attrName>style.visibility</p:attrName>
                                        </p:attrNameLst>
                                      </p:cBhvr>
                                      <p:to>
                                        <p:strVal val="visible"/>
                                      </p:to>
                                    </p:set>
                                    <p:animEffect transition="in" filter="fade">
                                      <p:cBhvr>
                                        <p:cTn id="15" dur="500"/>
                                        <p:tgtEl>
                                          <p:spTgt spid="654338">
                                            <p:txEl>
                                              <p:pRg st="5" end="5"/>
                                            </p:txEl>
                                          </p:spTgt>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654338">
                                            <p:txEl>
                                              <p:pRg st="6" end="6"/>
                                            </p:txEl>
                                          </p:spTgt>
                                        </p:tgtEl>
                                        <p:attrNameLst>
                                          <p:attrName>style.visibility</p:attrName>
                                        </p:attrNameLst>
                                      </p:cBhvr>
                                      <p:to>
                                        <p:strVal val="visible"/>
                                      </p:to>
                                    </p:set>
                                    <p:animEffect transition="in" filter="fade">
                                      <p:cBhvr>
                                        <p:cTn id="19" dur="500"/>
                                        <p:tgtEl>
                                          <p:spTgt spid="654338">
                                            <p:txEl>
                                              <p:pRg st="6" end="6"/>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54338">
                                            <p:txEl>
                                              <p:pRg st="8" end="8"/>
                                            </p:txEl>
                                          </p:spTgt>
                                        </p:tgtEl>
                                        <p:attrNameLst>
                                          <p:attrName>style.visibility</p:attrName>
                                        </p:attrNameLst>
                                      </p:cBhvr>
                                      <p:to>
                                        <p:strVal val="visible"/>
                                      </p:to>
                                    </p:set>
                                    <p:animEffect transition="in" filter="fade">
                                      <p:cBhvr>
                                        <p:cTn id="24" dur="500"/>
                                        <p:tgtEl>
                                          <p:spTgt spid="654338">
                                            <p:txEl>
                                              <p:pRg st="8" end="8"/>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654338">
                                            <p:txEl>
                                              <p:pRg st="10" end="10"/>
                                            </p:txEl>
                                          </p:spTgt>
                                        </p:tgtEl>
                                        <p:attrNameLst>
                                          <p:attrName>style.visibility</p:attrName>
                                        </p:attrNameLst>
                                      </p:cBhvr>
                                      <p:to>
                                        <p:strVal val="visible"/>
                                      </p:to>
                                    </p:set>
                                    <p:animEffect transition="in" filter="fade">
                                      <p:cBhvr>
                                        <p:cTn id="29" dur="500"/>
                                        <p:tgtEl>
                                          <p:spTgt spid="654338">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4338" grpId="0" build="p"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7474" name="Text Box 2"/>
          <p:cNvSpPr txBox="1">
            <a:spLocks noChangeArrowheads="1"/>
          </p:cNvSpPr>
          <p:nvPr/>
        </p:nvSpPr>
        <p:spPr bwMode="auto">
          <a:xfrm>
            <a:off x="299545" y="820738"/>
            <a:ext cx="8544910" cy="4493538"/>
          </a:xfrm>
          <a:prstGeom prst="rect">
            <a:avLst/>
          </a:prstGeom>
          <a:noFill/>
          <a:ln w="9525">
            <a:noFill/>
            <a:miter lim="800000"/>
            <a:headEnd/>
            <a:tailEnd/>
          </a:ln>
          <a:effectLst/>
        </p:spPr>
        <p:txBody>
          <a:bodyPr wrap="square">
            <a:spAutoFit/>
          </a:bodyPr>
          <a:lstStyle/>
          <a:p>
            <a:pPr algn="ctr">
              <a:defRPr/>
            </a:pPr>
            <a:r>
              <a:rPr lang="en-GB" sz="4000" smtClean="0">
                <a:solidFill>
                  <a:srgbClr val="FFFF00"/>
                </a:solidFill>
                <a:effectLst>
                  <a:outerShdw blurRad="38100" dist="38100" dir="2700000" algn="tl">
                    <a:srgbClr val="000000"/>
                  </a:outerShdw>
                </a:effectLst>
                <a:latin typeface="Calibri" pitchFamily="34" charset="0"/>
                <a:sym typeface="Wingdings" pitchFamily="2" charset="2"/>
              </a:rPr>
              <a:t>First CAVEAT:</a:t>
            </a:r>
          </a:p>
          <a:p>
            <a:pPr>
              <a:defRPr/>
            </a:pPr>
            <a:endParaRPr lang="en-GB" sz="1600" smtClean="0">
              <a:solidFill>
                <a:srgbClr val="FFFF00"/>
              </a:solidFill>
              <a:effectLst>
                <a:outerShdw blurRad="38100" dist="38100" dir="2700000" algn="tl">
                  <a:srgbClr val="000000"/>
                </a:outerShdw>
              </a:effectLst>
              <a:latin typeface="Calibri" pitchFamily="34" charset="0"/>
              <a:sym typeface="Wingdings" pitchFamily="2" charset="2"/>
            </a:endParaRPr>
          </a:p>
          <a:p>
            <a:pPr>
              <a:defRPr/>
            </a:pPr>
            <a:r>
              <a:rPr lang="en-GB" sz="2800" smtClean="0">
                <a:solidFill>
                  <a:schemeClr val="bg1"/>
                </a:solidFill>
                <a:effectLst>
                  <a:outerShdw blurRad="38100" dist="38100" dir="2700000" algn="tl">
                    <a:srgbClr val="000000"/>
                  </a:outerShdw>
                </a:effectLst>
                <a:latin typeface="Calibri" pitchFamily="34" charset="0"/>
                <a:sym typeface="Wingdings" pitchFamily="2" charset="2"/>
              </a:rPr>
              <a:t>Calculated melting parameters (degree and depth of melting) from MORB compositions are arguably invalid if the mantle source composition proves to be heterogeneous on all scales.</a:t>
            </a:r>
            <a:endParaRPr lang="en-GB" sz="1000" smtClean="0">
              <a:solidFill>
                <a:schemeClr val="bg1"/>
              </a:solidFill>
              <a:effectLst>
                <a:outerShdw blurRad="38100" dist="38100" dir="2700000" algn="tl">
                  <a:srgbClr val="000000"/>
                </a:outerShdw>
              </a:effectLst>
              <a:latin typeface="Calibri" pitchFamily="34" charset="0"/>
              <a:sym typeface="Wingdings" pitchFamily="2" charset="2"/>
            </a:endParaRPr>
          </a:p>
          <a:p>
            <a:pPr>
              <a:defRPr/>
            </a:pPr>
            <a:endParaRPr lang="en-GB" sz="1000" smtClean="0">
              <a:solidFill>
                <a:schemeClr val="bg1"/>
              </a:solidFill>
              <a:effectLst>
                <a:outerShdw blurRad="38100" dist="38100" dir="2700000" algn="tl">
                  <a:srgbClr val="000000"/>
                </a:outerShdw>
              </a:effectLst>
              <a:latin typeface="Calibri" pitchFamily="34" charset="0"/>
              <a:sym typeface="Wingdings" pitchFamily="2" charset="2"/>
            </a:endParaRPr>
          </a:p>
          <a:p>
            <a:pPr>
              <a:defRPr/>
            </a:pPr>
            <a:endParaRPr lang="en-GB" sz="3600" smtClean="0">
              <a:solidFill>
                <a:srgbClr val="FFFF00"/>
              </a:solidFill>
              <a:effectLst>
                <a:outerShdw blurRad="38100" dist="38100" dir="2700000" algn="tl">
                  <a:srgbClr val="000000"/>
                </a:outerShdw>
              </a:effectLst>
              <a:latin typeface="Calibri" pitchFamily="34" charset="0"/>
              <a:sym typeface="Wingdings" pitchFamily="2" charset="2"/>
            </a:endParaRPr>
          </a:p>
          <a:p>
            <a:pPr>
              <a:defRPr/>
            </a:pPr>
            <a:r>
              <a:rPr lang="en-GB" sz="3600" smtClean="0">
                <a:solidFill>
                  <a:srgbClr val="FFFF00"/>
                </a:solidFill>
                <a:effectLst>
                  <a:outerShdw blurRad="38100" dist="38100" dir="2700000" algn="tl">
                    <a:srgbClr val="000000"/>
                  </a:outerShdw>
                </a:effectLst>
                <a:latin typeface="Calibri" pitchFamily="34" charset="0"/>
                <a:sym typeface="Wingdings" pitchFamily="2" charset="2"/>
              </a:rPr>
              <a:t>Remember the</a:t>
            </a:r>
          </a:p>
          <a:p>
            <a:pPr>
              <a:defRPr/>
            </a:pPr>
            <a:r>
              <a:rPr lang="en-GB" sz="3600" smtClean="0">
                <a:solidFill>
                  <a:schemeClr val="bg1"/>
                </a:solidFill>
                <a:effectLst>
                  <a:outerShdw blurRad="38100" dist="38100" dir="2700000" algn="tl">
                    <a:srgbClr val="000000"/>
                  </a:outerShdw>
                </a:effectLst>
                <a:latin typeface="Calibri" pitchFamily="34" charset="0"/>
                <a:sym typeface="Wingdings" pitchFamily="2" charset="2"/>
              </a:rPr>
              <a:t>SUMA</a:t>
            </a:r>
            <a:r>
              <a:rPr lang="en-GB" sz="3600" smtClean="0">
                <a:solidFill>
                  <a:srgbClr val="FFFF00"/>
                </a:solidFill>
                <a:effectLst>
                  <a:outerShdw blurRad="38100" dist="38100" dir="2700000" algn="tl">
                    <a:srgbClr val="000000"/>
                  </a:outerShdw>
                </a:effectLst>
                <a:latin typeface="Calibri" pitchFamily="34" charset="0"/>
                <a:sym typeface="Wingdings" pitchFamily="2" charset="2"/>
              </a:rPr>
              <a:t> Model.</a:t>
            </a:r>
            <a:endParaRPr lang="en-GB" sz="3600">
              <a:solidFill>
                <a:srgbClr val="FFFF00"/>
              </a:solidFill>
              <a:effectLst>
                <a:outerShdw blurRad="38100" dist="38100" dir="2700000" algn="tl">
                  <a:srgbClr val="000000"/>
                </a:outerShdw>
              </a:effectLst>
              <a:latin typeface="Calibri" pitchFamily="34" charset="0"/>
              <a:sym typeface="Wingdings" pitchFamily="2" charset="2"/>
            </a:endParaRPr>
          </a:p>
        </p:txBody>
      </p:sp>
      <p:sp>
        <p:nvSpPr>
          <p:cNvPr id="617476" name="Text Box 4"/>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it-IT" sz="3200">
                <a:solidFill>
                  <a:schemeClr val="bg1"/>
                </a:solidFill>
                <a:effectLst>
                  <a:outerShdw blurRad="38100" dist="38100" dir="2700000" algn="tl">
                    <a:srgbClr val="000000"/>
                  </a:outerShdw>
                </a:effectLst>
                <a:latin typeface="Calibri" pitchFamily="34" charset="0"/>
              </a:rPr>
              <a:t>What</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we</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think</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we</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know</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about</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mantle</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processes</a:t>
            </a:r>
          </a:p>
        </p:txBody>
      </p:sp>
      <p:pic>
        <p:nvPicPr>
          <p:cNvPr id="617478" name="Picture 6"/>
          <p:cNvPicPr>
            <a:picLocks noChangeAspect="1" noChangeArrowheads="1"/>
          </p:cNvPicPr>
          <p:nvPr/>
        </p:nvPicPr>
        <p:blipFill>
          <a:blip r:embed="rId3" cstate="print"/>
          <a:srcRect b="45828"/>
          <a:stretch>
            <a:fillRect/>
          </a:stretch>
        </p:blipFill>
        <p:spPr bwMode="auto">
          <a:xfrm>
            <a:off x="3521075" y="3487738"/>
            <a:ext cx="5622925" cy="2984500"/>
          </a:xfrm>
          <a:prstGeom prst="rect">
            <a:avLst/>
          </a:prstGeom>
          <a:noFill/>
          <a:ln w="9525" algn="ctr">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17474">
                                            <p:txEl>
                                              <p:pRg st="0" end="0"/>
                                            </p:txEl>
                                          </p:spTgt>
                                        </p:tgtEl>
                                        <p:attrNameLst>
                                          <p:attrName>style.visibility</p:attrName>
                                        </p:attrNameLst>
                                      </p:cBhvr>
                                      <p:to>
                                        <p:strVal val="visible"/>
                                      </p:to>
                                    </p:set>
                                    <p:animEffect transition="in" filter="fade">
                                      <p:cBhvr>
                                        <p:cTn id="7" dur="500"/>
                                        <p:tgtEl>
                                          <p:spTgt spid="61747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17474">
                                            <p:txEl>
                                              <p:pRg st="2" end="2"/>
                                            </p:txEl>
                                          </p:spTgt>
                                        </p:tgtEl>
                                        <p:attrNameLst>
                                          <p:attrName>style.visibility</p:attrName>
                                        </p:attrNameLst>
                                      </p:cBhvr>
                                      <p:to>
                                        <p:strVal val="visible"/>
                                      </p:to>
                                    </p:set>
                                    <p:animEffect transition="in" filter="fade">
                                      <p:cBhvr>
                                        <p:cTn id="12" dur="500"/>
                                        <p:tgtEl>
                                          <p:spTgt spid="61747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17474">
                                            <p:txEl>
                                              <p:pRg st="5" end="5"/>
                                            </p:txEl>
                                          </p:spTgt>
                                        </p:tgtEl>
                                        <p:attrNameLst>
                                          <p:attrName>style.visibility</p:attrName>
                                        </p:attrNameLst>
                                      </p:cBhvr>
                                      <p:to>
                                        <p:strVal val="visible"/>
                                      </p:to>
                                    </p:set>
                                    <p:animEffect transition="in" filter="fade">
                                      <p:cBhvr>
                                        <p:cTn id="17" dur="500"/>
                                        <p:tgtEl>
                                          <p:spTgt spid="617474">
                                            <p:txEl>
                                              <p:pRg st="5" end="5"/>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17474">
                                            <p:txEl>
                                              <p:pRg st="6" end="6"/>
                                            </p:txEl>
                                          </p:spTgt>
                                        </p:tgtEl>
                                        <p:attrNameLst>
                                          <p:attrName>style.visibility</p:attrName>
                                        </p:attrNameLst>
                                      </p:cBhvr>
                                      <p:to>
                                        <p:strVal val="visible"/>
                                      </p:to>
                                    </p:set>
                                    <p:animEffect transition="in" filter="fade">
                                      <p:cBhvr>
                                        <p:cTn id="20" dur="500"/>
                                        <p:tgtEl>
                                          <p:spTgt spid="617474">
                                            <p:txEl>
                                              <p:pRg st="6" end="6"/>
                                            </p:txEl>
                                          </p:spTgt>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617478"/>
                                        </p:tgtEl>
                                        <p:attrNameLst>
                                          <p:attrName>style.visibility</p:attrName>
                                        </p:attrNameLst>
                                      </p:cBhvr>
                                      <p:to>
                                        <p:strVal val="visible"/>
                                      </p:to>
                                    </p:set>
                                    <p:animEffect transition="in" filter="fade">
                                      <p:cBhvr>
                                        <p:cTn id="24" dur="500"/>
                                        <p:tgtEl>
                                          <p:spTgt spid="6174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474" grpId="0" build="p"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7474" name="Text Box 2"/>
          <p:cNvSpPr txBox="1">
            <a:spLocks noChangeArrowheads="1"/>
          </p:cNvSpPr>
          <p:nvPr/>
        </p:nvSpPr>
        <p:spPr bwMode="auto">
          <a:xfrm>
            <a:off x="236483" y="820738"/>
            <a:ext cx="8671034" cy="5447645"/>
          </a:xfrm>
          <a:prstGeom prst="rect">
            <a:avLst/>
          </a:prstGeom>
          <a:noFill/>
          <a:ln w="9525">
            <a:noFill/>
            <a:miter lim="800000"/>
            <a:headEnd/>
            <a:tailEnd/>
          </a:ln>
          <a:effectLst/>
        </p:spPr>
        <p:txBody>
          <a:bodyPr wrap="square">
            <a:spAutoFit/>
          </a:bodyPr>
          <a:lstStyle/>
          <a:p>
            <a:pPr algn="ctr">
              <a:defRPr/>
            </a:pPr>
            <a:r>
              <a:rPr lang="en-GB" sz="4000" smtClean="0">
                <a:solidFill>
                  <a:srgbClr val="FFFF00"/>
                </a:solidFill>
                <a:effectLst>
                  <a:outerShdw blurRad="38100" dist="38100" dir="2700000" algn="tl">
                    <a:srgbClr val="000000"/>
                  </a:outerShdw>
                </a:effectLst>
                <a:latin typeface="Calibri" pitchFamily="34" charset="0"/>
                <a:sym typeface="Wingdings" pitchFamily="2" charset="2"/>
              </a:rPr>
              <a:t>First CAVEAT:</a:t>
            </a:r>
          </a:p>
          <a:p>
            <a:pPr>
              <a:defRPr/>
            </a:pPr>
            <a:r>
              <a:rPr lang="en-GB" sz="2800" smtClean="0">
                <a:solidFill>
                  <a:schemeClr val="bg1"/>
                </a:solidFill>
                <a:effectLst>
                  <a:outerShdw blurRad="38100" dist="38100" dir="2700000" algn="tl">
                    <a:srgbClr val="000000"/>
                  </a:outerShdw>
                </a:effectLst>
                <a:latin typeface="Calibri" pitchFamily="34" charset="0"/>
                <a:sym typeface="Wingdings" pitchFamily="2" charset="2"/>
              </a:rPr>
              <a:t>Melting of inhomogeneous mantle is a homogenising process:</a:t>
            </a:r>
          </a:p>
          <a:p>
            <a:pPr>
              <a:defRPr/>
            </a:pPr>
            <a:r>
              <a:rPr lang="en-GB" sz="2800" smtClean="0">
                <a:solidFill>
                  <a:schemeClr val="bg1"/>
                </a:solidFill>
                <a:effectLst>
                  <a:outerShdw blurRad="38100" dist="38100" dir="2700000" algn="tl">
                    <a:srgbClr val="000000"/>
                  </a:outerShdw>
                </a:effectLst>
                <a:latin typeface="Calibri" pitchFamily="34" charset="0"/>
                <a:sym typeface="Wingdings" pitchFamily="2" charset="2"/>
              </a:rPr>
              <a:t>Lowest solidus melt migrates into more refractory wall rock, reacts, freezes and enriches and so on with upwelling,  until a continuum of melt through inhomogeneous residue enables melt extraction.</a:t>
            </a:r>
          </a:p>
          <a:p>
            <a:pPr>
              <a:defRPr/>
            </a:pPr>
            <a:r>
              <a:rPr lang="en-GB" sz="2800" smtClean="0">
                <a:solidFill>
                  <a:schemeClr val="bg1"/>
                </a:solidFill>
                <a:effectLst>
                  <a:outerShdw blurRad="38100" dist="38100" dir="2700000" algn="tl">
                    <a:srgbClr val="000000"/>
                  </a:outerShdw>
                </a:effectLst>
                <a:latin typeface="Calibri" pitchFamily="34" charset="0"/>
                <a:sym typeface="Wingdings" pitchFamily="2" charset="2"/>
              </a:rPr>
              <a:t>Ideally an originally inhomogeneous subducted slab may be reconstructed to a low permeability MELT+Ol+Opx+Cpx+Ga layered lherzolite</a:t>
            </a:r>
            <a:r>
              <a:rPr lang="en-GB" sz="2800" b="1" smtClean="0">
                <a:solidFill>
                  <a:schemeClr val="bg1"/>
                </a:solidFill>
                <a:effectLst>
                  <a:outerShdw blurRad="38100" dist="38100" dir="2700000" algn="tl">
                    <a:srgbClr val="000000"/>
                  </a:outerShdw>
                </a:effectLst>
                <a:latin typeface="Calibri" pitchFamily="34" charset="0"/>
                <a:sym typeface="Wingdings" pitchFamily="2" charset="2"/>
              </a:rPr>
              <a:t> </a:t>
            </a:r>
            <a:r>
              <a:rPr lang="en-GB" sz="2800" smtClean="0">
                <a:solidFill>
                  <a:schemeClr val="bg1"/>
                </a:solidFill>
                <a:effectLst>
                  <a:outerShdw blurRad="38100" dist="38100" dir="2700000" algn="tl">
                    <a:srgbClr val="000000"/>
                  </a:outerShdw>
                </a:effectLst>
                <a:latin typeface="Calibri" pitchFamily="34" charset="0"/>
                <a:sym typeface="Wingdings" pitchFamily="2" charset="2"/>
              </a:rPr>
              <a:t>in which layers represent original inhomogeneity (gabbroCpx-rich layer) bounded by Opx+Ga-rich layer.</a:t>
            </a:r>
            <a:endParaRPr lang="en-GB" sz="360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617476" name="Text Box 4"/>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it-IT" sz="3200">
                <a:solidFill>
                  <a:schemeClr val="bg1"/>
                </a:solidFill>
                <a:effectLst>
                  <a:outerShdw blurRad="38100" dist="38100" dir="2700000" algn="tl">
                    <a:srgbClr val="000000"/>
                  </a:outerShdw>
                </a:effectLst>
                <a:latin typeface="Calibri" pitchFamily="34" charset="0"/>
              </a:rPr>
              <a:t>What</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we</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think</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we</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know</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about</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mantle</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processes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17474">
                                            <p:txEl>
                                              <p:pRg st="1" end="1"/>
                                            </p:txEl>
                                          </p:spTgt>
                                        </p:tgtEl>
                                        <p:attrNameLst>
                                          <p:attrName>style.visibility</p:attrName>
                                        </p:attrNameLst>
                                      </p:cBhvr>
                                      <p:to>
                                        <p:strVal val="visible"/>
                                      </p:to>
                                    </p:set>
                                    <p:animEffect transition="in" filter="fade">
                                      <p:cBhvr>
                                        <p:cTn id="7" dur="500"/>
                                        <p:tgtEl>
                                          <p:spTgt spid="61747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17474">
                                            <p:txEl>
                                              <p:pRg st="2" end="2"/>
                                            </p:txEl>
                                          </p:spTgt>
                                        </p:tgtEl>
                                        <p:attrNameLst>
                                          <p:attrName>style.visibility</p:attrName>
                                        </p:attrNameLst>
                                      </p:cBhvr>
                                      <p:to>
                                        <p:strVal val="visible"/>
                                      </p:to>
                                    </p:set>
                                    <p:animEffect transition="in" filter="fade">
                                      <p:cBhvr>
                                        <p:cTn id="12" dur="500"/>
                                        <p:tgtEl>
                                          <p:spTgt spid="61747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17474">
                                            <p:txEl>
                                              <p:pRg st="3" end="3"/>
                                            </p:txEl>
                                          </p:spTgt>
                                        </p:tgtEl>
                                        <p:attrNameLst>
                                          <p:attrName>style.visibility</p:attrName>
                                        </p:attrNameLst>
                                      </p:cBhvr>
                                      <p:to>
                                        <p:strVal val="visible"/>
                                      </p:to>
                                    </p:set>
                                    <p:animEffect transition="in" filter="fade">
                                      <p:cBhvr>
                                        <p:cTn id="17" dur="500"/>
                                        <p:tgtEl>
                                          <p:spTgt spid="61747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474" grpId="0" uiExpand="1" build="p"/>
    </p:bld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65634" name="Text Box 2"/>
          <p:cNvSpPr txBox="1">
            <a:spLocks noChangeArrowheads="1"/>
          </p:cNvSpPr>
          <p:nvPr/>
        </p:nvSpPr>
        <p:spPr bwMode="auto">
          <a:xfrm>
            <a:off x="346841" y="820738"/>
            <a:ext cx="8450318" cy="3416320"/>
          </a:xfrm>
          <a:prstGeom prst="rect">
            <a:avLst/>
          </a:prstGeom>
          <a:noFill/>
          <a:ln w="9525">
            <a:noFill/>
            <a:miter lim="800000"/>
            <a:headEnd/>
            <a:tailEnd/>
          </a:ln>
          <a:effectLst/>
        </p:spPr>
        <p:txBody>
          <a:bodyPr wrap="square">
            <a:spAutoFit/>
          </a:bodyPr>
          <a:lstStyle/>
          <a:p>
            <a:pPr algn="ctr">
              <a:defRPr/>
            </a:pPr>
            <a:r>
              <a:rPr lang="en-GB" sz="4000" smtClean="0">
                <a:solidFill>
                  <a:srgbClr val="FFFF00"/>
                </a:solidFill>
                <a:effectLst>
                  <a:outerShdw blurRad="38100" dist="38100" dir="2700000" algn="tl">
                    <a:srgbClr val="000000"/>
                  </a:outerShdw>
                </a:effectLst>
                <a:latin typeface="Calibri" pitchFamily="34" charset="0"/>
                <a:sym typeface="Wingdings" pitchFamily="2" charset="2"/>
              </a:rPr>
              <a:t>First CAVEAT:</a:t>
            </a:r>
          </a:p>
          <a:p>
            <a:pPr>
              <a:defRPr/>
            </a:pPr>
            <a:endParaRPr lang="en-GB" sz="1600" smtClean="0">
              <a:solidFill>
                <a:srgbClr val="FFFF00"/>
              </a:solidFill>
              <a:effectLst>
                <a:outerShdw blurRad="38100" dist="38100" dir="2700000" algn="tl">
                  <a:srgbClr val="000000"/>
                </a:outerShdw>
              </a:effectLst>
              <a:latin typeface="Calibri" pitchFamily="34" charset="0"/>
              <a:sym typeface="Wingdings" pitchFamily="2" charset="2"/>
            </a:endParaRPr>
          </a:p>
          <a:p>
            <a:pPr>
              <a:defRPr/>
            </a:pPr>
            <a:r>
              <a:rPr lang="en-GB" sz="3200" smtClean="0">
                <a:solidFill>
                  <a:schemeClr val="bg1"/>
                </a:solidFill>
                <a:effectLst>
                  <a:outerShdw blurRad="38100" dist="38100" dir="2700000" algn="tl">
                    <a:srgbClr val="000000"/>
                  </a:outerShdw>
                </a:effectLst>
                <a:latin typeface="Calibri" pitchFamily="34" charset="0"/>
                <a:sym typeface="Wingdings" pitchFamily="2" charset="2"/>
              </a:rPr>
              <a:t>To use MORB composition as a proxy for igneous ocean crust in models of chemical geodynamics neglects the fact that MORB represent only a compositional end-member and constitute no more than 10–15% of the total crustal mass.</a:t>
            </a:r>
            <a:endParaRPr lang="en-GB" sz="320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965635" name="Text Box 3"/>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it-IT" sz="3200">
                <a:solidFill>
                  <a:schemeClr val="bg1"/>
                </a:solidFill>
                <a:effectLst>
                  <a:outerShdw blurRad="38100" dist="38100" dir="2700000" algn="tl">
                    <a:srgbClr val="000000"/>
                  </a:outerShdw>
                </a:effectLst>
                <a:latin typeface="Calibri" pitchFamily="34" charset="0"/>
              </a:rPr>
              <a:t>What</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we</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think</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we</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know</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about</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mantle</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processes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65634">
                                            <p:txEl>
                                              <p:pRg st="2" end="2"/>
                                            </p:txEl>
                                          </p:spTgt>
                                        </p:tgtEl>
                                        <p:attrNameLst>
                                          <p:attrName>style.visibility</p:attrName>
                                        </p:attrNameLst>
                                      </p:cBhvr>
                                      <p:to>
                                        <p:strVal val="visible"/>
                                      </p:to>
                                    </p:set>
                                    <p:animEffect transition="in" filter="fade">
                                      <p:cBhvr>
                                        <p:cTn id="7" dur="1000"/>
                                        <p:tgtEl>
                                          <p:spTgt spid="96563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5634" grpId="0" build="p"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9522" name="Text Box 2"/>
          <p:cNvSpPr txBox="1">
            <a:spLocks noChangeArrowheads="1"/>
          </p:cNvSpPr>
          <p:nvPr/>
        </p:nvSpPr>
        <p:spPr bwMode="auto">
          <a:xfrm>
            <a:off x="236483" y="820738"/>
            <a:ext cx="8671034" cy="5489575"/>
          </a:xfrm>
          <a:prstGeom prst="rect">
            <a:avLst/>
          </a:prstGeom>
          <a:noFill/>
          <a:ln w="9525">
            <a:noFill/>
            <a:miter lim="800000"/>
            <a:headEnd/>
            <a:tailEnd/>
          </a:ln>
          <a:effectLst/>
        </p:spPr>
        <p:txBody>
          <a:bodyPr wrap="square">
            <a:spAutoFit/>
          </a:bodyPr>
          <a:lstStyle/>
          <a:p>
            <a:pPr>
              <a:defRPr/>
            </a:pPr>
            <a:r>
              <a:rPr lang="it-IT" sz="2800">
                <a:solidFill>
                  <a:srgbClr val="FFFF00"/>
                </a:solidFill>
                <a:effectLst>
                  <a:outerShdw blurRad="38100" dist="38100" dir="2700000" algn="tl">
                    <a:srgbClr val="000000"/>
                  </a:outerShdw>
                </a:effectLst>
                <a:latin typeface="Calibri" pitchFamily="34" charset="0"/>
                <a:sym typeface="Wingdings" pitchFamily="2" charset="2"/>
              </a:rPr>
              <a:t>Abyssal peridotites should provide more direct information on mantle melting, melt extraction and post-melting processes.</a:t>
            </a:r>
            <a:endParaRPr lang="it-IT" sz="900">
              <a:solidFill>
                <a:srgbClr val="FFFF00"/>
              </a:solidFill>
              <a:effectLst>
                <a:outerShdw blurRad="38100" dist="38100" dir="2700000" algn="tl">
                  <a:srgbClr val="000000"/>
                </a:outerShdw>
              </a:effectLst>
              <a:latin typeface="Calibri" pitchFamily="34" charset="0"/>
              <a:sym typeface="Wingdings" pitchFamily="2" charset="2"/>
            </a:endParaRPr>
          </a:p>
          <a:p>
            <a:pPr>
              <a:defRPr/>
            </a:pPr>
            <a:endParaRPr lang="it-IT" sz="900">
              <a:solidFill>
                <a:srgbClr val="FFFF00"/>
              </a:solidFill>
              <a:effectLst>
                <a:outerShdw blurRad="38100" dist="38100" dir="2700000" algn="tl">
                  <a:srgbClr val="000000"/>
                </a:outerShdw>
              </a:effectLst>
              <a:latin typeface="Calibri" pitchFamily="34" charset="0"/>
              <a:sym typeface="Wingdings" pitchFamily="2" charset="2"/>
            </a:endParaRPr>
          </a:p>
          <a:p>
            <a:pPr>
              <a:defRPr/>
            </a:pPr>
            <a:r>
              <a:rPr lang="it-IT" sz="2800">
                <a:solidFill>
                  <a:schemeClr val="bg1"/>
                </a:solidFill>
                <a:effectLst>
                  <a:outerShdw blurRad="38100" dist="38100" dir="2700000" algn="tl">
                    <a:srgbClr val="000000"/>
                  </a:outerShdw>
                </a:effectLst>
                <a:latin typeface="Calibri" pitchFamily="34" charset="0"/>
                <a:sym typeface="Wingdings" pitchFamily="2" charset="2"/>
              </a:rPr>
              <a:t>A genuine understanding of the petrogenesis of abyssal peridotites remains out of reach because we do not have sufficient observations.</a:t>
            </a:r>
            <a:endParaRPr lang="it-IT" sz="900">
              <a:solidFill>
                <a:schemeClr val="bg1"/>
              </a:solidFill>
              <a:effectLst>
                <a:outerShdw blurRad="38100" dist="38100" dir="2700000" algn="tl">
                  <a:srgbClr val="000000"/>
                </a:outerShdw>
              </a:effectLst>
              <a:latin typeface="Calibri" pitchFamily="34" charset="0"/>
              <a:sym typeface="Wingdings" pitchFamily="2" charset="2"/>
            </a:endParaRPr>
          </a:p>
          <a:p>
            <a:pPr>
              <a:defRPr/>
            </a:pPr>
            <a:endParaRPr lang="it-IT" sz="900">
              <a:solidFill>
                <a:schemeClr val="bg1"/>
              </a:solidFill>
              <a:effectLst>
                <a:outerShdw blurRad="38100" dist="38100" dir="2700000" algn="tl">
                  <a:srgbClr val="000000"/>
                </a:outerShdw>
              </a:effectLst>
              <a:latin typeface="Calibri" pitchFamily="34" charset="0"/>
              <a:sym typeface="Wingdings" pitchFamily="2" charset="2"/>
            </a:endParaRPr>
          </a:p>
          <a:p>
            <a:pPr>
              <a:defRPr/>
            </a:pPr>
            <a:r>
              <a:rPr lang="it-IT" sz="2800">
                <a:solidFill>
                  <a:srgbClr val="FFFF00"/>
                </a:solidFill>
                <a:effectLst>
                  <a:outerShdw blurRad="38100" dist="38100" dir="2700000" algn="tl">
                    <a:srgbClr val="000000"/>
                  </a:outerShdw>
                </a:effectLst>
                <a:latin typeface="Calibri" pitchFamily="34" charset="0"/>
                <a:sym typeface="Wingdings" pitchFamily="2" charset="2"/>
              </a:rPr>
              <a:t>For example, everything we know about the abyssal peridotites from the literature is largely based on the same </a:t>
            </a:r>
            <a:r>
              <a:rPr lang="it-IT" sz="2800" u="sng">
                <a:solidFill>
                  <a:srgbClr val="FFFF00"/>
                </a:solidFill>
                <a:effectLst>
                  <a:outerShdw blurRad="38100" dist="38100" dir="2700000" algn="tl">
                    <a:srgbClr val="000000"/>
                  </a:outerShdw>
                </a:effectLst>
                <a:latin typeface="Calibri" pitchFamily="34" charset="0"/>
                <a:sym typeface="Wingdings" pitchFamily="2" charset="2"/>
              </a:rPr>
              <a:t>limited observations</a:t>
            </a:r>
            <a:r>
              <a:rPr lang="it-IT" sz="2800">
                <a:solidFill>
                  <a:srgbClr val="FFFF00"/>
                </a:solidFill>
                <a:effectLst>
                  <a:outerShdw blurRad="38100" dist="38100" dir="2700000" algn="tl">
                    <a:srgbClr val="000000"/>
                  </a:outerShdw>
                </a:effectLst>
                <a:latin typeface="Calibri" pitchFamily="34" charset="0"/>
                <a:sym typeface="Wingdings" pitchFamily="2" charset="2"/>
              </a:rPr>
              <a:t>:</a:t>
            </a:r>
          </a:p>
          <a:p>
            <a:pPr algn="r">
              <a:defRPr/>
            </a:pPr>
            <a:r>
              <a:rPr lang="it-IT" sz="2800">
                <a:solidFill>
                  <a:schemeClr val="bg1"/>
                </a:solidFill>
                <a:effectLst>
                  <a:outerShdw blurRad="38100" dist="38100" dir="2700000" algn="tl">
                    <a:srgbClr val="000000"/>
                  </a:outerShdw>
                </a:effectLst>
                <a:latin typeface="Calibri" pitchFamily="34" charset="0"/>
                <a:sym typeface="Wingdings" pitchFamily="2" charset="2"/>
              </a:rPr>
              <a:t>Mode of minerals</a:t>
            </a:r>
          </a:p>
          <a:p>
            <a:pPr algn="r">
              <a:defRPr/>
            </a:pPr>
            <a:r>
              <a:rPr lang="it-IT" sz="2800">
                <a:solidFill>
                  <a:schemeClr val="bg1"/>
                </a:solidFill>
                <a:effectLst>
                  <a:outerShdw blurRad="38100" dist="38100" dir="2700000" algn="tl">
                    <a:srgbClr val="000000"/>
                  </a:outerShdw>
                </a:effectLst>
                <a:latin typeface="Calibri" pitchFamily="34" charset="0"/>
                <a:sym typeface="Wingdings" pitchFamily="2" charset="2"/>
              </a:rPr>
              <a:t>Major element compositions of residual minerals</a:t>
            </a:r>
          </a:p>
          <a:p>
            <a:pPr algn="r">
              <a:defRPr/>
            </a:pPr>
            <a:r>
              <a:rPr lang="it-IT" sz="2800">
                <a:solidFill>
                  <a:schemeClr val="bg1"/>
                </a:solidFill>
                <a:effectLst>
                  <a:outerShdw blurRad="38100" dist="38100" dir="2700000" algn="tl">
                    <a:srgbClr val="000000"/>
                  </a:outerShdw>
                </a:effectLst>
                <a:latin typeface="Calibri" pitchFamily="34" charset="0"/>
                <a:sym typeface="Wingdings" pitchFamily="2" charset="2"/>
              </a:rPr>
              <a:t>Trace element data on residual cpx</a:t>
            </a:r>
          </a:p>
        </p:txBody>
      </p:sp>
      <p:sp>
        <p:nvSpPr>
          <p:cNvPr id="619524" name="Text Box 4"/>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it-IT" sz="3200">
                <a:solidFill>
                  <a:schemeClr val="bg1"/>
                </a:solidFill>
                <a:effectLst>
                  <a:outerShdw blurRad="38100" dist="38100" dir="2700000" algn="tl">
                    <a:srgbClr val="000000"/>
                  </a:outerShdw>
                </a:effectLst>
                <a:latin typeface="Calibri" pitchFamily="34" charset="0"/>
              </a:rPr>
              <a:t>What</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we</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think</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we</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know</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about</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mantle</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processes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19522">
                                            <p:txEl>
                                              <p:pRg st="0" end="0"/>
                                            </p:txEl>
                                          </p:spTgt>
                                        </p:tgtEl>
                                        <p:attrNameLst>
                                          <p:attrName>style.visibility</p:attrName>
                                        </p:attrNameLst>
                                      </p:cBhvr>
                                      <p:to>
                                        <p:strVal val="visible"/>
                                      </p:to>
                                    </p:set>
                                    <p:animEffect transition="in" filter="fade">
                                      <p:cBhvr>
                                        <p:cTn id="7" dur="1000"/>
                                        <p:tgtEl>
                                          <p:spTgt spid="6195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19522">
                                            <p:txEl>
                                              <p:pRg st="2" end="2"/>
                                            </p:txEl>
                                          </p:spTgt>
                                        </p:tgtEl>
                                        <p:attrNameLst>
                                          <p:attrName>style.visibility</p:attrName>
                                        </p:attrNameLst>
                                      </p:cBhvr>
                                      <p:to>
                                        <p:strVal val="visible"/>
                                      </p:to>
                                    </p:set>
                                    <p:animEffect transition="in" filter="fade">
                                      <p:cBhvr>
                                        <p:cTn id="12" dur="1000"/>
                                        <p:tgtEl>
                                          <p:spTgt spid="61952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19522">
                                            <p:txEl>
                                              <p:pRg st="4" end="4"/>
                                            </p:txEl>
                                          </p:spTgt>
                                        </p:tgtEl>
                                        <p:attrNameLst>
                                          <p:attrName>style.visibility</p:attrName>
                                        </p:attrNameLst>
                                      </p:cBhvr>
                                      <p:to>
                                        <p:strVal val="visible"/>
                                      </p:to>
                                    </p:set>
                                    <p:animEffect transition="in" filter="fade">
                                      <p:cBhvr>
                                        <p:cTn id="17" dur="1000"/>
                                        <p:tgtEl>
                                          <p:spTgt spid="61952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19522">
                                            <p:txEl>
                                              <p:pRg st="5" end="5"/>
                                            </p:txEl>
                                          </p:spTgt>
                                        </p:tgtEl>
                                        <p:attrNameLst>
                                          <p:attrName>style.visibility</p:attrName>
                                        </p:attrNameLst>
                                      </p:cBhvr>
                                      <p:to>
                                        <p:strVal val="visible"/>
                                      </p:to>
                                    </p:set>
                                    <p:animEffect transition="in" filter="fade">
                                      <p:cBhvr>
                                        <p:cTn id="22" dur="1000"/>
                                        <p:tgtEl>
                                          <p:spTgt spid="619522">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19522">
                                            <p:txEl>
                                              <p:pRg st="6" end="6"/>
                                            </p:txEl>
                                          </p:spTgt>
                                        </p:tgtEl>
                                        <p:attrNameLst>
                                          <p:attrName>style.visibility</p:attrName>
                                        </p:attrNameLst>
                                      </p:cBhvr>
                                      <p:to>
                                        <p:strVal val="visible"/>
                                      </p:to>
                                    </p:set>
                                    <p:animEffect transition="in" filter="fade">
                                      <p:cBhvr>
                                        <p:cTn id="27" dur="1000"/>
                                        <p:tgtEl>
                                          <p:spTgt spid="619522">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19522">
                                            <p:txEl>
                                              <p:pRg st="7" end="7"/>
                                            </p:txEl>
                                          </p:spTgt>
                                        </p:tgtEl>
                                        <p:attrNameLst>
                                          <p:attrName>style.visibility</p:attrName>
                                        </p:attrNameLst>
                                      </p:cBhvr>
                                      <p:to>
                                        <p:strVal val="visible"/>
                                      </p:to>
                                    </p:set>
                                    <p:animEffect transition="in" filter="fade">
                                      <p:cBhvr>
                                        <p:cTn id="32" dur="1000"/>
                                        <p:tgtEl>
                                          <p:spTgt spid="61952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9522" grpId="0" build="p"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570" name="Text Box 2"/>
          <p:cNvSpPr txBox="1">
            <a:spLocks noChangeArrowheads="1"/>
          </p:cNvSpPr>
          <p:nvPr/>
        </p:nvSpPr>
        <p:spPr bwMode="auto">
          <a:xfrm>
            <a:off x="268014" y="1727200"/>
            <a:ext cx="8607972" cy="4816703"/>
          </a:xfrm>
          <a:prstGeom prst="rect">
            <a:avLst/>
          </a:prstGeom>
          <a:noFill/>
          <a:ln w="9525">
            <a:noFill/>
            <a:miter lim="800000"/>
            <a:headEnd/>
            <a:tailEnd/>
          </a:ln>
          <a:effectLst/>
        </p:spPr>
        <p:txBody>
          <a:bodyPr wrap="square">
            <a:spAutoFit/>
          </a:bodyPr>
          <a:lstStyle/>
          <a:p>
            <a:pPr marL="342900" indent="-342900">
              <a:defRPr/>
            </a:pP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1.</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 Plate separation at ocean ridges causes the asthenospheric mantle below to rise;</a:t>
            </a:r>
          </a:p>
          <a:p>
            <a:pPr marL="342900" indent="-342900">
              <a:buFontTx/>
              <a:buChar char="•"/>
              <a:defRPr/>
            </a:pPr>
            <a:endParaRPr lang="en-GB" sz="900" dirty="0" smtClean="0">
              <a:solidFill>
                <a:schemeClr val="bg1"/>
              </a:solidFill>
              <a:effectLst>
                <a:outerShdw blurRad="38100" dist="38100" dir="2700000" algn="tl">
                  <a:srgbClr val="000000"/>
                </a:outerShdw>
              </a:effectLst>
              <a:latin typeface="Calibri" pitchFamily="34" charset="0"/>
              <a:sym typeface="Wingdings" pitchFamily="2" charset="2"/>
            </a:endParaRPr>
          </a:p>
          <a:p>
            <a:pPr marL="342900" indent="-342900">
              <a:defRPr/>
            </a:pP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2.</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 This upwelling (solid) mantle begins to melt when it intersects the solidus at a depth </a:t>
            </a: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P</a:t>
            </a:r>
            <a:r>
              <a:rPr lang="en-GB" sz="2800" baseline="-25000" dirty="0" smtClean="0">
                <a:solidFill>
                  <a:srgbClr val="FFFF00"/>
                </a:solidFill>
                <a:effectLst>
                  <a:outerShdw blurRad="38100" dist="38100" dir="2700000" algn="tl">
                    <a:srgbClr val="000000"/>
                  </a:outerShdw>
                </a:effectLst>
                <a:latin typeface="Calibri" pitchFamily="34" charset="0"/>
                <a:sym typeface="Wingdings" pitchFamily="2" charset="2"/>
              </a:rPr>
              <a:t>0</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a:t>
            </a:r>
            <a:endParaRPr lang="en-GB" sz="900" dirty="0" smtClean="0">
              <a:solidFill>
                <a:schemeClr val="bg1"/>
              </a:solidFill>
              <a:effectLst>
                <a:outerShdw blurRad="38100" dist="38100" dir="2700000" algn="tl">
                  <a:srgbClr val="000000"/>
                </a:outerShdw>
              </a:effectLst>
              <a:latin typeface="Calibri" pitchFamily="34" charset="0"/>
              <a:sym typeface="Wingdings" pitchFamily="2" charset="2"/>
            </a:endParaRPr>
          </a:p>
          <a:p>
            <a:pPr marL="342900" indent="-342900">
              <a:defRPr/>
            </a:pPr>
            <a:endParaRPr lang="en-GB" sz="900" dirty="0" smtClean="0">
              <a:solidFill>
                <a:schemeClr val="bg1"/>
              </a:solidFill>
              <a:effectLst>
                <a:outerShdw blurRad="38100" dist="38100" dir="2700000" algn="tl">
                  <a:srgbClr val="000000"/>
                </a:outerShdw>
              </a:effectLst>
              <a:latin typeface="Calibri" pitchFamily="34" charset="0"/>
              <a:sym typeface="Wingdings" pitchFamily="2" charset="2"/>
            </a:endParaRPr>
          </a:p>
          <a:p>
            <a:pPr marL="342900" indent="-342900">
              <a:defRPr/>
            </a:pP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3.</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 Melting continues as the melting mantle rises (decompression) until it reaches a depth </a:t>
            </a: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P</a:t>
            </a:r>
            <a:r>
              <a:rPr lang="en-GB" sz="2800" baseline="-25000" dirty="0" smtClean="0">
                <a:solidFill>
                  <a:srgbClr val="FFFF00"/>
                </a:solidFill>
                <a:effectLst>
                  <a:outerShdw blurRad="38100" dist="38100" dir="2700000" algn="tl">
                    <a:srgbClr val="000000"/>
                  </a:outerShdw>
                </a:effectLst>
                <a:latin typeface="Calibri" pitchFamily="34" charset="0"/>
                <a:sym typeface="Wingdings" pitchFamily="2" charset="2"/>
              </a:rPr>
              <a:t>f</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 as a result of conductive cooling to the seafloor;</a:t>
            </a:r>
            <a:endParaRPr lang="en-GB" sz="900" dirty="0" smtClean="0">
              <a:solidFill>
                <a:schemeClr val="bg1"/>
              </a:solidFill>
              <a:effectLst>
                <a:outerShdw blurRad="38100" dist="38100" dir="2700000" algn="tl">
                  <a:srgbClr val="000000"/>
                </a:outerShdw>
              </a:effectLst>
              <a:latin typeface="Calibri" pitchFamily="34" charset="0"/>
              <a:sym typeface="Wingdings" pitchFamily="2" charset="2"/>
            </a:endParaRPr>
          </a:p>
          <a:p>
            <a:pPr marL="342900" indent="-342900">
              <a:defRPr/>
            </a:pPr>
            <a:endParaRPr lang="en-GB" sz="900" dirty="0" smtClean="0">
              <a:solidFill>
                <a:schemeClr val="bg1"/>
              </a:solidFill>
              <a:effectLst>
                <a:outerShdw blurRad="38100" dist="38100" dir="2700000" algn="tl">
                  <a:srgbClr val="000000"/>
                </a:outerShdw>
              </a:effectLst>
              <a:latin typeface="Calibri" pitchFamily="34" charset="0"/>
              <a:sym typeface="Wingdings" pitchFamily="2" charset="2"/>
            </a:endParaRPr>
          </a:p>
          <a:p>
            <a:pPr marL="342900" indent="-342900">
              <a:defRPr/>
            </a:pP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4.</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 The depth range between the base of the igneous crust and the depth of melting cessation (P</a:t>
            </a:r>
            <a:r>
              <a:rPr lang="en-GB" sz="2800" baseline="-25000" dirty="0" smtClean="0">
                <a:solidFill>
                  <a:schemeClr val="bg1"/>
                </a:solidFill>
                <a:effectLst>
                  <a:outerShdw blurRad="38100" dist="38100" dir="2700000" algn="tl">
                    <a:srgbClr val="000000"/>
                  </a:outerShdw>
                </a:effectLst>
                <a:latin typeface="Calibri" pitchFamily="34" charset="0"/>
                <a:sym typeface="Wingdings" pitchFamily="2" charset="2"/>
              </a:rPr>
              <a:t>f</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 is termed </a:t>
            </a: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‘cold’ thermal boundary layer</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 (TBL);</a:t>
            </a:r>
            <a:endParaRPr lang="en-GB" sz="2800" dirty="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621571" name="Text Box 3"/>
          <p:cNvSpPr txBox="1">
            <a:spLocks noChangeArrowheads="1"/>
          </p:cNvSpPr>
          <p:nvPr/>
        </p:nvSpPr>
        <p:spPr bwMode="auto">
          <a:xfrm>
            <a:off x="0" y="1077913"/>
            <a:ext cx="9144000" cy="646331"/>
          </a:xfrm>
          <a:prstGeom prst="rect">
            <a:avLst/>
          </a:prstGeom>
          <a:noFill/>
          <a:ln w="9525" algn="ctr">
            <a:noFill/>
            <a:miter lim="800000"/>
            <a:headEnd/>
            <a:tailEnd/>
          </a:ln>
          <a:effectLst/>
        </p:spPr>
        <p:txBody>
          <a:bodyPr>
            <a:spAutoFit/>
          </a:bodyPr>
          <a:lstStyle/>
          <a:p>
            <a:pPr algn="r">
              <a:defRPr/>
            </a:pPr>
            <a:r>
              <a:rPr lang="en-GB" sz="3600" dirty="0" smtClean="0">
                <a:solidFill>
                  <a:srgbClr val="FFFF00"/>
                </a:solidFill>
                <a:effectLst>
                  <a:outerShdw blurRad="38100" dist="38100" dir="2700000" algn="tl">
                    <a:srgbClr val="000000"/>
                  </a:outerShdw>
                </a:effectLst>
                <a:latin typeface="Calibri" pitchFamily="34" charset="0"/>
              </a:rPr>
              <a:t>Working Framework:</a:t>
            </a:r>
            <a:endParaRPr lang="en-GB" sz="3600" dirty="0">
              <a:solidFill>
                <a:srgbClr val="FFFF00"/>
              </a:solidFill>
              <a:effectLst>
                <a:outerShdw blurRad="38100" dist="38100" dir="2700000" algn="tl">
                  <a:srgbClr val="000000"/>
                </a:outerShdw>
              </a:effectLst>
              <a:latin typeface="Calibri" pitchFamily="34" charset="0"/>
            </a:endParaRPr>
          </a:p>
        </p:txBody>
      </p:sp>
      <p:sp>
        <p:nvSpPr>
          <p:cNvPr id="621572" name="Text Box 4"/>
          <p:cNvSpPr txBox="1">
            <a:spLocks noChangeArrowheads="1"/>
          </p:cNvSpPr>
          <p:nvPr/>
        </p:nvSpPr>
        <p:spPr bwMode="auto">
          <a:xfrm>
            <a:off x="0" y="88900"/>
            <a:ext cx="9144000" cy="1066800"/>
          </a:xfrm>
          <a:prstGeom prst="rect">
            <a:avLst/>
          </a:prstGeom>
          <a:noFill/>
          <a:ln w="9525" algn="ctr">
            <a:noFill/>
            <a:miter lim="800000"/>
            <a:headEnd/>
            <a:tailEnd/>
          </a:ln>
          <a:effectLst/>
        </p:spPr>
        <p:txBody>
          <a:bodyPr>
            <a:spAutoFit/>
          </a:bodyPr>
          <a:lstStyle/>
          <a:p>
            <a:pPr algn="ctr">
              <a:defRPr/>
            </a:pPr>
            <a:r>
              <a:rPr lang="en-GB" sz="3200" smtClean="0">
                <a:solidFill>
                  <a:schemeClr val="bg1"/>
                </a:solidFill>
                <a:effectLst>
                  <a:outerShdw blurRad="38100" dist="38100" dir="2700000" algn="tl">
                    <a:srgbClr val="000000"/>
                  </a:outerShdw>
                </a:effectLst>
                <a:latin typeface="Calibri" pitchFamily="34" charset="0"/>
              </a:rPr>
              <a:t>Mantle melting, melt extraction and post-melting processes beneath mid-ocean ridges</a:t>
            </a:r>
            <a:endParaRPr lang="en-GB" sz="3200">
              <a:solidFill>
                <a:schemeClr val="bg1"/>
              </a:solidFill>
              <a:effectLst>
                <a:outerShdw blurRad="38100" dist="38100" dir="2700000" algn="tl">
                  <a:srgbClr val="000000"/>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21572"/>
                                        </p:tgtEl>
                                        <p:attrNameLst>
                                          <p:attrName>style.visibility</p:attrName>
                                        </p:attrNameLst>
                                      </p:cBhvr>
                                      <p:to>
                                        <p:strVal val="visible"/>
                                      </p:to>
                                    </p:set>
                                    <p:animEffect transition="in" filter="fade">
                                      <p:cBhvr>
                                        <p:cTn id="7" dur="500"/>
                                        <p:tgtEl>
                                          <p:spTgt spid="62157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21571"/>
                                        </p:tgtEl>
                                        <p:attrNameLst>
                                          <p:attrName>style.visibility</p:attrName>
                                        </p:attrNameLst>
                                      </p:cBhvr>
                                      <p:to>
                                        <p:strVal val="visible"/>
                                      </p:to>
                                    </p:set>
                                    <p:animEffect transition="in" filter="fade">
                                      <p:cBhvr>
                                        <p:cTn id="12" dur="500"/>
                                        <p:tgtEl>
                                          <p:spTgt spid="62157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21570">
                                            <p:txEl>
                                              <p:pRg st="0" end="0"/>
                                            </p:txEl>
                                          </p:spTgt>
                                        </p:tgtEl>
                                        <p:attrNameLst>
                                          <p:attrName>style.visibility</p:attrName>
                                        </p:attrNameLst>
                                      </p:cBhvr>
                                      <p:to>
                                        <p:strVal val="visible"/>
                                      </p:to>
                                    </p:set>
                                    <p:animEffect transition="in" filter="fade">
                                      <p:cBhvr>
                                        <p:cTn id="17" dur="500"/>
                                        <p:tgtEl>
                                          <p:spTgt spid="62157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21570">
                                            <p:txEl>
                                              <p:pRg st="2" end="2"/>
                                            </p:txEl>
                                          </p:spTgt>
                                        </p:tgtEl>
                                        <p:attrNameLst>
                                          <p:attrName>style.visibility</p:attrName>
                                        </p:attrNameLst>
                                      </p:cBhvr>
                                      <p:to>
                                        <p:strVal val="visible"/>
                                      </p:to>
                                    </p:set>
                                    <p:animEffect transition="in" filter="fade">
                                      <p:cBhvr>
                                        <p:cTn id="22" dur="500"/>
                                        <p:tgtEl>
                                          <p:spTgt spid="62157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21570">
                                            <p:txEl>
                                              <p:pRg st="4" end="4"/>
                                            </p:txEl>
                                          </p:spTgt>
                                        </p:tgtEl>
                                        <p:attrNameLst>
                                          <p:attrName>style.visibility</p:attrName>
                                        </p:attrNameLst>
                                      </p:cBhvr>
                                      <p:to>
                                        <p:strVal val="visible"/>
                                      </p:to>
                                    </p:set>
                                    <p:animEffect transition="in" filter="fade">
                                      <p:cBhvr>
                                        <p:cTn id="27" dur="500"/>
                                        <p:tgtEl>
                                          <p:spTgt spid="62157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21570">
                                            <p:txEl>
                                              <p:pRg st="6" end="6"/>
                                            </p:txEl>
                                          </p:spTgt>
                                        </p:tgtEl>
                                        <p:attrNameLst>
                                          <p:attrName>style.visibility</p:attrName>
                                        </p:attrNameLst>
                                      </p:cBhvr>
                                      <p:to>
                                        <p:strVal val="visible"/>
                                      </p:to>
                                    </p:set>
                                    <p:animEffect transition="in" filter="fade">
                                      <p:cBhvr>
                                        <p:cTn id="32" dur="500"/>
                                        <p:tgtEl>
                                          <p:spTgt spid="62157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1570" grpId="0" build="p" autoUpdateAnimBg="0"/>
      <p:bldP spid="621571" grpId="0"/>
      <p:bldP spid="621572" grpId="0"/>
    </p:bld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21570" name="Text Box 2"/>
          <p:cNvSpPr txBox="1">
            <a:spLocks noChangeArrowheads="1"/>
          </p:cNvSpPr>
          <p:nvPr/>
        </p:nvSpPr>
        <p:spPr bwMode="auto">
          <a:xfrm>
            <a:off x="220717" y="1727200"/>
            <a:ext cx="8702566" cy="4401205"/>
          </a:xfrm>
          <a:prstGeom prst="rect">
            <a:avLst/>
          </a:prstGeom>
          <a:noFill/>
          <a:ln w="9525">
            <a:noFill/>
            <a:miter lim="800000"/>
            <a:headEnd/>
            <a:tailEnd/>
          </a:ln>
          <a:effectLst/>
        </p:spPr>
        <p:txBody>
          <a:bodyPr wrap="square">
            <a:spAutoFit/>
          </a:bodyPr>
          <a:lstStyle/>
          <a:p>
            <a:pPr marL="342900" indent="-342900" algn="ctr">
              <a:defRPr/>
            </a:pPr>
            <a:r>
              <a:rPr lang="en-GB" sz="2800" smtClean="0">
                <a:solidFill>
                  <a:srgbClr val="FFFF00"/>
                </a:solidFill>
                <a:effectLst>
                  <a:outerShdw blurRad="38100" dist="38100" dir="2700000" algn="tl">
                    <a:srgbClr val="000000"/>
                  </a:outerShdw>
                </a:effectLst>
                <a:latin typeface="Calibri" pitchFamily="34" charset="0"/>
                <a:sym typeface="Wingdings" pitchFamily="2" charset="2"/>
              </a:rPr>
              <a:t>Alternative or additional considerations:</a:t>
            </a:r>
          </a:p>
          <a:p>
            <a:pPr marL="457200" indent="-457200">
              <a:defRPr/>
            </a:pPr>
            <a:r>
              <a:rPr lang="en-GB" sz="2800" smtClean="0">
                <a:solidFill>
                  <a:srgbClr val="FFFF00"/>
                </a:solidFill>
                <a:effectLst>
                  <a:outerShdw blurRad="38100" dist="38100" dir="2700000" algn="tl">
                    <a:srgbClr val="000000"/>
                  </a:outerShdw>
                </a:effectLst>
                <a:latin typeface="Calibri" pitchFamily="34" charset="0"/>
                <a:sym typeface="Wingdings" pitchFamily="2" charset="2"/>
              </a:rPr>
              <a:t>1.</a:t>
            </a:r>
            <a:r>
              <a:rPr lang="en-GB" sz="2800" smtClean="0">
                <a:solidFill>
                  <a:schemeClr val="bg1"/>
                </a:solidFill>
                <a:effectLst>
                  <a:outerShdw blurRad="38100" dist="38100" dir="2700000" algn="tl">
                    <a:srgbClr val="000000"/>
                  </a:outerShdw>
                </a:effectLst>
                <a:latin typeface="Calibri" pitchFamily="34" charset="0"/>
                <a:sym typeface="Wingdings" pitchFamily="2" charset="2"/>
              </a:rPr>
              <a:t> The asthenosphere has incipient melt (&lt;1-2%) and has low permeabilty;</a:t>
            </a:r>
          </a:p>
          <a:p>
            <a:pPr marL="457200" indent="-457200">
              <a:defRPr/>
            </a:pPr>
            <a:r>
              <a:rPr lang="en-GB" sz="2800" smtClean="0">
                <a:solidFill>
                  <a:srgbClr val="FFFF00"/>
                </a:solidFill>
                <a:effectLst>
                  <a:outerShdw blurRad="38100" dist="38100" dir="2700000" algn="tl">
                    <a:srgbClr val="000000"/>
                  </a:outerShdw>
                </a:effectLst>
                <a:latin typeface="Calibri" pitchFamily="34" charset="0"/>
                <a:sym typeface="Wingdings" pitchFamily="2" charset="2"/>
              </a:rPr>
              <a:t>2. </a:t>
            </a:r>
            <a:r>
              <a:rPr lang="en-GB" sz="2800" smtClean="0">
                <a:solidFill>
                  <a:schemeClr val="bg1"/>
                </a:solidFill>
                <a:effectLst>
                  <a:outerShdw blurRad="38100" dist="38100" dir="2700000" algn="tl">
                    <a:srgbClr val="000000"/>
                  </a:outerShdw>
                </a:effectLst>
                <a:latin typeface="Calibri" pitchFamily="34" charset="0"/>
                <a:sym typeface="Wingdings" pitchFamily="2" charset="2"/>
              </a:rPr>
              <a:t>Buoyancy and instability below LAB and viscosity decrease cause diapiric upwellings (compare salt domes or granite domes in deep crust);</a:t>
            </a:r>
          </a:p>
          <a:p>
            <a:pPr marL="457200" indent="-457200">
              <a:defRPr/>
            </a:pPr>
            <a:r>
              <a:rPr lang="en-GB" sz="2800" smtClean="0">
                <a:solidFill>
                  <a:srgbClr val="FFFF00"/>
                </a:solidFill>
                <a:effectLst>
                  <a:outerShdw blurRad="38100" dist="38100" dir="2700000" algn="tl">
                    <a:srgbClr val="000000"/>
                  </a:outerShdw>
                </a:effectLst>
                <a:latin typeface="Calibri" pitchFamily="34" charset="0"/>
                <a:sym typeface="Wingdings" pitchFamily="2" charset="2"/>
              </a:rPr>
              <a:t>3. </a:t>
            </a:r>
            <a:r>
              <a:rPr lang="en-GB" sz="2800" smtClean="0">
                <a:solidFill>
                  <a:schemeClr val="bg1"/>
                </a:solidFill>
                <a:effectLst>
                  <a:outerShdw blurRad="38100" dist="38100" dir="2700000" algn="tl">
                    <a:srgbClr val="000000"/>
                  </a:outerShdw>
                </a:effectLst>
                <a:latin typeface="Calibri" pitchFamily="34" charset="0"/>
                <a:sym typeface="Wingdings" pitchFamily="2" charset="2"/>
              </a:rPr>
              <a:t>Upwelling diapirs increasingly cooled at margins but internally approximates adiabatic upwelling and pass from incipient melt to major melting at P,T close to anhydrous solidus.</a:t>
            </a:r>
            <a:endParaRPr lang="en-GB" sz="280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621571" name="Text Box 3"/>
          <p:cNvSpPr txBox="1">
            <a:spLocks noChangeArrowheads="1"/>
          </p:cNvSpPr>
          <p:nvPr/>
        </p:nvSpPr>
        <p:spPr bwMode="auto">
          <a:xfrm>
            <a:off x="0" y="1077913"/>
            <a:ext cx="9144000" cy="646331"/>
          </a:xfrm>
          <a:prstGeom prst="rect">
            <a:avLst/>
          </a:prstGeom>
          <a:noFill/>
          <a:ln w="9525" algn="ctr">
            <a:noFill/>
            <a:miter lim="800000"/>
            <a:headEnd/>
            <a:tailEnd/>
          </a:ln>
          <a:effectLst/>
        </p:spPr>
        <p:txBody>
          <a:bodyPr>
            <a:spAutoFit/>
          </a:bodyPr>
          <a:lstStyle/>
          <a:p>
            <a:pPr algn="r">
              <a:defRPr/>
            </a:pPr>
            <a:r>
              <a:rPr lang="en-GB" sz="3600" smtClean="0">
                <a:solidFill>
                  <a:srgbClr val="FFFF00"/>
                </a:solidFill>
                <a:effectLst>
                  <a:outerShdw blurRad="38100" dist="38100" dir="2700000" algn="tl">
                    <a:srgbClr val="000000"/>
                  </a:outerShdw>
                </a:effectLst>
                <a:latin typeface="Calibri" pitchFamily="34" charset="0"/>
              </a:rPr>
              <a:t>Working Framework:</a:t>
            </a:r>
            <a:endParaRPr lang="en-GB" sz="3600">
              <a:solidFill>
                <a:srgbClr val="FFFF00"/>
              </a:solidFill>
              <a:effectLst>
                <a:outerShdw blurRad="38100" dist="38100" dir="2700000" algn="tl">
                  <a:srgbClr val="000000"/>
                </a:outerShdw>
              </a:effectLst>
              <a:latin typeface="Calibri" pitchFamily="34" charset="0"/>
            </a:endParaRPr>
          </a:p>
        </p:txBody>
      </p:sp>
      <p:sp>
        <p:nvSpPr>
          <p:cNvPr id="621572" name="Text Box 4"/>
          <p:cNvSpPr txBox="1">
            <a:spLocks noChangeArrowheads="1"/>
          </p:cNvSpPr>
          <p:nvPr/>
        </p:nvSpPr>
        <p:spPr bwMode="auto">
          <a:xfrm>
            <a:off x="0" y="88900"/>
            <a:ext cx="9144000" cy="1066800"/>
          </a:xfrm>
          <a:prstGeom prst="rect">
            <a:avLst/>
          </a:prstGeom>
          <a:noFill/>
          <a:ln w="9525" algn="ctr">
            <a:noFill/>
            <a:miter lim="800000"/>
            <a:headEnd/>
            <a:tailEnd/>
          </a:ln>
          <a:effectLst/>
        </p:spPr>
        <p:txBody>
          <a:bodyPr>
            <a:spAutoFit/>
          </a:bodyPr>
          <a:lstStyle/>
          <a:p>
            <a:pPr algn="ctr">
              <a:defRPr/>
            </a:pPr>
            <a:r>
              <a:rPr lang="en-GB" sz="3200" smtClean="0">
                <a:solidFill>
                  <a:schemeClr val="bg1"/>
                </a:solidFill>
                <a:effectLst>
                  <a:outerShdw blurRad="38100" dist="38100" dir="2700000" algn="tl">
                    <a:srgbClr val="000000"/>
                  </a:outerShdw>
                </a:effectLst>
                <a:latin typeface="Calibri" pitchFamily="34" charset="0"/>
              </a:rPr>
              <a:t>Mantle melting, melt extraction and post-melting processes beneath mid-ocean ridges</a:t>
            </a:r>
            <a:endParaRPr lang="en-GB" sz="3200">
              <a:solidFill>
                <a:schemeClr val="bg1"/>
              </a:solidFill>
              <a:effectLst>
                <a:outerShdw blurRad="38100" dist="38100" dir="2700000" algn="tl">
                  <a:srgbClr val="000000"/>
                </a:outerShdw>
              </a:effectLst>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21570">
                                            <p:txEl>
                                              <p:pRg st="0" end="0"/>
                                            </p:txEl>
                                          </p:spTgt>
                                        </p:tgtEl>
                                        <p:attrNameLst>
                                          <p:attrName>style.visibility</p:attrName>
                                        </p:attrNameLst>
                                      </p:cBhvr>
                                      <p:to>
                                        <p:strVal val="visible"/>
                                      </p:to>
                                    </p:set>
                                    <p:animEffect transition="in" filter="fade">
                                      <p:cBhvr>
                                        <p:cTn id="7" dur="500"/>
                                        <p:tgtEl>
                                          <p:spTgt spid="62157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21570">
                                            <p:txEl>
                                              <p:pRg st="1" end="1"/>
                                            </p:txEl>
                                          </p:spTgt>
                                        </p:tgtEl>
                                        <p:attrNameLst>
                                          <p:attrName>style.visibility</p:attrName>
                                        </p:attrNameLst>
                                      </p:cBhvr>
                                      <p:to>
                                        <p:strVal val="visible"/>
                                      </p:to>
                                    </p:set>
                                    <p:animEffect transition="in" filter="fade">
                                      <p:cBhvr>
                                        <p:cTn id="12" dur="500"/>
                                        <p:tgtEl>
                                          <p:spTgt spid="62157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21570">
                                            <p:txEl>
                                              <p:pRg st="2" end="2"/>
                                            </p:txEl>
                                          </p:spTgt>
                                        </p:tgtEl>
                                        <p:attrNameLst>
                                          <p:attrName>style.visibility</p:attrName>
                                        </p:attrNameLst>
                                      </p:cBhvr>
                                      <p:to>
                                        <p:strVal val="visible"/>
                                      </p:to>
                                    </p:set>
                                    <p:animEffect transition="in" filter="fade">
                                      <p:cBhvr>
                                        <p:cTn id="17" dur="500"/>
                                        <p:tgtEl>
                                          <p:spTgt spid="62157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21570">
                                            <p:txEl>
                                              <p:pRg st="3" end="3"/>
                                            </p:txEl>
                                          </p:spTgt>
                                        </p:tgtEl>
                                        <p:attrNameLst>
                                          <p:attrName>style.visibility</p:attrName>
                                        </p:attrNameLst>
                                      </p:cBhvr>
                                      <p:to>
                                        <p:strVal val="visible"/>
                                      </p:to>
                                    </p:set>
                                    <p:animEffect transition="in" filter="fade">
                                      <p:cBhvr>
                                        <p:cTn id="22" dur="500"/>
                                        <p:tgtEl>
                                          <p:spTgt spid="62157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1570" grpId="0" uiExpand="1" build="p"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1"/>
          <p:cNvGrpSpPr>
            <a:grpSpLocks/>
          </p:cNvGrpSpPr>
          <p:nvPr/>
        </p:nvGrpSpPr>
        <p:grpSpPr bwMode="auto">
          <a:xfrm>
            <a:off x="393700" y="1436688"/>
            <a:ext cx="8750300" cy="3563937"/>
            <a:chOff x="248" y="905"/>
            <a:chExt cx="5512" cy="2245"/>
          </a:xfrm>
        </p:grpSpPr>
        <p:pic>
          <p:nvPicPr>
            <p:cNvPr id="33807" name="Picture 3"/>
            <p:cNvPicPr>
              <a:picLocks noChangeAspect="1" noChangeArrowheads="1"/>
            </p:cNvPicPr>
            <p:nvPr/>
          </p:nvPicPr>
          <p:blipFill>
            <a:blip r:embed="rId3" cstate="print"/>
            <a:srcRect b="33997"/>
            <a:stretch>
              <a:fillRect/>
            </a:stretch>
          </p:blipFill>
          <p:spPr bwMode="auto">
            <a:xfrm>
              <a:off x="248" y="905"/>
              <a:ext cx="5512" cy="2245"/>
            </a:xfrm>
            <a:prstGeom prst="rect">
              <a:avLst/>
            </a:prstGeom>
            <a:noFill/>
            <a:ln w="9525" algn="ctr">
              <a:noFill/>
              <a:miter lim="800000"/>
              <a:headEnd/>
              <a:tailEnd/>
            </a:ln>
          </p:spPr>
        </p:pic>
        <p:sp>
          <p:nvSpPr>
            <p:cNvPr id="627722" name="Rectangle 10"/>
            <p:cNvSpPr>
              <a:spLocks noChangeArrowheads="1"/>
            </p:cNvSpPr>
            <p:nvPr/>
          </p:nvSpPr>
          <p:spPr bwMode="auto">
            <a:xfrm>
              <a:off x="1489" y="957"/>
              <a:ext cx="921" cy="160"/>
            </a:xfrm>
            <a:prstGeom prst="rect">
              <a:avLst/>
            </a:prstGeom>
            <a:solidFill>
              <a:schemeClr val="bg1"/>
            </a:solidFill>
            <a:ln w="9525" algn="ctr">
              <a:noFill/>
              <a:miter lim="800000"/>
              <a:headEnd/>
              <a:tailEnd/>
            </a:ln>
            <a:effectLst/>
          </p:spPr>
          <p:txBody>
            <a:bodyPr wrap="none" anchor="ctr"/>
            <a:lstStyle/>
            <a:p>
              <a:pPr>
                <a:defRPr/>
              </a:pPr>
              <a:endParaRPr lang="it-IT">
                <a:latin typeface="Calibri" pitchFamily="34" charset="0"/>
              </a:endParaRPr>
            </a:p>
          </p:txBody>
        </p:sp>
        <p:sp>
          <p:nvSpPr>
            <p:cNvPr id="627723" name="Rectangle 11"/>
            <p:cNvSpPr>
              <a:spLocks noChangeArrowheads="1"/>
            </p:cNvSpPr>
            <p:nvPr/>
          </p:nvSpPr>
          <p:spPr bwMode="auto">
            <a:xfrm>
              <a:off x="3589" y="957"/>
              <a:ext cx="921" cy="160"/>
            </a:xfrm>
            <a:prstGeom prst="rect">
              <a:avLst/>
            </a:prstGeom>
            <a:solidFill>
              <a:schemeClr val="bg1"/>
            </a:solidFill>
            <a:ln w="9525" algn="ctr">
              <a:noFill/>
              <a:miter lim="800000"/>
              <a:headEnd/>
              <a:tailEnd/>
            </a:ln>
            <a:effectLst/>
          </p:spPr>
          <p:txBody>
            <a:bodyPr wrap="none" anchor="ctr"/>
            <a:lstStyle/>
            <a:p>
              <a:pPr>
                <a:defRPr/>
              </a:pPr>
              <a:endParaRPr lang="it-IT">
                <a:latin typeface="Calibri" pitchFamily="34" charset="0"/>
              </a:endParaRPr>
            </a:p>
          </p:txBody>
        </p:sp>
      </p:grpSp>
      <p:sp>
        <p:nvSpPr>
          <p:cNvPr id="627717" name="Text Box 5"/>
          <p:cNvSpPr txBox="1">
            <a:spLocks noChangeArrowheads="1"/>
          </p:cNvSpPr>
          <p:nvPr/>
        </p:nvSpPr>
        <p:spPr bwMode="auto">
          <a:xfrm rot="16200000">
            <a:off x="-1422400" y="3181350"/>
            <a:ext cx="3302000" cy="336550"/>
          </a:xfrm>
          <a:prstGeom prst="rect">
            <a:avLst/>
          </a:prstGeom>
          <a:noFill/>
          <a:ln w="9525" algn="ctr">
            <a:noFill/>
            <a:miter lim="800000"/>
            <a:headEnd/>
            <a:tailEnd/>
          </a:ln>
          <a:effectLst/>
        </p:spPr>
        <p:txBody>
          <a:bodyPr wrap="square">
            <a:spAutoFit/>
          </a:bodyPr>
          <a:lstStyle/>
          <a:p>
            <a:pPr>
              <a:defRPr/>
            </a:pPr>
            <a:r>
              <a:rPr lang="it-IT" sz="1600" dirty="0" err="1" smtClean="0">
                <a:solidFill>
                  <a:schemeClr val="bg1"/>
                </a:solidFill>
                <a:effectLst>
                  <a:outerShdw blurRad="38100" dist="38100" dir="2700000" algn="tl">
                    <a:srgbClr val="000000"/>
                  </a:outerShdw>
                </a:effectLst>
                <a:latin typeface="Calibri" pitchFamily="34" charset="0"/>
              </a:rPr>
              <a:t>Niu</a:t>
            </a:r>
            <a:r>
              <a:rPr lang="it-IT" sz="1600" dirty="0" smtClean="0">
                <a:solidFill>
                  <a:schemeClr val="bg1"/>
                </a:solidFill>
                <a:effectLst>
                  <a:outerShdw blurRad="38100" dist="38100" dir="2700000" algn="tl">
                    <a:srgbClr val="000000"/>
                  </a:outerShdw>
                </a:effectLst>
                <a:latin typeface="Calibri" pitchFamily="34" charset="0"/>
              </a:rPr>
              <a:t>, 2004, (J</a:t>
            </a:r>
            <a:r>
              <a:rPr lang="it-IT" sz="1600" dirty="0">
                <a:solidFill>
                  <a:schemeClr val="bg1"/>
                </a:solidFill>
                <a:effectLst>
                  <a:outerShdw blurRad="38100" dist="38100" dir="2700000" algn="tl">
                    <a:srgbClr val="000000"/>
                  </a:outerShdw>
                </a:effectLst>
                <a:latin typeface="Calibri" pitchFamily="34" charset="0"/>
              </a:rPr>
              <a:t>. </a:t>
            </a:r>
            <a:r>
              <a:rPr lang="it-IT" sz="1600" dirty="0" err="1">
                <a:solidFill>
                  <a:schemeClr val="bg1"/>
                </a:solidFill>
                <a:effectLst>
                  <a:outerShdw blurRad="38100" dist="38100" dir="2700000" algn="tl">
                    <a:srgbClr val="000000"/>
                  </a:outerShdw>
                </a:effectLst>
                <a:latin typeface="Calibri" pitchFamily="34" charset="0"/>
              </a:rPr>
              <a:t>Petrol</a:t>
            </a:r>
            <a:r>
              <a:rPr lang="it-IT" sz="1600" dirty="0">
                <a:solidFill>
                  <a:schemeClr val="bg1"/>
                </a:solidFill>
                <a:effectLst>
                  <a:outerShdw blurRad="38100" dist="38100" dir="2700000" algn="tl">
                    <a:srgbClr val="000000"/>
                  </a:outerShdw>
                </a:effectLst>
                <a:latin typeface="Calibri" pitchFamily="34" charset="0"/>
              </a:rPr>
              <a:t>.,  45, </a:t>
            </a:r>
            <a:r>
              <a:rPr lang="it-IT" sz="1600" dirty="0" smtClean="0">
                <a:solidFill>
                  <a:schemeClr val="bg1"/>
                </a:solidFill>
                <a:effectLst>
                  <a:outerShdw blurRad="38100" dist="38100" dir="2700000" algn="tl">
                    <a:srgbClr val="000000"/>
                  </a:outerShdw>
                </a:effectLst>
                <a:latin typeface="Calibri" pitchFamily="34" charset="0"/>
              </a:rPr>
              <a:t>2423-2458) </a:t>
            </a:r>
            <a:endParaRPr lang="it-IT" sz="1600" dirty="0">
              <a:solidFill>
                <a:schemeClr val="bg1"/>
              </a:solidFill>
              <a:effectLst>
                <a:outerShdw blurRad="38100" dist="38100" dir="2700000" algn="tl">
                  <a:srgbClr val="000000"/>
                </a:outerShdw>
              </a:effectLst>
              <a:latin typeface="Calibri" pitchFamily="34" charset="0"/>
            </a:endParaRPr>
          </a:p>
        </p:txBody>
      </p:sp>
      <p:sp>
        <p:nvSpPr>
          <p:cNvPr id="627719" name="Text Box 7"/>
          <p:cNvSpPr txBox="1">
            <a:spLocks noChangeArrowheads="1"/>
          </p:cNvSpPr>
          <p:nvPr/>
        </p:nvSpPr>
        <p:spPr bwMode="auto">
          <a:xfrm>
            <a:off x="0" y="88900"/>
            <a:ext cx="9144000" cy="1066800"/>
          </a:xfrm>
          <a:prstGeom prst="rect">
            <a:avLst/>
          </a:prstGeom>
          <a:noFill/>
          <a:ln w="9525" algn="ctr">
            <a:noFill/>
            <a:miter lim="800000"/>
            <a:headEnd/>
            <a:tailEnd/>
          </a:ln>
          <a:effectLst/>
        </p:spPr>
        <p:txBody>
          <a:bodyPr>
            <a:spAutoFit/>
          </a:bodyPr>
          <a:lstStyle/>
          <a:p>
            <a:pPr algn="ctr">
              <a:defRPr/>
            </a:pPr>
            <a:r>
              <a:rPr lang="it-IT" sz="3200">
                <a:solidFill>
                  <a:schemeClr val="bg1"/>
                </a:solidFill>
                <a:effectLst>
                  <a:outerShdw blurRad="38100" dist="38100" dir="2700000" algn="tl">
                    <a:srgbClr val="000000"/>
                  </a:outerShdw>
                </a:effectLst>
                <a:latin typeface="Calibri" pitchFamily="34" charset="0"/>
              </a:rPr>
              <a:t>Mantle melting, melt extraction and post-melting processes beneath mid-ocean ridges</a:t>
            </a:r>
          </a:p>
        </p:txBody>
      </p:sp>
      <p:sp>
        <p:nvSpPr>
          <p:cNvPr id="627720" name="Oval 8"/>
          <p:cNvSpPr>
            <a:spLocks noChangeArrowheads="1"/>
          </p:cNvSpPr>
          <p:nvPr/>
        </p:nvSpPr>
        <p:spPr bwMode="auto">
          <a:xfrm>
            <a:off x="6254750" y="3605213"/>
            <a:ext cx="2532063" cy="676275"/>
          </a:xfrm>
          <a:prstGeom prst="ellipse">
            <a:avLst/>
          </a:prstGeom>
          <a:noFill/>
          <a:ln w="38100" algn="ctr">
            <a:solidFill>
              <a:schemeClr val="tx1"/>
            </a:solidFill>
            <a:prstDash val="dash"/>
            <a:round/>
            <a:headEnd/>
            <a:tailEnd/>
          </a:ln>
          <a:effectLst>
            <a:outerShdw blurRad="50800" dist="38100" dir="2700000" algn="tl" rotWithShape="0">
              <a:prstClr val="black">
                <a:alpha val="40000"/>
              </a:prstClr>
            </a:outerShdw>
          </a:effectLst>
        </p:spPr>
        <p:txBody>
          <a:bodyPr wrap="none" anchor="ctr"/>
          <a:lstStyle/>
          <a:p>
            <a:pPr>
              <a:defRPr/>
            </a:pPr>
            <a:endParaRPr lang="it-IT">
              <a:latin typeface="Calibri" pitchFamily="34" charset="0"/>
            </a:endParaRPr>
          </a:p>
        </p:txBody>
      </p:sp>
      <p:sp>
        <p:nvSpPr>
          <p:cNvPr id="627721" name="Oval 9"/>
          <p:cNvSpPr>
            <a:spLocks noChangeArrowheads="1"/>
          </p:cNvSpPr>
          <p:nvPr/>
        </p:nvSpPr>
        <p:spPr bwMode="auto">
          <a:xfrm>
            <a:off x="5313363" y="2082800"/>
            <a:ext cx="3538537" cy="581025"/>
          </a:xfrm>
          <a:prstGeom prst="ellipse">
            <a:avLst/>
          </a:prstGeom>
          <a:noFill/>
          <a:ln w="38100" algn="ctr">
            <a:solidFill>
              <a:srgbClr val="FF0000"/>
            </a:solidFill>
            <a:prstDash val="dash"/>
            <a:round/>
            <a:headEnd/>
            <a:tailEnd/>
          </a:ln>
          <a:effectLst>
            <a:outerShdw blurRad="50800" dist="38100" dir="2700000" algn="tl" rotWithShape="0">
              <a:prstClr val="black">
                <a:alpha val="40000"/>
              </a:prstClr>
            </a:outerShdw>
          </a:effectLst>
        </p:spPr>
        <p:txBody>
          <a:bodyPr wrap="none" anchor="ctr"/>
          <a:lstStyle/>
          <a:p>
            <a:pPr>
              <a:defRPr/>
            </a:pPr>
            <a:endParaRPr lang="it-IT">
              <a:latin typeface="Calibri" pitchFamily="34" charset="0"/>
            </a:endParaRPr>
          </a:p>
        </p:txBody>
      </p:sp>
      <p:sp>
        <p:nvSpPr>
          <p:cNvPr id="627725" name="AutoShape 13"/>
          <p:cNvSpPr>
            <a:spLocks noChangeArrowheads="1"/>
          </p:cNvSpPr>
          <p:nvPr/>
        </p:nvSpPr>
        <p:spPr bwMode="auto">
          <a:xfrm>
            <a:off x="2757488" y="1477963"/>
            <a:ext cx="1449387" cy="322262"/>
          </a:xfrm>
          <a:prstGeom prst="leftArrow">
            <a:avLst>
              <a:gd name="adj1" fmla="val 50000"/>
              <a:gd name="adj2" fmla="val 112439"/>
            </a:avLst>
          </a:prstGeom>
          <a:solidFill>
            <a:srgbClr val="FF0000"/>
          </a:solidFill>
          <a:ln w="6350" algn="ctr">
            <a:solidFill>
              <a:schemeClr val="tx1"/>
            </a:solidFill>
            <a:miter lim="800000"/>
            <a:headEnd/>
            <a:tailEnd/>
          </a:ln>
          <a:effectLst>
            <a:outerShdw blurRad="50800" dist="38100" dir="2700000" algn="tl" rotWithShape="0">
              <a:prstClr val="black">
                <a:alpha val="40000"/>
              </a:prstClr>
            </a:outerShdw>
          </a:effectLst>
        </p:spPr>
        <p:txBody>
          <a:bodyPr wrap="none" anchor="ctr"/>
          <a:lstStyle/>
          <a:p>
            <a:pPr>
              <a:defRPr/>
            </a:pPr>
            <a:endParaRPr lang="it-IT">
              <a:latin typeface="Calibri" pitchFamily="34" charset="0"/>
            </a:endParaRPr>
          </a:p>
        </p:txBody>
      </p:sp>
      <p:sp>
        <p:nvSpPr>
          <p:cNvPr id="627726" name="AutoShape 14"/>
          <p:cNvSpPr>
            <a:spLocks noChangeArrowheads="1"/>
          </p:cNvSpPr>
          <p:nvPr/>
        </p:nvSpPr>
        <p:spPr bwMode="auto">
          <a:xfrm rot="10800000">
            <a:off x="5238750" y="1477963"/>
            <a:ext cx="1449388" cy="322262"/>
          </a:xfrm>
          <a:prstGeom prst="leftArrow">
            <a:avLst>
              <a:gd name="adj1" fmla="val 50000"/>
              <a:gd name="adj2" fmla="val 112439"/>
            </a:avLst>
          </a:prstGeom>
          <a:solidFill>
            <a:srgbClr val="FF0000"/>
          </a:solidFill>
          <a:ln w="6350" algn="ctr">
            <a:solidFill>
              <a:schemeClr val="tx1"/>
            </a:solidFill>
            <a:miter lim="800000"/>
            <a:headEnd/>
            <a:tailEnd/>
          </a:ln>
          <a:effectLst>
            <a:outerShdw blurRad="50800" dist="38100" dir="2700000" algn="tl" rotWithShape="0">
              <a:prstClr val="black">
                <a:alpha val="40000"/>
              </a:prstClr>
            </a:outerShdw>
          </a:effectLst>
        </p:spPr>
        <p:txBody>
          <a:bodyPr wrap="none" anchor="ctr"/>
          <a:lstStyle/>
          <a:p>
            <a:pPr>
              <a:defRPr/>
            </a:pPr>
            <a:endParaRPr lang="it-IT">
              <a:latin typeface="Calibri" pitchFamily="34" charset="0"/>
            </a:endParaRPr>
          </a:p>
        </p:txBody>
      </p:sp>
      <p:sp>
        <p:nvSpPr>
          <p:cNvPr id="627727" name="AutoShape 15"/>
          <p:cNvSpPr>
            <a:spLocks noChangeArrowheads="1"/>
          </p:cNvSpPr>
          <p:nvPr/>
        </p:nvSpPr>
        <p:spPr bwMode="auto">
          <a:xfrm>
            <a:off x="3276600" y="4459288"/>
            <a:ext cx="225425" cy="520700"/>
          </a:xfrm>
          <a:prstGeom prst="upArrow">
            <a:avLst>
              <a:gd name="adj1" fmla="val 50000"/>
              <a:gd name="adj2" fmla="val 57746"/>
            </a:avLst>
          </a:prstGeom>
          <a:solidFill>
            <a:schemeClr val="hlink"/>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627728" name="AutoShape 16"/>
          <p:cNvSpPr>
            <a:spLocks noChangeArrowheads="1"/>
          </p:cNvSpPr>
          <p:nvPr/>
        </p:nvSpPr>
        <p:spPr bwMode="auto">
          <a:xfrm>
            <a:off x="6076950" y="4459288"/>
            <a:ext cx="225425" cy="520700"/>
          </a:xfrm>
          <a:prstGeom prst="upArrow">
            <a:avLst>
              <a:gd name="adj1" fmla="val 50000"/>
              <a:gd name="adj2" fmla="val 57746"/>
            </a:avLst>
          </a:prstGeom>
          <a:solidFill>
            <a:schemeClr val="hlink"/>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627729" name="AutoShape 17"/>
          <p:cNvSpPr>
            <a:spLocks noChangeArrowheads="1"/>
          </p:cNvSpPr>
          <p:nvPr/>
        </p:nvSpPr>
        <p:spPr bwMode="auto">
          <a:xfrm>
            <a:off x="5556250" y="4122738"/>
            <a:ext cx="211138" cy="857250"/>
          </a:xfrm>
          <a:prstGeom prst="upArrow">
            <a:avLst>
              <a:gd name="adj1" fmla="val 50000"/>
              <a:gd name="adj2" fmla="val 101504"/>
            </a:avLst>
          </a:prstGeom>
          <a:solidFill>
            <a:schemeClr val="hlink"/>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627730" name="AutoShape 18"/>
          <p:cNvSpPr>
            <a:spLocks noChangeArrowheads="1"/>
          </p:cNvSpPr>
          <p:nvPr/>
        </p:nvSpPr>
        <p:spPr bwMode="auto">
          <a:xfrm>
            <a:off x="3797300" y="4122738"/>
            <a:ext cx="211138" cy="857250"/>
          </a:xfrm>
          <a:prstGeom prst="upArrow">
            <a:avLst>
              <a:gd name="adj1" fmla="val 50000"/>
              <a:gd name="adj2" fmla="val 101504"/>
            </a:avLst>
          </a:prstGeom>
          <a:solidFill>
            <a:schemeClr val="hlink"/>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627731" name="AutoShape 19"/>
          <p:cNvSpPr>
            <a:spLocks noChangeArrowheads="1"/>
          </p:cNvSpPr>
          <p:nvPr/>
        </p:nvSpPr>
        <p:spPr bwMode="auto">
          <a:xfrm>
            <a:off x="4373563" y="3644900"/>
            <a:ext cx="211137" cy="1335088"/>
          </a:xfrm>
          <a:prstGeom prst="upArrow">
            <a:avLst>
              <a:gd name="adj1" fmla="val 50000"/>
              <a:gd name="adj2" fmla="val 158083"/>
            </a:avLst>
          </a:prstGeom>
          <a:solidFill>
            <a:schemeClr val="hlink"/>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627732" name="AutoShape 20"/>
          <p:cNvSpPr>
            <a:spLocks noChangeArrowheads="1"/>
          </p:cNvSpPr>
          <p:nvPr/>
        </p:nvSpPr>
        <p:spPr bwMode="auto">
          <a:xfrm>
            <a:off x="4964113" y="3644900"/>
            <a:ext cx="211137" cy="1335088"/>
          </a:xfrm>
          <a:prstGeom prst="upArrow">
            <a:avLst>
              <a:gd name="adj1" fmla="val 50000"/>
              <a:gd name="adj2" fmla="val 158083"/>
            </a:avLst>
          </a:prstGeom>
          <a:solidFill>
            <a:schemeClr val="hlink"/>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27717"/>
                                        </p:tgtEl>
                                        <p:attrNameLst>
                                          <p:attrName>style.visibility</p:attrName>
                                        </p:attrNameLst>
                                      </p:cBhvr>
                                      <p:to>
                                        <p:strVal val="visible"/>
                                      </p:to>
                                    </p:set>
                                    <p:animEffect transition="in" filter="fade">
                                      <p:cBhvr>
                                        <p:cTn id="11" dur="500"/>
                                        <p:tgtEl>
                                          <p:spTgt spid="62771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627720"/>
                                        </p:tgtEl>
                                        <p:attrNameLst>
                                          <p:attrName>style.visibility</p:attrName>
                                        </p:attrNameLst>
                                      </p:cBhvr>
                                      <p:to>
                                        <p:strVal val="visible"/>
                                      </p:to>
                                    </p:set>
                                    <p:animEffect transition="in" filter="wipe(right)">
                                      <p:cBhvr>
                                        <p:cTn id="16" dur="1000"/>
                                        <p:tgtEl>
                                          <p:spTgt spid="62772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627721"/>
                                        </p:tgtEl>
                                        <p:attrNameLst>
                                          <p:attrName>style.visibility</p:attrName>
                                        </p:attrNameLst>
                                      </p:cBhvr>
                                      <p:to>
                                        <p:strVal val="visible"/>
                                      </p:to>
                                    </p:set>
                                    <p:animEffect transition="in" filter="wipe(right)">
                                      <p:cBhvr>
                                        <p:cTn id="21" dur="1000"/>
                                        <p:tgtEl>
                                          <p:spTgt spid="62772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627725"/>
                                        </p:tgtEl>
                                        <p:attrNameLst>
                                          <p:attrName>style.visibility</p:attrName>
                                        </p:attrNameLst>
                                      </p:cBhvr>
                                      <p:to>
                                        <p:strVal val="visible"/>
                                      </p:to>
                                    </p:set>
                                    <p:animEffect transition="in" filter="wipe(right)">
                                      <p:cBhvr>
                                        <p:cTn id="26" dur="2000"/>
                                        <p:tgtEl>
                                          <p:spTgt spid="627725"/>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627726"/>
                                        </p:tgtEl>
                                        <p:attrNameLst>
                                          <p:attrName>style.visibility</p:attrName>
                                        </p:attrNameLst>
                                      </p:cBhvr>
                                      <p:to>
                                        <p:strVal val="visible"/>
                                      </p:to>
                                    </p:set>
                                    <p:animEffect transition="in" filter="wipe(left)">
                                      <p:cBhvr>
                                        <p:cTn id="29" dur="2000"/>
                                        <p:tgtEl>
                                          <p:spTgt spid="62772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627727"/>
                                        </p:tgtEl>
                                        <p:attrNameLst>
                                          <p:attrName>style.visibility</p:attrName>
                                        </p:attrNameLst>
                                      </p:cBhvr>
                                      <p:to>
                                        <p:strVal val="visible"/>
                                      </p:to>
                                    </p:set>
                                    <p:animEffect transition="in" filter="wipe(down)">
                                      <p:cBhvr>
                                        <p:cTn id="34" dur="3000"/>
                                        <p:tgtEl>
                                          <p:spTgt spid="627727"/>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627728"/>
                                        </p:tgtEl>
                                        <p:attrNameLst>
                                          <p:attrName>style.visibility</p:attrName>
                                        </p:attrNameLst>
                                      </p:cBhvr>
                                      <p:to>
                                        <p:strVal val="visible"/>
                                      </p:to>
                                    </p:set>
                                    <p:animEffect transition="in" filter="wipe(down)">
                                      <p:cBhvr>
                                        <p:cTn id="37" dur="3000"/>
                                        <p:tgtEl>
                                          <p:spTgt spid="627728"/>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627730"/>
                                        </p:tgtEl>
                                        <p:attrNameLst>
                                          <p:attrName>style.visibility</p:attrName>
                                        </p:attrNameLst>
                                      </p:cBhvr>
                                      <p:to>
                                        <p:strVal val="visible"/>
                                      </p:to>
                                    </p:set>
                                    <p:animEffect transition="in" filter="wipe(down)">
                                      <p:cBhvr>
                                        <p:cTn id="40" dur="3000"/>
                                        <p:tgtEl>
                                          <p:spTgt spid="627730"/>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627731"/>
                                        </p:tgtEl>
                                        <p:attrNameLst>
                                          <p:attrName>style.visibility</p:attrName>
                                        </p:attrNameLst>
                                      </p:cBhvr>
                                      <p:to>
                                        <p:strVal val="visible"/>
                                      </p:to>
                                    </p:set>
                                    <p:animEffect transition="in" filter="wipe(down)">
                                      <p:cBhvr>
                                        <p:cTn id="43" dur="3000"/>
                                        <p:tgtEl>
                                          <p:spTgt spid="627731"/>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627732"/>
                                        </p:tgtEl>
                                        <p:attrNameLst>
                                          <p:attrName>style.visibility</p:attrName>
                                        </p:attrNameLst>
                                      </p:cBhvr>
                                      <p:to>
                                        <p:strVal val="visible"/>
                                      </p:to>
                                    </p:set>
                                    <p:animEffect transition="in" filter="wipe(down)">
                                      <p:cBhvr>
                                        <p:cTn id="46" dur="3000"/>
                                        <p:tgtEl>
                                          <p:spTgt spid="627732"/>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627729"/>
                                        </p:tgtEl>
                                        <p:attrNameLst>
                                          <p:attrName>style.visibility</p:attrName>
                                        </p:attrNameLst>
                                      </p:cBhvr>
                                      <p:to>
                                        <p:strVal val="visible"/>
                                      </p:to>
                                    </p:set>
                                    <p:animEffect transition="in" filter="wipe(down)">
                                      <p:cBhvr>
                                        <p:cTn id="49" dur="3000"/>
                                        <p:tgtEl>
                                          <p:spTgt spid="6277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7717" grpId="0"/>
      <p:bldP spid="627720" grpId="0" animBg="1"/>
      <p:bldP spid="627721" grpId="0" animBg="1"/>
      <p:bldP spid="627725" grpId="0" animBg="1"/>
      <p:bldP spid="627726" grpId="0" animBg="1"/>
      <p:bldP spid="627727" grpId="0" animBg="1"/>
      <p:bldP spid="627728" grpId="0" animBg="1"/>
      <p:bldP spid="627729" grpId="0" animBg="1"/>
      <p:bldP spid="627730" grpId="0" animBg="1"/>
      <p:bldP spid="627731" grpId="0" animBg="1"/>
      <p:bldP spid="62773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6" name="Text Box 2"/>
          <p:cNvSpPr txBox="1">
            <a:spLocks noChangeArrowheads="1"/>
          </p:cNvSpPr>
          <p:nvPr/>
        </p:nvSpPr>
        <p:spPr bwMode="auto">
          <a:xfrm>
            <a:off x="346075" y="704850"/>
            <a:ext cx="8451850" cy="5322996"/>
          </a:xfrm>
          <a:prstGeom prst="rect">
            <a:avLst/>
          </a:prstGeom>
          <a:noFill/>
          <a:ln w="9525">
            <a:noFill/>
            <a:miter lim="800000"/>
            <a:headEnd/>
            <a:tailEnd/>
          </a:ln>
          <a:effectLst/>
        </p:spPr>
        <p:txBody>
          <a:bodyPr wrap="square">
            <a:spAutoFit/>
          </a:bodyPr>
          <a:lstStyle/>
          <a:p>
            <a:pPr>
              <a:lnSpc>
                <a:spcPct val="110000"/>
              </a:lnSpc>
              <a:defRPr/>
            </a:pP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The </a:t>
            </a:r>
            <a:r>
              <a:rPr lang="en-GB" sz="2800" u="sng" dirty="0" smtClean="0">
                <a:solidFill>
                  <a:srgbClr val="FFFF00"/>
                </a:solidFill>
                <a:effectLst>
                  <a:outerShdw blurRad="38100" dist="38100" dir="2700000" algn="tl">
                    <a:srgbClr val="000000"/>
                  </a:outerShdw>
                </a:effectLst>
                <a:latin typeface="Calibri" pitchFamily="34" charset="0"/>
                <a:sym typeface="Wingdings" pitchFamily="2" charset="2"/>
              </a:rPr>
              <a:t>few things</a:t>
            </a: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 we know about the mechanisms acting in the upper mantle come from </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experimental petrology</a:t>
            </a: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 and </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observation of natural phenomena.</a:t>
            </a:r>
          </a:p>
          <a:p>
            <a:pPr>
              <a:lnSpc>
                <a:spcPct val="110000"/>
              </a:lnSpc>
              <a:defRPr/>
            </a:pPr>
            <a:endParaRPr lang="en-GB" sz="900" dirty="0" smtClean="0">
              <a:solidFill>
                <a:srgbClr val="FFFF00"/>
              </a:solidFill>
              <a:effectLst>
                <a:outerShdw blurRad="38100" dist="38100" dir="2700000" algn="tl">
                  <a:srgbClr val="000000"/>
                </a:outerShdw>
              </a:effectLst>
              <a:latin typeface="Calibri" pitchFamily="34" charset="0"/>
              <a:sym typeface="Wingdings" pitchFamily="2" charset="2"/>
            </a:endParaRPr>
          </a:p>
          <a:p>
            <a:pPr algn="ctr">
              <a:lnSpc>
                <a:spcPct val="110000"/>
              </a:lnSpc>
              <a:defRPr/>
            </a:pPr>
            <a:r>
              <a:rPr lang="en-GB" sz="3600" b="1" dirty="0" smtClean="0">
                <a:solidFill>
                  <a:schemeClr val="bg1"/>
                </a:solidFill>
                <a:effectLst>
                  <a:outerShdw blurRad="38100" dist="38100" dir="2700000" algn="tl">
                    <a:srgbClr val="000000"/>
                  </a:outerShdw>
                </a:effectLst>
                <a:latin typeface="Calibri" pitchFamily="34" charset="0"/>
                <a:sym typeface="Wingdings" pitchFamily="2" charset="2"/>
              </a:rPr>
              <a:t>EXPERIMENTAL PETROLOGY</a:t>
            </a:r>
          </a:p>
          <a:p>
            <a:pPr>
              <a:lnSpc>
                <a:spcPct val="110000"/>
              </a:lnSpc>
              <a:defRPr/>
            </a:pPr>
            <a:endParaRPr lang="en-GB" sz="1200" dirty="0" smtClean="0">
              <a:solidFill>
                <a:srgbClr val="FFFF00"/>
              </a:solidFill>
              <a:effectLst>
                <a:outerShdw blurRad="38100" dist="38100" dir="2700000" algn="tl">
                  <a:srgbClr val="000000"/>
                </a:outerShdw>
              </a:effectLst>
              <a:latin typeface="Calibri" pitchFamily="34" charset="0"/>
              <a:sym typeface="Wingdings" pitchFamily="2" charset="2"/>
            </a:endParaRPr>
          </a:p>
          <a:p>
            <a:pPr>
              <a:lnSpc>
                <a:spcPct val="110000"/>
              </a:lnSpc>
              <a:defRPr/>
            </a:pP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The materials used in experimental petrology studies are either </a:t>
            </a: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natural upper mantle rocks</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 (i.e., “real” peridotites, pyroxenites and eclogites, sometime “doped” with particular elements) or </a:t>
            </a: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simplified laboratory systems</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 (i.e., mixtures of synthetic oxides: CMAS, CMASF, CMASFN, CMASFNH, and so on).</a:t>
            </a:r>
            <a:endParaRPr lang="en-GB" sz="2800" dirty="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451589" name="Text Box 5"/>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en-GB" sz="3200" smtClean="0">
                <a:solidFill>
                  <a:schemeClr val="bg1"/>
                </a:solidFill>
                <a:effectLst>
                  <a:outerShdw blurRad="38100" dist="38100" dir="2700000" algn="tl">
                    <a:srgbClr val="000000"/>
                  </a:outerShdw>
                </a:effectLst>
                <a:latin typeface="Calibri" pitchFamily="34" charset="0"/>
              </a:rPr>
              <a:t>What</a:t>
            </a:r>
            <a:r>
              <a:rPr lang="en-GB" sz="3000" smtClean="0">
                <a:solidFill>
                  <a:schemeClr val="bg1"/>
                </a:solidFill>
                <a:effectLst>
                  <a:outerShdw blurRad="38100" dist="38100" dir="2700000" algn="tl">
                    <a:srgbClr val="000000"/>
                  </a:outerShdw>
                </a:effectLst>
                <a:latin typeface="Calibri" pitchFamily="34" charset="0"/>
              </a:rPr>
              <a:t> </a:t>
            </a:r>
            <a:r>
              <a:rPr lang="en-GB" sz="3200" smtClean="0">
                <a:solidFill>
                  <a:schemeClr val="bg1"/>
                </a:solidFill>
                <a:effectLst>
                  <a:outerShdw blurRad="38100" dist="38100" dir="2700000" algn="tl">
                    <a:srgbClr val="000000"/>
                  </a:outerShdw>
                </a:effectLst>
                <a:latin typeface="Calibri" pitchFamily="34" charset="0"/>
              </a:rPr>
              <a:t>we</a:t>
            </a:r>
            <a:r>
              <a:rPr lang="en-GB" sz="3000" smtClean="0">
                <a:solidFill>
                  <a:schemeClr val="bg1"/>
                </a:solidFill>
                <a:effectLst>
                  <a:outerShdw blurRad="38100" dist="38100" dir="2700000" algn="tl">
                    <a:srgbClr val="000000"/>
                  </a:outerShdw>
                </a:effectLst>
                <a:latin typeface="Calibri" pitchFamily="34" charset="0"/>
              </a:rPr>
              <a:t> </a:t>
            </a:r>
            <a:r>
              <a:rPr lang="en-GB" sz="3200" smtClean="0">
                <a:solidFill>
                  <a:schemeClr val="bg1"/>
                </a:solidFill>
                <a:effectLst>
                  <a:outerShdw blurRad="38100" dist="38100" dir="2700000" algn="tl">
                    <a:srgbClr val="000000"/>
                  </a:outerShdw>
                </a:effectLst>
                <a:latin typeface="Calibri" pitchFamily="34" charset="0"/>
              </a:rPr>
              <a:t>think</a:t>
            </a:r>
            <a:r>
              <a:rPr lang="en-GB" sz="3000" smtClean="0">
                <a:solidFill>
                  <a:schemeClr val="bg1"/>
                </a:solidFill>
                <a:effectLst>
                  <a:outerShdw blurRad="38100" dist="38100" dir="2700000" algn="tl">
                    <a:srgbClr val="000000"/>
                  </a:outerShdw>
                </a:effectLst>
                <a:latin typeface="Calibri" pitchFamily="34" charset="0"/>
              </a:rPr>
              <a:t> </a:t>
            </a:r>
            <a:r>
              <a:rPr lang="en-GB" sz="3200" smtClean="0">
                <a:solidFill>
                  <a:schemeClr val="bg1"/>
                </a:solidFill>
                <a:effectLst>
                  <a:outerShdw blurRad="38100" dist="38100" dir="2700000" algn="tl">
                    <a:srgbClr val="000000"/>
                  </a:outerShdw>
                </a:effectLst>
                <a:latin typeface="Calibri" pitchFamily="34" charset="0"/>
              </a:rPr>
              <a:t>we</a:t>
            </a:r>
            <a:r>
              <a:rPr lang="en-GB" sz="3000" smtClean="0">
                <a:solidFill>
                  <a:schemeClr val="bg1"/>
                </a:solidFill>
                <a:effectLst>
                  <a:outerShdw blurRad="38100" dist="38100" dir="2700000" algn="tl">
                    <a:srgbClr val="000000"/>
                  </a:outerShdw>
                </a:effectLst>
                <a:latin typeface="Calibri" pitchFamily="34" charset="0"/>
              </a:rPr>
              <a:t> </a:t>
            </a:r>
            <a:r>
              <a:rPr lang="en-GB" sz="3200" smtClean="0">
                <a:solidFill>
                  <a:schemeClr val="bg1"/>
                </a:solidFill>
                <a:effectLst>
                  <a:outerShdw blurRad="38100" dist="38100" dir="2700000" algn="tl">
                    <a:srgbClr val="000000"/>
                  </a:outerShdw>
                </a:effectLst>
                <a:latin typeface="Calibri" pitchFamily="34" charset="0"/>
              </a:rPr>
              <a:t>know</a:t>
            </a:r>
            <a:r>
              <a:rPr lang="en-GB" sz="3000" smtClean="0">
                <a:solidFill>
                  <a:schemeClr val="bg1"/>
                </a:solidFill>
                <a:effectLst>
                  <a:outerShdw blurRad="38100" dist="38100" dir="2700000" algn="tl">
                    <a:srgbClr val="000000"/>
                  </a:outerShdw>
                </a:effectLst>
                <a:latin typeface="Calibri" pitchFamily="34" charset="0"/>
              </a:rPr>
              <a:t> </a:t>
            </a:r>
            <a:r>
              <a:rPr lang="en-GB" sz="3200" smtClean="0">
                <a:solidFill>
                  <a:schemeClr val="bg1"/>
                </a:solidFill>
                <a:effectLst>
                  <a:outerShdw blurRad="38100" dist="38100" dir="2700000" algn="tl">
                    <a:srgbClr val="000000"/>
                  </a:outerShdw>
                </a:effectLst>
                <a:latin typeface="Calibri" pitchFamily="34" charset="0"/>
              </a:rPr>
              <a:t>about</a:t>
            </a:r>
            <a:r>
              <a:rPr lang="en-GB" sz="3000" smtClean="0">
                <a:solidFill>
                  <a:schemeClr val="bg1"/>
                </a:solidFill>
                <a:effectLst>
                  <a:outerShdw blurRad="38100" dist="38100" dir="2700000" algn="tl">
                    <a:srgbClr val="000000"/>
                  </a:outerShdw>
                </a:effectLst>
                <a:latin typeface="Calibri" pitchFamily="34" charset="0"/>
              </a:rPr>
              <a:t> </a:t>
            </a:r>
            <a:r>
              <a:rPr lang="en-GB" sz="3200" smtClean="0">
                <a:solidFill>
                  <a:schemeClr val="bg1"/>
                </a:solidFill>
                <a:effectLst>
                  <a:outerShdw blurRad="38100" dist="38100" dir="2700000" algn="tl">
                    <a:srgbClr val="000000"/>
                  </a:outerShdw>
                </a:effectLst>
                <a:latin typeface="Calibri" pitchFamily="34" charset="0"/>
              </a:rPr>
              <a:t>mantle</a:t>
            </a:r>
            <a:r>
              <a:rPr lang="en-GB" sz="3000" smtClean="0">
                <a:solidFill>
                  <a:schemeClr val="bg1"/>
                </a:solidFill>
                <a:effectLst>
                  <a:outerShdw blurRad="38100" dist="38100" dir="2700000" algn="tl">
                    <a:srgbClr val="000000"/>
                  </a:outerShdw>
                </a:effectLst>
                <a:latin typeface="Calibri" pitchFamily="34" charset="0"/>
              </a:rPr>
              <a:t> </a:t>
            </a:r>
            <a:r>
              <a:rPr lang="en-GB" sz="3200" smtClean="0">
                <a:solidFill>
                  <a:schemeClr val="bg1"/>
                </a:solidFill>
                <a:effectLst>
                  <a:outerShdw blurRad="38100" dist="38100" dir="2700000" algn="tl">
                    <a:srgbClr val="000000"/>
                  </a:outerShdw>
                </a:effectLst>
                <a:latin typeface="Calibri" pitchFamily="34" charset="0"/>
              </a:rPr>
              <a:t>processes</a:t>
            </a:r>
            <a:endParaRPr lang="en-GB" sz="3200">
              <a:solidFill>
                <a:schemeClr val="bg1"/>
              </a:solidFill>
              <a:effectLst>
                <a:outerShdw blurRad="38100" dist="38100" dir="2700000" algn="tl">
                  <a:srgbClr val="000000"/>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51589"/>
                                        </p:tgtEl>
                                        <p:attrNameLst>
                                          <p:attrName>style.visibility</p:attrName>
                                        </p:attrNameLst>
                                      </p:cBhvr>
                                      <p:to>
                                        <p:strVal val="visible"/>
                                      </p:to>
                                    </p:set>
                                    <p:animEffect transition="in" filter="fade">
                                      <p:cBhvr>
                                        <p:cTn id="7" dur="500"/>
                                        <p:tgtEl>
                                          <p:spTgt spid="45158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51586">
                                            <p:txEl>
                                              <p:pRg st="0" end="0"/>
                                            </p:txEl>
                                          </p:spTgt>
                                        </p:tgtEl>
                                        <p:attrNameLst>
                                          <p:attrName>style.visibility</p:attrName>
                                        </p:attrNameLst>
                                      </p:cBhvr>
                                      <p:to>
                                        <p:strVal val="visible"/>
                                      </p:to>
                                    </p:set>
                                    <p:animEffect transition="in" filter="fade">
                                      <p:cBhvr>
                                        <p:cTn id="12" dur="500"/>
                                        <p:tgtEl>
                                          <p:spTgt spid="45158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51586">
                                            <p:txEl>
                                              <p:pRg st="2" end="2"/>
                                            </p:txEl>
                                          </p:spTgt>
                                        </p:tgtEl>
                                        <p:attrNameLst>
                                          <p:attrName>style.visibility</p:attrName>
                                        </p:attrNameLst>
                                      </p:cBhvr>
                                      <p:to>
                                        <p:strVal val="visible"/>
                                      </p:to>
                                    </p:set>
                                    <p:animEffect transition="in" filter="fade">
                                      <p:cBhvr>
                                        <p:cTn id="17" dur="500"/>
                                        <p:tgtEl>
                                          <p:spTgt spid="45158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51586">
                                            <p:txEl>
                                              <p:pRg st="4" end="4"/>
                                            </p:txEl>
                                          </p:spTgt>
                                        </p:tgtEl>
                                        <p:attrNameLst>
                                          <p:attrName>style.visibility</p:attrName>
                                        </p:attrNameLst>
                                      </p:cBhvr>
                                      <p:to>
                                        <p:strVal val="visible"/>
                                      </p:to>
                                    </p:set>
                                    <p:animEffect transition="in" filter="fade">
                                      <p:cBhvr>
                                        <p:cTn id="22" dur="500"/>
                                        <p:tgtEl>
                                          <p:spTgt spid="45158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1586" grpId="0" build="p" autoUpdateAnimBg="0"/>
      <p:bldP spid="45158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0482" name="Text Box 2"/>
          <p:cNvSpPr txBox="1">
            <a:spLocks noChangeArrowheads="1"/>
          </p:cNvSpPr>
          <p:nvPr/>
        </p:nvSpPr>
        <p:spPr bwMode="auto">
          <a:xfrm>
            <a:off x="236483" y="1314450"/>
            <a:ext cx="8671034" cy="1800225"/>
          </a:xfrm>
          <a:prstGeom prst="rect">
            <a:avLst/>
          </a:prstGeom>
          <a:noFill/>
          <a:ln w="9525">
            <a:noFill/>
            <a:miter lim="800000"/>
            <a:headEnd/>
            <a:tailEnd/>
          </a:ln>
          <a:effectLst/>
        </p:spPr>
        <p:txBody>
          <a:bodyPr wrap="square">
            <a:spAutoFit/>
          </a:bodyPr>
          <a:lstStyle/>
          <a:p>
            <a:pPr marL="342900" indent="-342900">
              <a:defRPr/>
            </a:pPr>
            <a:r>
              <a:rPr lang="en-GB" sz="2800" smtClean="0">
                <a:solidFill>
                  <a:srgbClr val="FFFF00"/>
                </a:solidFill>
                <a:effectLst>
                  <a:outerShdw blurRad="38100" dist="38100" dir="2700000" algn="tl">
                    <a:srgbClr val="000000"/>
                  </a:outerShdw>
                </a:effectLst>
                <a:latin typeface="Calibri" pitchFamily="34" charset="0"/>
                <a:sym typeface="Wingdings" pitchFamily="2" charset="2"/>
              </a:rPr>
              <a:t>5. </a:t>
            </a:r>
            <a:r>
              <a:rPr lang="en-GB" sz="2800" smtClean="0">
                <a:solidFill>
                  <a:schemeClr val="bg1"/>
                </a:solidFill>
                <a:effectLst>
                  <a:outerShdw blurRad="38100" dist="38100" dir="2700000" algn="tl">
                    <a:srgbClr val="000000"/>
                  </a:outerShdw>
                </a:effectLst>
                <a:latin typeface="Calibri" pitchFamily="34" charset="0"/>
                <a:sym typeface="Wingdings" pitchFamily="2" charset="2"/>
              </a:rPr>
              <a:t>No melting occurs in the TBL (pl-facies peridotite), but new ascending melts (red lines with arrows) migrate through and interact with the advanced residues of previous melting in the TBL;</a:t>
            </a:r>
            <a:endParaRPr lang="en-GB" sz="280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660483" name="Text Box 3"/>
          <p:cNvSpPr txBox="1">
            <a:spLocks noChangeArrowheads="1"/>
          </p:cNvSpPr>
          <p:nvPr/>
        </p:nvSpPr>
        <p:spPr bwMode="auto">
          <a:xfrm>
            <a:off x="0" y="88900"/>
            <a:ext cx="9144000" cy="1066800"/>
          </a:xfrm>
          <a:prstGeom prst="rect">
            <a:avLst/>
          </a:prstGeom>
          <a:noFill/>
          <a:ln w="9525" algn="ctr">
            <a:noFill/>
            <a:miter lim="800000"/>
            <a:headEnd/>
            <a:tailEnd/>
          </a:ln>
          <a:effectLst/>
        </p:spPr>
        <p:txBody>
          <a:bodyPr>
            <a:spAutoFit/>
          </a:bodyPr>
          <a:lstStyle/>
          <a:p>
            <a:pPr algn="ctr">
              <a:defRPr/>
            </a:pPr>
            <a:r>
              <a:rPr lang="it-IT" sz="3200">
                <a:solidFill>
                  <a:schemeClr val="bg1"/>
                </a:solidFill>
                <a:effectLst>
                  <a:outerShdw blurRad="38100" dist="38100" dir="2700000" algn="tl">
                    <a:srgbClr val="000000"/>
                  </a:outerShdw>
                </a:effectLst>
                <a:latin typeface="Calibri" pitchFamily="34" charset="0"/>
              </a:rPr>
              <a:t>Mantle melting, melt extraction and post-melting processes beneath mid-ocean ridges</a:t>
            </a:r>
          </a:p>
        </p:txBody>
      </p:sp>
      <p:sp>
        <p:nvSpPr>
          <p:cNvPr id="660484" name="Text Box 4"/>
          <p:cNvSpPr txBox="1">
            <a:spLocks noChangeArrowheads="1"/>
          </p:cNvSpPr>
          <p:nvPr/>
        </p:nvSpPr>
        <p:spPr bwMode="auto">
          <a:xfrm>
            <a:off x="0" y="3417888"/>
            <a:ext cx="4146550" cy="1384995"/>
          </a:xfrm>
          <a:prstGeom prst="rect">
            <a:avLst/>
          </a:prstGeom>
          <a:noFill/>
          <a:ln w="9525">
            <a:noFill/>
            <a:miter lim="800000"/>
            <a:headEnd/>
            <a:tailEnd/>
          </a:ln>
          <a:effectLst/>
        </p:spPr>
        <p:txBody>
          <a:bodyPr>
            <a:spAutoFit/>
          </a:bodyPr>
          <a:lstStyle/>
          <a:p>
            <a:pPr algn="ctr">
              <a:defRPr/>
            </a:pPr>
            <a:r>
              <a:rPr lang="it-IT" sz="2800">
                <a:solidFill>
                  <a:schemeClr val="bg1"/>
                </a:solidFill>
                <a:effectLst>
                  <a:outerShdw blurRad="38100" dist="38100" dir="2700000" algn="tl">
                    <a:srgbClr val="000000"/>
                  </a:outerShdw>
                </a:effectLst>
                <a:latin typeface="Calibri" pitchFamily="34" charset="0"/>
                <a:sym typeface="Wingdings" pitchFamily="2" charset="2"/>
              </a:rPr>
              <a:t>The thickness of the TBL increases with decreasing plate separation rate.</a:t>
            </a:r>
          </a:p>
        </p:txBody>
      </p:sp>
      <p:pic>
        <p:nvPicPr>
          <p:cNvPr id="660485" name="Picture 5"/>
          <p:cNvPicPr>
            <a:picLocks noChangeAspect="1" noChangeArrowheads="1"/>
          </p:cNvPicPr>
          <p:nvPr/>
        </p:nvPicPr>
        <p:blipFill>
          <a:blip r:embed="rId3" cstate="print"/>
          <a:srcRect b="34554"/>
          <a:stretch>
            <a:fillRect/>
          </a:stretch>
        </p:blipFill>
        <p:spPr bwMode="auto">
          <a:xfrm>
            <a:off x="4073525" y="3387725"/>
            <a:ext cx="5070475" cy="2212975"/>
          </a:xfrm>
          <a:prstGeom prst="rect">
            <a:avLst/>
          </a:prstGeom>
          <a:noFill/>
          <a:ln w="9525" algn="ctr">
            <a:noFill/>
            <a:miter lim="800000"/>
            <a:headEnd/>
            <a:tailEnd/>
          </a:ln>
        </p:spPr>
      </p:pic>
      <p:sp>
        <p:nvSpPr>
          <p:cNvPr id="660486" name="Text Box 6"/>
          <p:cNvSpPr txBox="1">
            <a:spLocks noChangeArrowheads="1"/>
          </p:cNvSpPr>
          <p:nvPr/>
        </p:nvSpPr>
        <p:spPr bwMode="auto">
          <a:xfrm>
            <a:off x="5110163" y="3117972"/>
            <a:ext cx="4032250" cy="274637"/>
          </a:xfrm>
          <a:prstGeom prst="rect">
            <a:avLst/>
          </a:prstGeom>
          <a:noFill/>
          <a:ln w="9525" algn="ctr">
            <a:noFill/>
            <a:miter lim="800000"/>
            <a:headEnd/>
            <a:tailEnd/>
          </a:ln>
          <a:effectLst/>
        </p:spPr>
        <p:txBody>
          <a:bodyPr>
            <a:spAutoFit/>
          </a:bodyPr>
          <a:lstStyle/>
          <a:p>
            <a:pPr>
              <a:defRPr/>
            </a:pPr>
            <a:r>
              <a:rPr lang="it-IT" sz="1200" dirty="0" err="1" smtClean="0">
                <a:solidFill>
                  <a:schemeClr val="bg1"/>
                </a:solidFill>
                <a:effectLst>
                  <a:outerShdw blurRad="38100" dist="38100" dir="2700000" algn="tl">
                    <a:srgbClr val="000000"/>
                  </a:outerShdw>
                </a:effectLst>
                <a:latin typeface="Calibri" pitchFamily="34" charset="0"/>
              </a:rPr>
              <a:t>Niu</a:t>
            </a:r>
            <a:r>
              <a:rPr lang="it-IT" sz="1200" dirty="0" smtClean="0">
                <a:solidFill>
                  <a:schemeClr val="bg1"/>
                </a:solidFill>
                <a:effectLst>
                  <a:outerShdw blurRad="38100" dist="38100" dir="2700000" algn="tl">
                    <a:srgbClr val="000000"/>
                  </a:outerShdw>
                </a:effectLst>
                <a:latin typeface="Calibri" pitchFamily="34" charset="0"/>
              </a:rPr>
              <a:t>, 2004, (J</a:t>
            </a:r>
            <a:r>
              <a:rPr lang="it-IT" sz="1200" dirty="0">
                <a:solidFill>
                  <a:schemeClr val="bg1"/>
                </a:solidFill>
                <a:effectLst>
                  <a:outerShdw blurRad="38100" dist="38100" dir="2700000" algn="tl">
                    <a:srgbClr val="000000"/>
                  </a:outerShdw>
                </a:effectLst>
                <a:latin typeface="Calibri" pitchFamily="34" charset="0"/>
              </a:rPr>
              <a:t>. </a:t>
            </a:r>
            <a:r>
              <a:rPr lang="it-IT" sz="1200" dirty="0" err="1">
                <a:solidFill>
                  <a:schemeClr val="bg1"/>
                </a:solidFill>
                <a:effectLst>
                  <a:outerShdw blurRad="38100" dist="38100" dir="2700000" algn="tl">
                    <a:srgbClr val="000000"/>
                  </a:outerShdw>
                </a:effectLst>
                <a:latin typeface="Calibri" pitchFamily="34" charset="0"/>
              </a:rPr>
              <a:t>Petrol</a:t>
            </a:r>
            <a:r>
              <a:rPr lang="it-IT" sz="1200" dirty="0">
                <a:solidFill>
                  <a:schemeClr val="bg1"/>
                </a:solidFill>
                <a:effectLst>
                  <a:outerShdw blurRad="38100" dist="38100" dir="2700000" algn="tl">
                    <a:srgbClr val="000000"/>
                  </a:outerShdw>
                </a:effectLst>
                <a:latin typeface="Calibri" pitchFamily="34" charset="0"/>
              </a:rPr>
              <a:t>., </a:t>
            </a:r>
            <a:r>
              <a:rPr lang="it-IT" sz="1200" dirty="0" smtClean="0">
                <a:solidFill>
                  <a:schemeClr val="bg1"/>
                </a:solidFill>
                <a:effectLst>
                  <a:outerShdw blurRad="38100" dist="38100" dir="2700000" algn="tl">
                    <a:srgbClr val="000000"/>
                  </a:outerShdw>
                </a:effectLst>
                <a:latin typeface="Calibri" pitchFamily="34" charset="0"/>
              </a:rPr>
              <a:t>45</a:t>
            </a:r>
            <a:r>
              <a:rPr lang="it-IT" sz="1200" dirty="0">
                <a:solidFill>
                  <a:schemeClr val="bg1"/>
                </a:solidFill>
                <a:effectLst>
                  <a:outerShdw blurRad="38100" dist="38100" dir="2700000" algn="tl">
                    <a:srgbClr val="000000"/>
                  </a:outerShdw>
                </a:effectLst>
                <a:latin typeface="Calibri" pitchFamily="34" charset="0"/>
              </a:rPr>
              <a:t>, </a:t>
            </a:r>
            <a:r>
              <a:rPr lang="it-IT" sz="1200" dirty="0" smtClean="0">
                <a:solidFill>
                  <a:schemeClr val="bg1"/>
                </a:solidFill>
                <a:effectLst>
                  <a:outerShdw blurRad="38100" dist="38100" dir="2700000" algn="tl">
                    <a:srgbClr val="000000"/>
                  </a:outerShdw>
                </a:effectLst>
                <a:latin typeface="Calibri" pitchFamily="34" charset="0"/>
              </a:rPr>
              <a:t>2423-2458)</a:t>
            </a:r>
            <a:endParaRPr lang="it-IT" sz="1200" dirty="0">
              <a:solidFill>
                <a:schemeClr val="bg1"/>
              </a:solidFill>
              <a:effectLst>
                <a:outerShdw blurRad="38100" dist="38100" dir="2700000" algn="tl">
                  <a:srgbClr val="000000"/>
                </a:outerShdw>
              </a:effectLst>
              <a:latin typeface="Calibri" pitchFamily="34" charset="0"/>
            </a:endParaRPr>
          </a:p>
        </p:txBody>
      </p:sp>
      <p:sp>
        <p:nvSpPr>
          <p:cNvPr id="660488" name="Text Box 8"/>
          <p:cNvSpPr txBox="1">
            <a:spLocks noChangeArrowheads="1"/>
          </p:cNvSpPr>
          <p:nvPr/>
        </p:nvSpPr>
        <p:spPr bwMode="auto">
          <a:xfrm>
            <a:off x="101600" y="5645150"/>
            <a:ext cx="8926513" cy="830263"/>
          </a:xfrm>
          <a:prstGeom prst="rect">
            <a:avLst/>
          </a:prstGeom>
          <a:noFill/>
          <a:ln w="9525">
            <a:noFill/>
            <a:miter lim="800000"/>
            <a:headEnd/>
            <a:tailEnd/>
          </a:ln>
          <a:effectLst/>
        </p:spPr>
        <p:txBody>
          <a:bodyPr>
            <a:spAutoFit/>
          </a:bodyPr>
          <a:lstStyle/>
          <a:p>
            <a:pPr>
              <a:defRPr/>
            </a:pPr>
            <a:r>
              <a:rPr lang="en-GB" sz="2400" smtClean="0">
                <a:solidFill>
                  <a:schemeClr val="bg1"/>
                </a:solidFill>
                <a:effectLst>
                  <a:outerShdw blurRad="38100" dist="38100" dir="2700000" algn="tl">
                    <a:srgbClr val="000000"/>
                  </a:outerShdw>
                </a:effectLst>
                <a:latin typeface="Calibri" pitchFamily="34" charset="0"/>
                <a:sym typeface="Wingdings" pitchFamily="2" charset="2"/>
              </a:rPr>
              <a:t>Experimental petrology says that MORB are generated at P ~1.5-2 GPa (i.e., in the sp-facies rather than pl-facies).</a:t>
            </a:r>
            <a:endParaRPr lang="en-GB" sz="2400">
              <a:solidFill>
                <a:schemeClr val="bg1"/>
              </a:solidFill>
              <a:effectLst>
                <a:outerShdw blurRad="38100" dist="38100" dir="2700000" algn="tl">
                  <a:srgbClr val="000000"/>
                </a:outerShdw>
              </a:effectLst>
              <a:latin typeface="Calibri" pitchFamily="34" charset="0"/>
              <a:sym typeface="Wingdings" pitchFamily="2"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60485"/>
                                        </p:tgtEl>
                                        <p:attrNameLst>
                                          <p:attrName>style.visibility</p:attrName>
                                        </p:attrNameLst>
                                      </p:cBhvr>
                                      <p:to>
                                        <p:strVal val="visible"/>
                                      </p:to>
                                    </p:set>
                                    <p:animEffect transition="in" filter="fade">
                                      <p:cBhvr>
                                        <p:cTn id="7" dur="500"/>
                                        <p:tgtEl>
                                          <p:spTgt spid="66048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60486"/>
                                        </p:tgtEl>
                                        <p:attrNameLst>
                                          <p:attrName>style.visibility</p:attrName>
                                        </p:attrNameLst>
                                      </p:cBhvr>
                                      <p:to>
                                        <p:strVal val="visible"/>
                                      </p:to>
                                    </p:set>
                                    <p:animEffect transition="in" filter="fade">
                                      <p:cBhvr>
                                        <p:cTn id="11" dur="500"/>
                                        <p:tgtEl>
                                          <p:spTgt spid="66048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60482"/>
                                        </p:tgtEl>
                                        <p:attrNameLst>
                                          <p:attrName>style.visibility</p:attrName>
                                        </p:attrNameLst>
                                      </p:cBhvr>
                                      <p:to>
                                        <p:strVal val="visible"/>
                                      </p:to>
                                    </p:set>
                                    <p:animEffect transition="in" filter="fade">
                                      <p:cBhvr>
                                        <p:cTn id="15" dur="500"/>
                                        <p:tgtEl>
                                          <p:spTgt spid="66048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60484"/>
                                        </p:tgtEl>
                                        <p:attrNameLst>
                                          <p:attrName>style.visibility</p:attrName>
                                        </p:attrNameLst>
                                      </p:cBhvr>
                                      <p:to>
                                        <p:strVal val="visible"/>
                                      </p:to>
                                    </p:set>
                                    <p:animEffect transition="in" filter="fade">
                                      <p:cBhvr>
                                        <p:cTn id="20" dur="500"/>
                                        <p:tgtEl>
                                          <p:spTgt spid="66048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60488"/>
                                        </p:tgtEl>
                                        <p:attrNameLst>
                                          <p:attrName>style.visibility</p:attrName>
                                        </p:attrNameLst>
                                      </p:cBhvr>
                                      <p:to>
                                        <p:strVal val="visible"/>
                                      </p:to>
                                    </p:set>
                                    <p:animEffect transition="in" filter="fade">
                                      <p:cBhvr>
                                        <p:cTn id="25" dur="500"/>
                                        <p:tgtEl>
                                          <p:spTgt spid="6604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0482" grpId="0" autoUpdateAnimBg="0"/>
      <p:bldP spid="660484" grpId="0" autoUpdateAnimBg="0"/>
      <p:bldP spid="660486" grpId="0"/>
      <p:bldP spid="660488" grpId="0"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4084" name="Text Box 4"/>
          <p:cNvSpPr txBox="1">
            <a:spLocks noChangeArrowheads="1"/>
          </p:cNvSpPr>
          <p:nvPr/>
        </p:nvSpPr>
        <p:spPr bwMode="auto">
          <a:xfrm>
            <a:off x="0" y="88900"/>
            <a:ext cx="9144000" cy="1066800"/>
          </a:xfrm>
          <a:prstGeom prst="rect">
            <a:avLst/>
          </a:prstGeom>
          <a:noFill/>
          <a:ln w="9525" algn="ctr">
            <a:noFill/>
            <a:miter lim="800000"/>
            <a:headEnd/>
            <a:tailEnd/>
          </a:ln>
          <a:effectLst/>
        </p:spPr>
        <p:txBody>
          <a:bodyPr>
            <a:spAutoFit/>
          </a:bodyPr>
          <a:lstStyle/>
          <a:p>
            <a:pPr algn="ctr">
              <a:defRPr/>
            </a:pPr>
            <a:r>
              <a:rPr lang="en-GB" sz="3200" smtClean="0">
                <a:solidFill>
                  <a:schemeClr val="bg1"/>
                </a:solidFill>
                <a:effectLst>
                  <a:outerShdw blurRad="38100" dist="38100" dir="2700000" algn="tl">
                    <a:srgbClr val="000000"/>
                  </a:outerShdw>
                </a:effectLst>
                <a:latin typeface="Calibri" pitchFamily="34" charset="0"/>
              </a:rPr>
              <a:t>Mantle melting, melt extraction and post-melting processes beneath mid-ocean ridges</a:t>
            </a:r>
            <a:endParaRPr lang="en-GB" sz="3200">
              <a:solidFill>
                <a:schemeClr val="bg1"/>
              </a:solidFill>
              <a:effectLst>
                <a:outerShdw blurRad="38100" dist="38100" dir="2700000" algn="tl">
                  <a:srgbClr val="000000"/>
                </a:outerShdw>
              </a:effectLst>
              <a:latin typeface="Calibri" pitchFamily="34" charset="0"/>
            </a:endParaRPr>
          </a:p>
        </p:txBody>
      </p:sp>
      <p:sp>
        <p:nvSpPr>
          <p:cNvPr id="814087" name="Text Box 7"/>
          <p:cNvSpPr txBox="1">
            <a:spLocks noChangeArrowheads="1"/>
          </p:cNvSpPr>
          <p:nvPr/>
        </p:nvSpPr>
        <p:spPr bwMode="auto">
          <a:xfrm>
            <a:off x="4770438" y="5410200"/>
            <a:ext cx="4371975" cy="274638"/>
          </a:xfrm>
          <a:prstGeom prst="rect">
            <a:avLst/>
          </a:prstGeom>
          <a:noFill/>
          <a:ln w="9525" algn="ctr">
            <a:noFill/>
            <a:miter lim="800000"/>
            <a:headEnd/>
            <a:tailEnd/>
          </a:ln>
          <a:effectLst/>
        </p:spPr>
        <p:txBody>
          <a:bodyPr>
            <a:spAutoFit/>
          </a:bodyPr>
          <a:lstStyle/>
          <a:p>
            <a:pPr algn="ctr">
              <a:defRPr/>
            </a:pPr>
            <a:r>
              <a:rPr lang="en-GB" sz="1200" dirty="0" err="1" smtClean="0">
                <a:solidFill>
                  <a:schemeClr val="bg1"/>
                </a:solidFill>
                <a:effectLst>
                  <a:outerShdw blurRad="38100" dist="38100" dir="2700000" algn="tl">
                    <a:srgbClr val="000000"/>
                  </a:outerShdw>
                </a:effectLst>
                <a:latin typeface="Calibri" pitchFamily="34" charset="0"/>
              </a:rPr>
              <a:t>Niu</a:t>
            </a:r>
            <a:r>
              <a:rPr lang="en-GB" sz="1200" dirty="0" smtClean="0">
                <a:solidFill>
                  <a:schemeClr val="bg1"/>
                </a:solidFill>
                <a:effectLst>
                  <a:outerShdw blurRad="38100" dist="38100" dir="2700000" algn="tl">
                    <a:srgbClr val="000000"/>
                  </a:outerShdw>
                </a:effectLst>
                <a:latin typeface="Calibri" pitchFamily="34" charset="0"/>
              </a:rPr>
              <a:t> ,2004 (J</a:t>
            </a:r>
            <a:r>
              <a:rPr lang="en-GB" sz="1200" dirty="0" smtClean="0">
                <a:solidFill>
                  <a:schemeClr val="bg1"/>
                </a:solidFill>
                <a:effectLst>
                  <a:outerShdw blurRad="38100" dist="38100" dir="2700000" algn="tl">
                    <a:srgbClr val="000000"/>
                  </a:outerShdw>
                </a:effectLst>
                <a:latin typeface="Calibri" pitchFamily="34" charset="0"/>
              </a:rPr>
              <a:t>. Petrol.,  45, </a:t>
            </a:r>
            <a:r>
              <a:rPr lang="en-GB" sz="1200" dirty="0" smtClean="0">
                <a:solidFill>
                  <a:schemeClr val="bg1"/>
                </a:solidFill>
                <a:effectLst>
                  <a:outerShdw blurRad="38100" dist="38100" dir="2700000" algn="tl">
                    <a:srgbClr val="000000"/>
                  </a:outerShdw>
                </a:effectLst>
                <a:latin typeface="Calibri" pitchFamily="34" charset="0"/>
              </a:rPr>
              <a:t>2423-2458) </a:t>
            </a:r>
            <a:endParaRPr lang="en-GB" sz="1200" dirty="0">
              <a:solidFill>
                <a:schemeClr val="bg1"/>
              </a:solidFill>
              <a:effectLst>
                <a:outerShdw blurRad="38100" dist="38100" dir="2700000" algn="tl">
                  <a:srgbClr val="000000"/>
                </a:outerShdw>
              </a:effectLst>
              <a:latin typeface="Calibri" pitchFamily="34" charset="0"/>
            </a:endParaRPr>
          </a:p>
        </p:txBody>
      </p:sp>
      <p:sp>
        <p:nvSpPr>
          <p:cNvPr id="814091" name="Text Box 11"/>
          <p:cNvSpPr txBox="1">
            <a:spLocks noChangeArrowheads="1"/>
          </p:cNvSpPr>
          <p:nvPr/>
        </p:nvSpPr>
        <p:spPr bwMode="auto">
          <a:xfrm>
            <a:off x="0" y="5410200"/>
            <a:ext cx="4684713" cy="274638"/>
          </a:xfrm>
          <a:prstGeom prst="rect">
            <a:avLst/>
          </a:prstGeom>
          <a:noFill/>
          <a:ln w="9525" algn="ctr">
            <a:noFill/>
            <a:miter lim="800000"/>
            <a:headEnd/>
            <a:tailEnd/>
          </a:ln>
          <a:effectLst/>
        </p:spPr>
        <p:txBody>
          <a:bodyPr>
            <a:spAutoFit/>
          </a:bodyPr>
          <a:lstStyle/>
          <a:p>
            <a:pPr algn="ctr">
              <a:defRPr/>
            </a:pPr>
            <a:r>
              <a:rPr lang="en-GB" sz="1200" dirty="0" smtClean="0">
                <a:solidFill>
                  <a:schemeClr val="bg1"/>
                </a:solidFill>
                <a:effectLst>
                  <a:outerShdw blurRad="38100" dist="38100" dir="2700000" algn="tl">
                    <a:srgbClr val="000000"/>
                  </a:outerShdw>
                </a:effectLst>
                <a:latin typeface="Calibri" pitchFamily="34" charset="0"/>
              </a:rPr>
              <a:t>McKenzie </a:t>
            </a:r>
            <a:r>
              <a:rPr lang="en-GB" sz="1200" dirty="0" smtClean="0">
                <a:solidFill>
                  <a:schemeClr val="bg1"/>
                </a:solidFill>
                <a:effectLst>
                  <a:outerShdw blurRad="38100" dist="38100" dir="2700000" algn="tl">
                    <a:srgbClr val="000000"/>
                  </a:outerShdw>
                </a:effectLst>
                <a:latin typeface="Calibri" pitchFamily="34" charset="0"/>
              </a:rPr>
              <a:t>and </a:t>
            </a:r>
            <a:r>
              <a:rPr lang="en-GB" sz="1200" dirty="0" smtClean="0">
                <a:solidFill>
                  <a:schemeClr val="bg1"/>
                </a:solidFill>
                <a:effectLst>
                  <a:outerShdw blurRad="38100" dist="38100" dir="2700000" algn="tl">
                    <a:srgbClr val="000000"/>
                  </a:outerShdw>
                </a:effectLst>
                <a:latin typeface="Calibri" pitchFamily="34" charset="0"/>
              </a:rPr>
              <a:t>Bickle, 1988 (J</a:t>
            </a:r>
            <a:r>
              <a:rPr lang="en-GB" sz="1200" dirty="0" smtClean="0">
                <a:solidFill>
                  <a:schemeClr val="bg1"/>
                </a:solidFill>
                <a:effectLst>
                  <a:outerShdw blurRad="38100" dist="38100" dir="2700000" algn="tl">
                    <a:srgbClr val="000000"/>
                  </a:outerShdw>
                </a:effectLst>
                <a:latin typeface="Calibri" pitchFamily="34" charset="0"/>
              </a:rPr>
              <a:t>. Petrol., </a:t>
            </a:r>
            <a:r>
              <a:rPr lang="en-GB" sz="1200" dirty="0" smtClean="0">
                <a:solidFill>
                  <a:schemeClr val="bg1"/>
                </a:solidFill>
                <a:effectLst>
                  <a:outerShdw blurRad="38100" dist="38100" dir="2700000" algn="tl">
                    <a:srgbClr val="000000"/>
                  </a:outerShdw>
                </a:effectLst>
                <a:latin typeface="Calibri" pitchFamily="34" charset="0"/>
              </a:rPr>
              <a:t>29</a:t>
            </a:r>
            <a:r>
              <a:rPr lang="en-GB" sz="1200" dirty="0" smtClean="0">
                <a:solidFill>
                  <a:schemeClr val="bg1"/>
                </a:solidFill>
                <a:effectLst>
                  <a:outerShdw blurRad="38100" dist="38100" dir="2700000" algn="tl">
                    <a:srgbClr val="000000"/>
                  </a:outerShdw>
                </a:effectLst>
                <a:latin typeface="Calibri" pitchFamily="34" charset="0"/>
              </a:rPr>
              <a:t>, </a:t>
            </a:r>
            <a:r>
              <a:rPr lang="en-GB" sz="1200" dirty="0" smtClean="0">
                <a:solidFill>
                  <a:schemeClr val="bg1"/>
                </a:solidFill>
                <a:effectLst>
                  <a:outerShdw blurRad="38100" dist="38100" dir="2700000" algn="tl">
                    <a:srgbClr val="000000"/>
                  </a:outerShdw>
                </a:effectLst>
                <a:latin typeface="Calibri" pitchFamily="34" charset="0"/>
              </a:rPr>
              <a:t>625-679) </a:t>
            </a:r>
            <a:endParaRPr lang="en-GB" sz="1200" dirty="0">
              <a:solidFill>
                <a:schemeClr val="bg1"/>
              </a:solidFill>
              <a:effectLst>
                <a:outerShdw blurRad="38100" dist="38100" dir="2700000" algn="tl">
                  <a:srgbClr val="000000"/>
                </a:outerShdw>
              </a:effectLst>
              <a:latin typeface="Calibri" pitchFamily="34" charset="0"/>
            </a:endParaRPr>
          </a:p>
        </p:txBody>
      </p:sp>
      <p:sp>
        <p:nvSpPr>
          <p:cNvPr id="814093" name="Text Box 13"/>
          <p:cNvSpPr txBox="1">
            <a:spLocks noChangeArrowheads="1"/>
          </p:cNvSpPr>
          <p:nvPr/>
        </p:nvSpPr>
        <p:spPr bwMode="auto">
          <a:xfrm>
            <a:off x="0" y="1109663"/>
            <a:ext cx="9144000" cy="757130"/>
          </a:xfrm>
          <a:prstGeom prst="rect">
            <a:avLst/>
          </a:prstGeom>
          <a:noFill/>
          <a:ln w="9525" algn="ctr">
            <a:noFill/>
            <a:miter lim="800000"/>
            <a:headEnd/>
            <a:tailEnd/>
          </a:ln>
          <a:effectLst/>
        </p:spPr>
        <p:txBody>
          <a:bodyPr>
            <a:spAutoFit/>
          </a:bodyPr>
          <a:lstStyle/>
          <a:p>
            <a:pPr algn="ctr">
              <a:lnSpc>
                <a:spcPct val="90000"/>
              </a:lnSpc>
              <a:defRPr/>
            </a:pPr>
            <a:r>
              <a:rPr lang="en-GB" sz="2400" smtClean="0">
                <a:solidFill>
                  <a:srgbClr val="FFFF00"/>
                </a:solidFill>
                <a:effectLst>
                  <a:outerShdw blurRad="38100" dist="38100" dir="2700000" algn="tl">
                    <a:srgbClr val="000000"/>
                  </a:outerShdw>
                </a:effectLst>
                <a:latin typeface="Calibri" pitchFamily="34" charset="0"/>
              </a:rPr>
              <a:t>Two completely different models of melt generated by extension of lithosphere:</a:t>
            </a:r>
            <a:endParaRPr lang="en-GB" sz="2400">
              <a:solidFill>
                <a:srgbClr val="FFFF00"/>
              </a:solidFill>
              <a:effectLst>
                <a:outerShdw blurRad="38100" dist="38100" dir="2700000" algn="tl">
                  <a:srgbClr val="000000"/>
                </a:outerShdw>
              </a:effectLst>
              <a:latin typeface="Calibri" pitchFamily="34" charset="0"/>
            </a:endParaRPr>
          </a:p>
        </p:txBody>
      </p:sp>
      <p:grpSp>
        <p:nvGrpSpPr>
          <p:cNvPr id="2" name="Group 24"/>
          <p:cNvGrpSpPr>
            <a:grpSpLocks/>
          </p:cNvGrpSpPr>
          <p:nvPr/>
        </p:nvGrpSpPr>
        <p:grpSpPr bwMode="auto">
          <a:xfrm>
            <a:off x="34925" y="1857375"/>
            <a:ext cx="4641850" cy="3509963"/>
            <a:chOff x="22" y="1386"/>
            <a:chExt cx="2924" cy="2211"/>
          </a:xfrm>
        </p:grpSpPr>
        <p:grpSp>
          <p:nvGrpSpPr>
            <p:cNvPr id="35856" name="Group 22"/>
            <p:cNvGrpSpPr>
              <a:grpSpLocks/>
            </p:cNvGrpSpPr>
            <p:nvPr/>
          </p:nvGrpSpPr>
          <p:grpSpPr bwMode="auto">
            <a:xfrm>
              <a:off x="22" y="1386"/>
              <a:ext cx="2924" cy="2211"/>
              <a:chOff x="22" y="1386"/>
              <a:chExt cx="2924" cy="2211"/>
            </a:xfrm>
          </p:grpSpPr>
          <p:pic>
            <p:nvPicPr>
              <p:cNvPr id="35859" name="Picture 9"/>
              <p:cNvPicPr>
                <a:picLocks noChangeAspect="1" noChangeArrowheads="1"/>
              </p:cNvPicPr>
              <p:nvPr/>
            </p:nvPicPr>
            <p:blipFill>
              <a:blip r:embed="rId3" cstate="print"/>
              <a:srcRect/>
              <a:stretch>
                <a:fillRect/>
              </a:stretch>
            </p:blipFill>
            <p:spPr bwMode="auto">
              <a:xfrm>
                <a:off x="22" y="1386"/>
                <a:ext cx="2924" cy="2211"/>
              </a:xfrm>
              <a:prstGeom prst="rect">
                <a:avLst/>
              </a:prstGeom>
              <a:noFill/>
              <a:ln w="9525" algn="ctr">
                <a:noFill/>
                <a:miter lim="800000"/>
                <a:headEnd/>
                <a:tailEnd/>
              </a:ln>
            </p:spPr>
          </p:pic>
          <p:sp>
            <p:nvSpPr>
              <p:cNvPr id="814096" name="Text Box 16"/>
              <p:cNvSpPr txBox="1">
                <a:spLocks noChangeArrowheads="1"/>
              </p:cNvSpPr>
              <p:nvPr/>
            </p:nvSpPr>
            <p:spPr bwMode="auto">
              <a:xfrm>
                <a:off x="1392" y="1402"/>
                <a:ext cx="1232" cy="336"/>
              </a:xfrm>
              <a:prstGeom prst="rect">
                <a:avLst/>
              </a:prstGeom>
              <a:solidFill>
                <a:schemeClr val="bg1"/>
              </a:solidFill>
              <a:ln w="9525" algn="ctr">
                <a:noFill/>
                <a:miter lim="800000"/>
                <a:headEnd/>
                <a:tailEnd/>
              </a:ln>
              <a:effectLst/>
            </p:spPr>
            <p:txBody>
              <a:bodyPr>
                <a:spAutoFit/>
              </a:bodyPr>
              <a:lstStyle/>
              <a:p>
                <a:pPr algn="ctr">
                  <a:lnSpc>
                    <a:spcPct val="90000"/>
                  </a:lnSpc>
                  <a:spcBef>
                    <a:spcPct val="50000"/>
                  </a:spcBef>
                  <a:defRPr/>
                </a:pPr>
                <a:r>
                  <a:rPr lang="en-GB" sz="1600" b="1" smtClean="0">
                    <a:solidFill>
                      <a:schemeClr val="tx1"/>
                    </a:solidFill>
                    <a:effectLst/>
                    <a:latin typeface="Calibri" pitchFamily="34" charset="0"/>
                  </a:rPr>
                  <a:t>Zone of </a:t>
                </a:r>
                <a:r>
                  <a:rPr lang="en-GB" sz="1600" b="1" smtClean="0">
                    <a:solidFill>
                      <a:srgbClr val="FF0000"/>
                    </a:solidFill>
                    <a:effectLst/>
                    <a:latin typeface="Calibri" pitchFamily="34" charset="0"/>
                  </a:rPr>
                  <a:t>extensive </a:t>
                </a:r>
                <a:r>
                  <a:rPr lang="en-GB" sz="1600" b="1" smtClean="0">
                    <a:solidFill>
                      <a:schemeClr val="tx1"/>
                    </a:solidFill>
                    <a:effectLst/>
                    <a:latin typeface="Calibri" pitchFamily="34" charset="0"/>
                  </a:rPr>
                  <a:t>silicate </a:t>
                </a:r>
                <a:r>
                  <a:rPr lang="en-GB" sz="1600" b="1" smtClean="0">
                    <a:solidFill>
                      <a:srgbClr val="FF0000"/>
                    </a:solidFill>
                    <a:effectLst/>
                    <a:latin typeface="Calibri" pitchFamily="34" charset="0"/>
                  </a:rPr>
                  <a:t>melting</a:t>
                </a:r>
                <a:endParaRPr lang="en-GB" sz="1600" b="1">
                  <a:solidFill>
                    <a:srgbClr val="FF0000"/>
                  </a:solidFill>
                  <a:effectLst/>
                  <a:latin typeface="Calibri" pitchFamily="34" charset="0"/>
                </a:endParaRPr>
              </a:p>
            </p:txBody>
          </p:sp>
          <p:sp>
            <p:nvSpPr>
              <p:cNvPr id="814098" name="Freeform 18"/>
              <p:cNvSpPr>
                <a:spLocks/>
              </p:cNvSpPr>
              <p:nvPr/>
            </p:nvSpPr>
            <p:spPr bwMode="auto">
              <a:xfrm>
                <a:off x="1586" y="1754"/>
                <a:ext cx="300" cy="592"/>
              </a:xfrm>
              <a:custGeom>
                <a:avLst/>
                <a:gdLst/>
                <a:ahLst/>
                <a:cxnLst>
                  <a:cxn ang="0">
                    <a:pos x="300" y="0"/>
                  </a:cxn>
                  <a:cxn ang="0">
                    <a:pos x="182" y="362"/>
                  </a:cxn>
                  <a:cxn ang="0">
                    <a:pos x="0" y="592"/>
                  </a:cxn>
                </a:cxnLst>
                <a:rect l="0" t="0" r="r" b="b"/>
                <a:pathLst>
                  <a:path w="300" h="592">
                    <a:moveTo>
                      <a:pt x="300" y="0"/>
                    </a:moveTo>
                    <a:cubicBezTo>
                      <a:pt x="266" y="131"/>
                      <a:pt x="232" y="263"/>
                      <a:pt x="182" y="362"/>
                    </a:cubicBezTo>
                    <a:cubicBezTo>
                      <a:pt x="132" y="461"/>
                      <a:pt x="30" y="554"/>
                      <a:pt x="0" y="592"/>
                    </a:cubicBezTo>
                  </a:path>
                </a:pathLst>
              </a:custGeom>
              <a:noFill/>
              <a:ln w="19050" cap="flat" cmpd="sng">
                <a:solidFill>
                  <a:schemeClr val="tx1"/>
                </a:solidFill>
                <a:prstDash val="solid"/>
                <a:round/>
                <a:headEnd/>
                <a:tailEnd/>
              </a:ln>
              <a:effectLst/>
            </p:spPr>
            <p:txBody>
              <a:bodyPr anchor="ctr"/>
              <a:lstStyle/>
              <a:p>
                <a:pPr>
                  <a:defRPr/>
                </a:pPr>
                <a:endParaRPr lang="en-GB">
                  <a:latin typeface="Calibri" pitchFamily="34" charset="0"/>
                </a:endParaRPr>
              </a:p>
            </p:txBody>
          </p:sp>
        </p:grpSp>
        <p:sp>
          <p:nvSpPr>
            <p:cNvPr id="814094" name="Freeform 14"/>
            <p:cNvSpPr>
              <a:spLocks/>
            </p:cNvSpPr>
            <p:nvPr/>
          </p:nvSpPr>
          <p:spPr bwMode="auto">
            <a:xfrm>
              <a:off x="652" y="2222"/>
              <a:ext cx="1418" cy="356"/>
            </a:xfrm>
            <a:custGeom>
              <a:avLst/>
              <a:gdLst/>
              <a:ahLst/>
              <a:cxnLst>
                <a:cxn ang="0">
                  <a:pos x="0" y="356"/>
                </a:cxn>
                <a:cxn ang="0">
                  <a:pos x="1418" y="356"/>
                </a:cxn>
                <a:cxn ang="0">
                  <a:pos x="1394" y="344"/>
                </a:cxn>
                <a:cxn ang="0">
                  <a:pos x="1056" y="194"/>
                </a:cxn>
                <a:cxn ang="0">
                  <a:pos x="760" y="14"/>
                </a:cxn>
                <a:cxn ang="0">
                  <a:pos x="750" y="0"/>
                </a:cxn>
                <a:cxn ang="0">
                  <a:pos x="744" y="10"/>
                </a:cxn>
                <a:cxn ang="0">
                  <a:pos x="366" y="204"/>
                </a:cxn>
                <a:cxn ang="0">
                  <a:pos x="0" y="356"/>
                </a:cxn>
              </a:cxnLst>
              <a:rect l="0" t="0" r="r" b="b"/>
              <a:pathLst>
                <a:path w="1418" h="356">
                  <a:moveTo>
                    <a:pt x="0" y="356"/>
                  </a:moveTo>
                  <a:lnTo>
                    <a:pt x="1418" y="356"/>
                  </a:lnTo>
                  <a:lnTo>
                    <a:pt x="1394" y="344"/>
                  </a:lnTo>
                  <a:cubicBezTo>
                    <a:pt x="1334" y="317"/>
                    <a:pt x="1162" y="249"/>
                    <a:pt x="1056" y="194"/>
                  </a:cubicBezTo>
                  <a:cubicBezTo>
                    <a:pt x="950" y="139"/>
                    <a:pt x="811" y="46"/>
                    <a:pt x="760" y="14"/>
                  </a:cubicBezTo>
                  <a:lnTo>
                    <a:pt x="750" y="0"/>
                  </a:lnTo>
                  <a:lnTo>
                    <a:pt x="744" y="10"/>
                  </a:lnTo>
                  <a:cubicBezTo>
                    <a:pt x="680" y="44"/>
                    <a:pt x="490" y="146"/>
                    <a:pt x="366" y="204"/>
                  </a:cubicBezTo>
                  <a:cubicBezTo>
                    <a:pt x="242" y="262"/>
                    <a:pt x="76" y="324"/>
                    <a:pt x="0" y="356"/>
                  </a:cubicBezTo>
                  <a:close/>
                </a:path>
              </a:pathLst>
            </a:custGeom>
            <a:solidFill>
              <a:srgbClr val="FF0000"/>
            </a:solidFill>
            <a:ln w="9525" cap="flat" cmpd="sng">
              <a:solidFill>
                <a:schemeClr val="tx1"/>
              </a:solidFill>
              <a:prstDash val="solid"/>
              <a:round/>
              <a:headEnd/>
              <a:tailEnd/>
            </a:ln>
            <a:effectLst/>
          </p:spPr>
          <p:txBody>
            <a:bodyPr anchor="ctr"/>
            <a:lstStyle/>
            <a:p>
              <a:pPr>
                <a:defRPr/>
              </a:pPr>
              <a:endParaRPr lang="en-GB">
                <a:latin typeface="Calibri" pitchFamily="34" charset="0"/>
              </a:endParaRPr>
            </a:p>
          </p:txBody>
        </p:sp>
        <p:sp>
          <p:nvSpPr>
            <p:cNvPr id="814097" name="Rectangle 17"/>
            <p:cNvSpPr>
              <a:spLocks noChangeArrowheads="1"/>
            </p:cNvSpPr>
            <p:nvPr/>
          </p:nvSpPr>
          <p:spPr bwMode="auto">
            <a:xfrm>
              <a:off x="2220" y="1720"/>
              <a:ext cx="74" cy="90"/>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grpSp>
      <p:sp>
        <p:nvSpPr>
          <p:cNvPr id="814101" name="Text Box 21"/>
          <p:cNvSpPr txBox="1">
            <a:spLocks noChangeArrowheads="1"/>
          </p:cNvSpPr>
          <p:nvPr/>
        </p:nvSpPr>
        <p:spPr bwMode="auto">
          <a:xfrm>
            <a:off x="1588" y="5591176"/>
            <a:ext cx="9169400" cy="1015663"/>
          </a:xfrm>
          <a:prstGeom prst="rect">
            <a:avLst/>
          </a:prstGeom>
          <a:noFill/>
          <a:ln w="9525">
            <a:noFill/>
            <a:miter lim="800000"/>
            <a:headEnd/>
            <a:tailEnd/>
          </a:ln>
          <a:effectLst/>
        </p:spPr>
        <p:txBody>
          <a:bodyPr>
            <a:spAutoFit/>
          </a:bodyPr>
          <a:lstStyle/>
          <a:p>
            <a:pPr>
              <a:defRPr/>
            </a:pPr>
            <a:r>
              <a:rPr lang="en-GB" sz="2000" smtClean="0">
                <a:solidFill>
                  <a:schemeClr val="bg1"/>
                </a:solidFill>
                <a:effectLst>
                  <a:outerShdw blurRad="38100" dist="38100" dir="2700000" algn="tl">
                    <a:srgbClr val="000000"/>
                  </a:outerShdw>
                </a:effectLst>
                <a:latin typeface="Calibri" pitchFamily="34" charset="0"/>
                <a:sym typeface="Wingdings" pitchFamily="2" charset="2"/>
              </a:rPr>
              <a:t>The McKenzie and Bickle paper is considered a milestone of igneous petrology. The problem is that equilibration of melt and residue in the pl-facies has been excluded by all experimental petrology studies.</a:t>
            </a:r>
            <a:endParaRPr lang="en-GB" sz="2000">
              <a:solidFill>
                <a:schemeClr val="bg1"/>
              </a:solidFill>
              <a:effectLst>
                <a:outerShdw blurRad="38100" dist="38100" dir="2700000" algn="tl">
                  <a:srgbClr val="000000"/>
                </a:outerShdw>
              </a:effectLst>
              <a:latin typeface="Calibri" pitchFamily="34" charset="0"/>
              <a:sym typeface="Wingdings" pitchFamily="2" charset="2"/>
            </a:endParaRPr>
          </a:p>
        </p:txBody>
      </p:sp>
      <p:grpSp>
        <p:nvGrpSpPr>
          <p:cNvPr id="4" name="Group 25"/>
          <p:cNvGrpSpPr>
            <a:grpSpLocks/>
          </p:cNvGrpSpPr>
          <p:nvPr/>
        </p:nvGrpSpPr>
        <p:grpSpPr bwMode="auto">
          <a:xfrm>
            <a:off x="4748213" y="1868488"/>
            <a:ext cx="4398962" cy="3470275"/>
            <a:chOff x="2991" y="1393"/>
            <a:chExt cx="2771" cy="2186"/>
          </a:xfrm>
        </p:grpSpPr>
        <p:grpSp>
          <p:nvGrpSpPr>
            <p:cNvPr id="35850" name="Group 12"/>
            <p:cNvGrpSpPr>
              <a:grpSpLocks/>
            </p:cNvGrpSpPr>
            <p:nvPr/>
          </p:nvGrpSpPr>
          <p:grpSpPr bwMode="auto">
            <a:xfrm>
              <a:off x="2991" y="1393"/>
              <a:ext cx="2771" cy="2186"/>
              <a:chOff x="2863" y="1753"/>
              <a:chExt cx="2571" cy="1994"/>
            </a:xfrm>
          </p:grpSpPr>
          <p:sp>
            <p:nvSpPr>
              <p:cNvPr id="814090" name="Rectangle 10"/>
              <p:cNvSpPr>
                <a:spLocks noChangeArrowheads="1"/>
              </p:cNvSpPr>
              <p:nvPr/>
            </p:nvSpPr>
            <p:spPr bwMode="auto">
              <a:xfrm>
                <a:off x="2863" y="1753"/>
                <a:ext cx="2571" cy="1987"/>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pic>
            <p:nvPicPr>
              <p:cNvPr id="35855" name="Picture 6"/>
              <p:cNvPicPr>
                <a:picLocks noChangeAspect="1" noChangeArrowheads="1"/>
              </p:cNvPicPr>
              <p:nvPr/>
            </p:nvPicPr>
            <p:blipFill>
              <a:blip r:embed="rId4" cstate="print"/>
              <a:srcRect b="33911"/>
              <a:stretch>
                <a:fillRect/>
              </a:stretch>
            </p:blipFill>
            <p:spPr bwMode="auto">
              <a:xfrm>
                <a:off x="2887" y="2354"/>
                <a:ext cx="2541" cy="1393"/>
              </a:xfrm>
              <a:prstGeom prst="rect">
                <a:avLst/>
              </a:prstGeom>
              <a:noFill/>
              <a:ln w="9525" algn="ctr">
                <a:noFill/>
                <a:miter lim="800000"/>
                <a:headEnd/>
                <a:tailEnd/>
              </a:ln>
            </p:spPr>
          </p:pic>
        </p:grpSp>
        <p:sp>
          <p:nvSpPr>
            <p:cNvPr id="814099" name="Text Box 19"/>
            <p:cNvSpPr txBox="1">
              <a:spLocks noChangeArrowheads="1"/>
            </p:cNvSpPr>
            <p:nvPr/>
          </p:nvSpPr>
          <p:spPr bwMode="auto">
            <a:xfrm>
              <a:off x="3151" y="1410"/>
              <a:ext cx="1751" cy="337"/>
            </a:xfrm>
            <a:prstGeom prst="rect">
              <a:avLst/>
            </a:prstGeom>
            <a:solidFill>
              <a:schemeClr val="bg1"/>
            </a:solidFill>
            <a:ln w="9525" algn="ctr">
              <a:noFill/>
              <a:miter lim="800000"/>
              <a:headEnd/>
              <a:tailEnd/>
            </a:ln>
            <a:effectLst/>
          </p:spPr>
          <p:txBody>
            <a:bodyPr wrap="square">
              <a:spAutoFit/>
            </a:bodyPr>
            <a:lstStyle/>
            <a:p>
              <a:pPr algn="ctr">
                <a:lnSpc>
                  <a:spcPct val="90000"/>
                </a:lnSpc>
                <a:spcBef>
                  <a:spcPct val="50000"/>
                </a:spcBef>
                <a:defRPr/>
              </a:pPr>
              <a:r>
                <a:rPr lang="en-GB" sz="1600" b="1" smtClean="0">
                  <a:solidFill>
                    <a:schemeClr val="tx1"/>
                  </a:solidFill>
                  <a:effectLst/>
                  <a:latin typeface="Calibri" pitchFamily="34" charset="0"/>
                </a:rPr>
                <a:t>Zone where silicate melts cool</a:t>
              </a:r>
            </a:p>
            <a:p>
              <a:pPr algn="ctr">
                <a:lnSpc>
                  <a:spcPct val="90000"/>
                </a:lnSpc>
                <a:spcBef>
                  <a:spcPts val="0"/>
                </a:spcBef>
                <a:defRPr/>
              </a:pPr>
              <a:r>
                <a:rPr lang="en-GB" sz="1600" b="1" smtClean="0">
                  <a:solidFill>
                    <a:schemeClr val="tx1"/>
                  </a:solidFill>
                  <a:effectLst/>
                  <a:latin typeface="Calibri" pitchFamily="34" charset="0"/>
                </a:rPr>
                <a:t>(</a:t>
              </a:r>
              <a:r>
                <a:rPr lang="en-GB" sz="1600" b="1" smtClean="0">
                  <a:solidFill>
                    <a:srgbClr val="FF0000"/>
                  </a:solidFill>
                  <a:effectLst/>
                  <a:latin typeface="Calibri" pitchFamily="34" charset="0"/>
                </a:rPr>
                <a:t>no melting</a:t>
              </a:r>
              <a:r>
                <a:rPr lang="en-GB" sz="1600" b="1" smtClean="0">
                  <a:solidFill>
                    <a:schemeClr val="tx1"/>
                  </a:solidFill>
                  <a:effectLst/>
                  <a:latin typeface="Calibri" pitchFamily="34" charset="0"/>
                </a:rPr>
                <a:t> is expected)</a:t>
              </a:r>
              <a:endParaRPr lang="en-GB" sz="1600" b="1">
                <a:solidFill>
                  <a:schemeClr val="tx1"/>
                </a:solidFill>
                <a:effectLst/>
                <a:latin typeface="Calibri" pitchFamily="34" charset="0"/>
              </a:endParaRPr>
            </a:p>
          </p:txBody>
        </p:sp>
        <p:sp>
          <p:nvSpPr>
            <p:cNvPr id="814100" name="Freeform 20"/>
            <p:cNvSpPr>
              <a:spLocks/>
            </p:cNvSpPr>
            <p:nvPr/>
          </p:nvSpPr>
          <p:spPr bwMode="auto">
            <a:xfrm flipH="1">
              <a:off x="4007" y="1762"/>
              <a:ext cx="292" cy="643"/>
            </a:xfrm>
            <a:custGeom>
              <a:avLst/>
              <a:gdLst/>
              <a:ahLst/>
              <a:cxnLst>
                <a:cxn ang="0">
                  <a:pos x="300" y="0"/>
                </a:cxn>
                <a:cxn ang="0">
                  <a:pos x="182" y="362"/>
                </a:cxn>
                <a:cxn ang="0">
                  <a:pos x="0" y="592"/>
                </a:cxn>
              </a:cxnLst>
              <a:rect l="0" t="0" r="r" b="b"/>
              <a:pathLst>
                <a:path w="300" h="592">
                  <a:moveTo>
                    <a:pt x="300" y="0"/>
                  </a:moveTo>
                  <a:cubicBezTo>
                    <a:pt x="266" y="131"/>
                    <a:pt x="232" y="263"/>
                    <a:pt x="182" y="362"/>
                  </a:cubicBezTo>
                  <a:cubicBezTo>
                    <a:pt x="132" y="461"/>
                    <a:pt x="30" y="554"/>
                    <a:pt x="0" y="592"/>
                  </a:cubicBezTo>
                </a:path>
              </a:pathLst>
            </a:custGeom>
            <a:noFill/>
            <a:ln w="19050" cap="flat" cmpd="sng">
              <a:solidFill>
                <a:schemeClr val="tx1"/>
              </a:solidFill>
              <a:prstDash val="solid"/>
              <a:round/>
              <a:headEnd/>
              <a:tailEnd/>
            </a:ln>
            <a:effectLst/>
          </p:spPr>
          <p:txBody>
            <a:bodyPr anchor="ctr"/>
            <a:lstStyle/>
            <a:p>
              <a:pPr>
                <a:defRPr/>
              </a:pPr>
              <a:endParaRPr lang="en-GB">
                <a:latin typeface="Calibri" pitchFamily="34" charset="0"/>
              </a:endParaRPr>
            </a:p>
          </p:txBody>
        </p:sp>
        <p:sp>
          <p:nvSpPr>
            <p:cNvPr id="814095" name="Freeform 15"/>
            <p:cNvSpPr>
              <a:spLocks/>
            </p:cNvSpPr>
            <p:nvPr/>
          </p:nvSpPr>
          <p:spPr bwMode="auto">
            <a:xfrm>
              <a:off x="3933" y="2256"/>
              <a:ext cx="884" cy="456"/>
            </a:xfrm>
            <a:custGeom>
              <a:avLst/>
              <a:gdLst/>
              <a:ahLst/>
              <a:cxnLst>
                <a:cxn ang="0">
                  <a:pos x="0" y="356"/>
                </a:cxn>
                <a:cxn ang="0">
                  <a:pos x="1418" y="356"/>
                </a:cxn>
                <a:cxn ang="0">
                  <a:pos x="1394" y="344"/>
                </a:cxn>
                <a:cxn ang="0">
                  <a:pos x="1056" y="194"/>
                </a:cxn>
                <a:cxn ang="0">
                  <a:pos x="760" y="14"/>
                </a:cxn>
                <a:cxn ang="0">
                  <a:pos x="750" y="0"/>
                </a:cxn>
                <a:cxn ang="0">
                  <a:pos x="744" y="10"/>
                </a:cxn>
                <a:cxn ang="0">
                  <a:pos x="366" y="204"/>
                </a:cxn>
                <a:cxn ang="0">
                  <a:pos x="0" y="356"/>
                </a:cxn>
              </a:cxnLst>
              <a:rect l="0" t="0" r="r" b="b"/>
              <a:pathLst>
                <a:path w="1418" h="356">
                  <a:moveTo>
                    <a:pt x="0" y="356"/>
                  </a:moveTo>
                  <a:lnTo>
                    <a:pt x="1418" y="356"/>
                  </a:lnTo>
                  <a:lnTo>
                    <a:pt x="1394" y="344"/>
                  </a:lnTo>
                  <a:cubicBezTo>
                    <a:pt x="1334" y="317"/>
                    <a:pt x="1162" y="249"/>
                    <a:pt x="1056" y="194"/>
                  </a:cubicBezTo>
                  <a:cubicBezTo>
                    <a:pt x="950" y="139"/>
                    <a:pt x="811" y="46"/>
                    <a:pt x="760" y="14"/>
                  </a:cubicBezTo>
                  <a:lnTo>
                    <a:pt x="750" y="0"/>
                  </a:lnTo>
                  <a:lnTo>
                    <a:pt x="744" y="10"/>
                  </a:lnTo>
                  <a:cubicBezTo>
                    <a:pt x="680" y="44"/>
                    <a:pt x="490" y="146"/>
                    <a:pt x="366" y="204"/>
                  </a:cubicBezTo>
                  <a:cubicBezTo>
                    <a:pt x="242" y="262"/>
                    <a:pt x="76" y="324"/>
                    <a:pt x="0" y="356"/>
                  </a:cubicBezTo>
                  <a:close/>
                </a:path>
              </a:pathLst>
            </a:custGeom>
            <a:solidFill>
              <a:srgbClr val="0099FF"/>
            </a:solidFill>
            <a:ln w="9525" cap="flat" cmpd="sng">
              <a:solidFill>
                <a:schemeClr val="tx1"/>
              </a:solidFill>
              <a:prstDash val="solid"/>
              <a:round/>
              <a:headEnd/>
              <a:tailEnd/>
            </a:ln>
            <a:effectLst/>
          </p:spPr>
          <p:txBody>
            <a:bodyPr anchor="ctr"/>
            <a:lstStyle/>
            <a:p>
              <a:pPr>
                <a:defRPr/>
              </a:pPr>
              <a:endParaRPr lang="en-GB">
                <a:latin typeface="Calibri"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14093"/>
                                        </p:tgtEl>
                                        <p:attrNameLst>
                                          <p:attrName>style.visibility</p:attrName>
                                        </p:attrNameLst>
                                      </p:cBhvr>
                                      <p:to>
                                        <p:strVal val="visible"/>
                                      </p:to>
                                    </p:set>
                                    <p:animEffect transition="in" filter="fade">
                                      <p:cBhvr>
                                        <p:cTn id="7" dur="500"/>
                                        <p:tgtEl>
                                          <p:spTgt spid="81409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814091"/>
                                        </p:tgtEl>
                                        <p:attrNameLst>
                                          <p:attrName>style.visibility</p:attrName>
                                        </p:attrNameLst>
                                      </p:cBhvr>
                                      <p:to>
                                        <p:strVal val="visible"/>
                                      </p:to>
                                    </p:set>
                                    <p:animEffect transition="in" filter="fade">
                                      <p:cBhvr>
                                        <p:cTn id="16" dur="500"/>
                                        <p:tgtEl>
                                          <p:spTgt spid="81409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814087"/>
                                        </p:tgtEl>
                                        <p:attrNameLst>
                                          <p:attrName>style.visibility</p:attrName>
                                        </p:attrNameLst>
                                      </p:cBhvr>
                                      <p:to>
                                        <p:strVal val="visible"/>
                                      </p:to>
                                    </p:set>
                                    <p:animEffect transition="in" filter="fade">
                                      <p:cBhvr>
                                        <p:cTn id="25" dur="1000"/>
                                        <p:tgtEl>
                                          <p:spTgt spid="81408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14101"/>
                                        </p:tgtEl>
                                        <p:attrNameLst>
                                          <p:attrName>style.visibility</p:attrName>
                                        </p:attrNameLst>
                                      </p:cBhvr>
                                      <p:to>
                                        <p:strVal val="visible"/>
                                      </p:to>
                                    </p:set>
                                    <p:animEffect transition="in" filter="fade">
                                      <p:cBhvr>
                                        <p:cTn id="30" dur="500"/>
                                        <p:tgtEl>
                                          <p:spTgt spid="814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4087" grpId="0"/>
      <p:bldP spid="814091" grpId="0"/>
      <p:bldP spid="814093" grpId="0"/>
      <p:bldP spid="814101" grpId="0"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635" name="Rectangle 19"/>
          <p:cNvSpPr>
            <a:spLocks noChangeArrowheads="1"/>
          </p:cNvSpPr>
          <p:nvPr/>
        </p:nvSpPr>
        <p:spPr bwMode="auto">
          <a:xfrm>
            <a:off x="0" y="6372225"/>
            <a:ext cx="9144000" cy="485775"/>
          </a:xfrm>
          <a:prstGeom prst="rect">
            <a:avLst/>
          </a:prstGeom>
          <a:solidFill>
            <a:schemeClr val="tx1"/>
          </a:solidFill>
          <a:ln w="9525" algn="ctr">
            <a:noFill/>
            <a:miter lim="800000"/>
            <a:headEnd/>
            <a:tailEnd/>
          </a:ln>
          <a:effectLst/>
        </p:spPr>
        <p:txBody>
          <a:bodyPr wrap="none" anchor="ctr"/>
          <a:lstStyle/>
          <a:p>
            <a:pPr>
              <a:defRPr/>
            </a:pPr>
            <a:endParaRPr lang="it-IT">
              <a:latin typeface="Calibri" pitchFamily="34" charset="0"/>
            </a:endParaRPr>
          </a:p>
        </p:txBody>
      </p:sp>
      <p:sp>
        <p:nvSpPr>
          <p:cNvPr id="623620" name="Text Box 4"/>
          <p:cNvSpPr txBox="1">
            <a:spLocks noChangeArrowheads="1"/>
          </p:cNvSpPr>
          <p:nvPr/>
        </p:nvSpPr>
        <p:spPr bwMode="auto">
          <a:xfrm>
            <a:off x="0" y="88900"/>
            <a:ext cx="9144000" cy="1066800"/>
          </a:xfrm>
          <a:prstGeom prst="rect">
            <a:avLst/>
          </a:prstGeom>
          <a:noFill/>
          <a:ln w="9525" algn="ctr">
            <a:noFill/>
            <a:miter lim="800000"/>
            <a:headEnd/>
            <a:tailEnd/>
          </a:ln>
          <a:effectLst/>
        </p:spPr>
        <p:txBody>
          <a:bodyPr>
            <a:spAutoFit/>
          </a:bodyPr>
          <a:lstStyle/>
          <a:p>
            <a:pPr algn="ctr">
              <a:defRPr/>
            </a:pPr>
            <a:r>
              <a:rPr lang="it-IT" sz="3200">
                <a:solidFill>
                  <a:schemeClr val="bg1"/>
                </a:solidFill>
                <a:effectLst>
                  <a:outerShdw blurRad="38100" dist="38100" dir="2700000" algn="tl">
                    <a:srgbClr val="000000"/>
                  </a:outerShdw>
                </a:effectLst>
                <a:latin typeface="Calibri" pitchFamily="34" charset="0"/>
              </a:rPr>
              <a:t>Mantle melting, melt extraction and post-melting processes beneath mid-ocean ridges</a:t>
            </a:r>
          </a:p>
        </p:txBody>
      </p:sp>
      <p:sp>
        <p:nvSpPr>
          <p:cNvPr id="623621" name="Text Box 5"/>
          <p:cNvSpPr txBox="1">
            <a:spLocks noChangeArrowheads="1"/>
          </p:cNvSpPr>
          <p:nvPr/>
        </p:nvSpPr>
        <p:spPr bwMode="auto">
          <a:xfrm>
            <a:off x="268014" y="1158875"/>
            <a:ext cx="8607972" cy="1815882"/>
          </a:xfrm>
          <a:prstGeom prst="rect">
            <a:avLst/>
          </a:prstGeom>
          <a:noFill/>
          <a:ln w="9525">
            <a:noFill/>
            <a:miter lim="800000"/>
            <a:headEnd/>
            <a:tailEnd/>
          </a:ln>
          <a:effectLst/>
        </p:spPr>
        <p:txBody>
          <a:bodyPr wrap="square">
            <a:spAutoFit/>
          </a:bodyPr>
          <a:lstStyle/>
          <a:p>
            <a:pPr>
              <a:defRPr/>
            </a:pP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6. </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Residues from the central melting column rise to the shallowest level, experience significant </a:t>
            </a: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melt refertilization</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 or melt–solid interaction. They suffer also serpentinization.</a:t>
            </a:r>
            <a:endParaRPr lang="en-GB" sz="2800" dirty="0">
              <a:solidFill>
                <a:schemeClr val="bg1"/>
              </a:solidFill>
              <a:effectLst>
                <a:outerShdw blurRad="38100" dist="38100" dir="2700000" algn="tl">
                  <a:srgbClr val="000000"/>
                </a:outerShdw>
              </a:effectLst>
              <a:latin typeface="Calibri" pitchFamily="34" charset="0"/>
              <a:sym typeface="Wingdings" pitchFamily="2" charset="2"/>
            </a:endParaRPr>
          </a:p>
        </p:txBody>
      </p:sp>
      <p:pic>
        <p:nvPicPr>
          <p:cNvPr id="36869" name="Picture 6"/>
          <p:cNvPicPr>
            <a:picLocks noChangeAspect="1" noChangeArrowheads="1"/>
          </p:cNvPicPr>
          <p:nvPr/>
        </p:nvPicPr>
        <p:blipFill>
          <a:blip r:embed="rId3" cstate="print"/>
          <a:srcRect/>
          <a:stretch>
            <a:fillRect/>
          </a:stretch>
        </p:blipFill>
        <p:spPr bwMode="auto">
          <a:xfrm>
            <a:off x="4073525" y="3387725"/>
            <a:ext cx="5070475" cy="3381375"/>
          </a:xfrm>
          <a:prstGeom prst="rect">
            <a:avLst/>
          </a:prstGeom>
          <a:noFill/>
          <a:ln w="9525" algn="ctr">
            <a:noFill/>
            <a:miter lim="800000"/>
            <a:headEnd/>
            <a:tailEnd/>
          </a:ln>
        </p:spPr>
      </p:pic>
      <p:sp>
        <p:nvSpPr>
          <p:cNvPr id="623623" name="Rectangle 7"/>
          <p:cNvSpPr>
            <a:spLocks noChangeArrowheads="1"/>
          </p:cNvSpPr>
          <p:nvPr/>
        </p:nvSpPr>
        <p:spPr bwMode="auto">
          <a:xfrm>
            <a:off x="6197600" y="3703638"/>
            <a:ext cx="319088" cy="166687"/>
          </a:xfrm>
          <a:prstGeom prst="rect">
            <a:avLst/>
          </a:prstGeom>
          <a:noFill/>
          <a:ln w="57150" algn="ctr">
            <a:solidFill>
              <a:srgbClr val="00FF00"/>
            </a:solidFill>
            <a:miter lim="800000"/>
            <a:headEnd/>
            <a:tailEnd/>
          </a:ln>
          <a:effectLst/>
        </p:spPr>
        <p:txBody>
          <a:bodyPr wrap="none" anchor="ctr"/>
          <a:lstStyle/>
          <a:p>
            <a:pPr>
              <a:defRPr/>
            </a:pPr>
            <a:endParaRPr lang="it-IT">
              <a:latin typeface="Calibri" pitchFamily="34" charset="0"/>
            </a:endParaRPr>
          </a:p>
        </p:txBody>
      </p:sp>
      <p:grpSp>
        <p:nvGrpSpPr>
          <p:cNvPr id="2" name="Group 12"/>
          <p:cNvGrpSpPr>
            <a:grpSpLocks/>
          </p:cNvGrpSpPr>
          <p:nvPr/>
        </p:nvGrpSpPr>
        <p:grpSpPr bwMode="auto">
          <a:xfrm>
            <a:off x="6599246" y="3802063"/>
            <a:ext cx="385763" cy="307975"/>
            <a:chOff x="3680" y="2286"/>
            <a:chExt cx="243" cy="194"/>
          </a:xfrm>
        </p:grpSpPr>
        <p:sp>
          <p:nvSpPr>
            <p:cNvPr id="623627" name="Rectangle 11"/>
            <p:cNvSpPr>
              <a:spLocks noChangeArrowheads="1"/>
            </p:cNvSpPr>
            <p:nvPr/>
          </p:nvSpPr>
          <p:spPr bwMode="auto">
            <a:xfrm>
              <a:off x="3729" y="2304"/>
              <a:ext cx="156" cy="162"/>
            </a:xfrm>
            <a:prstGeom prst="rect">
              <a:avLst/>
            </a:prstGeom>
            <a:solidFill>
              <a:schemeClr val="bg1"/>
            </a:solidFill>
            <a:ln w="9525" algn="ctr">
              <a:noFill/>
              <a:miter lim="800000"/>
              <a:headEnd/>
              <a:tailEnd/>
            </a:ln>
            <a:effectLst/>
          </p:spPr>
          <p:txBody>
            <a:bodyPr wrap="none" anchor="ctr"/>
            <a:lstStyle/>
            <a:p>
              <a:pPr>
                <a:defRPr/>
              </a:pPr>
              <a:endParaRPr lang="it-IT" b="1">
                <a:effectLst/>
                <a:latin typeface="Calibri" pitchFamily="34" charset="0"/>
              </a:endParaRPr>
            </a:p>
          </p:txBody>
        </p:sp>
        <p:sp>
          <p:nvSpPr>
            <p:cNvPr id="623626" name="Text Box 10"/>
            <p:cNvSpPr txBox="1">
              <a:spLocks noChangeArrowheads="1"/>
            </p:cNvSpPr>
            <p:nvPr/>
          </p:nvSpPr>
          <p:spPr bwMode="auto">
            <a:xfrm>
              <a:off x="3680" y="2286"/>
              <a:ext cx="243" cy="194"/>
            </a:xfrm>
            <a:prstGeom prst="rect">
              <a:avLst/>
            </a:prstGeom>
            <a:noFill/>
            <a:ln w="9525" algn="ctr">
              <a:noFill/>
              <a:miter lim="800000"/>
              <a:headEnd/>
              <a:tailEnd/>
            </a:ln>
            <a:effectLst/>
          </p:spPr>
          <p:txBody>
            <a:bodyPr wrap="none">
              <a:spAutoFit/>
            </a:bodyPr>
            <a:lstStyle/>
            <a:p>
              <a:pPr>
                <a:defRPr/>
              </a:pPr>
              <a:r>
                <a:rPr lang="it-IT" sz="1400" b="1">
                  <a:solidFill>
                    <a:srgbClr val="FF0000"/>
                  </a:solidFill>
                  <a:effectLst/>
                  <a:latin typeface="Calibri" pitchFamily="34" charset="0"/>
                </a:rPr>
                <a:t>(2)</a:t>
              </a:r>
            </a:p>
          </p:txBody>
        </p:sp>
      </p:grpSp>
      <p:sp>
        <p:nvSpPr>
          <p:cNvPr id="623632" name="Line 16"/>
          <p:cNvSpPr>
            <a:spLocks noChangeShapeType="1"/>
          </p:cNvSpPr>
          <p:nvPr/>
        </p:nvSpPr>
        <p:spPr bwMode="auto">
          <a:xfrm flipH="1">
            <a:off x="6719887" y="2033752"/>
            <a:ext cx="705671" cy="1746086"/>
          </a:xfrm>
          <a:prstGeom prst="line">
            <a:avLst/>
          </a:prstGeom>
          <a:noFill/>
          <a:ln w="76200">
            <a:solidFill>
              <a:srgbClr val="FF0000"/>
            </a:solidFill>
            <a:round/>
            <a:headEnd/>
            <a:tailEnd type="triangle" w="med" len="med"/>
          </a:ln>
          <a:effectLst/>
        </p:spPr>
        <p:txBody>
          <a:bodyPr anchor="ctr"/>
          <a:lstStyle/>
          <a:p>
            <a:pPr>
              <a:defRPr/>
            </a:pPr>
            <a:endParaRPr lang="it-IT">
              <a:latin typeface="Calibri" pitchFamily="34" charset="0"/>
            </a:endParaRPr>
          </a:p>
        </p:txBody>
      </p:sp>
      <p:sp>
        <p:nvSpPr>
          <p:cNvPr id="623634" name="Text Box 18"/>
          <p:cNvSpPr txBox="1">
            <a:spLocks noChangeArrowheads="1"/>
          </p:cNvSpPr>
          <p:nvPr/>
        </p:nvSpPr>
        <p:spPr bwMode="auto">
          <a:xfrm>
            <a:off x="28576" y="2936875"/>
            <a:ext cx="3991632" cy="1785104"/>
          </a:xfrm>
          <a:prstGeom prst="rect">
            <a:avLst/>
          </a:prstGeom>
          <a:noFill/>
          <a:ln w="9525" algn="ctr">
            <a:noFill/>
            <a:miter lim="800000"/>
            <a:headEnd/>
            <a:tailEnd/>
          </a:ln>
          <a:effectLst/>
        </p:spPr>
        <p:txBody>
          <a:bodyPr wrap="square">
            <a:spAutoFit/>
          </a:bodyPr>
          <a:lstStyle/>
          <a:p>
            <a:pPr>
              <a:defRPr/>
            </a:pPr>
            <a:r>
              <a:rPr lang="en-GB" sz="2200" dirty="0" smtClean="0">
                <a:solidFill>
                  <a:srgbClr val="FFFF00"/>
                </a:solidFill>
                <a:effectLst>
                  <a:outerShdw blurRad="38100" dist="38100" dir="2700000" algn="tl">
                    <a:srgbClr val="000000"/>
                  </a:outerShdw>
                </a:effectLst>
                <a:latin typeface="Calibri" pitchFamily="34" charset="0"/>
              </a:rPr>
              <a:t>Melts produced will ascend and migrate laterally towards the axial zone of crustal accretion.</a:t>
            </a:r>
          </a:p>
          <a:p>
            <a:pPr>
              <a:defRPr/>
            </a:pPr>
            <a:r>
              <a:rPr lang="en-GB" sz="2200" dirty="0" smtClean="0">
                <a:solidFill>
                  <a:schemeClr val="bg1"/>
                </a:solidFill>
                <a:effectLst>
                  <a:outerShdw blurRad="38100" dist="38100" dir="2700000" algn="tl">
                    <a:srgbClr val="000000"/>
                  </a:outerShdw>
                </a:effectLst>
                <a:latin typeface="Calibri" pitchFamily="34" charset="0"/>
              </a:rPr>
              <a:t>Re-equilibration of major and trace elements as they migrate.</a:t>
            </a:r>
            <a:endParaRPr lang="en-GB" sz="2200" dirty="0">
              <a:solidFill>
                <a:schemeClr val="bg1"/>
              </a:solidFill>
              <a:effectLst>
                <a:outerShdw blurRad="38100" dist="38100" dir="2700000" algn="tl">
                  <a:srgbClr val="000000"/>
                </a:outerShdw>
              </a:effectLst>
              <a:latin typeface="Calibri" pitchFamily="34" charset="0"/>
            </a:endParaRPr>
          </a:p>
        </p:txBody>
      </p:sp>
      <p:sp>
        <p:nvSpPr>
          <p:cNvPr id="623636" name="Rectangle 20"/>
          <p:cNvSpPr>
            <a:spLocks noChangeArrowheads="1"/>
          </p:cNvSpPr>
          <p:nvPr/>
        </p:nvSpPr>
        <p:spPr bwMode="auto">
          <a:xfrm>
            <a:off x="7624763" y="5614988"/>
            <a:ext cx="1519237" cy="1138237"/>
          </a:xfrm>
          <a:prstGeom prst="rect">
            <a:avLst/>
          </a:prstGeom>
          <a:noFill/>
          <a:ln w="38100" algn="ctr">
            <a:solidFill>
              <a:srgbClr val="00FF00"/>
            </a:solidFill>
            <a:miter lim="800000"/>
            <a:headEnd/>
            <a:tailEnd/>
          </a:ln>
          <a:effectLst/>
        </p:spPr>
        <p:txBody>
          <a:bodyPr wrap="none" anchor="ctr"/>
          <a:lstStyle/>
          <a:p>
            <a:pPr>
              <a:defRPr/>
            </a:pPr>
            <a:endParaRPr lang="it-IT">
              <a:latin typeface="Calibri" pitchFamily="34" charset="0"/>
            </a:endParaRPr>
          </a:p>
        </p:txBody>
      </p:sp>
      <p:sp>
        <p:nvSpPr>
          <p:cNvPr id="623637" name="Rectangle 21"/>
          <p:cNvSpPr>
            <a:spLocks noChangeArrowheads="1"/>
          </p:cNvSpPr>
          <p:nvPr/>
        </p:nvSpPr>
        <p:spPr bwMode="auto">
          <a:xfrm>
            <a:off x="5853113" y="5614988"/>
            <a:ext cx="1519237" cy="1138237"/>
          </a:xfrm>
          <a:prstGeom prst="rect">
            <a:avLst/>
          </a:prstGeom>
          <a:noFill/>
          <a:ln w="38100" algn="ctr">
            <a:solidFill>
              <a:srgbClr val="FF0000"/>
            </a:solidFill>
            <a:miter lim="800000"/>
            <a:headEnd/>
            <a:tailEnd/>
          </a:ln>
          <a:effectLst/>
        </p:spPr>
        <p:txBody>
          <a:bodyPr wrap="none" anchor="ctr"/>
          <a:lstStyle/>
          <a:p>
            <a:pPr>
              <a:defRPr/>
            </a:pPr>
            <a:endParaRPr lang="it-IT">
              <a:latin typeface="Calibri" pitchFamily="34" charset="0"/>
            </a:endParaRPr>
          </a:p>
        </p:txBody>
      </p:sp>
      <p:sp>
        <p:nvSpPr>
          <p:cNvPr id="623639" name="Line 23"/>
          <p:cNvSpPr>
            <a:spLocks noChangeShapeType="1"/>
          </p:cNvSpPr>
          <p:nvPr/>
        </p:nvSpPr>
        <p:spPr bwMode="auto">
          <a:xfrm>
            <a:off x="2885090" y="2711669"/>
            <a:ext cx="2947385" cy="1003081"/>
          </a:xfrm>
          <a:prstGeom prst="line">
            <a:avLst/>
          </a:prstGeom>
          <a:noFill/>
          <a:ln w="76200">
            <a:solidFill>
              <a:srgbClr val="00FF00"/>
            </a:solidFill>
            <a:round/>
            <a:headEnd/>
            <a:tailEnd type="triangle" w="med" len="med"/>
          </a:ln>
          <a:effectLst/>
        </p:spPr>
        <p:txBody>
          <a:bodyPr anchor="ctr"/>
          <a:lstStyle/>
          <a:p>
            <a:pPr>
              <a:defRPr/>
            </a:pPr>
            <a:endParaRPr lang="it-IT">
              <a:latin typeface="Calibri" pitchFamily="34" charset="0"/>
            </a:endParaRPr>
          </a:p>
        </p:txBody>
      </p:sp>
      <p:grpSp>
        <p:nvGrpSpPr>
          <p:cNvPr id="3" name="Group 24"/>
          <p:cNvGrpSpPr>
            <a:grpSpLocks/>
          </p:cNvGrpSpPr>
          <p:nvPr/>
        </p:nvGrpSpPr>
        <p:grpSpPr bwMode="auto">
          <a:xfrm>
            <a:off x="5818196" y="3643313"/>
            <a:ext cx="385763" cy="307975"/>
            <a:chOff x="3680" y="2286"/>
            <a:chExt cx="243" cy="194"/>
          </a:xfrm>
        </p:grpSpPr>
        <p:sp>
          <p:nvSpPr>
            <p:cNvPr id="623641" name="Rectangle 25"/>
            <p:cNvSpPr>
              <a:spLocks noChangeArrowheads="1"/>
            </p:cNvSpPr>
            <p:nvPr/>
          </p:nvSpPr>
          <p:spPr bwMode="auto">
            <a:xfrm>
              <a:off x="3729" y="2304"/>
              <a:ext cx="156" cy="162"/>
            </a:xfrm>
            <a:prstGeom prst="rect">
              <a:avLst/>
            </a:prstGeom>
            <a:solidFill>
              <a:schemeClr val="bg1"/>
            </a:solidFill>
            <a:ln w="9525" algn="ctr">
              <a:noFill/>
              <a:miter lim="800000"/>
              <a:headEnd/>
              <a:tailEnd/>
            </a:ln>
            <a:effectLst/>
          </p:spPr>
          <p:txBody>
            <a:bodyPr wrap="none" anchor="ctr"/>
            <a:lstStyle/>
            <a:p>
              <a:pPr>
                <a:defRPr/>
              </a:pPr>
              <a:endParaRPr lang="it-IT" b="1">
                <a:effectLst/>
                <a:latin typeface="Calibri" pitchFamily="34" charset="0"/>
              </a:endParaRPr>
            </a:p>
          </p:txBody>
        </p:sp>
        <p:sp>
          <p:nvSpPr>
            <p:cNvPr id="623642" name="Text Box 26"/>
            <p:cNvSpPr txBox="1">
              <a:spLocks noChangeArrowheads="1"/>
            </p:cNvSpPr>
            <p:nvPr/>
          </p:nvSpPr>
          <p:spPr bwMode="auto">
            <a:xfrm>
              <a:off x="3680" y="2286"/>
              <a:ext cx="243" cy="194"/>
            </a:xfrm>
            <a:prstGeom prst="rect">
              <a:avLst/>
            </a:prstGeom>
            <a:noFill/>
            <a:ln w="9525" algn="ctr">
              <a:noFill/>
              <a:miter lim="800000"/>
              <a:headEnd/>
              <a:tailEnd/>
            </a:ln>
            <a:effectLst/>
          </p:spPr>
          <p:txBody>
            <a:bodyPr wrap="none">
              <a:spAutoFit/>
            </a:bodyPr>
            <a:lstStyle/>
            <a:p>
              <a:pPr>
                <a:defRPr/>
              </a:pPr>
              <a:r>
                <a:rPr lang="it-IT" sz="1400" b="1" dirty="0">
                  <a:solidFill>
                    <a:srgbClr val="FF0000"/>
                  </a:solidFill>
                  <a:effectLst/>
                  <a:latin typeface="Calibri" pitchFamily="34" charset="0"/>
                </a:rPr>
                <a:t>(3)</a:t>
              </a:r>
            </a:p>
          </p:txBody>
        </p:sp>
      </p:grpSp>
      <p:sp>
        <p:nvSpPr>
          <p:cNvPr id="623643" name="AutoShape 27"/>
          <p:cNvSpPr>
            <a:spLocks noChangeArrowheads="1"/>
          </p:cNvSpPr>
          <p:nvPr/>
        </p:nvSpPr>
        <p:spPr bwMode="auto">
          <a:xfrm rot="496554">
            <a:off x="6500813" y="4206875"/>
            <a:ext cx="352425" cy="1408113"/>
          </a:xfrm>
          <a:prstGeom prst="downArrow">
            <a:avLst>
              <a:gd name="adj1" fmla="val 50000"/>
              <a:gd name="adj2" fmla="val 99887"/>
            </a:avLst>
          </a:prstGeom>
          <a:solidFill>
            <a:srgbClr val="FF0000">
              <a:alpha val="60001"/>
            </a:srgbClr>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623644" name="AutoShape 28"/>
          <p:cNvSpPr>
            <a:spLocks noChangeArrowheads="1"/>
          </p:cNvSpPr>
          <p:nvPr/>
        </p:nvSpPr>
        <p:spPr bwMode="auto">
          <a:xfrm rot="-3039049">
            <a:off x="7250112" y="3497263"/>
            <a:ext cx="352425" cy="2546350"/>
          </a:xfrm>
          <a:prstGeom prst="downArrow">
            <a:avLst>
              <a:gd name="adj1" fmla="val 50000"/>
              <a:gd name="adj2" fmla="val 180631"/>
            </a:avLst>
          </a:prstGeom>
          <a:solidFill>
            <a:srgbClr val="00FF00">
              <a:alpha val="60001"/>
            </a:srgbClr>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623647" name="AutoShape 31"/>
          <p:cNvSpPr>
            <a:spLocks noChangeArrowheads="1"/>
          </p:cNvSpPr>
          <p:nvPr/>
        </p:nvSpPr>
        <p:spPr bwMode="auto">
          <a:xfrm>
            <a:off x="5937525" y="1631841"/>
            <a:ext cx="2812338" cy="427038"/>
          </a:xfrm>
          <a:prstGeom prst="roundRect">
            <a:avLst>
              <a:gd name="adj" fmla="val 16667"/>
            </a:avLst>
          </a:prstGeom>
          <a:noFill/>
          <a:ln w="57150" algn="ctr">
            <a:solidFill>
              <a:srgbClr val="FF0000"/>
            </a:solidFill>
            <a:round/>
            <a:headEnd/>
            <a:tailEnd/>
          </a:ln>
          <a:effectLst/>
        </p:spPr>
        <p:txBody>
          <a:bodyPr wrap="none" anchor="ctr"/>
          <a:lstStyle/>
          <a:p>
            <a:pPr>
              <a:defRPr/>
            </a:pPr>
            <a:endParaRPr lang="it-IT">
              <a:latin typeface="Calibri" pitchFamily="34" charset="0"/>
            </a:endParaRPr>
          </a:p>
        </p:txBody>
      </p:sp>
      <p:sp>
        <p:nvSpPr>
          <p:cNvPr id="623648" name="AutoShape 32"/>
          <p:cNvSpPr>
            <a:spLocks noChangeArrowheads="1"/>
          </p:cNvSpPr>
          <p:nvPr/>
        </p:nvSpPr>
        <p:spPr bwMode="auto">
          <a:xfrm>
            <a:off x="260788" y="2516188"/>
            <a:ext cx="2655833" cy="427037"/>
          </a:xfrm>
          <a:prstGeom prst="roundRect">
            <a:avLst>
              <a:gd name="adj" fmla="val 16667"/>
            </a:avLst>
          </a:prstGeom>
          <a:noFill/>
          <a:ln w="57150" algn="ctr">
            <a:solidFill>
              <a:srgbClr val="00FF00"/>
            </a:solidFill>
            <a:round/>
            <a:headEnd/>
            <a:tailEnd/>
          </a:ln>
          <a:effectLst/>
        </p:spPr>
        <p:txBody>
          <a:bodyPr wrap="none" anchor="ctr"/>
          <a:lstStyle/>
          <a:p>
            <a:pPr>
              <a:defRPr/>
            </a:pPr>
            <a:endParaRPr lang="it-IT">
              <a:latin typeface="Calibri" pitchFamily="34" charset="0"/>
            </a:endParaRPr>
          </a:p>
        </p:txBody>
      </p:sp>
      <p:sp>
        <p:nvSpPr>
          <p:cNvPr id="623649" name="Rectangle 33"/>
          <p:cNvSpPr>
            <a:spLocks noChangeArrowheads="1"/>
          </p:cNvSpPr>
          <p:nvPr/>
        </p:nvSpPr>
        <p:spPr bwMode="auto">
          <a:xfrm>
            <a:off x="4030663" y="5610225"/>
            <a:ext cx="1760537" cy="1247775"/>
          </a:xfrm>
          <a:prstGeom prst="rect">
            <a:avLst/>
          </a:prstGeom>
          <a:solidFill>
            <a:schemeClr val="tx1"/>
          </a:solidFill>
          <a:ln w="9525" algn="ctr">
            <a:noFill/>
            <a:miter lim="800000"/>
            <a:headEnd/>
            <a:tailEnd/>
          </a:ln>
          <a:effectLst/>
        </p:spPr>
        <p:txBody>
          <a:bodyPr wrap="none" anchor="ctr"/>
          <a:lstStyle/>
          <a:p>
            <a:pPr>
              <a:defRPr/>
            </a:pPr>
            <a:endParaRPr lang="it-IT">
              <a:latin typeface="Calibri" pitchFamily="34" charset="0"/>
            </a:endParaRPr>
          </a:p>
        </p:txBody>
      </p:sp>
      <p:sp>
        <p:nvSpPr>
          <p:cNvPr id="623650" name="Rectangle 34"/>
          <p:cNvSpPr>
            <a:spLocks noChangeArrowheads="1"/>
          </p:cNvSpPr>
          <p:nvPr/>
        </p:nvSpPr>
        <p:spPr bwMode="auto">
          <a:xfrm>
            <a:off x="5791200" y="5610225"/>
            <a:ext cx="1636713" cy="1247775"/>
          </a:xfrm>
          <a:prstGeom prst="rect">
            <a:avLst/>
          </a:prstGeom>
          <a:solidFill>
            <a:schemeClr val="tx1"/>
          </a:solidFill>
          <a:ln w="9525" algn="ctr">
            <a:noFill/>
            <a:miter lim="800000"/>
            <a:headEnd/>
            <a:tailEnd/>
          </a:ln>
          <a:effectLst/>
        </p:spPr>
        <p:txBody>
          <a:bodyPr wrap="none" anchor="ctr"/>
          <a:lstStyle/>
          <a:p>
            <a:pPr>
              <a:defRPr/>
            </a:pPr>
            <a:endParaRPr lang="it-IT">
              <a:latin typeface="Calibri" pitchFamily="34" charset="0"/>
            </a:endParaRPr>
          </a:p>
        </p:txBody>
      </p:sp>
      <p:sp>
        <p:nvSpPr>
          <p:cNvPr id="623651" name="Rectangle 35"/>
          <p:cNvSpPr>
            <a:spLocks noChangeArrowheads="1"/>
          </p:cNvSpPr>
          <p:nvPr/>
        </p:nvSpPr>
        <p:spPr bwMode="auto">
          <a:xfrm>
            <a:off x="7227888" y="5610225"/>
            <a:ext cx="1941512" cy="1247775"/>
          </a:xfrm>
          <a:prstGeom prst="rect">
            <a:avLst/>
          </a:prstGeom>
          <a:solidFill>
            <a:schemeClr val="tx1"/>
          </a:solidFill>
          <a:ln w="9525" algn="ctr">
            <a:noFill/>
            <a:miter lim="800000"/>
            <a:headEnd/>
            <a:tailEnd/>
          </a:ln>
          <a:effectLst/>
        </p:spPr>
        <p:txBody>
          <a:bodyPr wrap="none" anchor="ctr"/>
          <a:lstStyle/>
          <a:p>
            <a:pPr>
              <a:defRPr/>
            </a:pPr>
            <a:endParaRPr lang="it-IT">
              <a:latin typeface="Calibri" pitchFamily="34" charset="0"/>
            </a:endParaRPr>
          </a:p>
        </p:txBody>
      </p:sp>
      <p:sp>
        <p:nvSpPr>
          <p:cNvPr id="26" name="Text Box 18"/>
          <p:cNvSpPr txBox="1">
            <a:spLocks noChangeArrowheads="1"/>
          </p:cNvSpPr>
          <p:nvPr/>
        </p:nvSpPr>
        <p:spPr bwMode="auto">
          <a:xfrm>
            <a:off x="3924300" y="5654675"/>
            <a:ext cx="5205413" cy="1107996"/>
          </a:xfrm>
          <a:prstGeom prst="rect">
            <a:avLst/>
          </a:prstGeom>
          <a:solidFill>
            <a:schemeClr val="tx1"/>
          </a:solidFill>
          <a:ln w="9525" algn="ctr">
            <a:noFill/>
            <a:miter lim="800000"/>
            <a:headEnd/>
            <a:tailEnd/>
          </a:ln>
          <a:effectLst/>
        </p:spPr>
        <p:txBody>
          <a:bodyPr wrap="square">
            <a:spAutoFit/>
          </a:bodyPr>
          <a:lstStyle/>
          <a:p>
            <a:pPr algn="ctr">
              <a:defRPr/>
            </a:pPr>
            <a:r>
              <a:rPr lang="en-GB" sz="2200" dirty="0" smtClean="0">
                <a:solidFill>
                  <a:schemeClr val="bg1"/>
                </a:solidFill>
                <a:effectLst>
                  <a:outerShdw blurRad="38100" dist="38100" dir="2700000" algn="tl">
                    <a:srgbClr val="000000"/>
                  </a:outerShdw>
                </a:effectLst>
                <a:latin typeface="Calibri" pitchFamily="34" charset="0"/>
              </a:rPr>
              <a:t>These melts cool and crystallize olivine as they pass through previously depleted residues in the TBL.</a:t>
            </a:r>
            <a:endParaRPr lang="en-GB" sz="2200" dirty="0">
              <a:solidFill>
                <a:schemeClr val="bg1"/>
              </a:solidFill>
              <a:effectLst>
                <a:outerShdw blurRad="38100" dist="38100" dir="2700000" algn="tl">
                  <a:srgbClr val="000000"/>
                </a:outerShdw>
              </a:effectLst>
              <a:latin typeface="Calibri" pitchFamily="34" charset="0"/>
            </a:endParaRPr>
          </a:p>
        </p:txBody>
      </p:sp>
      <p:sp>
        <p:nvSpPr>
          <p:cNvPr id="623638" name="Text Box 22"/>
          <p:cNvSpPr txBox="1">
            <a:spLocks noChangeArrowheads="1"/>
          </p:cNvSpPr>
          <p:nvPr/>
        </p:nvSpPr>
        <p:spPr bwMode="auto">
          <a:xfrm>
            <a:off x="140354" y="4914062"/>
            <a:ext cx="3846512" cy="1815882"/>
          </a:xfrm>
          <a:prstGeom prst="rect">
            <a:avLst/>
          </a:prstGeom>
          <a:noFill/>
          <a:ln w="38100" algn="ctr">
            <a:noFill/>
            <a:miter lim="800000"/>
            <a:headEnd/>
            <a:tailEnd/>
          </a:ln>
          <a:effectLst/>
        </p:spPr>
        <p:txBody>
          <a:bodyPr>
            <a:spAutoFit/>
          </a:bodyPr>
          <a:lstStyle/>
          <a:p>
            <a:pPr algn="ctr">
              <a:defRPr/>
            </a:pPr>
            <a:r>
              <a:rPr lang="it-IT" sz="2800">
                <a:solidFill>
                  <a:schemeClr val="bg1"/>
                </a:solidFill>
                <a:effectLst>
                  <a:outerShdw blurRad="38100" dist="38100" dir="2700000" algn="tl">
                    <a:srgbClr val="000000"/>
                  </a:outerShdw>
                </a:effectLst>
                <a:latin typeface="Calibri" pitchFamily="34" charset="0"/>
              </a:rPr>
              <a:t>This explains why abyssal peridotites have excess olivine relative to simple melting residues.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23621"/>
                                        </p:tgtEl>
                                        <p:attrNameLst>
                                          <p:attrName>style.visibility</p:attrName>
                                        </p:attrNameLst>
                                      </p:cBhvr>
                                      <p:to>
                                        <p:strVal val="visible"/>
                                      </p:to>
                                    </p:set>
                                    <p:animEffect transition="in" filter="fade">
                                      <p:cBhvr>
                                        <p:cTn id="7" dur="500"/>
                                        <p:tgtEl>
                                          <p:spTgt spid="6236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23647"/>
                                        </p:tgtEl>
                                        <p:attrNameLst>
                                          <p:attrName>style.visibility</p:attrName>
                                        </p:attrNameLst>
                                      </p:cBhvr>
                                      <p:to>
                                        <p:strVal val="visible"/>
                                      </p:to>
                                    </p:set>
                                    <p:animEffect transition="in" filter="fade">
                                      <p:cBhvr>
                                        <p:cTn id="12" dur="500"/>
                                        <p:tgtEl>
                                          <p:spTgt spid="623647"/>
                                        </p:tgtEl>
                                      </p:cBhvr>
                                    </p:animEffect>
                                  </p:childTnLst>
                                </p:cTn>
                              </p:par>
                            </p:childTnLst>
                          </p:cTn>
                        </p:par>
                        <p:par>
                          <p:cTn id="13" fill="hold">
                            <p:stCondLst>
                              <p:cond delay="500"/>
                            </p:stCondLst>
                            <p:childTnLst>
                              <p:par>
                                <p:cTn id="14" presetID="18" presetClass="entr" presetSubtype="6" fill="hold" nodeType="afterEffect">
                                  <p:stCondLst>
                                    <p:cond delay="0"/>
                                  </p:stCondLst>
                                  <p:childTnLst>
                                    <p:set>
                                      <p:cBhvr>
                                        <p:cTn id="15" dur="1" fill="hold">
                                          <p:stCondLst>
                                            <p:cond delay="0"/>
                                          </p:stCondLst>
                                        </p:cTn>
                                        <p:tgtEl>
                                          <p:spTgt spid="623632"/>
                                        </p:tgtEl>
                                        <p:attrNameLst>
                                          <p:attrName>style.visibility</p:attrName>
                                        </p:attrNameLst>
                                      </p:cBhvr>
                                      <p:to>
                                        <p:strVal val="visible"/>
                                      </p:to>
                                    </p:set>
                                    <p:animEffect transition="in" filter="strips(downRight)">
                                      <p:cBhvr>
                                        <p:cTn id="16" dur="1000"/>
                                        <p:tgtEl>
                                          <p:spTgt spid="623632"/>
                                        </p:tgtEl>
                                      </p:cBhvr>
                                    </p:animEffect>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par>
                          <p:cTn id="21" fill="hold">
                            <p:stCondLst>
                              <p:cond delay="2000"/>
                            </p:stCondLst>
                            <p:childTnLst>
                              <p:par>
                                <p:cTn id="22" presetID="22" presetClass="entr" presetSubtype="1" fill="hold" grpId="0" nodeType="afterEffect">
                                  <p:stCondLst>
                                    <p:cond delay="0"/>
                                  </p:stCondLst>
                                  <p:childTnLst>
                                    <p:set>
                                      <p:cBhvr>
                                        <p:cTn id="23" dur="1" fill="hold">
                                          <p:stCondLst>
                                            <p:cond delay="0"/>
                                          </p:stCondLst>
                                        </p:cTn>
                                        <p:tgtEl>
                                          <p:spTgt spid="623643"/>
                                        </p:tgtEl>
                                        <p:attrNameLst>
                                          <p:attrName>style.visibility</p:attrName>
                                        </p:attrNameLst>
                                      </p:cBhvr>
                                      <p:to>
                                        <p:strVal val="visible"/>
                                      </p:to>
                                    </p:set>
                                    <p:animEffect transition="in" filter="wipe(up)">
                                      <p:cBhvr>
                                        <p:cTn id="24" dur="1000"/>
                                        <p:tgtEl>
                                          <p:spTgt spid="623643"/>
                                        </p:tgtEl>
                                      </p:cBhvr>
                                    </p:animEffect>
                                  </p:childTnLst>
                                </p:cTn>
                              </p:par>
                            </p:childTnLst>
                          </p:cTn>
                        </p:par>
                        <p:par>
                          <p:cTn id="25" fill="hold">
                            <p:stCondLst>
                              <p:cond delay="3000"/>
                            </p:stCondLst>
                            <p:childTnLst>
                              <p:par>
                                <p:cTn id="26" presetID="10" presetClass="exit" presetSubtype="0" fill="hold" grpId="0" nodeType="afterEffect">
                                  <p:stCondLst>
                                    <p:cond delay="0"/>
                                  </p:stCondLst>
                                  <p:childTnLst>
                                    <p:animEffect transition="out" filter="fade">
                                      <p:cBhvr>
                                        <p:cTn id="27" dur="500"/>
                                        <p:tgtEl>
                                          <p:spTgt spid="623650"/>
                                        </p:tgtEl>
                                      </p:cBhvr>
                                    </p:animEffect>
                                    <p:set>
                                      <p:cBhvr>
                                        <p:cTn id="28" dur="1" fill="hold">
                                          <p:stCondLst>
                                            <p:cond delay="499"/>
                                          </p:stCondLst>
                                        </p:cTn>
                                        <p:tgtEl>
                                          <p:spTgt spid="623650"/>
                                        </p:tgtEl>
                                        <p:attrNameLst>
                                          <p:attrName>style.visibility</p:attrName>
                                        </p:attrNameLst>
                                      </p:cBhvr>
                                      <p:to>
                                        <p:strVal val="hidden"/>
                                      </p:to>
                                    </p:set>
                                  </p:childTnLst>
                                </p:cTn>
                              </p:par>
                            </p:childTnLst>
                          </p:cTn>
                        </p:par>
                        <p:par>
                          <p:cTn id="29" fill="hold">
                            <p:stCondLst>
                              <p:cond delay="3500"/>
                            </p:stCondLst>
                            <p:childTnLst>
                              <p:par>
                                <p:cTn id="30" presetID="10" presetClass="entr" presetSubtype="0" fill="hold" grpId="0" nodeType="afterEffect">
                                  <p:stCondLst>
                                    <p:cond delay="0"/>
                                  </p:stCondLst>
                                  <p:childTnLst>
                                    <p:set>
                                      <p:cBhvr>
                                        <p:cTn id="31" dur="1" fill="hold">
                                          <p:stCondLst>
                                            <p:cond delay="0"/>
                                          </p:stCondLst>
                                        </p:cTn>
                                        <p:tgtEl>
                                          <p:spTgt spid="623637"/>
                                        </p:tgtEl>
                                        <p:attrNameLst>
                                          <p:attrName>style.visibility</p:attrName>
                                        </p:attrNameLst>
                                      </p:cBhvr>
                                      <p:to>
                                        <p:strVal val="visible"/>
                                      </p:to>
                                    </p:set>
                                    <p:animEffect transition="in" filter="fade">
                                      <p:cBhvr>
                                        <p:cTn id="32" dur="500"/>
                                        <p:tgtEl>
                                          <p:spTgt spid="62363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23648"/>
                                        </p:tgtEl>
                                        <p:attrNameLst>
                                          <p:attrName>style.visibility</p:attrName>
                                        </p:attrNameLst>
                                      </p:cBhvr>
                                      <p:to>
                                        <p:strVal val="visible"/>
                                      </p:to>
                                    </p:set>
                                    <p:animEffect transition="in" filter="fade">
                                      <p:cBhvr>
                                        <p:cTn id="37" dur="500"/>
                                        <p:tgtEl>
                                          <p:spTgt spid="623648"/>
                                        </p:tgtEl>
                                      </p:cBhvr>
                                    </p:animEffect>
                                  </p:childTnLst>
                                </p:cTn>
                              </p:par>
                            </p:childTnLst>
                          </p:cTn>
                        </p:par>
                        <p:par>
                          <p:cTn id="38" fill="hold">
                            <p:stCondLst>
                              <p:cond delay="500"/>
                            </p:stCondLst>
                            <p:childTnLst>
                              <p:par>
                                <p:cTn id="39" presetID="18" presetClass="entr" presetSubtype="6" fill="hold" nodeType="afterEffect">
                                  <p:stCondLst>
                                    <p:cond delay="0"/>
                                  </p:stCondLst>
                                  <p:childTnLst>
                                    <p:set>
                                      <p:cBhvr>
                                        <p:cTn id="40" dur="1" fill="hold">
                                          <p:stCondLst>
                                            <p:cond delay="0"/>
                                          </p:stCondLst>
                                        </p:cTn>
                                        <p:tgtEl>
                                          <p:spTgt spid="623639"/>
                                        </p:tgtEl>
                                        <p:attrNameLst>
                                          <p:attrName>style.visibility</p:attrName>
                                        </p:attrNameLst>
                                      </p:cBhvr>
                                      <p:to>
                                        <p:strVal val="visible"/>
                                      </p:to>
                                    </p:set>
                                    <p:animEffect transition="in" filter="strips(downRight)">
                                      <p:cBhvr>
                                        <p:cTn id="41" dur="1000"/>
                                        <p:tgtEl>
                                          <p:spTgt spid="623639"/>
                                        </p:tgtEl>
                                      </p:cBhvr>
                                    </p:animEffect>
                                  </p:childTnLst>
                                </p:cTn>
                              </p:par>
                            </p:childTnLst>
                          </p:cTn>
                        </p:par>
                        <p:par>
                          <p:cTn id="42" fill="hold">
                            <p:stCondLst>
                              <p:cond delay="1500"/>
                            </p:stCondLst>
                            <p:childTnLst>
                              <p:par>
                                <p:cTn id="43" presetID="10" presetClass="entr" presetSubtype="0" fill="hold" grpId="0" nodeType="afterEffect">
                                  <p:stCondLst>
                                    <p:cond delay="0"/>
                                  </p:stCondLst>
                                  <p:childTnLst>
                                    <p:set>
                                      <p:cBhvr>
                                        <p:cTn id="44" dur="1" fill="hold">
                                          <p:stCondLst>
                                            <p:cond delay="0"/>
                                          </p:stCondLst>
                                        </p:cTn>
                                        <p:tgtEl>
                                          <p:spTgt spid="623623"/>
                                        </p:tgtEl>
                                        <p:attrNameLst>
                                          <p:attrName>style.visibility</p:attrName>
                                        </p:attrNameLst>
                                      </p:cBhvr>
                                      <p:to>
                                        <p:strVal val="visible"/>
                                      </p:to>
                                    </p:set>
                                    <p:animEffect transition="in" filter="fade">
                                      <p:cBhvr>
                                        <p:cTn id="45" dur="500"/>
                                        <p:tgtEl>
                                          <p:spTgt spid="623623"/>
                                        </p:tgtEl>
                                      </p:cBhvr>
                                    </p:animEffect>
                                  </p:childTnLst>
                                </p:cTn>
                              </p:par>
                            </p:childTnLst>
                          </p:cTn>
                        </p:par>
                        <p:par>
                          <p:cTn id="46" fill="hold">
                            <p:stCondLst>
                              <p:cond delay="2000"/>
                            </p:stCondLst>
                            <p:childTnLst>
                              <p:par>
                                <p:cTn id="47" presetID="10" presetClass="entr" presetSubtype="0" fill="hold" nodeType="after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fade">
                                      <p:cBhvr>
                                        <p:cTn id="49" dur="1000"/>
                                        <p:tgtEl>
                                          <p:spTgt spid="3"/>
                                        </p:tgtEl>
                                      </p:cBhvr>
                                    </p:animEffect>
                                  </p:childTnLst>
                                </p:cTn>
                              </p:par>
                            </p:childTnLst>
                          </p:cTn>
                        </p:par>
                        <p:par>
                          <p:cTn id="50" fill="hold">
                            <p:stCondLst>
                              <p:cond delay="3000"/>
                            </p:stCondLst>
                            <p:childTnLst>
                              <p:par>
                                <p:cTn id="51" presetID="22" presetClass="entr" presetSubtype="1" fill="hold" grpId="0" nodeType="afterEffect">
                                  <p:stCondLst>
                                    <p:cond delay="0"/>
                                  </p:stCondLst>
                                  <p:childTnLst>
                                    <p:set>
                                      <p:cBhvr>
                                        <p:cTn id="52" dur="1" fill="hold">
                                          <p:stCondLst>
                                            <p:cond delay="0"/>
                                          </p:stCondLst>
                                        </p:cTn>
                                        <p:tgtEl>
                                          <p:spTgt spid="623644"/>
                                        </p:tgtEl>
                                        <p:attrNameLst>
                                          <p:attrName>style.visibility</p:attrName>
                                        </p:attrNameLst>
                                      </p:cBhvr>
                                      <p:to>
                                        <p:strVal val="visible"/>
                                      </p:to>
                                    </p:set>
                                    <p:animEffect transition="in" filter="wipe(up)">
                                      <p:cBhvr>
                                        <p:cTn id="53" dur="1000"/>
                                        <p:tgtEl>
                                          <p:spTgt spid="623644"/>
                                        </p:tgtEl>
                                      </p:cBhvr>
                                    </p:animEffect>
                                  </p:childTnLst>
                                </p:cTn>
                              </p:par>
                            </p:childTnLst>
                          </p:cTn>
                        </p:par>
                        <p:par>
                          <p:cTn id="54" fill="hold">
                            <p:stCondLst>
                              <p:cond delay="4000"/>
                            </p:stCondLst>
                            <p:childTnLst>
                              <p:par>
                                <p:cTn id="55" presetID="10" presetClass="exit" presetSubtype="0" fill="hold" grpId="0" nodeType="afterEffect">
                                  <p:stCondLst>
                                    <p:cond delay="0"/>
                                  </p:stCondLst>
                                  <p:childTnLst>
                                    <p:animEffect transition="out" filter="fade">
                                      <p:cBhvr>
                                        <p:cTn id="56" dur="500"/>
                                        <p:tgtEl>
                                          <p:spTgt spid="623651"/>
                                        </p:tgtEl>
                                      </p:cBhvr>
                                    </p:animEffect>
                                    <p:set>
                                      <p:cBhvr>
                                        <p:cTn id="57" dur="1" fill="hold">
                                          <p:stCondLst>
                                            <p:cond delay="499"/>
                                          </p:stCondLst>
                                        </p:cTn>
                                        <p:tgtEl>
                                          <p:spTgt spid="623651"/>
                                        </p:tgtEl>
                                        <p:attrNameLst>
                                          <p:attrName>style.visibility</p:attrName>
                                        </p:attrNameLst>
                                      </p:cBhvr>
                                      <p:to>
                                        <p:strVal val="hidden"/>
                                      </p:to>
                                    </p:set>
                                  </p:childTnLst>
                                </p:cTn>
                              </p:par>
                            </p:childTnLst>
                          </p:cTn>
                        </p:par>
                        <p:par>
                          <p:cTn id="58" fill="hold">
                            <p:stCondLst>
                              <p:cond delay="4500"/>
                            </p:stCondLst>
                            <p:childTnLst>
                              <p:par>
                                <p:cTn id="59" presetID="10" presetClass="entr" presetSubtype="0" fill="hold" grpId="0" nodeType="afterEffect">
                                  <p:stCondLst>
                                    <p:cond delay="0"/>
                                  </p:stCondLst>
                                  <p:childTnLst>
                                    <p:set>
                                      <p:cBhvr>
                                        <p:cTn id="60" dur="1" fill="hold">
                                          <p:stCondLst>
                                            <p:cond delay="0"/>
                                          </p:stCondLst>
                                        </p:cTn>
                                        <p:tgtEl>
                                          <p:spTgt spid="623636"/>
                                        </p:tgtEl>
                                        <p:attrNameLst>
                                          <p:attrName>style.visibility</p:attrName>
                                        </p:attrNameLst>
                                      </p:cBhvr>
                                      <p:to>
                                        <p:strVal val="visible"/>
                                      </p:to>
                                    </p:set>
                                    <p:animEffect transition="in" filter="fade">
                                      <p:cBhvr>
                                        <p:cTn id="61" dur="500"/>
                                        <p:tgtEl>
                                          <p:spTgt spid="623636"/>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623634">
                                            <p:txEl>
                                              <p:pRg st="0" end="0"/>
                                            </p:txEl>
                                          </p:spTgt>
                                        </p:tgtEl>
                                        <p:attrNameLst>
                                          <p:attrName>style.visibility</p:attrName>
                                        </p:attrNameLst>
                                      </p:cBhvr>
                                      <p:to>
                                        <p:strVal val="visible"/>
                                      </p:to>
                                    </p:set>
                                    <p:animEffect transition="in" filter="fade">
                                      <p:cBhvr>
                                        <p:cTn id="66" dur="500"/>
                                        <p:tgtEl>
                                          <p:spTgt spid="623634">
                                            <p:txEl>
                                              <p:pRg st="0" end="0"/>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623634">
                                            <p:txEl>
                                              <p:pRg st="1" end="1"/>
                                            </p:txEl>
                                          </p:spTgt>
                                        </p:tgtEl>
                                        <p:attrNameLst>
                                          <p:attrName>style.visibility</p:attrName>
                                        </p:attrNameLst>
                                      </p:cBhvr>
                                      <p:to>
                                        <p:strVal val="visible"/>
                                      </p:to>
                                    </p:set>
                                    <p:animEffect transition="in" filter="fade">
                                      <p:cBhvr>
                                        <p:cTn id="71" dur="500"/>
                                        <p:tgtEl>
                                          <p:spTgt spid="623634">
                                            <p:txEl>
                                              <p:pRg st="1" end="1"/>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26">
                                            <p:bg/>
                                          </p:spTgt>
                                        </p:tgtEl>
                                        <p:attrNameLst>
                                          <p:attrName>style.visibility</p:attrName>
                                        </p:attrNameLst>
                                      </p:cBhvr>
                                      <p:to>
                                        <p:strVal val="visible"/>
                                      </p:to>
                                    </p:set>
                                    <p:animEffect transition="in" filter="fade">
                                      <p:cBhvr>
                                        <p:cTn id="76" dur="500"/>
                                        <p:tgtEl>
                                          <p:spTgt spid="26">
                                            <p:bg/>
                                          </p:spTgt>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26">
                                            <p:txEl>
                                              <p:pRg st="0" end="0"/>
                                            </p:txEl>
                                          </p:spTgt>
                                        </p:tgtEl>
                                        <p:attrNameLst>
                                          <p:attrName>style.visibility</p:attrName>
                                        </p:attrNameLst>
                                      </p:cBhvr>
                                      <p:to>
                                        <p:strVal val="visible"/>
                                      </p:to>
                                    </p:set>
                                    <p:animEffect transition="in" filter="fade">
                                      <p:cBhvr>
                                        <p:cTn id="79" dur="500"/>
                                        <p:tgtEl>
                                          <p:spTgt spid="26">
                                            <p:txEl>
                                              <p:pRg st="0" end="0"/>
                                            </p:txEl>
                                          </p:spTgt>
                                        </p:tgtEl>
                                      </p:cBhvr>
                                    </p:animEffect>
                                  </p:childTnLst>
                                </p:cTn>
                              </p:par>
                              <p:par>
                                <p:cTn id="80" presetID="10" presetClass="exit" presetSubtype="0" fill="hold" grpId="1" nodeType="withEffect">
                                  <p:stCondLst>
                                    <p:cond delay="0"/>
                                  </p:stCondLst>
                                  <p:childTnLst>
                                    <p:animEffect transition="out" filter="fade">
                                      <p:cBhvr>
                                        <p:cTn id="81" dur="500"/>
                                        <p:tgtEl>
                                          <p:spTgt spid="623644"/>
                                        </p:tgtEl>
                                      </p:cBhvr>
                                    </p:animEffect>
                                    <p:set>
                                      <p:cBhvr>
                                        <p:cTn id="82" dur="1" fill="hold">
                                          <p:stCondLst>
                                            <p:cond delay="499"/>
                                          </p:stCondLst>
                                        </p:cTn>
                                        <p:tgtEl>
                                          <p:spTgt spid="623644"/>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623643"/>
                                        </p:tgtEl>
                                      </p:cBhvr>
                                    </p:animEffect>
                                    <p:set>
                                      <p:cBhvr>
                                        <p:cTn id="85" dur="1" fill="hold">
                                          <p:stCondLst>
                                            <p:cond delay="499"/>
                                          </p:stCondLst>
                                        </p:cTn>
                                        <p:tgtEl>
                                          <p:spTgt spid="623643"/>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500"/>
                                        <p:tgtEl>
                                          <p:spTgt spid="623623"/>
                                        </p:tgtEl>
                                      </p:cBhvr>
                                    </p:animEffect>
                                    <p:set>
                                      <p:cBhvr>
                                        <p:cTn id="88" dur="1" fill="hold">
                                          <p:stCondLst>
                                            <p:cond delay="499"/>
                                          </p:stCondLst>
                                        </p:cTn>
                                        <p:tgtEl>
                                          <p:spTgt spid="623623"/>
                                        </p:tgtEl>
                                        <p:attrNameLst>
                                          <p:attrName>style.visibility</p:attrName>
                                        </p:attrNameLst>
                                      </p:cBhvr>
                                      <p:to>
                                        <p:strVal val="hidden"/>
                                      </p:to>
                                    </p:set>
                                  </p:childTnLst>
                                </p:cTn>
                              </p:par>
                              <p:par>
                                <p:cTn id="89" presetID="10" presetClass="entr" presetSubtype="0" fill="hold" grpId="1" nodeType="withEffect">
                                  <p:stCondLst>
                                    <p:cond delay="0"/>
                                  </p:stCondLst>
                                  <p:childTnLst>
                                    <p:set>
                                      <p:cBhvr>
                                        <p:cTn id="90" dur="1" fill="hold">
                                          <p:stCondLst>
                                            <p:cond delay="0"/>
                                          </p:stCondLst>
                                        </p:cTn>
                                        <p:tgtEl>
                                          <p:spTgt spid="623651"/>
                                        </p:tgtEl>
                                        <p:attrNameLst>
                                          <p:attrName>style.visibility</p:attrName>
                                        </p:attrNameLst>
                                      </p:cBhvr>
                                      <p:to>
                                        <p:strVal val="visible"/>
                                      </p:to>
                                    </p:set>
                                    <p:animEffect transition="in" filter="fade">
                                      <p:cBhvr>
                                        <p:cTn id="91" dur="500"/>
                                        <p:tgtEl>
                                          <p:spTgt spid="623651"/>
                                        </p:tgtEl>
                                      </p:cBhvr>
                                    </p:animEffect>
                                  </p:childTnLst>
                                </p:cTn>
                              </p:par>
                              <p:par>
                                <p:cTn id="92" presetID="10" presetClass="entr" presetSubtype="0" fill="hold" grpId="1" nodeType="withEffect">
                                  <p:stCondLst>
                                    <p:cond delay="0"/>
                                  </p:stCondLst>
                                  <p:childTnLst>
                                    <p:set>
                                      <p:cBhvr>
                                        <p:cTn id="93" dur="1" fill="hold">
                                          <p:stCondLst>
                                            <p:cond delay="0"/>
                                          </p:stCondLst>
                                        </p:cTn>
                                        <p:tgtEl>
                                          <p:spTgt spid="623650"/>
                                        </p:tgtEl>
                                        <p:attrNameLst>
                                          <p:attrName>style.visibility</p:attrName>
                                        </p:attrNameLst>
                                      </p:cBhvr>
                                      <p:to>
                                        <p:strVal val="visible"/>
                                      </p:to>
                                    </p:set>
                                    <p:animEffect transition="in" filter="fade">
                                      <p:cBhvr>
                                        <p:cTn id="94" dur="500"/>
                                        <p:tgtEl>
                                          <p:spTgt spid="623650"/>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grpId="0" nodeType="clickEffect">
                                  <p:stCondLst>
                                    <p:cond delay="0"/>
                                  </p:stCondLst>
                                  <p:childTnLst>
                                    <p:set>
                                      <p:cBhvr>
                                        <p:cTn id="98" dur="1" fill="hold">
                                          <p:stCondLst>
                                            <p:cond delay="0"/>
                                          </p:stCondLst>
                                        </p:cTn>
                                        <p:tgtEl>
                                          <p:spTgt spid="623638">
                                            <p:txEl>
                                              <p:pRg st="0" end="0"/>
                                            </p:txEl>
                                          </p:spTgt>
                                        </p:tgtEl>
                                        <p:attrNameLst>
                                          <p:attrName>style.visibility</p:attrName>
                                        </p:attrNameLst>
                                      </p:cBhvr>
                                      <p:to>
                                        <p:strVal val="visible"/>
                                      </p:to>
                                    </p:set>
                                    <p:animEffect transition="in" filter="fade">
                                      <p:cBhvr>
                                        <p:cTn id="99" dur="500"/>
                                        <p:tgtEl>
                                          <p:spTgt spid="62363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3621" grpId="0" autoUpdateAnimBg="0"/>
      <p:bldP spid="623623" grpId="0" animBg="1"/>
      <p:bldP spid="623623" grpId="1" animBg="1"/>
      <p:bldP spid="623634" grpId="0" uiExpand="1" build="p"/>
      <p:bldP spid="623636" grpId="0" animBg="1"/>
      <p:bldP spid="623637" grpId="0" animBg="1"/>
      <p:bldP spid="623643" grpId="0" animBg="1"/>
      <p:bldP spid="623643" grpId="1" animBg="1"/>
      <p:bldP spid="623644" grpId="0" animBg="1"/>
      <p:bldP spid="623644" grpId="1" animBg="1"/>
      <p:bldP spid="623647" grpId="0" animBg="1"/>
      <p:bldP spid="623648" grpId="0" animBg="1"/>
      <p:bldP spid="623650" grpId="0" animBg="1"/>
      <p:bldP spid="623650" grpId="1" animBg="1"/>
      <p:bldP spid="623651" grpId="0" animBg="1"/>
      <p:bldP spid="623651" grpId="1" animBg="1"/>
      <p:bldP spid="26" grpId="0" uiExpand="1" build="p" animBg="1"/>
      <p:bldP spid="623638"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7122" name="Rectangle 18"/>
          <p:cNvSpPr>
            <a:spLocks noChangeArrowheads="1"/>
          </p:cNvSpPr>
          <p:nvPr/>
        </p:nvSpPr>
        <p:spPr bwMode="auto">
          <a:xfrm>
            <a:off x="621322" y="6372225"/>
            <a:ext cx="8522677" cy="485775"/>
          </a:xfrm>
          <a:prstGeom prst="rect">
            <a:avLst/>
          </a:prstGeom>
          <a:solidFill>
            <a:schemeClr val="tx1"/>
          </a:solidFill>
          <a:ln w="9525" algn="ctr">
            <a:noFill/>
            <a:miter lim="800000"/>
            <a:headEnd/>
            <a:tailEnd/>
          </a:ln>
          <a:effectLst/>
        </p:spPr>
        <p:txBody>
          <a:bodyPr wrap="none" anchor="ctr"/>
          <a:lstStyle/>
          <a:p>
            <a:pPr>
              <a:defRPr/>
            </a:pPr>
            <a:endParaRPr lang="it-IT">
              <a:latin typeface="Calibri" pitchFamily="34" charset="0"/>
            </a:endParaRPr>
          </a:p>
        </p:txBody>
      </p:sp>
      <p:sp>
        <p:nvSpPr>
          <p:cNvPr id="687106" name="Text Box 2"/>
          <p:cNvSpPr txBox="1">
            <a:spLocks noChangeArrowheads="1"/>
          </p:cNvSpPr>
          <p:nvPr/>
        </p:nvSpPr>
        <p:spPr bwMode="auto">
          <a:xfrm>
            <a:off x="220717" y="1201738"/>
            <a:ext cx="8702566" cy="2012950"/>
          </a:xfrm>
          <a:prstGeom prst="rect">
            <a:avLst/>
          </a:prstGeom>
          <a:noFill/>
          <a:ln w="9525">
            <a:noFill/>
            <a:miter lim="800000"/>
            <a:headEnd/>
            <a:tailEnd/>
          </a:ln>
          <a:effectLst/>
        </p:spPr>
        <p:txBody>
          <a:bodyPr wrap="square">
            <a:spAutoFit/>
          </a:bodyPr>
          <a:lstStyle/>
          <a:p>
            <a:pPr marL="342900" indent="-342900">
              <a:lnSpc>
                <a:spcPct val="90000"/>
              </a:lnSpc>
              <a:defRPr/>
            </a:pP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7. </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On the other hand, melting residues away from the central column are likely to flow sideways at deep levels, leaving the sub-ridge magmatic system with           limited melt refertilization or melt–solid interaction, and without being serpentinized;</a:t>
            </a:r>
            <a:endParaRPr lang="en-GB" sz="2800" dirty="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687107" name="Text Box 3"/>
          <p:cNvSpPr txBox="1">
            <a:spLocks noChangeArrowheads="1"/>
          </p:cNvSpPr>
          <p:nvPr/>
        </p:nvSpPr>
        <p:spPr bwMode="auto">
          <a:xfrm>
            <a:off x="0" y="88900"/>
            <a:ext cx="9144000" cy="1066800"/>
          </a:xfrm>
          <a:prstGeom prst="rect">
            <a:avLst/>
          </a:prstGeom>
          <a:noFill/>
          <a:ln w="9525" algn="ctr">
            <a:noFill/>
            <a:miter lim="800000"/>
            <a:headEnd/>
            <a:tailEnd/>
          </a:ln>
          <a:effectLst/>
        </p:spPr>
        <p:txBody>
          <a:bodyPr>
            <a:spAutoFit/>
          </a:bodyPr>
          <a:lstStyle/>
          <a:p>
            <a:pPr algn="ctr">
              <a:defRPr/>
            </a:pPr>
            <a:r>
              <a:rPr lang="it-IT" sz="3200">
                <a:solidFill>
                  <a:schemeClr val="bg1"/>
                </a:solidFill>
                <a:effectLst>
                  <a:outerShdw blurRad="38100" dist="38100" dir="2700000" algn="tl">
                    <a:srgbClr val="000000"/>
                  </a:outerShdw>
                </a:effectLst>
                <a:latin typeface="Calibri" pitchFamily="34" charset="0"/>
              </a:rPr>
              <a:t>Mantle melting, melt extraction and post-melting processes beneath mid-ocean ridges</a:t>
            </a:r>
          </a:p>
        </p:txBody>
      </p:sp>
      <p:sp>
        <p:nvSpPr>
          <p:cNvPr id="687108" name="Text Box 4"/>
          <p:cNvSpPr txBox="1">
            <a:spLocks noChangeArrowheads="1"/>
          </p:cNvSpPr>
          <p:nvPr/>
        </p:nvSpPr>
        <p:spPr bwMode="auto">
          <a:xfrm>
            <a:off x="101020" y="3519488"/>
            <a:ext cx="3983098" cy="2807243"/>
          </a:xfrm>
          <a:prstGeom prst="rect">
            <a:avLst/>
          </a:prstGeom>
          <a:noFill/>
          <a:ln w="9525">
            <a:noFill/>
            <a:miter lim="800000"/>
            <a:headEnd/>
            <a:tailEnd/>
          </a:ln>
          <a:effectLst/>
        </p:spPr>
        <p:txBody>
          <a:bodyPr wrap="square">
            <a:spAutoFit/>
          </a:bodyPr>
          <a:lstStyle/>
          <a:p>
            <a:pPr algn="ctr">
              <a:lnSpc>
                <a:spcPct val="110000"/>
              </a:lnSpc>
              <a:defRPr/>
            </a:pPr>
            <a:r>
              <a:rPr lang="en-GB" sz="2700" smtClean="0">
                <a:solidFill>
                  <a:schemeClr val="bg1"/>
                </a:solidFill>
                <a:effectLst>
                  <a:outerShdw blurRad="38100" dist="38100" dir="2700000" algn="tl">
                    <a:srgbClr val="000000"/>
                  </a:outerShdw>
                </a:effectLst>
                <a:latin typeface="Calibri" pitchFamily="34" charset="0"/>
                <a:sym typeface="Wingdings" pitchFamily="2" charset="2"/>
              </a:rPr>
              <a:t>No melting occurs in the TBL, but the advanced residues continue to rise and flow laterally away from the ridge (thick arrowed blue lines).</a:t>
            </a:r>
            <a:endParaRPr lang="en-GB" sz="2700">
              <a:solidFill>
                <a:schemeClr val="bg1"/>
              </a:solidFill>
              <a:effectLst>
                <a:outerShdw blurRad="38100" dist="38100" dir="2700000" algn="tl">
                  <a:srgbClr val="000000"/>
                </a:outerShdw>
              </a:effectLst>
              <a:latin typeface="Calibri" pitchFamily="34" charset="0"/>
              <a:sym typeface="Wingdings" pitchFamily="2" charset="2"/>
            </a:endParaRPr>
          </a:p>
        </p:txBody>
      </p:sp>
      <p:pic>
        <p:nvPicPr>
          <p:cNvPr id="37894" name="Picture 5"/>
          <p:cNvPicPr>
            <a:picLocks noChangeAspect="1" noChangeArrowheads="1"/>
          </p:cNvPicPr>
          <p:nvPr/>
        </p:nvPicPr>
        <p:blipFill>
          <a:blip r:embed="rId3" cstate="print"/>
          <a:srcRect/>
          <a:stretch>
            <a:fillRect/>
          </a:stretch>
        </p:blipFill>
        <p:spPr bwMode="auto">
          <a:xfrm>
            <a:off x="4073525" y="3387725"/>
            <a:ext cx="5070475" cy="3381375"/>
          </a:xfrm>
          <a:prstGeom prst="rect">
            <a:avLst/>
          </a:prstGeom>
          <a:noFill/>
          <a:ln w="9525" algn="ctr">
            <a:noFill/>
            <a:miter lim="800000"/>
            <a:headEnd/>
            <a:tailEnd/>
          </a:ln>
        </p:spPr>
      </p:pic>
      <p:sp>
        <p:nvSpPr>
          <p:cNvPr id="687111" name="Rectangle 7"/>
          <p:cNvSpPr>
            <a:spLocks noChangeArrowheads="1"/>
          </p:cNvSpPr>
          <p:nvPr/>
        </p:nvSpPr>
        <p:spPr bwMode="auto">
          <a:xfrm>
            <a:off x="5830888" y="4022725"/>
            <a:ext cx="214312" cy="223838"/>
          </a:xfrm>
          <a:prstGeom prst="rect">
            <a:avLst/>
          </a:prstGeom>
          <a:noFill/>
          <a:ln w="57150" algn="ctr">
            <a:solidFill>
              <a:srgbClr val="00FF00"/>
            </a:solidFill>
            <a:miter lim="800000"/>
            <a:headEnd/>
            <a:tailEnd/>
          </a:ln>
          <a:effectLst/>
        </p:spPr>
        <p:txBody>
          <a:bodyPr wrap="none" anchor="ctr"/>
          <a:lstStyle/>
          <a:p>
            <a:pPr>
              <a:defRPr/>
            </a:pPr>
            <a:endParaRPr lang="it-IT">
              <a:latin typeface="Calibri" pitchFamily="34" charset="0"/>
            </a:endParaRPr>
          </a:p>
        </p:txBody>
      </p:sp>
      <p:sp>
        <p:nvSpPr>
          <p:cNvPr id="687112" name="Rectangle 8"/>
          <p:cNvSpPr>
            <a:spLocks noChangeArrowheads="1"/>
          </p:cNvSpPr>
          <p:nvPr/>
        </p:nvSpPr>
        <p:spPr bwMode="auto">
          <a:xfrm>
            <a:off x="5635625" y="4246563"/>
            <a:ext cx="214313" cy="223837"/>
          </a:xfrm>
          <a:prstGeom prst="rect">
            <a:avLst/>
          </a:prstGeom>
          <a:noFill/>
          <a:ln w="57150" algn="ctr">
            <a:solidFill>
              <a:srgbClr val="00FF00"/>
            </a:solidFill>
            <a:miter lim="800000"/>
            <a:headEnd/>
            <a:tailEnd/>
          </a:ln>
          <a:effectLst/>
        </p:spPr>
        <p:txBody>
          <a:bodyPr wrap="none" anchor="ctr"/>
          <a:lstStyle/>
          <a:p>
            <a:pPr>
              <a:defRPr/>
            </a:pPr>
            <a:endParaRPr lang="it-IT">
              <a:latin typeface="Calibri" pitchFamily="34" charset="0"/>
            </a:endParaRPr>
          </a:p>
        </p:txBody>
      </p:sp>
      <p:grpSp>
        <p:nvGrpSpPr>
          <p:cNvPr id="37898" name="Group 9"/>
          <p:cNvGrpSpPr>
            <a:grpSpLocks/>
          </p:cNvGrpSpPr>
          <p:nvPr/>
        </p:nvGrpSpPr>
        <p:grpSpPr bwMode="auto">
          <a:xfrm>
            <a:off x="5842000" y="3629025"/>
            <a:ext cx="325438" cy="304800"/>
            <a:chOff x="3680" y="2286"/>
            <a:chExt cx="205" cy="192"/>
          </a:xfrm>
        </p:grpSpPr>
        <p:sp>
          <p:nvSpPr>
            <p:cNvPr id="687114" name="Rectangle 10"/>
            <p:cNvSpPr>
              <a:spLocks noChangeArrowheads="1"/>
            </p:cNvSpPr>
            <p:nvPr/>
          </p:nvSpPr>
          <p:spPr bwMode="auto">
            <a:xfrm>
              <a:off x="3729" y="2304"/>
              <a:ext cx="156" cy="162"/>
            </a:xfrm>
            <a:prstGeom prst="rect">
              <a:avLst/>
            </a:prstGeom>
            <a:noFill/>
            <a:ln w="9525" algn="ctr">
              <a:noFill/>
              <a:miter lim="800000"/>
              <a:headEnd/>
              <a:tailEnd/>
            </a:ln>
            <a:effectLst/>
          </p:spPr>
          <p:txBody>
            <a:bodyPr wrap="none" anchor="ctr"/>
            <a:lstStyle/>
            <a:p>
              <a:pPr>
                <a:defRPr/>
              </a:pPr>
              <a:endParaRPr lang="it-IT">
                <a:latin typeface="Calibri" pitchFamily="34" charset="0"/>
              </a:endParaRPr>
            </a:p>
          </p:txBody>
        </p:sp>
        <p:sp>
          <p:nvSpPr>
            <p:cNvPr id="687115" name="Text Box 11"/>
            <p:cNvSpPr txBox="1">
              <a:spLocks noChangeArrowheads="1"/>
            </p:cNvSpPr>
            <p:nvPr/>
          </p:nvSpPr>
          <p:spPr bwMode="auto">
            <a:xfrm>
              <a:off x="3680" y="2286"/>
              <a:ext cx="116" cy="192"/>
            </a:xfrm>
            <a:prstGeom prst="rect">
              <a:avLst/>
            </a:prstGeom>
            <a:noFill/>
            <a:ln w="9525" algn="ctr">
              <a:noFill/>
              <a:miter lim="800000"/>
              <a:headEnd/>
              <a:tailEnd/>
            </a:ln>
            <a:effectLst/>
          </p:spPr>
          <p:txBody>
            <a:bodyPr wrap="none">
              <a:spAutoFit/>
            </a:bodyPr>
            <a:lstStyle/>
            <a:p>
              <a:pPr>
                <a:defRPr/>
              </a:pPr>
              <a:endParaRPr lang="it-IT" sz="1400">
                <a:solidFill>
                  <a:srgbClr val="FF0000"/>
                </a:solidFill>
                <a:effectLst>
                  <a:outerShdw blurRad="38100" dist="38100" dir="2700000" algn="tl">
                    <a:srgbClr val="000000"/>
                  </a:outerShdw>
                </a:effectLst>
                <a:latin typeface="Calibri" pitchFamily="34" charset="0"/>
              </a:endParaRPr>
            </a:p>
          </p:txBody>
        </p:sp>
      </p:grpSp>
      <p:grpSp>
        <p:nvGrpSpPr>
          <p:cNvPr id="3" name="Group 12"/>
          <p:cNvGrpSpPr>
            <a:grpSpLocks/>
          </p:cNvGrpSpPr>
          <p:nvPr/>
        </p:nvGrpSpPr>
        <p:grpSpPr bwMode="auto">
          <a:xfrm>
            <a:off x="5470525" y="3943350"/>
            <a:ext cx="393700" cy="304800"/>
            <a:chOff x="3680" y="2286"/>
            <a:chExt cx="248" cy="192"/>
          </a:xfrm>
        </p:grpSpPr>
        <p:sp>
          <p:nvSpPr>
            <p:cNvPr id="687117" name="Rectangle 13"/>
            <p:cNvSpPr>
              <a:spLocks noChangeArrowheads="1"/>
            </p:cNvSpPr>
            <p:nvPr/>
          </p:nvSpPr>
          <p:spPr bwMode="auto">
            <a:xfrm>
              <a:off x="3729" y="2304"/>
              <a:ext cx="156" cy="162"/>
            </a:xfrm>
            <a:prstGeom prst="rect">
              <a:avLst/>
            </a:prstGeom>
            <a:solidFill>
              <a:schemeClr val="bg1"/>
            </a:solidFill>
            <a:ln w="9525" algn="ctr">
              <a:noFill/>
              <a:miter lim="800000"/>
              <a:headEnd/>
              <a:tailEnd/>
            </a:ln>
            <a:effectLst/>
          </p:spPr>
          <p:txBody>
            <a:bodyPr wrap="none" anchor="ctr"/>
            <a:lstStyle/>
            <a:p>
              <a:pPr>
                <a:defRPr/>
              </a:pPr>
              <a:endParaRPr lang="it-IT" b="1">
                <a:effectLst/>
                <a:latin typeface="Calibri" pitchFamily="34" charset="0"/>
              </a:endParaRPr>
            </a:p>
          </p:txBody>
        </p:sp>
        <p:sp>
          <p:nvSpPr>
            <p:cNvPr id="687118" name="Text Box 14"/>
            <p:cNvSpPr txBox="1">
              <a:spLocks noChangeArrowheads="1"/>
            </p:cNvSpPr>
            <p:nvPr/>
          </p:nvSpPr>
          <p:spPr bwMode="auto">
            <a:xfrm>
              <a:off x="3680" y="2286"/>
              <a:ext cx="248" cy="192"/>
            </a:xfrm>
            <a:prstGeom prst="rect">
              <a:avLst/>
            </a:prstGeom>
            <a:noFill/>
            <a:ln w="9525" algn="ctr">
              <a:noFill/>
              <a:miter lim="800000"/>
              <a:headEnd/>
              <a:tailEnd/>
            </a:ln>
            <a:effectLst/>
          </p:spPr>
          <p:txBody>
            <a:bodyPr wrap="none">
              <a:spAutoFit/>
            </a:bodyPr>
            <a:lstStyle/>
            <a:p>
              <a:pPr>
                <a:defRPr/>
              </a:pPr>
              <a:r>
                <a:rPr lang="it-IT" sz="1400" b="1" dirty="0">
                  <a:solidFill>
                    <a:srgbClr val="FF0000"/>
                  </a:solidFill>
                  <a:effectLst/>
                  <a:latin typeface="Calibri" pitchFamily="34" charset="0"/>
                </a:rPr>
                <a:t>(1)</a:t>
              </a:r>
            </a:p>
          </p:txBody>
        </p:sp>
      </p:grpSp>
      <p:sp>
        <p:nvSpPr>
          <p:cNvPr id="687119" name="Line 15"/>
          <p:cNvSpPr>
            <a:spLocks noChangeShapeType="1"/>
          </p:cNvSpPr>
          <p:nvPr/>
        </p:nvSpPr>
        <p:spPr bwMode="auto">
          <a:xfrm>
            <a:off x="3244850" y="2809875"/>
            <a:ext cx="2254250" cy="1363663"/>
          </a:xfrm>
          <a:prstGeom prst="line">
            <a:avLst/>
          </a:prstGeom>
          <a:noFill/>
          <a:ln w="76200">
            <a:solidFill>
              <a:srgbClr val="0099FF"/>
            </a:solidFill>
            <a:round/>
            <a:headEnd/>
            <a:tailEnd type="triangle" w="med" len="med"/>
          </a:ln>
          <a:effectLst/>
        </p:spPr>
        <p:txBody>
          <a:bodyPr anchor="ctr"/>
          <a:lstStyle/>
          <a:p>
            <a:pPr>
              <a:defRPr/>
            </a:pPr>
            <a:endParaRPr lang="it-IT">
              <a:latin typeface="Calibri" pitchFamily="34" charset="0"/>
            </a:endParaRPr>
          </a:p>
        </p:txBody>
      </p:sp>
      <p:grpSp>
        <p:nvGrpSpPr>
          <p:cNvPr id="37902" name="Group 19"/>
          <p:cNvGrpSpPr>
            <a:grpSpLocks/>
          </p:cNvGrpSpPr>
          <p:nvPr/>
        </p:nvGrpSpPr>
        <p:grpSpPr bwMode="auto">
          <a:xfrm>
            <a:off x="6600833" y="3803650"/>
            <a:ext cx="385763" cy="307975"/>
            <a:chOff x="3680" y="2286"/>
            <a:chExt cx="243" cy="194"/>
          </a:xfrm>
        </p:grpSpPr>
        <p:sp>
          <p:nvSpPr>
            <p:cNvPr id="687124" name="Rectangle 20"/>
            <p:cNvSpPr>
              <a:spLocks noChangeArrowheads="1"/>
            </p:cNvSpPr>
            <p:nvPr/>
          </p:nvSpPr>
          <p:spPr bwMode="auto">
            <a:xfrm>
              <a:off x="3729" y="2304"/>
              <a:ext cx="156" cy="162"/>
            </a:xfrm>
            <a:prstGeom prst="rect">
              <a:avLst/>
            </a:prstGeom>
            <a:solidFill>
              <a:schemeClr val="bg1"/>
            </a:solidFill>
            <a:ln w="9525" algn="ctr">
              <a:noFill/>
              <a:miter lim="800000"/>
              <a:headEnd/>
              <a:tailEnd/>
            </a:ln>
            <a:effectLst/>
          </p:spPr>
          <p:txBody>
            <a:bodyPr wrap="none" anchor="ctr"/>
            <a:lstStyle/>
            <a:p>
              <a:pPr>
                <a:defRPr/>
              </a:pPr>
              <a:endParaRPr lang="it-IT" b="1">
                <a:effectLst/>
                <a:latin typeface="Calibri" pitchFamily="34" charset="0"/>
              </a:endParaRPr>
            </a:p>
          </p:txBody>
        </p:sp>
        <p:sp>
          <p:nvSpPr>
            <p:cNvPr id="687125" name="Text Box 21"/>
            <p:cNvSpPr txBox="1">
              <a:spLocks noChangeArrowheads="1"/>
            </p:cNvSpPr>
            <p:nvPr/>
          </p:nvSpPr>
          <p:spPr bwMode="auto">
            <a:xfrm>
              <a:off x="3680" y="2286"/>
              <a:ext cx="243" cy="194"/>
            </a:xfrm>
            <a:prstGeom prst="rect">
              <a:avLst/>
            </a:prstGeom>
            <a:noFill/>
            <a:ln w="9525" algn="ctr">
              <a:noFill/>
              <a:miter lim="800000"/>
              <a:headEnd/>
              <a:tailEnd/>
            </a:ln>
            <a:effectLst/>
          </p:spPr>
          <p:txBody>
            <a:bodyPr wrap="none">
              <a:spAutoFit/>
            </a:bodyPr>
            <a:lstStyle/>
            <a:p>
              <a:pPr>
                <a:defRPr/>
              </a:pPr>
              <a:r>
                <a:rPr lang="it-IT" sz="1400" b="1">
                  <a:solidFill>
                    <a:srgbClr val="FF0000"/>
                  </a:solidFill>
                  <a:effectLst/>
                  <a:latin typeface="Calibri" pitchFamily="34" charset="0"/>
                </a:rPr>
                <a:t>(2)</a:t>
              </a:r>
            </a:p>
          </p:txBody>
        </p:sp>
      </p:grpSp>
      <p:sp>
        <p:nvSpPr>
          <p:cNvPr id="687128" name="AutoShape 24"/>
          <p:cNvSpPr>
            <a:spLocks noChangeArrowheads="1"/>
          </p:cNvSpPr>
          <p:nvPr/>
        </p:nvSpPr>
        <p:spPr bwMode="auto">
          <a:xfrm rot="2099403">
            <a:off x="5060950" y="4362450"/>
            <a:ext cx="312738" cy="1362075"/>
          </a:xfrm>
          <a:prstGeom prst="downArrow">
            <a:avLst>
              <a:gd name="adj1" fmla="val 50000"/>
              <a:gd name="adj2" fmla="val 108883"/>
            </a:avLst>
          </a:prstGeom>
          <a:solidFill>
            <a:srgbClr val="0099FF">
              <a:alpha val="60001"/>
            </a:srgbClr>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687131" name="Rectangle 27"/>
          <p:cNvSpPr>
            <a:spLocks noChangeArrowheads="1"/>
          </p:cNvSpPr>
          <p:nvPr/>
        </p:nvSpPr>
        <p:spPr bwMode="auto">
          <a:xfrm>
            <a:off x="4065588" y="5614988"/>
            <a:ext cx="1519237" cy="1138237"/>
          </a:xfrm>
          <a:prstGeom prst="rect">
            <a:avLst/>
          </a:prstGeom>
          <a:noFill/>
          <a:ln w="38100" algn="ctr">
            <a:solidFill>
              <a:srgbClr val="0099FF"/>
            </a:solidFill>
            <a:miter lim="800000"/>
            <a:headEnd/>
            <a:tailEnd/>
          </a:ln>
          <a:effectLst/>
        </p:spPr>
        <p:txBody>
          <a:bodyPr wrap="none" anchor="ctr"/>
          <a:lstStyle/>
          <a:p>
            <a:pPr>
              <a:defRPr/>
            </a:pPr>
            <a:endParaRPr lang="it-IT">
              <a:latin typeface="Calibri" pitchFamily="34" charset="0"/>
            </a:endParaRPr>
          </a:p>
        </p:txBody>
      </p:sp>
      <p:sp>
        <p:nvSpPr>
          <p:cNvPr id="687138" name="AutoShape 34"/>
          <p:cNvSpPr>
            <a:spLocks noChangeArrowheads="1"/>
          </p:cNvSpPr>
          <p:nvPr/>
        </p:nvSpPr>
        <p:spPr bwMode="auto">
          <a:xfrm>
            <a:off x="630621" y="2389188"/>
            <a:ext cx="3862551" cy="427037"/>
          </a:xfrm>
          <a:prstGeom prst="roundRect">
            <a:avLst>
              <a:gd name="adj" fmla="val 16667"/>
            </a:avLst>
          </a:prstGeom>
          <a:noFill/>
          <a:ln w="57150" algn="ctr">
            <a:solidFill>
              <a:srgbClr val="3399FF"/>
            </a:solidFill>
            <a:round/>
            <a:headEnd/>
            <a:tailEnd/>
          </a:ln>
          <a:effectLst/>
        </p:spPr>
        <p:txBody>
          <a:bodyPr wrap="none" anchor="ctr"/>
          <a:lstStyle/>
          <a:p>
            <a:pPr>
              <a:defRPr/>
            </a:pPr>
            <a:endParaRPr lang="it-IT">
              <a:latin typeface="Calibri" pitchFamily="34" charset="0"/>
            </a:endParaRPr>
          </a:p>
        </p:txBody>
      </p:sp>
      <p:sp>
        <p:nvSpPr>
          <p:cNvPr id="687139" name="Rectangle 35"/>
          <p:cNvSpPr>
            <a:spLocks noChangeArrowheads="1"/>
          </p:cNvSpPr>
          <p:nvPr/>
        </p:nvSpPr>
        <p:spPr bwMode="auto">
          <a:xfrm>
            <a:off x="4030663" y="5610225"/>
            <a:ext cx="1760537" cy="1247775"/>
          </a:xfrm>
          <a:prstGeom prst="rect">
            <a:avLst/>
          </a:prstGeom>
          <a:solidFill>
            <a:schemeClr val="tx1"/>
          </a:solidFill>
          <a:ln w="9525" algn="ctr">
            <a:noFill/>
            <a:miter lim="800000"/>
            <a:headEnd/>
            <a:tailEnd/>
          </a:ln>
          <a:effectLst/>
        </p:spPr>
        <p:txBody>
          <a:bodyPr wrap="none" anchor="ctr"/>
          <a:lstStyle/>
          <a:p>
            <a:pPr>
              <a:defRPr/>
            </a:pPr>
            <a:endParaRPr lang="it-IT">
              <a:latin typeface="Calibri" pitchFamily="34" charset="0"/>
            </a:endParaRPr>
          </a:p>
        </p:txBody>
      </p:sp>
      <p:grpSp>
        <p:nvGrpSpPr>
          <p:cNvPr id="37911" name="Group 36"/>
          <p:cNvGrpSpPr>
            <a:grpSpLocks/>
          </p:cNvGrpSpPr>
          <p:nvPr/>
        </p:nvGrpSpPr>
        <p:grpSpPr bwMode="auto">
          <a:xfrm>
            <a:off x="5818188" y="3643313"/>
            <a:ext cx="325437" cy="304800"/>
            <a:chOff x="3680" y="2286"/>
            <a:chExt cx="205" cy="192"/>
          </a:xfrm>
        </p:grpSpPr>
        <p:sp>
          <p:nvSpPr>
            <p:cNvPr id="687141" name="Rectangle 37"/>
            <p:cNvSpPr>
              <a:spLocks noChangeArrowheads="1"/>
            </p:cNvSpPr>
            <p:nvPr/>
          </p:nvSpPr>
          <p:spPr bwMode="auto">
            <a:xfrm>
              <a:off x="3729" y="2304"/>
              <a:ext cx="156" cy="162"/>
            </a:xfrm>
            <a:prstGeom prst="rect">
              <a:avLst/>
            </a:prstGeom>
            <a:noFill/>
            <a:ln w="9525" algn="ctr">
              <a:noFill/>
              <a:miter lim="800000"/>
              <a:headEnd/>
              <a:tailEnd/>
            </a:ln>
            <a:effectLst/>
          </p:spPr>
          <p:txBody>
            <a:bodyPr wrap="none" anchor="ctr"/>
            <a:lstStyle/>
            <a:p>
              <a:pPr>
                <a:defRPr/>
              </a:pPr>
              <a:endParaRPr lang="it-IT">
                <a:latin typeface="Calibri" pitchFamily="34" charset="0"/>
              </a:endParaRPr>
            </a:p>
          </p:txBody>
        </p:sp>
        <p:sp>
          <p:nvSpPr>
            <p:cNvPr id="687142" name="Text Box 38"/>
            <p:cNvSpPr txBox="1">
              <a:spLocks noChangeArrowheads="1"/>
            </p:cNvSpPr>
            <p:nvPr/>
          </p:nvSpPr>
          <p:spPr bwMode="auto">
            <a:xfrm>
              <a:off x="3680" y="2286"/>
              <a:ext cx="116" cy="192"/>
            </a:xfrm>
            <a:prstGeom prst="rect">
              <a:avLst/>
            </a:prstGeom>
            <a:noFill/>
            <a:ln w="9525" algn="ctr">
              <a:noFill/>
              <a:miter lim="800000"/>
              <a:headEnd/>
              <a:tailEnd/>
            </a:ln>
            <a:effectLst/>
          </p:spPr>
          <p:txBody>
            <a:bodyPr wrap="none">
              <a:spAutoFit/>
            </a:bodyPr>
            <a:lstStyle/>
            <a:p>
              <a:pPr>
                <a:defRPr/>
              </a:pPr>
              <a:endParaRPr lang="it-IT" sz="1400">
                <a:solidFill>
                  <a:srgbClr val="FF0000"/>
                </a:solidFill>
                <a:effectLst>
                  <a:outerShdw blurRad="38100" dist="38100" dir="2700000" algn="tl">
                    <a:srgbClr val="000000"/>
                  </a:outerShdw>
                </a:effectLst>
                <a:latin typeface="Calibri" pitchFamily="34" charset="0"/>
              </a:endParaRPr>
            </a:p>
          </p:txBody>
        </p:sp>
      </p:grpSp>
      <p:grpSp>
        <p:nvGrpSpPr>
          <p:cNvPr id="37912" name="Group 39"/>
          <p:cNvGrpSpPr>
            <a:grpSpLocks/>
          </p:cNvGrpSpPr>
          <p:nvPr/>
        </p:nvGrpSpPr>
        <p:grpSpPr bwMode="auto">
          <a:xfrm>
            <a:off x="5818196" y="3643313"/>
            <a:ext cx="385763" cy="307975"/>
            <a:chOff x="3680" y="2286"/>
            <a:chExt cx="243" cy="194"/>
          </a:xfrm>
        </p:grpSpPr>
        <p:sp>
          <p:nvSpPr>
            <p:cNvPr id="687144" name="Rectangle 40"/>
            <p:cNvSpPr>
              <a:spLocks noChangeArrowheads="1"/>
            </p:cNvSpPr>
            <p:nvPr/>
          </p:nvSpPr>
          <p:spPr bwMode="auto">
            <a:xfrm>
              <a:off x="3729" y="2304"/>
              <a:ext cx="156" cy="162"/>
            </a:xfrm>
            <a:prstGeom prst="rect">
              <a:avLst/>
            </a:prstGeom>
            <a:solidFill>
              <a:schemeClr val="bg1"/>
            </a:solidFill>
            <a:ln w="9525" algn="ctr">
              <a:noFill/>
              <a:miter lim="800000"/>
              <a:headEnd/>
              <a:tailEnd/>
            </a:ln>
            <a:effectLst/>
          </p:spPr>
          <p:txBody>
            <a:bodyPr wrap="none" anchor="ctr"/>
            <a:lstStyle/>
            <a:p>
              <a:pPr>
                <a:defRPr/>
              </a:pPr>
              <a:endParaRPr lang="it-IT" b="1">
                <a:effectLst/>
                <a:latin typeface="Calibri" pitchFamily="34" charset="0"/>
              </a:endParaRPr>
            </a:p>
          </p:txBody>
        </p:sp>
        <p:sp>
          <p:nvSpPr>
            <p:cNvPr id="687145" name="Text Box 41"/>
            <p:cNvSpPr txBox="1">
              <a:spLocks noChangeArrowheads="1"/>
            </p:cNvSpPr>
            <p:nvPr/>
          </p:nvSpPr>
          <p:spPr bwMode="auto">
            <a:xfrm>
              <a:off x="3680" y="2286"/>
              <a:ext cx="243" cy="194"/>
            </a:xfrm>
            <a:prstGeom prst="rect">
              <a:avLst/>
            </a:prstGeom>
            <a:noFill/>
            <a:ln w="9525" algn="ctr">
              <a:noFill/>
              <a:miter lim="800000"/>
              <a:headEnd/>
              <a:tailEnd/>
            </a:ln>
            <a:effectLst/>
          </p:spPr>
          <p:txBody>
            <a:bodyPr wrap="none">
              <a:spAutoFit/>
            </a:bodyPr>
            <a:lstStyle/>
            <a:p>
              <a:pPr>
                <a:defRPr/>
              </a:pPr>
              <a:r>
                <a:rPr lang="it-IT" sz="1400" b="1">
                  <a:solidFill>
                    <a:srgbClr val="FF0000"/>
                  </a:solidFill>
                  <a:effectLst/>
                  <a:latin typeface="Calibri" pitchFamily="34" charset="0"/>
                </a:rPr>
                <a:t>(3)</a:t>
              </a:r>
            </a:p>
          </p:txBody>
        </p:sp>
      </p:grpSp>
      <p:sp>
        <p:nvSpPr>
          <p:cNvPr id="34" name="Rectangle 20"/>
          <p:cNvSpPr>
            <a:spLocks noChangeArrowheads="1"/>
          </p:cNvSpPr>
          <p:nvPr/>
        </p:nvSpPr>
        <p:spPr bwMode="auto">
          <a:xfrm>
            <a:off x="7624763" y="5614988"/>
            <a:ext cx="1519237" cy="1138237"/>
          </a:xfrm>
          <a:prstGeom prst="rect">
            <a:avLst/>
          </a:prstGeom>
          <a:noFill/>
          <a:ln w="38100" algn="ctr">
            <a:solidFill>
              <a:srgbClr val="00FF00"/>
            </a:solidFill>
            <a:miter lim="800000"/>
            <a:headEnd/>
            <a:tailEnd/>
          </a:ln>
          <a:effectLst/>
        </p:spPr>
        <p:txBody>
          <a:bodyPr wrap="none" anchor="ctr"/>
          <a:lstStyle/>
          <a:p>
            <a:pPr>
              <a:defRPr/>
            </a:pPr>
            <a:endParaRPr lang="it-IT">
              <a:latin typeface="Calibri" pitchFamily="34" charset="0"/>
            </a:endParaRPr>
          </a:p>
        </p:txBody>
      </p:sp>
      <p:sp>
        <p:nvSpPr>
          <p:cNvPr id="35" name="Rectangle 21"/>
          <p:cNvSpPr>
            <a:spLocks noChangeArrowheads="1"/>
          </p:cNvSpPr>
          <p:nvPr/>
        </p:nvSpPr>
        <p:spPr bwMode="auto">
          <a:xfrm>
            <a:off x="5853113" y="5614988"/>
            <a:ext cx="1519237" cy="1138237"/>
          </a:xfrm>
          <a:prstGeom prst="rect">
            <a:avLst/>
          </a:prstGeom>
          <a:noFill/>
          <a:ln w="38100" algn="ctr">
            <a:solidFill>
              <a:srgbClr val="FF0000"/>
            </a:solidFill>
            <a:miter lim="800000"/>
            <a:headEnd/>
            <a:tailEnd/>
          </a:ln>
          <a:effectLst/>
        </p:spPr>
        <p:txBody>
          <a:bodyPr wrap="none" anchor="ctr"/>
          <a:lstStyle/>
          <a:p>
            <a:pPr>
              <a:defRPr/>
            </a:pPr>
            <a:endParaRPr lang="it-IT">
              <a:latin typeface="Calibri" pitchFamily="34" charset="0"/>
            </a:endParaRPr>
          </a:p>
        </p:txBody>
      </p:sp>
      <p:sp>
        <p:nvSpPr>
          <p:cNvPr id="36" name="Rectangle 34"/>
          <p:cNvSpPr>
            <a:spLocks noChangeArrowheads="1"/>
          </p:cNvSpPr>
          <p:nvPr/>
        </p:nvSpPr>
        <p:spPr bwMode="auto">
          <a:xfrm>
            <a:off x="5791200" y="5610225"/>
            <a:ext cx="1636713" cy="1247775"/>
          </a:xfrm>
          <a:prstGeom prst="rect">
            <a:avLst/>
          </a:prstGeom>
          <a:solidFill>
            <a:schemeClr val="tx1"/>
          </a:solidFill>
          <a:ln w="9525" algn="ctr">
            <a:noFill/>
            <a:miter lim="800000"/>
            <a:headEnd/>
            <a:tailEnd/>
          </a:ln>
          <a:effectLst/>
        </p:spPr>
        <p:txBody>
          <a:bodyPr wrap="none" anchor="ctr"/>
          <a:lstStyle/>
          <a:p>
            <a:pPr>
              <a:defRPr/>
            </a:pPr>
            <a:endParaRPr lang="it-IT">
              <a:latin typeface="Calibri" pitchFamily="34" charset="0"/>
            </a:endParaRPr>
          </a:p>
        </p:txBody>
      </p:sp>
      <p:sp>
        <p:nvSpPr>
          <p:cNvPr id="37" name="Rectangle 35"/>
          <p:cNvSpPr>
            <a:spLocks noChangeArrowheads="1"/>
          </p:cNvSpPr>
          <p:nvPr/>
        </p:nvSpPr>
        <p:spPr bwMode="auto">
          <a:xfrm>
            <a:off x="7227888" y="5610225"/>
            <a:ext cx="1941512" cy="1247775"/>
          </a:xfrm>
          <a:prstGeom prst="rect">
            <a:avLst/>
          </a:prstGeom>
          <a:solidFill>
            <a:schemeClr val="tx1"/>
          </a:solidFill>
          <a:ln w="9525" algn="ctr">
            <a:noFill/>
            <a:miter lim="800000"/>
            <a:headEnd/>
            <a:tailEnd/>
          </a:ln>
          <a:effectLst/>
        </p:spPr>
        <p:txBody>
          <a:bodyPr wrap="none" anchor="ctr"/>
          <a:lstStyle/>
          <a:p>
            <a:pPr>
              <a:defRPr/>
            </a:pPr>
            <a:endParaRPr lang="it-I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87106"/>
                                        </p:tgtEl>
                                        <p:attrNameLst>
                                          <p:attrName>style.visibility</p:attrName>
                                        </p:attrNameLst>
                                      </p:cBhvr>
                                      <p:to>
                                        <p:strVal val="visible"/>
                                      </p:to>
                                    </p:set>
                                    <p:animEffect transition="in" filter="fade">
                                      <p:cBhvr>
                                        <p:cTn id="7" dur="500"/>
                                        <p:tgtEl>
                                          <p:spTgt spid="68710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87138"/>
                                        </p:tgtEl>
                                        <p:attrNameLst>
                                          <p:attrName>style.visibility</p:attrName>
                                        </p:attrNameLst>
                                      </p:cBhvr>
                                      <p:to>
                                        <p:strVal val="visible"/>
                                      </p:to>
                                    </p:set>
                                    <p:animEffect transition="in" filter="fade">
                                      <p:cBhvr>
                                        <p:cTn id="12" dur="500"/>
                                        <p:tgtEl>
                                          <p:spTgt spid="687138"/>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687119"/>
                                        </p:tgtEl>
                                        <p:attrNameLst>
                                          <p:attrName>style.visibility</p:attrName>
                                        </p:attrNameLst>
                                      </p:cBhvr>
                                      <p:to>
                                        <p:strVal val="visible"/>
                                      </p:to>
                                    </p:set>
                                    <p:animEffect transition="in" filter="wipe(up)">
                                      <p:cBhvr>
                                        <p:cTn id="16" dur="1000"/>
                                        <p:tgtEl>
                                          <p:spTgt spid="687119"/>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687111"/>
                                        </p:tgtEl>
                                        <p:attrNameLst>
                                          <p:attrName>style.visibility</p:attrName>
                                        </p:attrNameLst>
                                      </p:cBhvr>
                                      <p:to>
                                        <p:strVal val="visible"/>
                                      </p:to>
                                    </p:set>
                                    <p:animEffect transition="in" filter="fade">
                                      <p:cBhvr>
                                        <p:cTn id="20" dur="500"/>
                                        <p:tgtEl>
                                          <p:spTgt spid="68711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87112"/>
                                        </p:tgtEl>
                                        <p:attrNameLst>
                                          <p:attrName>style.visibility</p:attrName>
                                        </p:attrNameLst>
                                      </p:cBhvr>
                                      <p:to>
                                        <p:strVal val="visible"/>
                                      </p:to>
                                    </p:set>
                                    <p:animEffect transition="in" filter="fade">
                                      <p:cBhvr>
                                        <p:cTn id="23" dur="500"/>
                                        <p:tgtEl>
                                          <p:spTgt spid="687112"/>
                                        </p:tgtEl>
                                      </p:cBhvr>
                                    </p:animEffect>
                                  </p:childTnLst>
                                </p:cTn>
                              </p:par>
                              <p:par>
                                <p:cTn id="24" presetID="10" presetClass="entr" presetSubtype="0"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par>
                          <p:cTn id="27" fill="hold">
                            <p:stCondLst>
                              <p:cond delay="2000"/>
                            </p:stCondLst>
                            <p:childTnLst>
                              <p:par>
                                <p:cTn id="28" presetID="22" presetClass="entr" presetSubtype="1" fill="hold" grpId="0" nodeType="afterEffect">
                                  <p:stCondLst>
                                    <p:cond delay="0"/>
                                  </p:stCondLst>
                                  <p:childTnLst>
                                    <p:set>
                                      <p:cBhvr>
                                        <p:cTn id="29" dur="1" fill="hold">
                                          <p:stCondLst>
                                            <p:cond delay="0"/>
                                          </p:stCondLst>
                                        </p:cTn>
                                        <p:tgtEl>
                                          <p:spTgt spid="687128"/>
                                        </p:tgtEl>
                                        <p:attrNameLst>
                                          <p:attrName>style.visibility</p:attrName>
                                        </p:attrNameLst>
                                      </p:cBhvr>
                                      <p:to>
                                        <p:strVal val="visible"/>
                                      </p:to>
                                    </p:set>
                                    <p:animEffect transition="in" filter="wipe(up)">
                                      <p:cBhvr>
                                        <p:cTn id="30" dur="1000"/>
                                        <p:tgtEl>
                                          <p:spTgt spid="687128"/>
                                        </p:tgtEl>
                                      </p:cBhvr>
                                    </p:animEffect>
                                  </p:childTnLst>
                                </p:cTn>
                              </p:par>
                            </p:childTnLst>
                          </p:cTn>
                        </p:par>
                        <p:par>
                          <p:cTn id="31" fill="hold">
                            <p:stCondLst>
                              <p:cond delay="3000"/>
                            </p:stCondLst>
                            <p:childTnLst>
                              <p:par>
                                <p:cTn id="32" presetID="10" presetClass="exit" presetSubtype="0" fill="hold" grpId="0" nodeType="afterEffect">
                                  <p:stCondLst>
                                    <p:cond delay="0"/>
                                  </p:stCondLst>
                                  <p:childTnLst>
                                    <p:animEffect transition="out" filter="fade">
                                      <p:cBhvr>
                                        <p:cTn id="33" dur="500"/>
                                        <p:tgtEl>
                                          <p:spTgt spid="687139"/>
                                        </p:tgtEl>
                                      </p:cBhvr>
                                    </p:animEffect>
                                    <p:set>
                                      <p:cBhvr>
                                        <p:cTn id="34" dur="1" fill="hold">
                                          <p:stCondLst>
                                            <p:cond delay="499"/>
                                          </p:stCondLst>
                                        </p:cTn>
                                        <p:tgtEl>
                                          <p:spTgt spid="687139"/>
                                        </p:tgtEl>
                                        <p:attrNameLst>
                                          <p:attrName>style.visibility</p:attrName>
                                        </p:attrNameLst>
                                      </p:cBhvr>
                                      <p:to>
                                        <p:strVal val="hidden"/>
                                      </p:to>
                                    </p:set>
                                  </p:childTnLst>
                                </p:cTn>
                              </p:par>
                            </p:childTnLst>
                          </p:cTn>
                        </p:par>
                        <p:par>
                          <p:cTn id="35" fill="hold">
                            <p:stCondLst>
                              <p:cond delay="3500"/>
                            </p:stCondLst>
                            <p:childTnLst>
                              <p:par>
                                <p:cTn id="36" presetID="10" presetClass="entr" presetSubtype="0" fill="hold" grpId="0" nodeType="afterEffect">
                                  <p:stCondLst>
                                    <p:cond delay="0"/>
                                  </p:stCondLst>
                                  <p:childTnLst>
                                    <p:set>
                                      <p:cBhvr>
                                        <p:cTn id="37" dur="1" fill="hold">
                                          <p:stCondLst>
                                            <p:cond delay="0"/>
                                          </p:stCondLst>
                                        </p:cTn>
                                        <p:tgtEl>
                                          <p:spTgt spid="687131"/>
                                        </p:tgtEl>
                                        <p:attrNameLst>
                                          <p:attrName>style.visibility</p:attrName>
                                        </p:attrNameLst>
                                      </p:cBhvr>
                                      <p:to>
                                        <p:strVal val="visible"/>
                                      </p:to>
                                    </p:set>
                                    <p:animEffect transition="in" filter="fade">
                                      <p:cBhvr>
                                        <p:cTn id="38" dur="500"/>
                                        <p:tgtEl>
                                          <p:spTgt spid="68713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87108"/>
                                        </p:tgtEl>
                                        <p:attrNameLst>
                                          <p:attrName>style.visibility</p:attrName>
                                        </p:attrNameLst>
                                      </p:cBhvr>
                                      <p:to>
                                        <p:strVal val="visible"/>
                                      </p:to>
                                    </p:set>
                                    <p:animEffect transition="in" filter="fade">
                                      <p:cBhvr>
                                        <p:cTn id="43" dur="500"/>
                                        <p:tgtEl>
                                          <p:spTgt spid="687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7106" grpId="0" autoUpdateAnimBg="0"/>
      <p:bldP spid="687108" grpId="0" autoUpdateAnimBg="0"/>
      <p:bldP spid="687111" grpId="0" animBg="1"/>
      <p:bldP spid="687112" grpId="0" animBg="1"/>
      <p:bldP spid="687128" grpId="0" animBg="1"/>
      <p:bldP spid="687131" grpId="0" animBg="1"/>
      <p:bldP spid="687138" grpId="0" animBg="1"/>
      <p:bldP spid="68713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9169" name="Rectangle 17"/>
          <p:cNvSpPr>
            <a:spLocks noChangeArrowheads="1"/>
          </p:cNvSpPr>
          <p:nvPr/>
        </p:nvSpPr>
        <p:spPr bwMode="auto">
          <a:xfrm>
            <a:off x="0" y="6372225"/>
            <a:ext cx="9144000" cy="485775"/>
          </a:xfrm>
          <a:prstGeom prst="rect">
            <a:avLst/>
          </a:prstGeom>
          <a:solidFill>
            <a:schemeClr val="tx1"/>
          </a:solidFill>
          <a:ln w="9525" algn="ctr">
            <a:noFill/>
            <a:miter lim="800000"/>
            <a:headEnd/>
            <a:tailEnd/>
          </a:ln>
          <a:effectLst/>
        </p:spPr>
        <p:txBody>
          <a:bodyPr wrap="none" anchor="ctr"/>
          <a:lstStyle/>
          <a:p>
            <a:pPr>
              <a:defRPr/>
            </a:pPr>
            <a:endParaRPr lang="it-IT">
              <a:latin typeface="Calibri" pitchFamily="34" charset="0"/>
            </a:endParaRPr>
          </a:p>
        </p:txBody>
      </p:sp>
      <p:sp>
        <p:nvSpPr>
          <p:cNvPr id="689154" name="Text Box 2"/>
          <p:cNvSpPr txBox="1">
            <a:spLocks noChangeArrowheads="1"/>
          </p:cNvSpPr>
          <p:nvPr/>
        </p:nvSpPr>
        <p:spPr bwMode="auto">
          <a:xfrm>
            <a:off x="453176" y="1354138"/>
            <a:ext cx="8237648" cy="1643527"/>
          </a:xfrm>
          <a:prstGeom prst="rect">
            <a:avLst/>
          </a:prstGeom>
          <a:noFill/>
          <a:ln w="9525">
            <a:noFill/>
            <a:miter lim="800000"/>
            <a:headEnd/>
            <a:tailEnd/>
          </a:ln>
          <a:effectLst/>
        </p:spPr>
        <p:txBody>
          <a:bodyPr wrap="square">
            <a:spAutoFit/>
          </a:bodyPr>
          <a:lstStyle/>
          <a:p>
            <a:pPr marL="342900" indent="-342900">
              <a:lnSpc>
                <a:spcPct val="90000"/>
              </a:lnSpc>
              <a:defRPr/>
            </a:pP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8. </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The latter residues could be preserved as fresh massif or ophiolitic peridotites in the geological record, but would never be the same as abyssal peridotites;</a:t>
            </a:r>
            <a:endParaRPr lang="en-GB" sz="2800" dirty="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689155" name="Text Box 3"/>
          <p:cNvSpPr txBox="1">
            <a:spLocks noChangeArrowheads="1"/>
          </p:cNvSpPr>
          <p:nvPr/>
        </p:nvSpPr>
        <p:spPr bwMode="auto">
          <a:xfrm>
            <a:off x="0" y="88900"/>
            <a:ext cx="9144000" cy="1066800"/>
          </a:xfrm>
          <a:prstGeom prst="rect">
            <a:avLst/>
          </a:prstGeom>
          <a:noFill/>
          <a:ln w="9525" algn="ctr">
            <a:noFill/>
            <a:miter lim="800000"/>
            <a:headEnd/>
            <a:tailEnd/>
          </a:ln>
          <a:effectLst/>
        </p:spPr>
        <p:txBody>
          <a:bodyPr>
            <a:spAutoFit/>
          </a:bodyPr>
          <a:lstStyle/>
          <a:p>
            <a:pPr algn="ctr">
              <a:defRPr/>
            </a:pPr>
            <a:r>
              <a:rPr lang="it-IT" sz="3200">
                <a:solidFill>
                  <a:schemeClr val="bg1"/>
                </a:solidFill>
                <a:effectLst>
                  <a:outerShdw blurRad="38100" dist="38100" dir="2700000" algn="tl">
                    <a:srgbClr val="000000"/>
                  </a:outerShdw>
                </a:effectLst>
                <a:latin typeface="Calibri" pitchFamily="34" charset="0"/>
              </a:rPr>
              <a:t>Mantle melting, melt extraction and post-melting processes beneath mid-ocean ridges</a:t>
            </a:r>
          </a:p>
        </p:txBody>
      </p:sp>
      <p:sp>
        <p:nvSpPr>
          <p:cNvPr id="689166" name="Text Box 14"/>
          <p:cNvSpPr txBox="1">
            <a:spLocks noChangeArrowheads="1"/>
          </p:cNvSpPr>
          <p:nvPr/>
        </p:nvSpPr>
        <p:spPr bwMode="auto">
          <a:xfrm>
            <a:off x="204952" y="3203575"/>
            <a:ext cx="3725534" cy="3046988"/>
          </a:xfrm>
          <a:prstGeom prst="rect">
            <a:avLst/>
          </a:prstGeom>
          <a:noFill/>
          <a:ln w="9525">
            <a:noFill/>
            <a:miter lim="800000"/>
            <a:headEnd/>
            <a:tailEnd/>
          </a:ln>
          <a:effectLst/>
        </p:spPr>
        <p:txBody>
          <a:bodyPr wrap="square">
            <a:spAutoFit/>
          </a:bodyPr>
          <a:lstStyle/>
          <a:p>
            <a:pPr>
              <a:defRPr/>
            </a:pPr>
            <a:r>
              <a:rPr lang="en-GB" sz="2400" dirty="0" smtClean="0">
                <a:solidFill>
                  <a:schemeClr val="bg1"/>
                </a:solidFill>
                <a:effectLst>
                  <a:outerShdw blurRad="38100" dist="38100" dir="2700000" algn="tl">
                    <a:srgbClr val="000000"/>
                  </a:outerShdw>
                </a:effectLst>
                <a:latin typeface="Calibri" pitchFamily="34" charset="0"/>
                <a:sym typeface="Wingdings" pitchFamily="2" charset="2"/>
              </a:rPr>
              <a:t>This requires that caution be exercised when comparing serpentinized abyssal peridotites with fresh ophiolitic/massif peridotites even if the latter can be proved to be MORB melting residues.</a:t>
            </a:r>
            <a:endParaRPr lang="en-GB" sz="2400" dirty="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689168" name="Text Box 16"/>
          <p:cNvSpPr txBox="1">
            <a:spLocks noChangeArrowheads="1"/>
          </p:cNvSpPr>
          <p:nvPr/>
        </p:nvSpPr>
        <p:spPr bwMode="auto">
          <a:xfrm>
            <a:off x="344488" y="6359525"/>
            <a:ext cx="4032250" cy="274638"/>
          </a:xfrm>
          <a:prstGeom prst="rect">
            <a:avLst/>
          </a:prstGeom>
          <a:noFill/>
          <a:ln w="9525" algn="ctr">
            <a:noFill/>
            <a:miter lim="800000"/>
            <a:headEnd/>
            <a:tailEnd/>
          </a:ln>
          <a:effectLst/>
        </p:spPr>
        <p:txBody>
          <a:bodyPr>
            <a:spAutoFit/>
          </a:bodyPr>
          <a:lstStyle/>
          <a:p>
            <a:pPr>
              <a:defRPr/>
            </a:pPr>
            <a:r>
              <a:rPr lang="it-IT" sz="1200" dirty="0" err="1" smtClean="0">
                <a:solidFill>
                  <a:schemeClr val="bg1"/>
                </a:solidFill>
                <a:effectLst>
                  <a:outerShdw blurRad="38100" dist="38100" dir="2700000" algn="tl">
                    <a:srgbClr val="000000"/>
                  </a:outerShdw>
                </a:effectLst>
                <a:latin typeface="Calibri" pitchFamily="34" charset="0"/>
              </a:rPr>
              <a:t>Niu</a:t>
            </a:r>
            <a:r>
              <a:rPr lang="it-IT" sz="1200" dirty="0" smtClean="0">
                <a:solidFill>
                  <a:schemeClr val="bg1"/>
                </a:solidFill>
                <a:effectLst>
                  <a:outerShdw blurRad="38100" dist="38100" dir="2700000" algn="tl">
                    <a:srgbClr val="000000"/>
                  </a:outerShdw>
                </a:effectLst>
                <a:latin typeface="Calibri" pitchFamily="34" charset="0"/>
              </a:rPr>
              <a:t>, </a:t>
            </a:r>
            <a:r>
              <a:rPr lang="it-IT" sz="1200" dirty="0" smtClean="0">
                <a:solidFill>
                  <a:schemeClr val="bg1"/>
                </a:solidFill>
                <a:effectLst>
                  <a:outerShdw blurRad="38100" dist="38100" dir="2700000" algn="tl">
                    <a:srgbClr val="000000"/>
                  </a:outerShdw>
                </a:effectLst>
                <a:latin typeface="Calibri" pitchFamily="34" charset="0"/>
              </a:rPr>
              <a:t>2004 (J</a:t>
            </a:r>
            <a:r>
              <a:rPr lang="it-IT" sz="1200" dirty="0">
                <a:solidFill>
                  <a:schemeClr val="bg1"/>
                </a:solidFill>
                <a:effectLst>
                  <a:outerShdw blurRad="38100" dist="38100" dir="2700000" algn="tl">
                    <a:srgbClr val="000000"/>
                  </a:outerShdw>
                </a:effectLst>
                <a:latin typeface="Calibri" pitchFamily="34" charset="0"/>
              </a:rPr>
              <a:t>. </a:t>
            </a:r>
            <a:r>
              <a:rPr lang="it-IT" sz="1200" dirty="0" err="1">
                <a:solidFill>
                  <a:schemeClr val="bg1"/>
                </a:solidFill>
                <a:effectLst>
                  <a:outerShdw blurRad="38100" dist="38100" dir="2700000" algn="tl">
                    <a:srgbClr val="000000"/>
                  </a:outerShdw>
                </a:effectLst>
                <a:latin typeface="Calibri" pitchFamily="34" charset="0"/>
              </a:rPr>
              <a:t>Petrol</a:t>
            </a:r>
            <a:r>
              <a:rPr lang="it-IT" sz="1200" dirty="0" smtClean="0">
                <a:solidFill>
                  <a:schemeClr val="bg1"/>
                </a:solidFill>
                <a:effectLst>
                  <a:outerShdw blurRad="38100" dist="38100" dir="2700000" algn="tl">
                    <a:srgbClr val="000000"/>
                  </a:outerShdw>
                </a:effectLst>
                <a:latin typeface="Calibri" pitchFamily="34" charset="0"/>
              </a:rPr>
              <a:t>., </a:t>
            </a:r>
            <a:r>
              <a:rPr lang="it-IT" sz="1200" dirty="0">
                <a:solidFill>
                  <a:schemeClr val="bg1"/>
                </a:solidFill>
                <a:effectLst>
                  <a:outerShdw blurRad="38100" dist="38100" dir="2700000" algn="tl">
                    <a:srgbClr val="000000"/>
                  </a:outerShdw>
                </a:effectLst>
                <a:latin typeface="Calibri" pitchFamily="34" charset="0"/>
              </a:rPr>
              <a:t>45, </a:t>
            </a:r>
            <a:r>
              <a:rPr lang="it-IT" sz="1200" dirty="0" smtClean="0">
                <a:solidFill>
                  <a:schemeClr val="bg1"/>
                </a:solidFill>
                <a:effectLst>
                  <a:outerShdw blurRad="38100" dist="38100" dir="2700000" algn="tl">
                    <a:srgbClr val="000000"/>
                  </a:outerShdw>
                </a:effectLst>
                <a:latin typeface="Calibri" pitchFamily="34" charset="0"/>
              </a:rPr>
              <a:t>2423-2458) </a:t>
            </a:r>
            <a:endParaRPr lang="it-IT" sz="1200" dirty="0">
              <a:solidFill>
                <a:schemeClr val="bg1"/>
              </a:solidFill>
              <a:effectLst>
                <a:outerShdw blurRad="38100" dist="38100" dir="2700000" algn="tl">
                  <a:srgbClr val="000000"/>
                </a:outerShdw>
              </a:effectLst>
              <a:latin typeface="Calibri" pitchFamily="34" charset="0"/>
            </a:endParaRPr>
          </a:p>
        </p:txBody>
      </p:sp>
      <p:pic>
        <p:nvPicPr>
          <p:cNvPr id="38919" name="Picture 56"/>
          <p:cNvPicPr>
            <a:picLocks noChangeAspect="1" noChangeArrowheads="1"/>
          </p:cNvPicPr>
          <p:nvPr/>
        </p:nvPicPr>
        <p:blipFill>
          <a:blip r:embed="rId3" cstate="print"/>
          <a:srcRect/>
          <a:stretch>
            <a:fillRect/>
          </a:stretch>
        </p:blipFill>
        <p:spPr bwMode="auto">
          <a:xfrm>
            <a:off x="4073525" y="3387725"/>
            <a:ext cx="5070475" cy="3381375"/>
          </a:xfrm>
          <a:prstGeom prst="rect">
            <a:avLst/>
          </a:prstGeom>
          <a:noFill/>
          <a:ln w="9525" algn="ctr">
            <a:noFill/>
            <a:miter lim="800000"/>
            <a:headEnd/>
            <a:tailEnd/>
          </a:ln>
        </p:spPr>
      </p:pic>
      <p:sp>
        <p:nvSpPr>
          <p:cNvPr id="689210" name="Rectangle 58"/>
          <p:cNvSpPr>
            <a:spLocks noChangeArrowheads="1"/>
          </p:cNvSpPr>
          <p:nvPr/>
        </p:nvSpPr>
        <p:spPr bwMode="auto">
          <a:xfrm>
            <a:off x="5830888" y="4022725"/>
            <a:ext cx="214312" cy="223838"/>
          </a:xfrm>
          <a:prstGeom prst="rect">
            <a:avLst/>
          </a:prstGeom>
          <a:noFill/>
          <a:ln w="57150" algn="ctr">
            <a:solidFill>
              <a:srgbClr val="00FF00"/>
            </a:solidFill>
            <a:miter lim="800000"/>
            <a:headEnd/>
            <a:tailEnd/>
          </a:ln>
          <a:effectLst/>
        </p:spPr>
        <p:txBody>
          <a:bodyPr wrap="none" anchor="ctr"/>
          <a:lstStyle/>
          <a:p>
            <a:pPr>
              <a:defRPr/>
            </a:pPr>
            <a:endParaRPr lang="it-IT">
              <a:latin typeface="Calibri" pitchFamily="34" charset="0"/>
            </a:endParaRPr>
          </a:p>
        </p:txBody>
      </p:sp>
      <p:sp>
        <p:nvSpPr>
          <p:cNvPr id="689211" name="Rectangle 59"/>
          <p:cNvSpPr>
            <a:spLocks noChangeArrowheads="1"/>
          </p:cNvSpPr>
          <p:nvPr/>
        </p:nvSpPr>
        <p:spPr bwMode="auto">
          <a:xfrm>
            <a:off x="5635625" y="4246563"/>
            <a:ext cx="214313" cy="223837"/>
          </a:xfrm>
          <a:prstGeom prst="rect">
            <a:avLst/>
          </a:prstGeom>
          <a:noFill/>
          <a:ln w="57150" algn="ctr">
            <a:solidFill>
              <a:srgbClr val="00FF00"/>
            </a:solidFill>
            <a:miter lim="800000"/>
            <a:headEnd/>
            <a:tailEnd/>
          </a:ln>
          <a:effectLst/>
        </p:spPr>
        <p:txBody>
          <a:bodyPr wrap="none" anchor="ctr"/>
          <a:lstStyle/>
          <a:p>
            <a:pPr>
              <a:defRPr/>
            </a:pPr>
            <a:endParaRPr lang="it-IT">
              <a:latin typeface="Calibri" pitchFamily="34" charset="0"/>
            </a:endParaRPr>
          </a:p>
        </p:txBody>
      </p:sp>
      <p:grpSp>
        <p:nvGrpSpPr>
          <p:cNvPr id="38923" name="Group 63"/>
          <p:cNvGrpSpPr>
            <a:grpSpLocks/>
          </p:cNvGrpSpPr>
          <p:nvPr/>
        </p:nvGrpSpPr>
        <p:grpSpPr bwMode="auto">
          <a:xfrm>
            <a:off x="5470525" y="3943350"/>
            <a:ext cx="393700" cy="304800"/>
            <a:chOff x="3680" y="2286"/>
            <a:chExt cx="248" cy="192"/>
          </a:xfrm>
        </p:grpSpPr>
        <p:sp>
          <p:nvSpPr>
            <p:cNvPr id="689216" name="Rectangle 64"/>
            <p:cNvSpPr>
              <a:spLocks noChangeArrowheads="1"/>
            </p:cNvSpPr>
            <p:nvPr/>
          </p:nvSpPr>
          <p:spPr bwMode="auto">
            <a:xfrm>
              <a:off x="3729" y="2304"/>
              <a:ext cx="156" cy="162"/>
            </a:xfrm>
            <a:prstGeom prst="rect">
              <a:avLst/>
            </a:prstGeom>
            <a:solidFill>
              <a:schemeClr val="bg1"/>
            </a:solidFill>
            <a:ln w="9525" algn="ctr">
              <a:noFill/>
              <a:miter lim="800000"/>
              <a:headEnd/>
              <a:tailEnd/>
            </a:ln>
            <a:effectLst/>
          </p:spPr>
          <p:txBody>
            <a:bodyPr wrap="none" anchor="ctr"/>
            <a:lstStyle/>
            <a:p>
              <a:pPr>
                <a:defRPr/>
              </a:pPr>
              <a:endParaRPr lang="it-IT" b="1">
                <a:effectLst/>
                <a:latin typeface="Calibri" pitchFamily="34" charset="0"/>
              </a:endParaRPr>
            </a:p>
          </p:txBody>
        </p:sp>
        <p:sp>
          <p:nvSpPr>
            <p:cNvPr id="689217" name="Text Box 65"/>
            <p:cNvSpPr txBox="1">
              <a:spLocks noChangeArrowheads="1"/>
            </p:cNvSpPr>
            <p:nvPr/>
          </p:nvSpPr>
          <p:spPr bwMode="auto">
            <a:xfrm>
              <a:off x="3680" y="2286"/>
              <a:ext cx="248" cy="192"/>
            </a:xfrm>
            <a:prstGeom prst="rect">
              <a:avLst/>
            </a:prstGeom>
            <a:noFill/>
            <a:ln w="9525" algn="ctr">
              <a:noFill/>
              <a:miter lim="800000"/>
              <a:headEnd/>
              <a:tailEnd/>
            </a:ln>
            <a:effectLst/>
          </p:spPr>
          <p:txBody>
            <a:bodyPr wrap="none">
              <a:spAutoFit/>
            </a:bodyPr>
            <a:lstStyle/>
            <a:p>
              <a:pPr>
                <a:defRPr/>
              </a:pPr>
              <a:r>
                <a:rPr lang="it-IT" sz="1400" b="1" dirty="0">
                  <a:solidFill>
                    <a:srgbClr val="FF0000"/>
                  </a:solidFill>
                  <a:effectLst/>
                  <a:latin typeface="Calibri" pitchFamily="34" charset="0"/>
                </a:rPr>
                <a:t>(1)</a:t>
              </a:r>
            </a:p>
          </p:txBody>
        </p:sp>
      </p:grpSp>
      <p:grpSp>
        <p:nvGrpSpPr>
          <p:cNvPr id="38924" name="Group 66"/>
          <p:cNvGrpSpPr>
            <a:grpSpLocks/>
          </p:cNvGrpSpPr>
          <p:nvPr/>
        </p:nvGrpSpPr>
        <p:grpSpPr bwMode="auto">
          <a:xfrm>
            <a:off x="6600833" y="3803650"/>
            <a:ext cx="385763" cy="307975"/>
            <a:chOff x="3680" y="2286"/>
            <a:chExt cx="243" cy="194"/>
          </a:xfrm>
        </p:grpSpPr>
        <p:sp>
          <p:nvSpPr>
            <p:cNvPr id="689219" name="Rectangle 67"/>
            <p:cNvSpPr>
              <a:spLocks noChangeArrowheads="1"/>
            </p:cNvSpPr>
            <p:nvPr/>
          </p:nvSpPr>
          <p:spPr bwMode="auto">
            <a:xfrm>
              <a:off x="3729" y="2304"/>
              <a:ext cx="156" cy="162"/>
            </a:xfrm>
            <a:prstGeom prst="rect">
              <a:avLst/>
            </a:prstGeom>
            <a:solidFill>
              <a:schemeClr val="bg1"/>
            </a:solidFill>
            <a:ln w="9525" algn="ctr">
              <a:noFill/>
              <a:miter lim="800000"/>
              <a:headEnd/>
              <a:tailEnd/>
            </a:ln>
            <a:effectLst/>
          </p:spPr>
          <p:txBody>
            <a:bodyPr wrap="none" anchor="ctr"/>
            <a:lstStyle/>
            <a:p>
              <a:pPr>
                <a:defRPr/>
              </a:pPr>
              <a:endParaRPr lang="it-IT" b="1">
                <a:effectLst/>
                <a:latin typeface="Calibri" pitchFamily="34" charset="0"/>
              </a:endParaRPr>
            </a:p>
          </p:txBody>
        </p:sp>
        <p:sp>
          <p:nvSpPr>
            <p:cNvPr id="689220" name="Text Box 68"/>
            <p:cNvSpPr txBox="1">
              <a:spLocks noChangeArrowheads="1"/>
            </p:cNvSpPr>
            <p:nvPr/>
          </p:nvSpPr>
          <p:spPr bwMode="auto">
            <a:xfrm>
              <a:off x="3680" y="2286"/>
              <a:ext cx="243" cy="194"/>
            </a:xfrm>
            <a:prstGeom prst="rect">
              <a:avLst/>
            </a:prstGeom>
            <a:noFill/>
            <a:ln w="9525" algn="ctr">
              <a:noFill/>
              <a:miter lim="800000"/>
              <a:headEnd/>
              <a:tailEnd/>
            </a:ln>
            <a:effectLst/>
          </p:spPr>
          <p:txBody>
            <a:bodyPr wrap="none">
              <a:spAutoFit/>
            </a:bodyPr>
            <a:lstStyle/>
            <a:p>
              <a:pPr>
                <a:defRPr/>
              </a:pPr>
              <a:r>
                <a:rPr lang="it-IT" sz="1400" b="1">
                  <a:solidFill>
                    <a:srgbClr val="FF0000"/>
                  </a:solidFill>
                  <a:effectLst/>
                  <a:latin typeface="Calibri" pitchFamily="34" charset="0"/>
                </a:rPr>
                <a:t>(2)</a:t>
              </a:r>
            </a:p>
          </p:txBody>
        </p:sp>
      </p:grpSp>
      <p:sp>
        <p:nvSpPr>
          <p:cNvPr id="689223" name="AutoShape 71"/>
          <p:cNvSpPr>
            <a:spLocks noChangeArrowheads="1"/>
          </p:cNvSpPr>
          <p:nvPr/>
        </p:nvSpPr>
        <p:spPr bwMode="auto">
          <a:xfrm rot="2099403">
            <a:off x="5060950" y="4362450"/>
            <a:ext cx="312738" cy="1362075"/>
          </a:xfrm>
          <a:prstGeom prst="downArrow">
            <a:avLst>
              <a:gd name="adj1" fmla="val 50000"/>
              <a:gd name="adj2" fmla="val 108883"/>
            </a:avLst>
          </a:prstGeom>
          <a:solidFill>
            <a:srgbClr val="0099FF">
              <a:alpha val="60001"/>
            </a:srgbClr>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689224" name="Rectangle 72"/>
          <p:cNvSpPr>
            <a:spLocks noChangeArrowheads="1"/>
          </p:cNvSpPr>
          <p:nvPr/>
        </p:nvSpPr>
        <p:spPr bwMode="auto">
          <a:xfrm>
            <a:off x="7624763" y="5614988"/>
            <a:ext cx="1519237" cy="1138237"/>
          </a:xfrm>
          <a:prstGeom prst="rect">
            <a:avLst/>
          </a:prstGeom>
          <a:noFill/>
          <a:ln w="38100" algn="ctr">
            <a:solidFill>
              <a:srgbClr val="00FF00"/>
            </a:solidFill>
            <a:miter lim="800000"/>
            <a:headEnd/>
            <a:tailEnd/>
          </a:ln>
          <a:effectLst/>
        </p:spPr>
        <p:txBody>
          <a:bodyPr wrap="none" anchor="ctr"/>
          <a:lstStyle/>
          <a:p>
            <a:pPr>
              <a:defRPr/>
            </a:pPr>
            <a:endParaRPr lang="it-IT">
              <a:latin typeface="Calibri" pitchFamily="34" charset="0"/>
            </a:endParaRPr>
          </a:p>
        </p:txBody>
      </p:sp>
      <p:sp>
        <p:nvSpPr>
          <p:cNvPr id="689225" name="Rectangle 73"/>
          <p:cNvSpPr>
            <a:spLocks noChangeArrowheads="1"/>
          </p:cNvSpPr>
          <p:nvPr/>
        </p:nvSpPr>
        <p:spPr bwMode="auto">
          <a:xfrm>
            <a:off x="5853113" y="5614988"/>
            <a:ext cx="1519237" cy="1138237"/>
          </a:xfrm>
          <a:prstGeom prst="rect">
            <a:avLst/>
          </a:prstGeom>
          <a:noFill/>
          <a:ln w="38100" algn="ctr">
            <a:solidFill>
              <a:srgbClr val="FF0000"/>
            </a:solidFill>
            <a:miter lim="800000"/>
            <a:headEnd/>
            <a:tailEnd/>
          </a:ln>
          <a:effectLst/>
        </p:spPr>
        <p:txBody>
          <a:bodyPr wrap="none" anchor="ctr"/>
          <a:lstStyle/>
          <a:p>
            <a:pPr>
              <a:defRPr/>
            </a:pPr>
            <a:endParaRPr lang="it-IT">
              <a:latin typeface="Calibri" pitchFamily="34" charset="0"/>
            </a:endParaRPr>
          </a:p>
        </p:txBody>
      </p:sp>
      <p:sp>
        <p:nvSpPr>
          <p:cNvPr id="689226" name="Rectangle 74"/>
          <p:cNvSpPr>
            <a:spLocks noChangeArrowheads="1"/>
          </p:cNvSpPr>
          <p:nvPr/>
        </p:nvSpPr>
        <p:spPr bwMode="auto">
          <a:xfrm>
            <a:off x="4065588" y="5614988"/>
            <a:ext cx="1519237" cy="1138237"/>
          </a:xfrm>
          <a:prstGeom prst="rect">
            <a:avLst/>
          </a:prstGeom>
          <a:noFill/>
          <a:ln w="38100" algn="ctr">
            <a:solidFill>
              <a:srgbClr val="0099FF"/>
            </a:solidFill>
            <a:miter lim="800000"/>
            <a:headEnd/>
            <a:tailEnd/>
          </a:ln>
          <a:effectLst/>
        </p:spPr>
        <p:txBody>
          <a:bodyPr wrap="none" anchor="ctr"/>
          <a:lstStyle/>
          <a:p>
            <a:pPr>
              <a:defRPr/>
            </a:pPr>
            <a:endParaRPr lang="it-IT">
              <a:latin typeface="Calibri" pitchFamily="34" charset="0"/>
            </a:endParaRPr>
          </a:p>
        </p:txBody>
      </p:sp>
      <p:grpSp>
        <p:nvGrpSpPr>
          <p:cNvPr id="38931" name="Group 75"/>
          <p:cNvGrpSpPr>
            <a:grpSpLocks/>
          </p:cNvGrpSpPr>
          <p:nvPr/>
        </p:nvGrpSpPr>
        <p:grpSpPr bwMode="auto">
          <a:xfrm>
            <a:off x="5818196" y="3643313"/>
            <a:ext cx="385763" cy="307975"/>
            <a:chOff x="3680" y="2286"/>
            <a:chExt cx="243" cy="194"/>
          </a:xfrm>
        </p:grpSpPr>
        <p:sp>
          <p:nvSpPr>
            <p:cNvPr id="689228" name="Rectangle 76"/>
            <p:cNvSpPr>
              <a:spLocks noChangeArrowheads="1"/>
            </p:cNvSpPr>
            <p:nvPr/>
          </p:nvSpPr>
          <p:spPr bwMode="auto">
            <a:xfrm>
              <a:off x="3729" y="2304"/>
              <a:ext cx="156" cy="162"/>
            </a:xfrm>
            <a:prstGeom prst="rect">
              <a:avLst/>
            </a:prstGeom>
            <a:solidFill>
              <a:schemeClr val="bg1"/>
            </a:solidFill>
            <a:ln w="9525" algn="ctr">
              <a:noFill/>
              <a:miter lim="800000"/>
              <a:headEnd/>
              <a:tailEnd/>
            </a:ln>
            <a:effectLst/>
          </p:spPr>
          <p:txBody>
            <a:bodyPr wrap="none" anchor="ctr"/>
            <a:lstStyle/>
            <a:p>
              <a:pPr>
                <a:defRPr/>
              </a:pPr>
              <a:endParaRPr lang="it-IT" b="1">
                <a:effectLst/>
                <a:latin typeface="Calibri" pitchFamily="34" charset="0"/>
              </a:endParaRPr>
            </a:p>
          </p:txBody>
        </p:sp>
        <p:sp>
          <p:nvSpPr>
            <p:cNvPr id="689229" name="Text Box 77"/>
            <p:cNvSpPr txBox="1">
              <a:spLocks noChangeArrowheads="1"/>
            </p:cNvSpPr>
            <p:nvPr/>
          </p:nvSpPr>
          <p:spPr bwMode="auto">
            <a:xfrm>
              <a:off x="3680" y="2286"/>
              <a:ext cx="243" cy="194"/>
            </a:xfrm>
            <a:prstGeom prst="rect">
              <a:avLst/>
            </a:prstGeom>
            <a:noFill/>
            <a:ln w="9525" algn="ctr">
              <a:noFill/>
              <a:miter lim="800000"/>
              <a:headEnd/>
              <a:tailEnd/>
            </a:ln>
            <a:effectLst/>
          </p:spPr>
          <p:txBody>
            <a:bodyPr wrap="none">
              <a:spAutoFit/>
            </a:bodyPr>
            <a:lstStyle/>
            <a:p>
              <a:pPr>
                <a:defRPr/>
              </a:pPr>
              <a:r>
                <a:rPr lang="it-IT" sz="1400" b="1">
                  <a:solidFill>
                    <a:srgbClr val="FF0000"/>
                  </a:solidFill>
                  <a:effectLst/>
                  <a:latin typeface="Calibri" pitchFamily="34" charset="0"/>
                </a:rPr>
                <a:t>(3)</a:t>
              </a:r>
            </a:p>
          </p:txBody>
        </p:sp>
      </p:grpSp>
      <p:sp>
        <p:nvSpPr>
          <p:cNvPr id="26" name="Rectangle 20"/>
          <p:cNvSpPr>
            <a:spLocks noChangeArrowheads="1"/>
          </p:cNvSpPr>
          <p:nvPr/>
        </p:nvSpPr>
        <p:spPr bwMode="auto">
          <a:xfrm>
            <a:off x="7624763" y="5614988"/>
            <a:ext cx="1519237" cy="1138237"/>
          </a:xfrm>
          <a:prstGeom prst="rect">
            <a:avLst/>
          </a:prstGeom>
          <a:noFill/>
          <a:ln w="38100" algn="ctr">
            <a:solidFill>
              <a:srgbClr val="00FF00"/>
            </a:solidFill>
            <a:miter lim="800000"/>
            <a:headEnd/>
            <a:tailEnd/>
          </a:ln>
          <a:effectLst/>
        </p:spPr>
        <p:txBody>
          <a:bodyPr wrap="none" anchor="ctr"/>
          <a:lstStyle/>
          <a:p>
            <a:pPr>
              <a:defRPr/>
            </a:pPr>
            <a:endParaRPr lang="it-IT">
              <a:latin typeface="Calibri" pitchFamily="34" charset="0"/>
            </a:endParaRPr>
          </a:p>
        </p:txBody>
      </p:sp>
      <p:sp>
        <p:nvSpPr>
          <p:cNvPr id="27" name="Rectangle 21"/>
          <p:cNvSpPr>
            <a:spLocks noChangeArrowheads="1"/>
          </p:cNvSpPr>
          <p:nvPr/>
        </p:nvSpPr>
        <p:spPr bwMode="auto">
          <a:xfrm>
            <a:off x="5853113" y="5614988"/>
            <a:ext cx="1519237" cy="1138237"/>
          </a:xfrm>
          <a:prstGeom prst="rect">
            <a:avLst/>
          </a:prstGeom>
          <a:noFill/>
          <a:ln w="38100" algn="ctr">
            <a:solidFill>
              <a:srgbClr val="FF0000"/>
            </a:solidFill>
            <a:miter lim="800000"/>
            <a:headEnd/>
            <a:tailEnd/>
          </a:ln>
          <a:effectLst/>
        </p:spPr>
        <p:txBody>
          <a:bodyPr wrap="none" anchor="ctr"/>
          <a:lstStyle/>
          <a:p>
            <a:pPr>
              <a:defRPr/>
            </a:pPr>
            <a:endParaRPr lang="it-IT">
              <a:latin typeface="Calibri" pitchFamily="34" charset="0"/>
            </a:endParaRPr>
          </a:p>
        </p:txBody>
      </p:sp>
      <p:sp>
        <p:nvSpPr>
          <p:cNvPr id="28" name="Rectangle 34"/>
          <p:cNvSpPr>
            <a:spLocks noChangeArrowheads="1"/>
          </p:cNvSpPr>
          <p:nvPr/>
        </p:nvSpPr>
        <p:spPr bwMode="auto">
          <a:xfrm>
            <a:off x="5791200" y="5610225"/>
            <a:ext cx="1636713" cy="1247775"/>
          </a:xfrm>
          <a:prstGeom prst="rect">
            <a:avLst/>
          </a:prstGeom>
          <a:solidFill>
            <a:schemeClr val="tx1"/>
          </a:solidFill>
          <a:ln w="9525" algn="ctr">
            <a:noFill/>
            <a:miter lim="800000"/>
            <a:headEnd/>
            <a:tailEnd/>
          </a:ln>
          <a:effectLst/>
        </p:spPr>
        <p:txBody>
          <a:bodyPr wrap="none" anchor="ctr"/>
          <a:lstStyle/>
          <a:p>
            <a:pPr>
              <a:defRPr/>
            </a:pPr>
            <a:endParaRPr lang="it-IT">
              <a:latin typeface="Calibri" pitchFamily="34" charset="0"/>
            </a:endParaRPr>
          </a:p>
        </p:txBody>
      </p:sp>
      <p:sp>
        <p:nvSpPr>
          <p:cNvPr id="29" name="Rectangle 35"/>
          <p:cNvSpPr>
            <a:spLocks noChangeArrowheads="1"/>
          </p:cNvSpPr>
          <p:nvPr/>
        </p:nvSpPr>
        <p:spPr bwMode="auto">
          <a:xfrm>
            <a:off x="7227888" y="5610225"/>
            <a:ext cx="1941512" cy="1247775"/>
          </a:xfrm>
          <a:prstGeom prst="rect">
            <a:avLst/>
          </a:prstGeom>
          <a:solidFill>
            <a:schemeClr val="tx1"/>
          </a:solidFill>
          <a:ln w="9525" algn="ctr">
            <a:noFill/>
            <a:miter lim="800000"/>
            <a:headEnd/>
            <a:tailEnd/>
          </a:ln>
          <a:effectLst/>
        </p:spPr>
        <p:txBody>
          <a:bodyPr wrap="none" anchor="ctr"/>
          <a:lstStyle/>
          <a:p>
            <a:pPr>
              <a:defRPr/>
            </a:pPr>
            <a:endParaRPr lang="it-I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89154"/>
                                        </p:tgtEl>
                                        <p:attrNameLst>
                                          <p:attrName>style.visibility</p:attrName>
                                        </p:attrNameLst>
                                      </p:cBhvr>
                                      <p:to>
                                        <p:strVal val="visible"/>
                                      </p:to>
                                    </p:set>
                                    <p:animEffect transition="in" filter="fade">
                                      <p:cBhvr>
                                        <p:cTn id="7" dur="500"/>
                                        <p:tgtEl>
                                          <p:spTgt spid="6891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89166"/>
                                        </p:tgtEl>
                                        <p:attrNameLst>
                                          <p:attrName>style.visibility</p:attrName>
                                        </p:attrNameLst>
                                      </p:cBhvr>
                                      <p:to>
                                        <p:strVal val="visible"/>
                                      </p:to>
                                    </p:set>
                                    <p:animEffect transition="in" filter="fade">
                                      <p:cBhvr>
                                        <p:cTn id="12" dur="500"/>
                                        <p:tgtEl>
                                          <p:spTgt spid="6891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9154" grpId="0" autoUpdateAnimBg="0"/>
      <p:bldP spid="689166" grpId="0"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1203" name="Text Box 3"/>
          <p:cNvSpPr txBox="1">
            <a:spLocks noChangeArrowheads="1"/>
          </p:cNvSpPr>
          <p:nvPr/>
        </p:nvSpPr>
        <p:spPr bwMode="auto">
          <a:xfrm>
            <a:off x="204952" y="831850"/>
            <a:ext cx="8734096" cy="885825"/>
          </a:xfrm>
          <a:prstGeom prst="rect">
            <a:avLst/>
          </a:prstGeom>
          <a:noFill/>
          <a:ln w="9525">
            <a:noFill/>
            <a:miter lim="800000"/>
            <a:headEnd/>
            <a:tailEnd/>
          </a:ln>
          <a:effectLst/>
        </p:spPr>
        <p:txBody>
          <a:bodyPr wrap="square">
            <a:spAutoFit/>
          </a:bodyPr>
          <a:lstStyle/>
          <a:p>
            <a:pPr marL="342900" indent="-342900">
              <a:defRPr/>
            </a:pPr>
            <a:r>
              <a:rPr lang="en-GB" sz="2600" smtClean="0">
                <a:solidFill>
                  <a:srgbClr val="FFFF00"/>
                </a:solidFill>
                <a:effectLst>
                  <a:outerShdw blurRad="38100" dist="38100" dir="2700000" algn="tl">
                    <a:srgbClr val="000000"/>
                  </a:outerShdw>
                </a:effectLst>
                <a:latin typeface="Calibri" pitchFamily="34" charset="0"/>
                <a:sym typeface="Wingdings" pitchFamily="2" charset="2"/>
              </a:rPr>
              <a:t>In the melting region, decompression near-fractional melting is characterized by the reaction:</a:t>
            </a:r>
            <a:endParaRPr lang="en-GB" sz="2600">
              <a:solidFill>
                <a:srgbClr val="FFFF00"/>
              </a:solidFill>
              <a:effectLst>
                <a:outerShdw blurRad="38100" dist="38100" dir="2700000" algn="tl">
                  <a:srgbClr val="000000"/>
                </a:outerShdw>
              </a:effectLst>
              <a:latin typeface="Calibri" pitchFamily="34" charset="0"/>
              <a:sym typeface="Wingdings" pitchFamily="2" charset="2"/>
            </a:endParaRPr>
          </a:p>
        </p:txBody>
      </p:sp>
      <p:sp>
        <p:nvSpPr>
          <p:cNvPr id="691205" name="Text Box 5"/>
          <p:cNvSpPr txBox="1">
            <a:spLocks noChangeArrowheads="1"/>
          </p:cNvSpPr>
          <p:nvPr/>
        </p:nvSpPr>
        <p:spPr bwMode="auto">
          <a:xfrm>
            <a:off x="204952" y="4219575"/>
            <a:ext cx="8734096" cy="2123658"/>
          </a:xfrm>
          <a:prstGeom prst="rect">
            <a:avLst/>
          </a:prstGeom>
          <a:noFill/>
          <a:ln w="9525">
            <a:noFill/>
            <a:miter lim="800000"/>
            <a:headEnd/>
            <a:tailEnd/>
          </a:ln>
          <a:effectLst/>
        </p:spPr>
        <p:txBody>
          <a:bodyPr wrap="square">
            <a:spAutoFit/>
          </a:bodyPr>
          <a:lstStyle/>
          <a:p>
            <a:pPr algn="ctr">
              <a:lnSpc>
                <a:spcPct val="110000"/>
              </a:lnSpc>
              <a:defRPr/>
            </a:pPr>
            <a:r>
              <a:rPr lang="en-GB" sz="4000" smtClean="0">
                <a:solidFill>
                  <a:schemeClr val="bg1"/>
                </a:solidFill>
                <a:effectLst>
                  <a:outerShdw blurRad="38100" dist="38100" dir="2700000" algn="tl">
                    <a:srgbClr val="000000"/>
                  </a:outerShdw>
                </a:effectLst>
                <a:latin typeface="Calibri" pitchFamily="34" charset="0"/>
                <a:sym typeface="Wingdings" pitchFamily="2" charset="2"/>
              </a:rPr>
              <a:t>At the moment there is </a:t>
            </a:r>
            <a:r>
              <a:rPr lang="en-GB" sz="4000" smtClean="0">
                <a:solidFill>
                  <a:srgbClr val="FFFF00"/>
                </a:solidFill>
                <a:effectLst>
                  <a:outerShdw blurRad="38100" dist="38100" dir="2700000" algn="tl">
                    <a:srgbClr val="000000"/>
                  </a:outerShdw>
                </a:effectLst>
                <a:latin typeface="Calibri" pitchFamily="34" charset="0"/>
                <a:sym typeface="Wingdings" pitchFamily="2" charset="2"/>
              </a:rPr>
              <a:t>no consensus</a:t>
            </a:r>
            <a:r>
              <a:rPr lang="en-GB" sz="4000" smtClean="0">
                <a:solidFill>
                  <a:schemeClr val="bg1"/>
                </a:solidFill>
                <a:effectLst>
                  <a:outerShdw blurRad="38100" dist="38100" dir="2700000" algn="tl">
                    <a:srgbClr val="000000"/>
                  </a:outerShdw>
                </a:effectLst>
                <a:latin typeface="Calibri" pitchFamily="34" charset="0"/>
                <a:sym typeface="Wingdings" pitchFamily="2" charset="2"/>
              </a:rPr>
              <a:t> on the values to give to the a-b-c-d melting mode amount.</a:t>
            </a:r>
            <a:endParaRPr lang="en-GB" sz="400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691208" name="Text Box 8"/>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en-GB" sz="3200" smtClean="0">
                <a:solidFill>
                  <a:schemeClr val="bg1"/>
                </a:solidFill>
                <a:effectLst>
                  <a:outerShdw blurRad="38100" dist="38100" dir="2700000" algn="tl">
                    <a:srgbClr val="000000"/>
                  </a:outerShdw>
                </a:effectLst>
                <a:latin typeface="Calibri" pitchFamily="34" charset="0"/>
              </a:rPr>
              <a:t>How a simple mantle melts</a:t>
            </a:r>
            <a:endParaRPr lang="en-GB" sz="3200">
              <a:solidFill>
                <a:schemeClr val="bg1"/>
              </a:solidFill>
              <a:effectLst>
                <a:outerShdw blurRad="38100" dist="38100" dir="2700000" algn="tl">
                  <a:srgbClr val="000000"/>
                </a:outerShdw>
              </a:effectLst>
              <a:latin typeface="Calibri" pitchFamily="34" charset="0"/>
            </a:endParaRPr>
          </a:p>
        </p:txBody>
      </p:sp>
      <p:sp>
        <p:nvSpPr>
          <p:cNvPr id="691210" name="Text Box 10"/>
          <p:cNvSpPr txBox="1">
            <a:spLocks noChangeArrowheads="1"/>
          </p:cNvSpPr>
          <p:nvPr/>
        </p:nvSpPr>
        <p:spPr bwMode="auto">
          <a:xfrm>
            <a:off x="204952" y="1858963"/>
            <a:ext cx="8734096" cy="2149475"/>
          </a:xfrm>
          <a:prstGeom prst="rect">
            <a:avLst/>
          </a:prstGeom>
          <a:noFill/>
          <a:ln w="9525">
            <a:noFill/>
            <a:miter lim="800000"/>
            <a:headEnd/>
            <a:tailEnd/>
          </a:ln>
          <a:effectLst/>
        </p:spPr>
        <p:txBody>
          <a:bodyPr wrap="square">
            <a:spAutoFit/>
          </a:bodyPr>
          <a:lstStyle/>
          <a:p>
            <a:pPr algn="ctr">
              <a:defRPr/>
            </a:pPr>
            <a:r>
              <a:rPr lang="en-GB" sz="3800" smtClean="0">
                <a:solidFill>
                  <a:srgbClr val="FFFF00"/>
                </a:solidFill>
                <a:effectLst>
                  <a:outerShdw blurRad="38100" dist="38100" dir="2700000" algn="tl">
                    <a:srgbClr val="000000"/>
                  </a:outerShdw>
                </a:effectLst>
                <a:latin typeface="Calibri" pitchFamily="34" charset="0"/>
                <a:sym typeface="Wingdings" pitchFamily="2" charset="2"/>
              </a:rPr>
              <a:t>a</a:t>
            </a:r>
            <a:r>
              <a:rPr lang="en-GB" sz="3800" smtClean="0">
                <a:solidFill>
                  <a:schemeClr val="bg1"/>
                </a:solidFill>
                <a:effectLst>
                  <a:outerShdw blurRad="38100" dist="38100" dir="2700000" algn="tl">
                    <a:srgbClr val="000000"/>
                  </a:outerShdw>
                </a:effectLst>
                <a:latin typeface="Calibri" pitchFamily="34" charset="0"/>
                <a:sym typeface="Wingdings" pitchFamily="2" charset="2"/>
              </a:rPr>
              <a:t>Cpx </a:t>
            </a:r>
            <a:r>
              <a:rPr lang="en-GB" sz="3800" smtClean="0">
                <a:solidFill>
                  <a:srgbClr val="FF6600"/>
                </a:solidFill>
                <a:effectLst>
                  <a:outerShdw blurRad="38100" dist="38100" dir="2700000" algn="tl">
                    <a:srgbClr val="000000"/>
                  </a:outerShdw>
                </a:effectLst>
                <a:latin typeface="Calibri" pitchFamily="34" charset="0"/>
                <a:sym typeface="Wingdings" pitchFamily="2" charset="2"/>
              </a:rPr>
              <a:t>+ </a:t>
            </a:r>
            <a:r>
              <a:rPr lang="en-GB" sz="3800" smtClean="0">
                <a:solidFill>
                  <a:srgbClr val="FFFF00"/>
                </a:solidFill>
                <a:effectLst>
                  <a:outerShdw blurRad="38100" dist="38100" dir="2700000" algn="tl">
                    <a:srgbClr val="000000"/>
                  </a:outerShdw>
                </a:effectLst>
                <a:latin typeface="Calibri" pitchFamily="34" charset="0"/>
                <a:sym typeface="Wingdings" pitchFamily="2" charset="2"/>
              </a:rPr>
              <a:t>b</a:t>
            </a:r>
            <a:r>
              <a:rPr lang="en-GB" sz="3800" smtClean="0">
                <a:solidFill>
                  <a:schemeClr val="bg1"/>
                </a:solidFill>
                <a:effectLst>
                  <a:outerShdw blurRad="38100" dist="38100" dir="2700000" algn="tl">
                    <a:srgbClr val="000000"/>
                  </a:outerShdw>
                </a:effectLst>
                <a:latin typeface="Calibri" pitchFamily="34" charset="0"/>
                <a:sym typeface="Wingdings" pitchFamily="2" charset="2"/>
              </a:rPr>
              <a:t>Opx </a:t>
            </a:r>
            <a:r>
              <a:rPr lang="en-GB" sz="3800" smtClean="0">
                <a:solidFill>
                  <a:srgbClr val="FF6600"/>
                </a:solidFill>
                <a:effectLst>
                  <a:outerShdw blurRad="38100" dist="38100" dir="2700000" algn="tl">
                    <a:srgbClr val="000000"/>
                  </a:outerShdw>
                </a:effectLst>
                <a:latin typeface="Calibri" pitchFamily="34" charset="0"/>
                <a:sym typeface="Wingdings" pitchFamily="2" charset="2"/>
              </a:rPr>
              <a:t>+ </a:t>
            </a:r>
            <a:r>
              <a:rPr lang="en-GB" sz="3800" smtClean="0">
                <a:solidFill>
                  <a:srgbClr val="FFFF00"/>
                </a:solidFill>
                <a:effectLst>
                  <a:outerShdw blurRad="38100" dist="38100" dir="2700000" algn="tl">
                    <a:srgbClr val="000000"/>
                  </a:outerShdw>
                </a:effectLst>
                <a:latin typeface="Calibri" pitchFamily="34" charset="0"/>
                <a:sym typeface="Wingdings" pitchFamily="2" charset="2"/>
              </a:rPr>
              <a:t>c</a:t>
            </a:r>
            <a:r>
              <a:rPr lang="en-GB" sz="3800" smtClean="0">
                <a:solidFill>
                  <a:schemeClr val="bg1"/>
                </a:solidFill>
                <a:effectLst>
                  <a:outerShdw blurRad="38100" dist="38100" dir="2700000" algn="tl">
                    <a:srgbClr val="000000"/>
                  </a:outerShdw>
                </a:effectLst>
                <a:latin typeface="Calibri" pitchFamily="34" charset="0"/>
                <a:sym typeface="Wingdings" pitchFamily="2" charset="2"/>
              </a:rPr>
              <a:t>Sp </a:t>
            </a:r>
            <a:r>
              <a:rPr lang="en-GB" sz="3800" smtClean="0">
                <a:solidFill>
                  <a:srgbClr val="FF6600"/>
                </a:solidFill>
                <a:effectLst>
                  <a:outerShdw blurRad="38100" dist="38100" dir="2700000" algn="tl">
                    <a:srgbClr val="000000"/>
                  </a:outerShdw>
                </a:effectLst>
                <a:latin typeface="Calibri" pitchFamily="34" charset="0"/>
                <a:sym typeface="Wingdings" pitchFamily="2" charset="2"/>
              </a:rPr>
              <a:t>= </a:t>
            </a:r>
            <a:r>
              <a:rPr lang="en-GB" sz="3800" smtClean="0">
                <a:solidFill>
                  <a:srgbClr val="FFFF00"/>
                </a:solidFill>
                <a:effectLst>
                  <a:outerShdw blurRad="38100" dist="38100" dir="2700000" algn="tl">
                    <a:srgbClr val="000000"/>
                  </a:outerShdw>
                </a:effectLst>
                <a:latin typeface="Calibri" pitchFamily="34" charset="0"/>
                <a:sym typeface="Wingdings" pitchFamily="2" charset="2"/>
              </a:rPr>
              <a:t>d</a:t>
            </a:r>
            <a:r>
              <a:rPr lang="en-GB" sz="3800" smtClean="0">
                <a:solidFill>
                  <a:schemeClr val="bg1"/>
                </a:solidFill>
                <a:effectLst>
                  <a:outerShdw blurRad="38100" dist="38100" dir="2700000" algn="tl">
                    <a:srgbClr val="000000"/>
                  </a:outerShdw>
                </a:effectLst>
                <a:latin typeface="Calibri" pitchFamily="34" charset="0"/>
                <a:sym typeface="Wingdings" pitchFamily="2" charset="2"/>
              </a:rPr>
              <a:t>Ol</a:t>
            </a:r>
            <a:r>
              <a:rPr lang="en-GB" sz="3800" smtClean="0">
                <a:solidFill>
                  <a:srgbClr val="FF6600"/>
                </a:solidFill>
                <a:effectLst>
                  <a:outerShdw blurRad="38100" dist="38100" dir="2700000" algn="tl">
                    <a:srgbClr val="000000"/>
                  </a:outerShdw>
                </a:effectLst>
                <a:latin typeface="Calibri" pitchFamily="34" charset="0"/>
                <a:sym typeface="Wingdings" pitchFamily="2" charset="2"/>
              </a:rPr>
              <a:t> + </a:t>
            </a:r>
            <a:r>
              <a:rPr lang="en-GB" sz="3800" smtClean="0">
                <a:solidFill>
                  <a:srgbClr val="FFFF00"/>
                </a:solidFill>
                <a:effectLst>
                  <a:outerShdw blurRad="38100" dist="38100" dir="2700000" algn="tl">
                    <a:srgbClr val="000000"/>
                  </a:outerShdw>
                </a:effectLst>
                <a:latin typeface="Calibri" pitchFamily="34" charset="0"/>
                <a:sym typeface="Wingdings" pitchFamily="2" charset="2"/>
              </a:rPr>
              <a:t>1</a:t>
            </a:r>
            <a:r>
              <a:rPr lang="en-GB" sz="3800" smtClean="0">
                <a:solidFill>
                  <a:schemeClr val="bg1"/>
                </a:solidFill>
                <a:effectLst>
                  <a:outerShdw blurRad="38100" dist="38100" dir="2700000" algn="tl">
                    <a:srgbClr val="000000"/>
                  </a:outerShdw>
                </a:effectLst>
                <a:latin typeface="Calibri" pitchFamily="34" charset="0"/>
                <a:sym typeface="Wingdings" pitchFamily="2" charset="2"/>
              </a:rPr>
              <a:t>Melt</a:t>
            </a:r>
          </a:p>
          <a:p>
            <a:pPr>
              <a:defRPr/>
            </a:pPr>
            <a:endParaRPr lang="en-GB" sz="1600" smtClean="0">
              <a:solidFill>
                <a:srgbClr val="FFFF00"/>
              </a:solidFill>
              <a:effectLst>
                <a:outerShdw blurRad="38100" dist="38100" dir="2700000" algn="tl">
                  <a:srgbClr val="000000"/>
                </a:outerShdw>
              </a:effectLst>
              <a:latin typeface="Calibri" pitchFamily="34" charset="0"/>
              <a:sym typeface="Wingdings" pitchFamily="2" charset="2"/>
            </a:endParaRPr>
          </a:p>
          <a:p>
            <a:pPr>
              <a:lnSpc>
                <a:spcPct val="90000"/>
              </a:lnSpc>
              <a:defRPr/>
            </a:pPr>
            <a:r>
              <a:rPr lang="en-GB" sz="3000" smtClean="0">
                <a:solidFill>
                  <a:schemeClr val="bg1"/>
                </a:solidFill>
                <a:effectLst>
                  <a:outerShdw blurRad="38100" dist="38100" dir="2700000" algn="tl">
                    <a:srgbClr val="000000"/>
                  </a:outerShdw>
                </a:effectLst>
                <a:latin typeface="Calibri" pitchFamily="34" charset="0"/>
                <a:sym typeface="Wingdings" pitchFamily="2" charset="2"/>
              </a:rPr>
              <a:t>Clinopyroxene</a:t>
            </a:r>
            <a:r>
              <a:rPr lang="en-GB" sz="3000" smtClean="0">
                <a:solidFill>
                  <a:srgbClr val="FFFF00"/>
                </a:solidFill>
                <a:effectLst>
                  <a:outerShdw blurRad="38100" dist="38100" dir="2700000" algn="tl">
                    <a:srgbClr val="000000"/>
                  </a:outerShdw>
                </a:effectLst>
                <a:latin typeface="Calibri" pitchFamily="34" charset="0"/>
                <a:sym typeface="Wingdings" pitchFamily="2" charset="2"/>
              </a:rPr>
              <a:t>, </a:t>
            </a:r>
            <a:r>
              <a:rPr lang="en-GB" sz="3000" smtClean="0">
                <a:solidFill>
                  <a:schemeClr val="bg1"/>
                </a:solidFill>
                <a:effectLst>
                  <a:outerShdw blurRad="38100" dist="38100" dir="2700000" algn="tl">
                    <a:srgbClr val="000000"/>
                  </a:outerShdw>
                </a:effectLst>
                <a:latin typeface="Calibri" pitchFamily="34" charset="0"/>
                <a:sym typeface="Wingdings" pitchFamily="2" charset="2"/>
              </a:rPr>
              <a:t>orthopyroxene</a:t>
            </a:r>
            <a:r>
              <a:rPr lang="en-GB" sz="3000" smtClean="0">
                <a:solidFill>
                  <a:srgbClr val="FFFF00"/>
                </a:solidFill>
                <a:effectLst>
                  <a:outerShdw blurRad="38100" dist="38100" dir="2700000" algn="tl">
                    <a:srgbClr val="000000"/>
                  </a:outerShdw>
                </a:effectLst>
                <a:latin typeface="Calibri" pitchFamily="34" charset="0"/>
                <a:sym typeface="Wingdings" pitchFamily="2" charset="2"/>
              </a:rPr>
              <a:t> and</a:t>
            </a:r>
            <a:r>
              <a:rPr lang="en-GB" sz="3000" smtClean="0">
                <a:solidFill>
                  <a:schemeClr val="bg1"/>
                </a:solidFill>
                <a:effectLst>
                  <a:outerShdw blurRad="38100" dist="38100" dir="2700000" algn="tl">
                    <a:srgbClr val="000000"/>
                  </a:outerShdw>
                </a:effectLst>
                <a:latin typeface="Calibri" pitchFamily="34" charset="0"/>
                <a:sym typeface="Wingdings" pitchFamily="2" charset="2"/>
              </a:rPr>
              <a:t> spinel </a:t>
            </a:r>
            <a:r>
              <a:rPr lang="en-GB" sz="3000" smtClean="0">
                <a:solidFill>
                  <a:srgbClr val="FFFF00"/>
                </a:solidFill>
                <a:effectLst>
                  <a:outerShdw blurRad="38100" dist="38100" dir="2700000" algn="tl">
                    <a:srgbClr val="000000"/>
                  </a:outerShdw>
                </a:effectLst>
                <a:latin typeface="Calibri" pitchFamily="34" charset="0"/>
                <a:sym typeface="Wingdings" pitchFamily="2" charset="2"/>
              </a:rPr>
              <a:t>are consumed (enter the melt) whereas</a:t>
            </a:r>
            <a:r>
              <a:rPr lang="en-GB" sz="3000" smtClean="0">
                <a:solidFill>
                  <a:schemeClr val="bg1"/>
                </a:solidFill>
                <a:effectLst>
                  <a:outerShdw blurRad="38100" dist="38100" dir="2700000" algn="tl">
                    <a:srgbClr val="000000"/>
                  </a:outerShdw>
                </a:effectLst>
                <a:latin typeface="Calibri" pitchFamily="34" charset="0"/>
                <a:sym typeface="Wingdings" pitchFamily="2" charset="2"/>
              </a:rPr>
              <a:t> olivine </a:t>
            </a:r>
            <a:r>
              <a:rPr lang="en-GB" sz="3000" smtClean="0">
                <a:solidFill>
                  <a:srgbClr val="FFFF00"/>
                </a:solidFill>
                <a:effectLst>
                  <a:outerShdw blurRad="38100" dist="38100" dir="2700000" algn="tl">
                    <a:srgbClr val="000000"/>
                  </a:outerShdw>
                </a:effectLst>
                <a:latin typeface="Calibri" pitchFamily="34" charset="0"/>
                <a:sym typeface="Wingdings" pitchFamily="2" charset="2"/>
              </a:rPr>
              <a:t>crystallizes as melting proceeds.</a:t>
            </a:r>
            <a:endParaRPr lang="en-GB" sz="3000">
              <a:solidFill>
                <a:srgbClr val="FFFF00"/>
              </a:solidFill>
              <a:effectLst>
                <a:outerShdw blurRad="38100" dist="38100" dir="2700000" algn="tl">
                  <a:srgbClr val="000000"/>
                </a:outerShdw>
              </a:effectLst>
              <a:latin typeface="Calibri" pitchFamily="34" charset="0"/>
              <a:sym typeface="Wingdings" pitchFamily="2" charset="2"/>
            </a:endParaRPr>
          </a:p>
        </p:txBody>
      </p:sp>
      <p:sp>
        <p:nvSpPr>
          <p:cNvPr id="691212" name="AutoShape 12"/>
          <p:cNvSpPr>
            <a:spLocks noChangeArrowheads="1"/>
          </p:cNvSpPr>
          <p:nvPr/>
        </p:nvSpPr>
        <p:spPr bwMode="auto">
          <a:xfrm>
            <a:off x="5334000" y="914400"/>
            <a:ext cx="3155950" cy="368794"/>
          </a:xfrm>
          <a:prstGeom prst="roundRect">
            <a:avLst>
              <a:gd name="adj" fmla="val 16667"/>
            </a:avLst>
          </a:prstGeom>
          <a:noFill/>
          <a:ln w="28575" algn="ctr">
            <a:solidFill>
              <a:srgbClr val="FF0000"/>
            </a:solidFill>
            <a:round/>
            <a:headEnd/>
            <a:tailEnd/>
          </a:ln>
          <a:effectLst/>
        </p:spPr>
        <p:txBody>
          <a:bodyPr wrap="none" anchor="ctr"/>
          <a:lstStyle/>
          <a:p>
            <a:pPr>
              <a:defRPr/>
            </a:pPr>
            <a:endParaRPr lang="en-GB">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91208"/>
                                        </p:tgtEl>
                                        <p:attrNameLst>
                                          <p:attrName>style.visibility</p:attrName>
                                        </p:attrNameLst>
                                      </p:cBhvr>
                                      <p:to>
                                        <p:strVal val="visible"/>
                                      </p:to>
                                    </p:set>
                                    <p:animEffect transition="in" filter="fade">
                                      <p:cBhvr>
                                        <p:cTn id="7" dur="500"/>
                                        <p:tgtEl>
                                          <p:spTgt spid="69120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91203">
                                            <p:txEl>
                                              <p:pRg st="0" end="0"/>
                                            </p:txEl>
                                          </p:spTgt>
                                        </p:tgtEl>
                                        <p:attrNameLst>
                                          <p:attrName>style.visibility</p:attrName>
                                        </p:attrNameLst>
                                      </p:cBhvr>
                                      <p:to>
                                        <p:strVal val="visible"/>
                                      </p:to>
                                    </p:set>
                                    <p:animEffect transition="in" filter="fade">
                                      <p:cBhvr>
                                        <p:cTn id="12" dur="500"/>
                                        <p:tgtEl>
                                          <p:spTgt spid="69120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91212"/>
                                        </p:tgtEl>
                                        <p:attrNameLst>
                                          <p:attrName>style.visibility</p:attrName>
                                        </p:attrNameLst>
                                      </p:cBhvr>
                                      <p:to>
                                        <p:strVal val="visible"/>
                                      </p:to>
                                    </p:set>
                                    <p:animEffect transition="in" filter="fade">
                                      <p:cBhvr>
                                        <p:cTn id="17" dur="500"/>
                                        <p:tgtEl>
                                          <p:spTgt spid="6912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91210">
                                            <p:txEl>
                                              <p:pRg st="0" end="0"/>
                                            </p:txEl>
                                          </p:spTgt>
                                        </p:tgtEl>
                                        <p:attrNameLst>
                                          <p:attrName>style.visibility</p:attrName>
                                        </p:attrNameLst>
                                      </p:cBhvr>
                                      <p:to>
                                        <p:strVal val="visible"/>
                                      </p:to>
                                    </p:set>
                                    <p:animEffect transition="in" filter="fade">
                                      <p:cBhvr>
                                        <p:cTn id="22" dur="500"/>
                                        <p:tgtEl>
                                          <p:spTgt spid="69121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91210">
                                            <p:txEl>
                                              <p:pRg st="2" end="2"/>
                                            </p:txEl>
                                          </p:spTgt>
                                        </p:tgtEl>
                                        <p:attrNameLst>
                                          <p:attrName>style.visibility</p:attrName>
                                        </p:attrNameLst>
                                      </p:cBhvr>
                                      <p:to>
                                        <p:strVal val="visible"/>
                                      </p:to>
                                    </p:set>
                                    <p:animEffect transition="in" filter="fade">
                                      <p:cBhvr>
                                        <p:cTn id="27" dur="500"/>
                                        <p:tgtEl>
                                          <p:spTgt spid="691210">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91205"/>
                                        </p:tgtEl>
                                        <p:attrNameLst>
                                          <p:attrName>style.visibility</p:attrName>
                                        </p:attrNameLst>
                                      </p:cBhvr>
                                      <p:to>
                                        <p:strVal val="visible"/>
                                      </p:to>
                                    </p:set>
                                    <p:animEffect transition="in" filter="fade">
                                      <p:cBhvr>
                                        <p:cTn id="32" dur="500"/>
                                        <p:tgtEl>
                                          <p:spTgt spid="691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1203" grpId="0" build="p" autoUpdateAnimBg="0"/>
      <p:bldP spid="691205" grpId="0" autoUpdateAnimBg="0"/>
      <p:bldP spid="691208" grpId="0"/>
      <p:bldP spid="691210" grpId="0" build="p" autoUpdateAnimBg="0"/>
      <p:bldP spid="691212" grpId="0" animBg="1"/>
    </p:bld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01796" name="Text Box 4"/>
          <p:cNvSpPr txBox="1">
            <a:spLocks noChangeArrowheads="1"/>
          </p:cNvSpPr>
          <p:nvPr/>
        </p:nvSpPr>
        <p:spPr bwMode="auto">
          <a:xfrm>
            <a:off x="268014" y="3937000"/>
            <a:ext cx="8607972" cy="2492990"/>
          </a:xfrm>
          <a:prstGeom prst="rect">
            <a:avLst/>
          </a:prstGeom>
          <a:noFill/>
          <a:ln w="9525">
            <a:noFill/>
            <a:miter lim="800000"/>
            <a:headEnd/>
            <a:tailEnd/>
          </a:ln>
          <a:effectLst/>
        </p:spPr>
        <p:txBody>
          <a:bodyPr wrap="square">
            <a:spAutoFit/>
          </a:bodyPr>
          <a:lstStyle/>
          <a:p>
            <a:pPr>
              <a:defRPr/>
            </a:pPr>
            <a:r>
              <a:rPr lang="en-GB" sz="2600" dirty="0" smtClean="0">
                <a:solidFill>
                  <a:schemeClr val="bg1"/>
                </a:solidFill>
                <a:effectLst>
                  <a:outerShdw blurRad="38100" dist="38100" dir="2700000" algn="tl">
                    <a:srgbClr val="000000"/>
                  </a:outerShdw>
                </a:effectLst>
                <a:latin typeface="Calibri" pitchFamily="34" charset="0"/>
                <a:sym typeface="Wingdings" pitchFamily="2" charset="2"/>
              </a:rPr>
              <a:t>According to the modal abundance of mantle residua (abyssal peridotites) it seems that Opx contributes more than Cpx to the melt (i.e., </a:t>
            </a:r>
            <a:r>
              <a:rPr lang="en-GB" sz="2600" dirty="0" smtClean="0">
                <a:solidFill>
                  <a:srgbClr val="FFFF00"/>
                </a:solidFill>
                <a:effectLst>
                  <a:outerShdw blurRad="38100" dist="38100" dir="2700000" algn="tl">
                    <a:srgbClr val="000000"/>
                  </a:outerShdw>
                </a:effectLst>
                <a:latin typeface="Calibri" pitchFamily="34" charset="0"/>
                <a:sym typeface="Wingdings" pitchFamily="2" charset="2"/>
              </a:rPr>
              <a:t>b&gt;a</a:t>
            </a:r>
            <a:r>
              <a:rPr lang="en-GB" sz="2600" dirty="0" smtClean="0">
                <a:solidFill>
                  <a:schemeClr val="bg1"/>
                </a:solidFill>
                <a:effectLst>
                  <a:outerShdw blurRad="38100" dist="38100" dir="2700000" algn="tl">
                    <a:srgbClr val="000000"/>
                  </a:outerShdw>
                </a:effectLst>
                <a:latin typeface="Calibri" pitchFamily="34" charset="0"/>
                <a:sym typeface="Wingdings" pitchFamily="2" charset="2"/>
              </a:rPr>
              <a:t>) during decompression melting.</a:t>
            </a:r>
          </a:p>
          <a:p>
            <a:pPr>
              <a:defRPr/>
            </a:pPr>
            <a:r>
              <a:rPr lang="en-GB" sz="2600" dirty="0" smtClean="0">
                <a:solidFill>
                  <a:srgbClr val="FFFF00"/>
                </a:solidFill>
                <a:effectLst>
                  <a:outerShdw blurRad="38100" dist="38100" dir="2700000" algn="tl">
                    <a:srgbClr val="000000"/>
                  </a:outerShdw>
                </a:effectLst>
                <a:latin typeface="Calibri" pitchFamily="34" charset="0"/>
                <a:sym typeface="Wingdings" pitchFamily="2" charset="2"/>
              </a:rPr>
              <a:t>This is in contrast with isobaric melting experiments, but is constrained by the </a:t>
            </a:r>
            <a:r>
              <a:rPr lang="en-GB" sz="2600" dirty="0" smtClean="0">
                <a:solidFill>
                  <a:schemeClr val="bg1"/>
                </a:solidFill>
                <a:effectLst>
                  <a:outerShdw blurRad="38100" dist="38100" dir="2700000" algn="tl">
                    <a:srgbClr val="000000"/>
                  </a:outerShdw>
                </a:effectLst>
                <a:latin typeface="Calibri" pitchFamily="34" charset="0"/>
                <a:sym typeface="Wingdings" pitchFamily="2" charset="2"/>
              </a:rPr>
              <a:t>incongruent melting of Opx = </a:t>
            </a:r>
            <a:r>
              <a:rPr lang="en-GB" sz="2600" dirty="0" err="1" smtClean="0">
                <a:solidFill>
                  <a:schemeClr val="bg1"/>
                </a:solidFill>
                <a:effectLst>
                  <a:outerShdw blurRad="38100" dist="38100" dir="2700000" algn="tl">
                    <a:srgbClr val="000000"/>
                  </a:outerShdw>
                </a:effectLst>
                <a:latin typeface="Calibri" pitchFamily="34" charset="0"/>
                <a:sym typeface="Wingdings" pitchFamily="2" charset="2"/>
              </a:rPr>
              <a:t>Ol</a:t>
            </a:r>
            <a:r>
              <a:rPr lang="en-GB" sz="2600" dirty="0" smtClean="0">
                <a:solidFill>
                  <a:schemeClr val="bg1"/>
                </a:solidFill>
                <a:effectLst>
                  <a:outerShdw blurRad="38100" dist="38100" dir="2700000" algn="tl">
                    <a:srgbClr val="000000"/>
                  </a:outerShdw>
                </a:effectLst>
                <a:latin typeface="Calibri" pitchFamily="34" charset="0"/>
                <a:sym typeface="Wingdings" pitchFamily="2" charset="2"/>
              </a:rPr>
              <a:t> + SiO</a:t>
            </a:r>
            <a:r>
              <a:rPr lang="en-GB" sz="2600" baseline="-25000" dirty="0" smtClean="0">
                <a:solidFill>
                  <a:schemeClr val="bg1"/>
                </a:solidFill>
                <a:effectLst>
                  <a:outerShdw blurRad="38100" dist="38100" dir="2700000" algn="tl">
                    <a:srgbClr val="000000"/>
                  </a:outerShdw>
                </a:effectLst>
                <a:latin typeface="Calibri" pitchFamily="34" charset="0"/>
                <a:sym typeface="Wingdings" pitchFamily="2" charset="2"/>
              </a:rPr>
              <a:t>2</a:t>
            </a:r>
            <a:r>
              <a:rPr lang="en-GB" sz="2600" dirty="0" smtClean="0">
                <a:solidFill>
                  <a:schemeClr val="bg1"/>
                </a:solidFill>
                <a:effectLst>
                  <a:outerShdw blurRad="38100" dist="38100" dir="2700000" algn="tl">
                    <a:srgbClr val="000000"/>
                  </a:outerShdw>
                </a:effectLst>
                <a:latin typeface="Calibri" pitchFamily="34" charset="0"/>
                <a:sym typeface="Wingdings" pitchFamily="2" charset="2"/>
              </a:rPr>
              <a:t>-rich melt </a:t>
            </a:r>
            <a:r>
              <a:rPr lang="en-GB" sz="2600" dirty="0" smtClean="0">
                <a:solidFill>
                  <a:srgbClr val="FFFF00"/>
                </a:solidFill>
                <a:effectLst>
                  <a:outerShdw blurRad="38100" dist="38100" dir="2700000" algn="tl">
                    <a:srgbClr val="000000"/>
                  </a:outerShdw>
                </a:effectLst>
                <a:latin typeface="Calibri" pitchFamily="34" charset="0"/>
                <a:sym typeface="Wingdings" pitchFamily="2" charset="2"/>
              </a:rPr>
              <a:t>with decreasing pressure.</a:t>
            </a:r>
            <a:endParaRPr lang="en-GB" sz="2600" dirty="0">
              <a:solidFill>
                <a:srgbClr val="FFFF00"/>
              </a:solidFill>
              <a:effectLst>
                <a:outerShdw blurRad="38100" dist="38100" dir="2700000" algn="tl">
                  <a:srgbClr val="000000"/>
                </a:outerShdw>
              </a:effectLst>
              <a:latin typeface="Calibri" pitchFamily="34" charset="0"/>
              <a:sym typeface="Wingdings" pitchFamily="2" charset="2"/>
            </a:endParaRPr>
          </a:p>
        </p:txBody>
      </p:sp>
      <p:sp>
        <p:nvSpPr>
          <p:cNvPr id="801797" name="Text Box 5"/>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en-GB" sz="3200" smtClean="0">
                <a:solidFill>
                  <a:schemeClr val="bg1"/>
                </a:solidFill>
                <a:effectLst>
                  <a:outerShdw blurRad="38100" dist="38100" dir="2700000" algn="tl">
                    <a:srgbClr val="000000"/>
                  </a:outerShdw>
                </a:effectLst>
                <a:latin typeface="Calibri" pitchFamily="34" charset="0"/>
              </a:rPr>
              <a:t>How a simple mantle melts</a:t>
            </a:r>
            <a:endParaRPr lang="en-GB" sz="3200">
              <a:solidFill>
                <a:schemeClr val="bg1"/>
              </a:solidFill>
              <a:effectLst>
                <a:outerShdw blurRad="38100" dist="38100" dir="2700000" algn="tl">
                  <a:srgbClr val="000000"/>
                </a:outerShdw>
              </a:effectLst>
              <a:latin typeface="Calibri" pitchFamily="34" charset="0"/>
            </a:endParaRPr>
          </a:p>
        </p:txBody>
      </p:sp>
      <p:sp>
        <p:nvSpPr>
          <p:cNvPr id="6" name="Text Box 3"/>
          <p:cNvSpPr txBox="1">
            <a:spLocks noChangeArrowheads="1"/>
          </p:cNvSpPr>
          <p:nvPr/>
        </p:nvSpPr>
        <p:spPr bwMode="auto">
          <a:xfrm>
            <a:off x="204952" y="831850"/>
            <a:ext cx="8734096" cy="885825"/>
          </a:xfrm>
          <a:prstGeom prst="rect">
            <a:avLst/>
          </a:prstGeom>
          <a:noFill/>
          <a:ln w="9525">
            <a:noFill/>
            <a:miter lim="800000"/>
            <a:headEnd/>
            <a:tailEnd/>
          </a:ln>
          <a:effectLst/>
        </p:spPr>
        <p:txBody>
          <a:bodyPr wrap="square">
            <a:spAutoFit/>
          </a:bodyPr>
          <a:lstStyle/>
          <a:p>
            <a:pPr marL="342900" indent="-342900">
              <a:defRPr/>
            </a:pPr>
            <a:r>
              <a:rPr lang="en-GB" sz="2600" smtClean="0">
                <a:solidFill>
                  <a:srgbClr val="FFFF00"/>
                </a:solidFill>
                <a:effectLst>
                  <a:outerShdw blurRad="38100" dist="38100" dir="2700000" algn="tl">
                    <a:srgbClr val="000000"/>
                  </a:outerShdw>
                </a:effectLst>
                <a:latin typeface="Calibri" pitchFamily="34" charset="0"/>
                <a:sym typeface="Wingdings" pitchFamily="2" charset="2"/>
              </a:rPr>
              <a:t>In the melting region, decompression near-fractional melting is characterized by the reaction:</a:t>
            </a:r>
            <a:endParaRPr lang="en-GB" sz="2600">
              <a:solidFill>
                <a:srgbClr val="FFFF00"/>
              </a:solidFill>
              <a:effectLst>
                <a:outerShdw blurRad="38100" dist="38100" dir="2700000" algn="tl">
                  <a:srgbClr val="000000"/>
                </a:outerShdw>
              </a:effectLst>
              <a:latin typeface="Calibri" pitchFamily="34" charset="0"/>
              <a:sym typeface="Wingdings" pitchFamily="2" charset="2"/>
            </a:endParaRPr>
          </a:p>
        </p:txBody>
      </p:sp>
      <p:sp>
        <p:nvSpPr>
          <p:cNvPr id="7" name="Text Box 10"/>
          <p:cNvSpPr txBox="1">
            <a:spLocks noChangeArrowheads="1"/>
          </p:cNvSpPr>
          <p:nvPr/>
        </p:nvSpPr>
        <p:spPr bwMode="auto">
          <a:xfrm>
            <a:off x="204952" y="1858963"/>
            <a:ext cx="8734096" cy="2149475"/>
          </a:xfrm>
          <a:prstGeom prst="rect">
            <a:avLst/>
          </a:prstGeom>
          <a:noFill/>
          <a:ln w="9525">
            <a:noFill/>
            <a:miter lim="800000"/>
            <a:headEnd/>
            <a:tailEnd/>
          </a:ln>
          <a:effectLst/>
        </p:spPr>
        <p:txBody>
          <a:bodyPr wrap="square">
            <a:spAutoFit/>
          </a:bodyPr>
          <a:lstStyle/>
          <a:p>
            <a:pPr algn="ctr">
              <a:defRPr/>
            </a:pPr>
            <a:r>
              <a:rPr lang="en-GB" sz="3800" smtClean="0">
                <a:solidFill>
                  <a:srgbClr val="FFFF00"/>
                </a:solidFill>
                <a:effectLst>
                  <a:outerShdw blurRad="38100" dist="38100" dir="2700000" algn="tl">
                    <a:srgbClr val="000000"/>
                  </a:outerShdw>
                </a:effectLst>
                <a:latin typeface="Calibri" pitchFamily="34" charset="0"/>
                <a:sym typeface="Wingdings" pitchFamily="2" charset="2"/>
              </a:rPr>
              <a:t>a</a:t>
            </a:r>
            <a:r>
              <a:rPr lang="en-GB" sz="3800" smtClean="0">
                <a:solidFill>
                  <a:schemeClr val="bg1"/>
                </a:solidFill>
                <a:effectLst>
                  <a:outerShdw blurRad="38100" dist="38100" dir="2700000" algn="tl">
                    <a:srgbClr val="000000"/>
                  </a:outerShdw>
                </a:effectLst>
                <a:latin typeface="Calibri" pitchFamily="34" charset="0"/>
                <a:sym typeface="Wingdings" pitchFamily="2" charset="2"/>
              </a:rPr>
              <a:t>Cpx </a:t>
            </a:r>
            <a:r>
              <a:rPr lang="en-GB" sz="3800" smtClean="0">
                <a:solidFill>
                  <a:srgbClr val="FF6600"/>
                </a:solidFill>
                <a:effectLst>
                  <a:outerShdw blurRad="38100" dist="38100" dir="2700000" algn="tl">
                    <a:srgbClr val="000000"/>
                  </a:outerShdw>
                </a:effectLst>
                <a:latin typeface="Calibri" pitchFamily="34" charset="0"/>
                <a:sym typeface="Wingdings" pitchFamily="2" charset="2"/>
              </a:rPr>
              <a:t>+ </a:t>
            </a:r>
            <a:r>
              <a:rPr lang="en-GB" sz="3800" smtClean="0">
                <a:solidFill>
                  <a:srgbClr val="FFFF00"/>
                </a:solidFill>
                <a:effectLst>
                  <a:outerShdw blurRad="38100" dist="38100" dir="2700000" algn="tl">
                    <a:srgbClr val="000000"/>
                  </a:outerShdw>
                </a:effectLst>
                <a:latin typeface="Calibri" pitchFamily="34" charset="0"/>
                <a:sym typeface="Wingdings" pitchFamily="2" charset="2"/>
              </a:rPr>
              <a:t>b</a:t>
            </a:r>
            <a:r>
              <a:rPr lang="en-GB" sz="3800" smtClean="0">
                <a:solidFill>
                  <a:schemeClr val="bg1"/>
                </a:solidFill>
                <a:effectLst>
                  <a:outerShdw blurRad="38100" dist="38100" dir="2700000" algn="tl">
                    <a:srgbClr val="000000"/>
                  </a:outerShdw>
                </a:effectLst>
                <a:latin typeface="Calibri" pitchFamily="34" charset="0"/>
                <a:sym typeface="Wingdings" pitchFamily="2" charset="2"/>
              </a:rPr>
              <a:t>Opx </a:t>
            </a:r>
            <a:r>
              <a:rPr lang="en-GB" sz="3800" smtClean="0">
                <a:solidFill>
                  <a:srgbClr val="FF6600"/>
                </a:solidFill>
                <a:effectLst>
                  <a:outerShdw blurRad="38100" dist="38100" dir="2700000" algn="tl">
                    <a:srgbClr val="000000"/>
                  </a:outerShdw>
                </a:effectLst>
                <a:latin typeface="Calibri" pitchFamily="34" charset="0"/>
                <a:sym typeface="Wingdings" pitchFamily="2" charset="2"/>
              </a:rPr>
              <a:t>+ </a:t>
            </a:r>
            <a:r>
              <a:rPr lang="en-GB" sz="3800" smtClean="0">
                <a:solidFill>
                  <a:srgbClr val="FFFF00"/>
                </a:solidFill>
                <a:effectLst>
                  <a:outerShdw blurRad="38100" dist="38100" dir="2700000" algn="tl">
                    <a:srgbClr val="000000"/>
                  </a:outerShdw>
                </a:effectLst>
                <a:latin typeface="Calibri" pitchFamily="34" charset="0"/>
                <a:sym typeface="Wingdings" pitchFamily="2" charset="2"/>
              </a:rPr>
              <a:t>c</a:t>
            </a:r>
            <a:r>
              <a:rPr lang="en-GB" sz="3800" smtClean="0">
                <a:solidFill>
                  <a:schemeClr val="bg1"/>
                </a:solidFill>
                <a:effectLst>
                  <a:outerShdw blurRad="38100" dist="38100" dir="2700000" algn="tl">
                    <a:srgbClr val="000000"/>
                  </a:outerShdw>
                </a:effectLst>
                <a:latin typeface="Calibri" pitchFamily="34" charset="0"/>
                <a:sym typeface="Wingdings" pitchFamily="2" charset="2"/>
              </a:rPr>
              <a:t>Sp </a:t>
            </a:r>
            <a:r>
              <a:rPr lang="en-GB" sz="3800" smtClean="0">
                <a:solidFill>
                  <a:srgbClr val="FF6600"/>
                </a:solidFill>
                <a:effectLst>
                  <a:outerShdw blurRad="38100" dist="38100" dir="2700000" algn="tl">
                    <a:srgbClr val="000000"/>
                  </a:outerShdw>
                </a:effectLst>
                <a:latin typeface="Calibri" pitchFamily="34" charset="0"/>
                <a:sym typeface="Wingdings" pitchFamily="2" charset="2"/>
              </a:rPr>
              <a:t>= </a:t>
            </a:r>
            <a:r>
              <a:rPr lang="en-GB" sz="3800" smtClean="0">
                <a:solidFill>
                  <a:srgbClr val="FFFF00"/>
                </a:solidFill>
                <a:effectLst>
                  <a:outerShdw blurRad="38100" dist="38100" dir="2700000" algn="tl">
                    <a:srgbClr val="000000"/>
                  </a:outerShdw>
                </a:effectLst>
                <a:latin typeface="Calibri" pitchFamily="34" charset="0"/>
                <a:sym typeface="Wingdings" pitchFamily="2" charset="2"/>
              </a:rPr>
              <a:t>d</a:t>
            </a:r>
            <a:r>
              <a:rPr lang="en-GB" sz="3800" smtClean="0">
                <a:solidFill>
                  <a:schemeClr val="bg1"/>
                </a:solidFill>
                <a:effectLst>
                  <a:outerShdw blurRad="38100" dist="38100" dir="2700000" algn="tl">
                    <a:srgbClr val="000000"/>
                  </a:outerShdw>
                </a:effectLst>
                <a:latin typeface="Calibri" pitchFamily="34" charset="0"/>
                <a:sym typeface="Wingdings" pitchFamily="2" charset="2"/>
              </a:rPr>
              <a:t>Ol</a:t>
            </a:r>
            <a:r>
              <a:rPr lang="en-GB" sz="3800" smtClean="0">
                <a:solidFill>
                  <a:srgbClr val="FF6600"/>
                </a:solidFill>
                <a:effectLst>
                  <a:outerShdw blurRad="38100" dist="38100" dir="2700000" algn="tl">
                    <a:srgbClr val="000000"/>
                  </a:outerShdw>
                </a:effectLst>
                <a:latin typeface="Calibri" pitchFamily="34" charset="0"/>
                <a:sym typeface="Wingdings" pitchFamily="2" charset="2"/>
              </a:rPr>
              <a:t> + </a:t>
            </a:r>
            <a:r>
              <a:rPr lang="en-GB" sz="3800" smtClean="0">
                <a:solidFill>
                  <a:srgbClr val="FFFF00"/>
                </a:solidFill>
                <a:effectLst>
                  <a:outerShdw blurRad="38100" dist="38100" dir="2700000" algn="tl">
                    <a:srgbClr val="000000"/>
                  </a:outerShdw>
                </a:effectLst>
                <a:latin typeface="Calibri" pitchFamily="34" charset="0"/>
                <a:sym typeface="Wingdings" pitchFamily="2" charset="2"/>
              </a:rPr>
              <a:t>1</a:t>
            </a:r>
            <a:r>
              <a:rPr lang="en-GB" sz="3800" smtClean="0">
                <a:solidFill>
                  <a:schemeClr val="bg1"/>
                </a:solidFill>
                <a:effectLst>
                  <a:outerShdw blurRad="38100" dist="38100" dir="2700000" algn="tl">
                    <a:srgbClr val="000000"/>
                  </a:outerShdw>
                </a:effectLst>
                <a:latin typeface="Calibri" pitchFamily="34" charset="0"/>
                <a:sym typeface="Wingdings" pitchFamily="2" charset="2"/>
              </a:rPr>
              <a:t>Melt</a:t>
            </a:r>
          </a:p>
          <a:p>
            <a:pPr>
              <a:defRPr/>
            </a:pPr>
            <a:endParaRPr lang="en-GB" sz="1600" smtClean="0">
              <a:solidFill>
                <a:srgbClr val="FFFF00"/>
              </a:solidFill>
              <a:effectLst>
                <a:outerShdw blurRad="38100" dist="38100" dir="2700000" algn="tl">
                  <a:srgbClr val="000000"/>
                </a:outerShdw>
              </a:effectLst>
              <a:latin typeface="Calibri" pitchFamily="34" charset="0"/>
              <a:sym typeface="Wingdings" pitchFamily="2" charset="2"/>
            </a:endParaRPr>
          </a:p>
          <a:p>
            <a:pPr>
              <a:lnSpc>
                <a:spcPct val="90000"/>
              </a:lnSpc>
              <a:defRPr/>
            </a:pPr>
            <a:r>
              <a:rPr lang="en-GB" sz="3000" smtClean="0">
                <a:solidFill>
                  <a:schemeClr val="bg1"/>
                </a:solidFill>
                <a:effectLst>
                  <a:outerShdw blurRad="38100" dist="38100" dir="2700000" algn="tl">
                    <a:srgbClr val="000000"/>
                  </a:outerShdw>
                </a:effectLst>
                <a:latin typeface="Calibri" pitchFamily="34" charset="0"/>
                <a:sym typeface="Wingdings" pitchFamily="2" charset="2"/>
              </a:rPr>
              <a:t>Clinopyroxene</a:t>
            </a:r>
            <a:r>
              <a:rPr lang="en-GB" sz="3000" smtClean="0">
                <a:solidFill>
                  <a:srgbClr val="FFFF00"/>
                </a:solidFill>
                <a:effectLst>
                  <a:outerShdw blurRad="38100" dist="38100" dir="2700000" algn="tl">
                    <a:srgbClr val="000000"/>
                  </a:outerShdw>
                </a:effectLst>
                <a:latin typeface="Calibri" pitchFamily="34" charset="0"/>
                <a:sym typeface="Wingdings" pitchFamily="2" charset="2"/>
              </a:rPr>
              <a:t>, </a:t>
            </a:r>
            <a:r>
              <a:rPr lang="en-GB" sz="3000" smtClean="0">
                <a:solidFill>
                  <a:schemeClr val="bg1"/>
                </a:solidFill>
                <a:effectLst>
                  <a:outerShdw blurRad="38100" dist="38100" dir="2700000" algn="tl">
                    <a:srgbClr val="000000"/>
                  </a:outerShdw>
                </a:effectLst>
                <a:latin typeface="Calibri" pitchFamily="34" charset="0"/>
                <a:sym typeface="Wingdings" pitchFamily="2" charset="2"/>
              </a:rPr>
              <a:t>orthopyroxene</a:t>
            </a:r>
            <a:r>
              <a:rPr lang="en-GB" sz="3000" smtClean="0">
                <a:solidFill>
                  <a:srgbClr val="FFFF00"/>
                </a:solidFill>
                <a:effectLst>
                  <a:outerShdw blurRad="38100" dist="38100" dir="2700000" algn="tl">
                    <a:srgbClr val="000000"/>
                  </a:outerShdw>
                </a:effectLst>
                <a:latin typeface="Calibri" pitchFamily="34" charset="0"/>
                <a:sym typeface="Wingdings" pitchFamily="2" charset="2"/>
              </a:rPr>
              <a:t> and</a:t>
            </a:r>
            <a:r>
              <a:rPr lang="en-GB" sz="3000" smtClean="0">
                <a:solidFill>
                  <a:schemeClr val="bg1"/>
                </a:solidFill>
                <a:effectLst>
                  <a:outerShdw blurRad="38100" dist="38100" dir="2700000" algn="tl">
                    <a:srgbClr val="000000"/>
                  </a:outerShdw>
                </a:effectLst>
                <a:latin typeface="Calibri" pitchFamily="34" charset="0"/>
                <a:sym typeface="Wingdings" pitchFamily="2" charset="2"/>
              </a:rPr>
              <a:t> spinel </a:t>
            </a:r>
            <a:r>
              <a:rPr lang="en-GB" sz="3000" smtClean="0">
                <a:solidFill>
                  <a:srgbClr val="FFFF00"/>
                </a:solidFill>
                <a:effectLst>
                  <a:outerShdw blurRad="38100" dist="38100" dir="2700000" algn="tl">
                    <a:srgbClr val="000000"/>
                  </a:outerShdw>
                </a:effectLst>
                <a:latin typeface="Calibri" pitchFamily="34" charset="0"/>
                <a:sym typeface="Wingdings" pitchFamily="2" charset="2"/>
              </a:rPr>
              <a:t>are consumed (enter the melt) whereas</a:t>
            </a:r>
            <a:r>
              <a:rPr lang="en-GB" sz="3000" smtClean="0">
                <a:solidFill>
                  <a:schemeClr val="bg1"/>
                </a:solidFill>
                <a:effectLst>
                  <a:outerShdw blurRad="38100" dist="38100" dir="2700000" algn="tl">
                    <a:srgbClr val="000000"/>
                  </a:outerShdw>
                </a:effectLst>
                <a:latin typeface="Calibri" pitchFamily="34" charset="0"/>
                <a:sym typeface="Wingdings" pitchFamily="2" charset="2"/>
              </a:rPr>
              <a:t> olivine </a:t>
            </a:r>
            <a:r>
              <a:rPr lang="en-GB" sz="3000" smtClean="0">
                <a:solidFill>
                  <a:srgbClr val="FFFF00"/>
                </a:solidFill>
                <a:effectLst>
                  <a:outerShdw blurRad="38100" dist="38100" dir="2700000" algn="tl">
                    <a:srgbClr val="000000"/>
                  </a:outerShdw>
                </a:effectLst>
                <a:latin typeface="Calibri" pitchFamily="34" charset="0"/>
                <a:sym typeface="Wingdings" pitchFamily="2" charset="2"/>
              </a:rPr>
              <a:t>crystallizes as melting proceeds.</a:t>
            </a:r>
            <a:endParaRPr lang="en-GB" sz="3000">
              <a:solidFill>
                <a:srgbClr val="FFFF00"/>
              </a:solidFill>
              <a:effectLst>
                <a:outerShdw blurRad="38100" dist="38100" dir="2700000" algn="tl">
                  <a:srgbClr val="000000"/>
                </a:outerShdw>
              </a:effectLst>
              <a:latin typeface="Calibri" pitchFamily="34" charset="0"/>
              <a:sym typeface="Wingdings" pitchFamily="2" charset="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01796">
                                            <p:txEl>
                                              <p:pRg st="0" end="0"/>
                                            </p:txEl>
                                          </p:spTgt>
                                        </p:tgtEl>
                                        <p:attrNameLst>
                                          <p:attrName>style.visibility</p:attrName>
                                        </p:attrNameLst>
                                      </p:cBhvr>
                                      <p:to>
                                        <p:strVal val="visible"/>
                                      </p:to>
                                    </p:set>
                                    <p:animEffect transition="in" filter="fade">
                                      <p:cBhvr>
                                        <p:cTn id="7" dur="500"/>
                                        <p:tgtEl>
                                          <p:spTgt spid="80179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01796">
                                            <p:txEl>
                                              <p:pRg st="1" end="1"/>
                                            </p:txEl>
                                          </p:spTgt>
                                        </p:tgtEl>
                                        <p:attrNameLst>
                                          <p:attrName>style.visibility</p:attrName>
                                        </p:attrNameLst>
                                      </p:cBhvr>
                                      <p:to>
                                        <p:strVal val="visible"/>
                                      </p:to>
                                    </p:set>
                                    <p:animEffect transition="in" filter="fade">
                                      <p:cBhvr>
                                        <p:cTn id="12" dur="500"/>
                                        <p:tgtEl>
                                          <p:spTgt spid="80179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1796" grpId="0" build="p"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01797" name="Text Box 5"/>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en-GB" sz="3200" smtClean="0">
                <a:solidFill>
                  <a:schemeClr val="bg1"/>
                </a:solidFill>
                <a:effectLst>
                  <a:outerShdw blurRad="38100" dist="38100" dir="2700000" algn="tl">
                    <a:srgbClr val="000000"/>
                  </a:outerShdw>
                </a:effectLst>
                <a:latin typeface="Calibri" pitchFamily="34" charset="0"/>
              </a:rPr>
              <a:t>How a simple mantle melts</a:t>
            </a:r>
            <a:endParaRPr lang="en-GB" sz="3200">
              <a:solidFill>
                <a:schemeClr val="bg1"/>
              </a:solidFill>
              <a:effectLst>
                <a:outerShdw blurRad="38100" dist="38100" dir="2700000" algn="tl">
                  <a:srgbClr val="000000"/>
                </a:outerShdw>
              </a:effectLst>
              <a:latin typeface="Calibri" pitchFamily="34" charset="0"/>
            </a:endParaRPr>
          </a:p>
        </p:txBody>
      </p:sp>
      <p:sp>
        <p:nvSpPr>
          <p:cNvPr id="6" name="TextBox 6"/>
          <p:cNvSpPr txBox="1"/>
          <p:nvPr/>
        </p:nvSpPr>
        <p:spPr>
          <a:xfrm>
            <a:off x="177800" y="2578100"/>
            <a:ext cx="8824913" cy="3877985"/>
          </a:xfrm>
          <a:prstGeom prst="rect">
            <a:avLst/>
          </a:prstGeom>
          <a:noFill/>
        </p:spPr>
        <p:txBody>
          <a:bodyPr wrap="square" rtlCol="0">
            <a:spAutoFit/>
          </a:bodyPr>
          <a:lstStyle/>
          <a:p>
            <a:r>
              <a:rPr lang="en-GB" sz="2600" smtClean="0">
                <a:solidFill>
                  <a:schemeClr val="bg1"/>
                </a:solidFill>
                <a:latin typeface="Calibri" pitchFamily="34" charset="0"/>
              </a:rPr>
              <a:t>This is the classical way of expressing melting </a:t>
            </a:r>
            <a:r>
              <a:rPr lang="en-GB" sz="2600" smtClean="0">
                <a:solidFill>
                  <a:srgbClr val="FFFF00"/>
                </a:solidFill>
                <a:latin typeface="Calibri" pitchFamily="34" charset="0"/>
              </a:rPr>
              <a:t>BUT</a:t>
            </a:r>
            <a:r>
              <a:rPr lang="en-GB" sz="2600" smtClean="0">
                <a:solidFill>
                  <a:schemeClr val="bg1"/>
                </a:solidFill>
                <a:latin typeface="Calibri" pitchFamily="34" charset="0"/>
              </a:rPr>
              <a:t> remember that </a:t>
            </a:r>
            <a:r>
              <a:rPr lang="en-GB" sz="2600" smtClean="0">
                <a:solidFill>
                  <a:srgbClr val="FFFF00"/>
                </a:solidFill>
                <a:latin typeface="Calibri" pitchFamily="34" charset="0"/>
              </a:rPr>
              <a:t>ALL</a:t>
            </a:r>
            <a:r>
              <a:rPr lang="en-GB" sz="2600" smtClean="0">
                <a:solidFill>
                  <a:schemeClr val="bg1"/>
                </a:solidFill>
                <a:latin typeface="Calibri" pitchFamily="34" charset="0"/>
              </a:rPr>
              <a:t> minerals are </a:t>
            </a:r>
            <a:r>
              <a:rPr lang="en-GB" sz="2600" u="sng" smtClean="0">
                <a:solidFill>
                  <a:srgbClr val="FFFF00"/>
                </a:solidFill>
                <a:latin typeface="Calibri" pitchFamily="34" charset="0"/>
              </a:rPr>
              <a:t>solid solutions</a:t>
            </a:r>
            <a:r>
              <a:rPr lang="en-GB" sz="2600" smtClean="0">
                <a:solidFill>
                  <a:schemeClr val="bg1"/>
                </a:solidFill>
                <a:latin typeface="Calibri" pitchFamily="34" charset="0"/>
              </a:rPr>
              <a:t> and do not contribute to the melt as their subsolidus compositions.</a:t>
            </a:r>
          </a:p>
          <a:p>
            <a:r>
              <a:rPr lang="en-GB" sz="2600" smtClean="0">
                <a:solidFill>
                  <a:schemeClr val="bg1"/>
                </a:solidFill>
                <a:latin typeface="Calibri" pitchFamily="34" charset="0"/>
              </a:rPr>
              <a:t>E.g. Na,Ca (in Cpx); Cr,Al (in Sp,Cpx,opx); Al,Ti (in Cpx,Sp); Al,Si (in Cpx,Opx).</a:t>
            </a:r>
          </a:p>
          <a:p>
            <a:r>
              <a:rPr lang="en-GB" sz="2600" smtClean="0">
                <a:solidFill>
                  <a:schemeClr val="bg1"/>
                </a:solidFill>
                <a:latin typeface="Calibri" pitchFamily="34" charset="0"/>
              </a:rPr>
              <a:t>Strictly speaking, a,b,c,d have no meaning.</a:t>
            </a:r>
          </a:p>
          <a:p>
            <a:r>
              <a:rPr lang="en-GB" sz="2600" smtClean="0">
                <a:solidFill>
                  <a:schemeClr val="bg1"/>
                </a:solidFill>
                <a:latin typeface="Calibri" pitchFamily="34" charset="0"/>
              </a:rPr>
              <a:t>In other words:</a:t>
            </a:r>
          </a:p>
          <a:p>
            <a:pPr algn="ctr"/>
            <a:r>
              <a:rPr lang="en-GB" sz="3200" smtClean="0">
                <a:solidFill>
                  <a:schemeClr val="bg1"/>
                </a:solidFill>
                <a:latin typeface="Calibri" pitchFamily="34" charset="0"/>
              </a:rPr>
              <a:t>Melting reactions are not simple expressions of subsolidus compositions.</a:t>
            </a:r>
            <a:endParaRPr lang="en-GB" sz="3200">
              <a:solidFill>
                <a:schemeClr val="bg1"/>
              </a:solidFill>
              <a:latin typeface="Calibri" pitchFamily="34" charset="0"/>
            </a:endParaRPr>
          </a:p>
        </p:txBody>
      </p:sp>
      <p:sp>
        <p:nvSpPr>
          <p:cNvPr id="7" name="Text Box 3"/>
          <p:cNvSpPr txBox="1">
            <a:spLocks noChangeArrowheads="1"/>
          </p:cNvSpPr>
          <p:nvPr/>
        </p:nvSpPr>
        <p:spPr bwMode="auto">
          <a:xfrm>
            <a:off x="204952" y="831850"/>
            <a:ext cx="8734096" cy="885825"/>
          </a:xfrm>
          <a:prstGeom prst="rect">
            <a:avLst/>
          </a:prstGeom>
          <a:noFill/>
          <a:ln w="9525">
            <a:noFill/>
            <a:miter lim="800000"/>
            <a:headEnd/>
            <a:tailEnd/>
          </a:ln>
          <a:effectLst/>
        </p:spPr>
        <p:txBody>
          <a:bodyPr wrap="square">
            <a:spAutoFit/>
          </a:bodyPr>
          <a:lstStyle/>
          <a:p>
            <a:pPr marL="342900" indent="-342900">
              <a:defRPr/>
            </a:pPr>
            <a:r>
              <a:rPr lang="en-GB" sz="2600" smtClean="0">
                <a:solidFill>
                  <a:srgbClr val="FFFF00"/>
                </a:solidFill>
                <a:effectLst>
                  <a:outerShdw blurRad="38100" dist="38100" dir="2700000" algn="tl">
                    <a:srgbClr val="000000"/>
                  </a:outerShdw>
                </a:effectLst>
                <a:latin typeface="Calibri" pitchFamily="34" charset="0"/>
                <a:sym typeface="Wingdings" pitchFamily="2" charset="2"/>
              </a:rPr>
              <a:t>In the melting region, decompression near-fractional melting is characterized by the reaction:</a:t>
            </a:r>
            <a:endParaRPr lang="en-GB" sz="2600">
              <a:solidFill>
                <a:srgbClr val="FFFF00"/>
              </a:solidFill>
              <a:effectLst>
                <a:outerShdw blurRad="38100" dist="38100" dir="2700000" algn="tl">
                  <a:srgbClr val="000000"/>
                </a:outerShdw>
              </a:effectLst>
              <a:latin typeface="Calibri" pitchFamily="34" charset="0"/>
              <a:sym typeface="Wingdings" pitchFamily="2" charset="2"/>
            </a:endParaRPr>
          </a:p>
        </p:txBody>
      </p:sp>
      <p:sp>
        <p:nvSpPr>
          <p:cNvPr id="8" name="Text Box 10"/>
          <p:cNvSpPr txBox="1">
            <a:spLocks noChangeArrowheads="1"/>
          </p:cNvSpPr>
          <p:nvPr/>
        </p:nvSpPr>
        <p:spPr bwMode="auto">
          <a:xfrm>
            <a:off x="204952" y="1858963"/>
            <a:ext cx="8734096" cy="677108"/>
          </a:xfrm>
          <a:prstGeom prst="rect">
            <a:avLst/>
          </a:prstGeom>
          <a:noFill/>
          <a:ln w="9525">
            <a:noFill/>
            <a:miter lim="800000"/>
            <a:headEnd/>
            <a:tailEnd/>
          </a:ln>
          <a:effectLst/>
        </p:spPr>
        <p:txBody>
          <a:bodyPr wrap="square">
            <a:spAutoFit/>
          </a:bodyPr>
          <a:lstStyle/>
          <a:p>
            <a:pPr algn="ctr">
              <a:defRPr/>
            </a:pPr>
            <a:r>
              <a:rPr lang="en-GB" sz="3800" smtClean="0">
                <a:solidFill>
                  <a:srgbClr val="FFFF00"/>
                </a:solidFill>
                <a:effectLst>
                  <a:outerShdw blurRad="38100" dist="38100" dir="2700000" algn="tl">
                    <a:srgbClr val="000000"/>
                  </a:outerShdw>
                </a:effectLst>
                <a:latin typeface="Calibri" pitchFamily="34" charset="0"/>
                <a:sym typeface="Wingdings" pitchFamily="2" charset="2"/>
              </a:rPr>
              <a:t>a</a:t>
            </a:r>
            <a:r>
              <a:rPr lang="en-GB" sz="3800" smtClean="0">
                <a:solidFill>
                  <a:schemeClr val="bg1"/>
                </a:solidFill>
                <a:effectLst>
                  <a:outerShdw blurRad="38100" dist="38100" dir="2700000" algn="tl">
                    <a:srgbClr val="000000"/>
                  </a:outerShdw>
                </a:effectLst>
                <a:latin typeface="Calibri" pitchFamily="34" charset="0"/>
                <a:sym typeface="Wingdings" pitchFamily="2" charset="2"/>
              </a:rPr>
              <a:t>Cpx </a:t>
            </a:r>
            <a:r>
              <a:rPr lang="en-GB" sz="3800" smtClean="0">
                <a:solidFill>
                  <a:srgbClr val="FF6600"/>
                </a:solidFill>
                <a:effectLst>
                  <a:outerShdw blurRad="38100" dist="38100" dir="2700000" algn="tl">
                    <a:srgbClr val="000000"/>
                  </a:outerShdw>
                </a:effectLst>
                <a:latin typeface="Calibri" pitchFamily="34" charset="0"/>
                <a:sym typeface="Wingdings" pitchFamily="2" charset="2"/>
              </a:rPr>
              <a:t>+ </a:t>
            </a:r>
            <a:r>
              <a:rPr lang="en-GB" sz="3800" smtClean="0">
                <a:solidFill>
                  <a:srgbClr val="FFFF00"/>
                </a:solidFill>
                <a:effectLst>
                  <a:outerShdw blurRad="38100" dist="38100" dir="2700000" algn="tl">
                    <a:srgbClr val="000000"/>
                  </a:outerShdw>
                </a:effectLst>
                <a:latin typeface="Calibri" pitchFamily="34" charset="0"/>
                <a:sym typeface="Wingdings" pitchFamily="2" charset="2"/>
              </a:rPr>
              <a:t>b</a:t>
            </a:r>
            <a:r>
              <a:rPr lang="en-GB" sz="3800" smtClean="0">
                <a:solidFill>
                  <a:schemeClr val="bg1"/>
                </a:solidFill>
                <a:effectLst>
                  <a:outerShdw blurRad="38100" dist="38100" dir="2700000" algn="tl">
                    <a:srgbClr val="000000"/>
                  </a:outerShdw>
                </a:effectLst>
                <a:latin typeface="Calibri" pitchFamily="34" charset="0"/>
                <a:sym typeface="Wingdings" pitchFamily="2" charset="2"/>
              </a:rPr>
              <a:t>Opx </a:t>
            </a:r>
            <a:r>
              <a:rPr lang="en-GB" sz="3800" smtClean="0">
                <a:solidFill>
                  <a:srgbClr val="FF6600"/>
                </a:solidFill>
                <a:effectLst>
                  <a:outerShdw blurRad="38100" dist="38100" dir="2700000" algn="tl">
                    <a:srgbClr val="000000"/>
                  </a:outerShdw>
                </a:effectLst>
                <a:latin typeface="Calibri" pitchFamily="34" charset="0"/>
                <a:sym typeface="Wingdings" pitchFamily="2" charset="2"/>
              </a:rPr>
              <a:t>+ </a:t>
            </a:r>
            <a:r>
              <a:rPr lang="en-GB" sz="3800" smtClean="0">
                <a:solidFill>
                  <a:srgbClr val="FFFF00"/>
                </a:solidFill>
                <a:effectLst>
                  <a:outerShdw blurRad="38100" dist="38100" dir="2700000" algn="tl">
                    <a:srgbClr val="000000"/>
                  </a:outerShdw>
                </a:effectLst>
                <a:latin typeface="Calibri" pitchFamily="34" charset="0"/>
                <a:sym typeface="Wingdings" pitchFamily="2" charset="2"/>
              </a:rPr>
              <a:t>c</a:t>
            </a:r>
            <a:r>
              <a:rPr lang="en-GB" sz="3800" smtClean="0">
                <a:solidFill>
                  <a:schemeClr val="bg1"/>
                </a:solidFill>
                <a:effectLst>
                  <a:outerShdw blurRad="38100" dist="38100" dir="2700000" algn="tl">
                    <a:srgbClr val="000000"/>
                  </a:outerShdw>
                </a:effectLst>
                <a:latin typeface="Calibri" pitchFamily="34" charset="0"/>
                <a:sym typeface="Wingdings" pitchFamily="2" charset="2"/>
              </a:rPr>
              <a:t>Sp </a:t>
            </a:r>
            <a:r>
              <a:rPr lang="en-GB" sz="3800" smtClean="0">
                <a:solidFill>
                  <a:srgbClr val="FF6600"/>
                </a:solidFill>
                <a:effectLst>
                  <a:outerShdw blurRad="38100" dist="38100" dir="2700000" algn="tl">
                    <a:srgbClr val="000000"/>
                  </a:outerShdw>
                </a:effectLst>
                <a:latin typeface="Calibri" pitchFamily="34" charset="0"/>
                <a:sym typeface="Wingdings" pitchFamily="2" charset="2"/>
              </a:rPr>
              <a:t>= </a:t>
            </a:r>
            <a:r>
              <a:rPr lang="en-GB" sz="3800" smtClean="0">
                <a:solidFill>
                  <a:srgbClr val="FFFF00"/>
                </a:solidFill>
                <a:effectLst>
                  <a:outerShdw blurRad="38100" dist="38100" dir="2700000" algn="tl">
                    <a:srgbClr val="000000"/>
                  </a:outerShdw>
                </a:effectLst>
                <a:latin typeface="Calibri" pitchFamily="34" charset="0"/>
                <a:sym typeface="Wingdings" pitchFamily="2" charset="2"/>
              </a:rPr>
              <a:t>d</a:t>
            </a:r>
            <a:r>
              <a:rPr lang="en-GB" sz="3800" smtClean="0">
                <a:solidFill>
                  <a:schemeClr val="bg1"/>
                </a:solidFill>
                <a:effectLst>
                  <a:outerShdw blurRad="38100" dist="38100" dir="2700000" algn="tl">
                    <a:srgbClr val="000000"/>
                  </a:outerShdw>
                </a:effectLst>
                <a:latin typeface="Calibri" pitchFamily="34" charset="0"/>
                <a:sym typeface="Wingdings" pitchFamily="2" charset="2"/>
              </a:rPr>
              <a:t>Ol</a:t>
            </a:r>
            <a:r>
              <a:rPr lang="en-GB" sz="3800" smtClean="0">
                <a:solidFill>
                  <a:srgbClr val="FF6600"/>
                </a:solidFill>
                <a:effectLst>
                  <a:outerShdw blurRad="38100" dist="38100" dir="2700000" algn="tl">
                    <a:srgbClr val="000000"/>
                  </a:outerShdw>
                </a:effectLst>
                <a:latin typeface="Calibri" pitchFamily="34" charset="0"/>
                <a:sym typeface="Wingdings" pitchFamily="2" charset="2"/>
              </a:rPr>
              <a:t> + </a:t>
            </a:r>
            <a:r>
              <a:rPr lang="en-GB" sz="3800" smtClean="0">
                <a:solidFill>
                  <a:srgbClr val="FFFF00"/>
                </a:solidFill>
                <a:effectLst>
                  <a:outerShdw blurRad="38100" dist="38100" dir="2700000" algn="tl">
                    <a:srgbClr val="000000"/>
                  </a:outerShdw>
                </a:effectLst>
                <a:latin typeface="Calibri" pitchFamily="34" charset="0"/>
                <a:sym typeface="Wingdings" pitchFamily="2" charset="2"/>
              </a:rPr>
              <a:t>1</a:t>
            </a:r>
            <a:r>
              <a:rPr lang="en-GB" sz="3800" smtClean="0">
                <a:solidFill>
                  <a:schemeClr val="bg1"/>
                </a:solidFill>
                <a:effectLst>
                  <a:outerShdw blurRad="38100" dist="38100" dir="2700000" algn="tl">
                    <a:srgbClr val="000000"/>
                  </a:outerShdw>
                </a:effectLst>
                <a:latin typeface="Calibri" pitchFamily="34" charset="0"/>
                <a:sym typeface="Wingdings" pitchFamily="2" charset="2"/>
              </a:rPr>
              <a:t>Melt</a:t>
            </a:r>
            <a:endParaRPr lang="en-GB" sz="3000">
              <a:solidFill>
                <a:srgbClr val="FFFF00"/>
              </a:solidFill>
              <a:effectLst>
                <a:outerShdw blurRad="38100" dist="38100" dir="2700000" algn="tl">
                  <a:srgbClr val="000000"/>
                </a:outerShdw>
              </a:effectLst>
              <a:latin typeface="Calibri" pitchFamily="34" charset="0"/>
              <a:sym typeface="Wingdings" pitchFamily="2" charset="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6">
                                            <p:txEl>
                                              <p:pRg st="4" end="4"/>
                                            </p:txEl>
                                          </p:spTgt>
                                        </p:tgtEl>
                                        <p:attrNameLst>
                                          <p:attrName>style.visibility</p:attrName>
                                        </p:attrNameLst>
                                      </p:cBhvr>
                                      <p:to>
                                        <p:strVal val="visible"/>
                                      </p:to>
                                    </p:set>
                                    <p:animEffect transition="in" filter="fade">
                                      <p:cBhvr>
                                        <p:cTn id="26"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26"/>
          <p:cNvGrpSpPr>
            <a:grpSpLocks/>
          </p:cNvGrpSpPr>
          <p:nvPr/>
        </p:nvGrpSpPr>
        <p:grpSpPr bwMode="auto">
          <a:xfrm>
            <a:off x="3663950" y="2033588"/>
            <a:ext cx="5472113" cy="4273550"/>
            <a:chOff x="2308" y="1281"/>
            <a:chExt cx="3447" cy="2692"/>
          </a:xfrm>
        </p:grpSpPr>
        <p:pic>
          <p:nvPicPr>
            <p:cNvPr id="41999" name="Picture 14"/>
            <p:cNvPicPr>
              <a:picLocks noChangeAspect="1" noChangeArrowheads="1"/>
            </p:cNvPicPr>
            <p:nvPr/>
          </p:nvPicPr>
          <p:blipFill>
            <a:blip r:embed="rId3" cstate="print"/>
            <a:srcRect l="1411" r="1271"/>
            <a:stretch>
              <a:fillRect/>
            </a:stretch>
          </p:blipFill>
          <p:spPr bwMode="auto">
            <a:xfrm>
              <a:off x="2308" y="1281"/>
              <a:ext cx="3447" cy="2692"/>
            </a:xfrm>
            <a:prstGeom prst="rect">
              <a:avLst/>
            </a:prstGeom>
            <a:noFill/>
            <a:ln w="9525" algn="ctr">
              <a:noFill/>
              <a:miter lim="800000"/>
              <a:headEnd/>
              <a:tailEnd/>
            </a:ln>
          </p:spPr>
        </p:pic>
        <p:sp>
          <p:nvSpPr>
            <p:cNvPr id="666644" name="Rectangle 20"/>
            <p:cNvSpPr>
              <a:spLocks noChangeArrowheads="1"/>
            </p:cNvSpPr>
            <p:nvPr/>
          </p:nvSpPr>
          <p:spPr bwMode="auto">
            <a:xfrm>
              <a:off x="2995" y="1799"/>
              <a:ext cx="159" cy="195"/>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sp>
          <p:nvSpPr>
            <p:cNvPr id="666645" name="Rectangle 21"/>
            <p:cNvSpPr>
              <a:spLocks noChangeArrowheads="1"/>
            </p:cNvSpPr>
            <p:nvPr/>
          </p:nvSpPr>
          <p:spPr bwMode="auto">
            <a:xfrm>
              <a:off x="2995" y="2437"/>
              <a:ext cx="300" cy="195"/>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sp>
          <p:nvSpPr>
            <p:cNvPr id="666646" name="Rectangle 22"/>
            <p:cNvSpPr>
              <a:spLocks noChangeArrowheads="1"/>
            </p:cNvSpPr>
            <p:nvPr/>
          </p:nvSpPr>
          <p:spPr bwMode="auto">
            <a:xfrm>
              <a:off x="2995" y="2934"/>
              <a:ext cx="300" cy="195"/>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sp>
          <p:nvSpPr>
            <p:cNvPr id="666647" name="Text Box 23"/>
            <p:cNvSpPr txBox="1">
              <a:spLocks noChangeArrowheads="1"/>
            </p:cNvSpPr>
            <p:nvPr/>
          </p:nvSpPr>
          <p:spPr bwMode="auto">
            <a:xfrm>
              <a:off x="3141" y="1676"/>
              <a:ext cx="295" cy="291"/>
            </a:xfrm>
            <a:prstGeom prst="rect">
              <a:avLst/>
            </a:prstGeom>
            <a:noFill/>
            <a:ln w="9525" algn="ctr">
              <a:noFill/>
              <a:miter lim="800000"/>
              <a:headEnd/>
              <a:tailEnd/>
            </a:ln>
            <a:effectLst/>
          </p:spPr>
          <p:txBody>
            <a:bodyPr wrap="none">
              <a:spAutoFit/>
            </a:bodyPr>
            <a:lstStyle/>
            <a:p>
              <a:pPr>
                <a:defRPr/>
              </a:pPr>
              <a:r>
                <a:rPr lang="en-GB" sz="2400" b="1" smtClean="0">
                  <a:solidFill>
                    <a:schemeClr val="tx1"/>
                  </a:solidFill>
                  <a:effectLst>
                    <a:outerShdw blurRad="38100" dist="38100" dir="2700000" algn="tl">
                      <a:srgbClr val="FFFFFF"/>
                    </a:outerShdw>
                  </a:effectLst>
                  <a:latin typeface="Calibri" pitchFamily="34" charset="0"/>
                </a:rPr>
                <a:t>Ol</a:t>
              </a:r>
              <a:endParaRPr lang="en-GB" sz="2400" b="1">
                <a:solidFill>
                  <a:schemeClr val="tx1"/>
                </a:solidFill>
                <a:effectLst>
                  <a:outerShdw blurRad="38100" dist="38100" dir="2700000" algn="tl">
                    <a:srgbClr val="FFFFFF"/>
                  </a:outerShdw>
                </a:effectLst>
                <a:latin typeface="Calibri" pitchFamily="34" charset="0"/>
              </a:endParaRPr>
            </a:p>
          </p:txBody>
        </p:sp>
        <p:sp>
          <p:nvSpPr>
            <p:cNvPr id="666648" name="Text Box 24"/>
            <p:cNvSpPr txBox="1">
              <a:spLocks noChangeArrowheads="1"/>
            </p:cNvSpPr>
            <p:nvPr/>
          </p:nvSpPr>
          <p:spPr bwMode="auto">
            <a:xfrm>
              <a:off x="3141" y="2270"/>
              <a:ext cx="437" cy="291"/>
            </a:xfrm>
            <a:prstGeom prst="rect">
              <a:avLst/>
            </a:prstGeom>
            <a:noFill/>
            <a:ln w="9525" algn="ctr">
              <a:noFill/>
              <a:miter lim="800000"/>
              <a:headEnd/>
              <a:tailEnd/>
            </a:ln>
            <a:effectLst/>
          </p:spPr>
          <p:txBody>
            <a:bodyPr wrap="none">
              <a:spAutoFit/>
            </a:bodyPr>
            <a:lstStyle/>
            <a:p>
              <a:pPr>
                <a:defRPr/>
              </a:pPr>
              <a:r>
                <a:rPr lang="en-GB" sz="2400" b="1" smtClean="0">
                  <a:solidFill>
                    <a:schemeClr val="tx1"/>
                  </a:solidFill>
                  <a:effectLst>
                    <a:outerShdw blurRad="38100" dist="38100" dir="2700000" algn="tl">
                      <a:srgbClr val="FFFFFF"/>
                    </a:outerShdw>
                  </a:effectLst>
                  <a:latin typeface="Calibri" pitchFamily="34" charset="0"/>
                </a:rPr>
                <a:t>Opx</a:t>
              </a:r>
              <a:endParaRPr lang="en-GB" sz="2400" b="1">
                <a:solidFill>
                  <a:schemeClr val="tx1"/>
                </a:solidFill>
                <a:effectLst>
                  <a:outerShdw blurRad="38100" dist="38100" dir="2700000" algn="tl">
                    <a:srgbClr val="FFFFFF"/>
                  </a:outerShdw>
                </a:effectLst>
                <a:latin typeface="Calibri" pitchFamily="34" charset="0"/>
              </a:endParaRPr>
            </a:p>
          </p:txBody>
        </p:sp>
        <p:sp>
          <p:nvSpPr>
            <p:cNvPr id="666649" name="Text Box 25"/>
            <p:cNvSpPr txBox="1">
              <a:spLocks noChangeArrowheads="1"/>
            </p:cNvSpPr>
            <p:nvPr/>
          </p:nvSpPr>
          <p:spPr bwMode="auto">
            <a:xfrm>
              <a:off x="3141" y="2855"/>
              <a:ext cx="409" cy="291"/>
            </a:xfrm>
            <a:prstGeom prst="rect">
              <a:avLst/>
            </a:prstGeom>
            <a:noFill/>
            <a:ln w="9525" algn="ctr">
              <a:noFill/>
              <a:miter lim="800000"/>
              <a:headEnd/>
              <a:tailEnd/>
            </a:ln>
            <a:effectLst/>
          </p:spPr>
          <p:txBody>
            <a:bodyPr wrap="none">
              <a:spAutoFit/>
            </a:bodyPr>
            <a:lstStyle/>
            <a:p>
              <a:pPr>
                <a:defRPr/>
              </a:pPr>
              <a:r>
                <a:rPr lang="en-GB" sz="2400" b="1" smtClean="0">
                  <a:solidFill>
                    <a:schemeClr val="tx1"/>
                  </a:solidFill>
                  <a:effectLst>
                    <a:outerShdw blurRad="38100" dist="38100" dir="2700000" algn="tl">
                      <a:srgbClr val="FFFFFF"/>
                    </a:outerShdw>
                  </a:effectLst>
                  <a:latin typeface="Calibri" pitchFamily="34" charset="0"/>
                </a:rPr>
                <a:t>Cpx</a:t>
              </a:r>
              <a:endParaRPr lang="en-GB" sz="2400" b="1">
                <a:solidFill>
                  <a:schemeClr val="tx1"/>
                </a:solidFill>
                <a:effectLst>
                  <a:outerShdw blurRad="38100" dist="38100" dir="2700000" algn="tl">
                    <a:srgbClr val="FFFFFF"/>
                  </a:outerShdw>
                </a:effectLst>
                <a:latin typeface="Calibri" pitchFamily="34" charset="0"/>
              </a:endParaRPr>
            </a:p>
          </p:txBody>
        </p:sp>
      </p:grpSp>
      <p:sp>
        <p:nvSpPr>
          <p:cNvPr id="666640" name="Rectangle 16"/>
          <p:cNvSpPr>
            <a:spLocks noChangeArrowheads="1"/>
          </p:cNvSpPr>
          <p:nvPr/>
        </p:nvSpPr>
        <p:spPr bwMode="auto">
          <a:xfrm>
            <a:off x="0" y="6302375"/>
            <a:ext cx="9144000" cy="555625"/>
          </a:xfrm>
          <a:prstGeom prst="rect">
            <a:avLst/>
          </a:prstGeom>
          <a:solidFill>
            <a:schemeClr val="tx1"/>
          </a:solidFill>
          <a:ln w="9525" algn="ctr">
            <a:noFill/>
            <a:miter lim="800000"/>
            <a:headEnd/>
            <a:tailEnd/>
          </a:ln>
          <a:effectLst/>
        </p:spPr>
        <p:txBody>
          <a:bodyPr wrap="none" anchor="ctr"/>
          <a:lstStyle/>
          <a:p>
            <a:pPr>
              <a:defRPr/>
            </a:pPr>
            <a:endParaRPr lang="en-GB">
              <a:latin typeface="Calibri" pitchFamily="34" charset="0"/>
            </a:endParaRPr>
          </a:p>
        </p:txBody>
      </p:sp>
      <p:sp>
        <p:nvSpPr>
          <p:cNvPr id="666626" name="Text Box 2"/>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en-GB" sz="3200" smtClean="0">
                <a:solidFill>
                  <a:schemeClr val="bg1"/>
                </a:solidFill>
                <a:effectLst>
                  <a:outerShdw blurRad="38100" dist="38100" dir="2700000" algn="tl">
                    <a:srgbClr val="000000"/>
                  </a:outerShdw>
                </a:effectLst>
                <a:latin typeface="Calibri" pitchFamily="34" charset="0"/>
              </a:rPr>
              <a:t>How a simple mantle melts</a:t>
            </a:r>
            <a:endParaRPr lang="en-GB" sz="3200">
              <a:solidFill>
                <a:schemeClr val="bg1"/>
              </a:solidFill>
              <a:effectLst>
                <a:outerShdw blurRad="38100" dist="38100" dir="2700000" algn="tl">
                  <a:srgbClr val="000000"/>
                </a:outerShdw>
              </a:effectLst>
              <a:latin typeface="Calibri" pitchFamily="34" charset="0"/>
            </a:endParaRPr>
          </a:p>
        </p:txBody>
      </p:sp>
      <p:sp>
        <p:nvSpPr>
          <p:cNvPr id="666627" name="Text Box 3"/>
          <p:cNvSpPr txBox="1">
            <a:spLocks noChangeArrowheads="1"/>
          </p:cNvSpPr>
          <p:nvPr/>
        </p:nvSpPr>
        <p:spPr bwMode="auto">
          <a:xfrm>
            <a:off x="482445" y="658813"/>
            <a:ext cx="8583768" cy="1373187"/>
          </a:xfrm>
          <a:prstGeom prst="rect">
            <a:avLst/>
          </a:prstGeom>
          <a:noFill/>
          <a:ln w="9525">
            <a:noFill/>
            <a:miter lim="800000"/>
            <a:headEnd/>
            <a:tailEnd/>
          </a:ln>
          <a:effectLst/>
        </p:spPr>
        <p:txBody>
          <a:bodyPr wrap="square">
            <a:spAutoFit/>
          </a:bodyPr>
          <a:lstStyle/>
          <a:p>
            <a:pPr>
              <a:defRPr/>
            </a:pPr>
            <a:r>
              <a:rPr lang="en-GB" sz="2800" smtClean="0">
                <a:solidFill>
                  <a:schemeClr val="bg1"/>
                </a:solidFill>
                <a:effectLst>
                  <a:outerShdw blurRad="38100" dist="38100" dir="2700000" algn="tl">
                    <a:srgbClr val="000000"/>
                  </a:outerShdw>
                </a:effectLst>
                <a:latin typeface="Calibri" pitchFamily="34" charset="0"/>
                <a:sym typeface="Wingdings" pitchFamily="2" charset="2"/>
              </a:rPr>
              <a:t>Residual</a:t>
            </a:r>
            <a:r>
              <a:rPr lang="en-GB" sz="2800" smtClean="0">
                <a:solidFill>
                  <a:srgbClr val="FFFF00"/>
                </a:solidFill>
                <a:effectLst>
                  <a:outerShdw blurRad="38100" dist="38100" dir="2700000" algn="tl">
                    <a:srgbClr val="000000"/>
                  </a:outerShdw>
                </a:effectLst>
                <a:latin typeface="Calibri" pitchFamily="34" charset="0"/>
                <a:sym typeface="Wingdings" pitchFamily="2" charset="2"/>
              </a:rPr>
              <a:t> (i.e., in abyssal peridotites) </a:t>
            </a:r>
            <a:r>
              <a:rPr lang="en-GB" sz="2800" i="1" smtClean="0">
                <a:solidFill>
                  <a:schemeClr val="bg1"/>
                </a:solidFill>
                <a:effectLst>
                  <a:outerShdw blurRad="38100" dist="38100" dir="2700000" algn="tl">
                    <a:srgbClr val="000000"/>
                  </a:outerShdw>
                </a:effectLst>
                <a:latin typeface="Calibri" pitchFamily="34" charset="0"/>
                <a:sym typeface="Wingdings" pitchFamily="2" charset="2"/>
              </a:rPr>
              <a:t>ol</a:t>
            </a:r>
            <a:r>
              <a:rPr lang="en-GB" sz="2800" smtClean="0">
                <a:solidFill>
                  <a:srgbClr val="FFFF00"/>
                </a:solidFill>
                <a:effectLst>
                  <a:outerShdw blurRad="38100" dist="38100" dir="2700000" algn="tl">
                    <a:srgbClr val="000000"/>
                  </a:outerShdw>
                </a:effectLst>
                <a:latin typeface="Calibri" pitchFamily="34" charset="0"/>
                <a:sym typeface="Wingdings" pitchFamily="2" charset="2"/>
              </a:rPr>
              <a:t>, </a:t>
            </a:r>
            <a:r>
              <a:rPr lang="en-GB" sz="2800" i="1" smtClean="0">
                <a:solidFill>
                  <a:schemeClr val="bg1"/>
                </a:solidFill>
                <a:effectLst>
                  <a:outerShdw blurRad="38100" dist="38100" dir="2700000" algn="tl">
                    <a:srgbClr val="000000"/>
                  </a:outerShdw>
                </a:effectLst>
                <a:latin typeface="Calibri" pitchFamily="34" charset="0"/>
                <a:sym typeface="Wingdings" pitchFamily="2" charset="2"/>
              </a:rPr>
              <a:t>opx</a:t>
            </a:r>
            <a:r>
              <a:rPr lang="en-GB" sz="2800" i="1" smtClean="0">
                <a:solidFill>
                  <a:srgbClr val="FFFF00"/>
                </a:solidFill>
                <a:effectLst>
                  <a:outerShdw blurRad="38100" dist="38100" dir="2700000" algn="tl">
                    <a:srgbClr val="000000"/>
                  </a:outerShdw>
                </a:effectLst>
                <a:latin typeface="Calibri" pitchFamily="34" charset="0"/>
                <a:sym typeface="Wingdings" pitchFamily="2" charset="2"/>
              </a:rPr>
              <a:t> </a:t>
            </a:r>
            <a:r>
              <a:rPr lang="en-GB" sz="2800" smtClean="0">
                <a:solidFill>
                  <a:srgbClr val="FFFF00"/>
                </a:solidFill>
                <a:effectLst>
                  <a:outerShdw blurRad="38100" dist="38100" dir="2700000" algn="tl">
                    <a:srgbClr val="000000"/>
                  </a:outerShdw>
                </a:effectLst>
                <a:latin typeface="Calibri" pitchFamily="34" charset="0"/>
                <a:sym typeface="Wingdings" pitchFamily="2" charset="2"/>
              </a:rPr>
              <a:t>and </a:t>
            </a:r>
            <a:r>
              <a:rPr lang="en-GB" sz="2800" i="1" smtClean="0">
                <a:solidFill>
                  <a:schemeClr val="bg1"/>
                </a:solidFill>
                <a:effectLst>
                  <a:outerShdw blurRad="38100" dist="38100" dir="2700000" algn="tl">
                    <a:srgbClr val="000000"/>
                  </a:outerShdw>
                </a:effectLst>
                <a:latin typeface="Calibri" pitchFamily="34" charset="0"/>
                <a:sym typeface="Wingdings" pitchFamily="2" charset="2"/>
              </a:rPr>
              <a:t>cpx </a:t>
            </a:r>
            <a:r>
              <a:rPr lang="en-GB" sz="2800" smtClean="0">
                <a:solidFill>
                  <a:srgbClr val="FFFF00"/>
                </a:solidFill>
                <a:effectLst>
                  <a:outerShdw blurRad="38100" dist="38100" dir="2700000" algn="tl">
                    <a:srgbClr val="000000"/>
                  </a:outerShdw>
                </a:effectLst>
                <a:latin typeface="Calibri" pitchFamily="34" charset="0"/>
                <a:sym typeface="Wingdings" pitchFamily="2" charset="2"/>
              </a:rPr>
              <a:t>modes of polybaric near-fractional melting model residues plotted against the extent of melting (</a:t>
            </a:r>
            <a:r>
              <a:rPr lang="en-GB" sz="2800" i="1" smtClean="0">
                <a:solidFill>
                  <a:srgbClr val="FFFF00"/>
                </a:solidFill>
                <a:effectLst>
                  <a:outerShdw blurRad="38100" dist="38100" dir="2700000" algn="tl">
                    <a:srgbClr val="000000"/>
                  </a:outerShdw>
                </a:effectLst>
                <a:latin typeface="Calibri" pitchFamily="34" charset="0"/>
                <a:sym typeface="Wingdings" pitchFamily="2" charset="2"/>
              </a:rPr>
              <a:t>F</a:t>
            </a:r>
            <a:r>
              <a:rPr lang="en-GB" sz="2800" smtClean="0">
                <a:solidFill>
                  <a:srgbClr val="FFFF00"/>
                </a:solidFill>
                <a:effectLst>
                  <a:outerShdw blurRad="38100" dist="38100" dir="2700000" algn="tl">
                    <a:srgbClr val="000000"/>
                  </a:outerShdw>
                </a:effectLst>
                <a:latin typeface="Calibri" pitchFamily="34" charset="0"/>
                <a:sym typeface="Wingdings" pitchFamily="2" charset="2"/>
              </a:rPr>
              <a:t>).</a:t>
            </a:r>
            <a:endParaRPr lang="en-GB" sz="2800">
              <a:solidFill>
                <a:srgbClr val="FFFF00"/>
              </a:solidFill>
              <a:effectLst>
                <a:outerShdw blurRad="38100" dist="38100" dir="2700000" algn="tl">
                  <a:srgbClr val="000000"/>
                </a:outerShdw>
              </a:effectLst>
              <a:latin typeface="Calibri" pitchFamily="34" charset="0"/>
              <a:sym typeface="Wingdings" pitchFamily="2" charset="2"/>
            </a:endParaRPr>
          </a:p>
        </p:txBody>
      </p:sp>
      <p:sp>
        <p:nvSpPr>
          <p:cNvPr id="666634" name="Text Box 10"/>
          <p:cNvSpPr txBox="1">
            <a:spLocks noChangeArrowheads="1"/>
          </p:cNvSpPr>
          <p:nvPr/>
        </p:nvSpPr>
        <p:spPr bwMode="auto">
          <a:xfrm>
            <a:off x="4318000" y="6313488"/>
            <a:ext cx="4032250" cy="304800"/>
          </a:xfrm>
          <a:prstGeom prst="rect">
            <a:avLst/>
          </a:prstGeom>
          <a:noFill/>
          <a:ln w="9525" algn="ctr">
            <a:noFill/>
            <a:miter lim="800000"/>
            <a:headEnd/>
            <a:tailEnd/>
          </a:ln>
          <a:effectLst/>
        </p:spPr>
        <p:txBody>
          <a:bodyPr>
            <a:spAutoFit/>
          </a:bodyPr>
          <a:lstStyle/>
          <a:p>
            <a:pPr>
              <a:defRPr/>
            </a:pPr>
            <a:r>
              <a:rPr lang="en-GB" sz="1400" dirty="0" err="1" smtClean="0">
                <a:solidFill>
                  <a:schemeClr val="bg1"/>
                </a:solidFill>
                <a:effectLst>
                  <a:outerShdw blurRad="38100" dist="38100" dir="2700000" algn="tl">
                    <a:srgbClr val="000000"/>
                  </a:outerShdw>
                </a:effectLst>
                <a:latin typeface="Calibri" pitchFamily="34" charset="0"/>
              </a:rPr>
              <a:t>Niu</a:t>
            </a:r>
            <a:r>
              <a:rPr lang="en-GB" sz="1400" dirty="0" smtClean="0">
                <a:solidFill>
                  <a:schemeClr val="bg1"/>
                </a:solidFill>
                <a:effectLst>
                  <a:outerShdw blurRad="38100" dist="38100" dir="2700000" algn="tl">
                    <a:srgbClr val="000000"/>
                  </a:outerShdw>
                </a:effectLst>
                <a:latin typeface="Calibri" pitchFamily="34" charset="0"/>
              </a:rPr>
              <a:t>, </a:t>
            </a:r>
            <a:r>
              <a:rPr lang="en-GB" sz="1400" dirty="0" smtClean="0">
                <a:solidFill>
                  <a:schemeClr val="bg1"/>
                </a:solidFill>
                <a:effectLst>
                  <a:outerShdw blurRad="38100" dist="38100" dir="2700000" algn="tl">
                    <a:srgbClr val="000000"/>
                  </a:outerShdw>
                </a:effectLst>
                <a:latin typeface="Calibri" pitchFamily="34" charset="0"/>
              </a:rPr>
              <a:t>1997 (J</a:t>
            </a:r>
            <a:r>
              <a:rPr lang="en-GB" sz="1400" dirty="0" smtClean="0">
                <a:solidFill>
                  <a:schemeClr val="bg1"/>
                </a:solidFill>
                <a:effectLst>
                  <a:outerShdw blurRad="38100" dist="38100" dir="2700000" algn="tl">
                    <a:srgbClr val="000000"/>
                  </a:outerShdw>
                </a:effectLst>
                <a:latin typeface="Calibri" pitchFamily="34" charset="0"/>
              </a:rPr>
              <a:t>. Petrol.,  38, </a:t>
            </a:r>
            <a:r>
              <a:rPr lang="en-GB" sz="1400" dirty="0" smtClean="0">
                <a:solidFill>
                  <a:schemeClr val="bg1"/>
                </a:solidFill>
                <a:effectLst>
                  <a:outerShdw blurRad="38100" dist="38100" dir="2700000" algn="tl">
                    <a:srgbClr val="000000"/>
                  </a:outerShdw>
                </a:effectLst>
                <a:latin typeface="Calibri" pitchFamily="34" charset="0"/>
              </a:rPr>
              <a:t>1047-1074)</a:t>
            </a:r>
            <a:endParaRPr lang="en-GB" sz="1400" dirty="0">
              <a:solidFill>
                <a:schemeClr val="bg1"/>
              </a:solidFill>
              <a:effectLst>
                <a:outerShdw blurRad="38100" dist="38100" dir="2700000" algn="tl">
                  <a:srgbClr val="000000"/>
                </a:outerShdw>
              </a:effectLst>
              <a:latin typeface="Calibri" pitchFamily="34" charset="0"/>
            </a:endParaRPr>
          </a:p>
        </p:txBody>
      </p:sp>
      <p:sp>
        <p:nvSpPr>
          <p:cNvPr id="666639" name="Text Box 15"/>
          <p:cNvSpPr txBox="1">
            <a:spLocks noChangeArrowheads="1"/>
          </p:cNvSpPr>
          <p:nvPr/>
        </p:nvSpPr>
        <p:spPr bwMode="auto">
          <a:xfrm>
            <a:off x="236483" y="1927225"/>
            <a:ext cx="3444930" cy="4893647"/>
          </a:xfrm>
          <a:prstGeom prst="rect">
            <a:avLst/>
          </a:prstGeom>
          <a:noFill/>
          <a:ln w="9525">
            <a:noFill/>
            <a:miter lim="800000"/>
            <a:headEnd/>
            <a:tailEnd/>
          </a:ln>
          <a:effectLst/>
        </p:spPr>
        <p:txBody>
          <a:bodyPr wrap="square">
            <a:spAutoFit/>
          </a:bodyPr>
          <a:lstStyle/>
          <a:p>
            <a:pPr>
              <a:defRPr/>
            </a:pPr>
            <a:r>
              <a:rPr lang="en-GB" sz="2600" smtClean="0">
                <a:solidFill>
                  <a:schemeClr val="bg1"/>
                </a:solidFill>
                <a:effectLst>
                  <a:outerShdw blurRad="38100" dist="38100" dir="2700000" algn="tl">
                    <a:srgbClr val="000000"/>
                  </a:outerShdw>
                </a:effectLst>
                <a:latin typeface="Calibri" pitchFamily="34" charset="0"/>
                <a:sym typeface="Wingdings" pitchFamily="2" charset="2"/>
              </a:rPr>
              <a:t>Opx and Cpx are consumed, while Ol is produced during mantle partial melting.</a:t>
            </a:r>
          </a:p>
          <a:p>
            <a:pPr>
              <a:defRPr/>
            </a:pPr>
            <a:r>
              <a:rPr lang="en-GB" sz="2600" smtClean="0">
                <a:solidFill>
                  <a:srgbClr val="FFFF00"/>
                </a:solidFill>
                <a:effectLst>
                  <a:outerShdw blurRad="38100" dist="38100" dir="2700000" algn="tl">
                    <a:srgbClr val="000000"/>
                  </a:outerShdw>
                </a:effectLst>
                <a:latin typeface="Calibri" pitchFamily="34" charset="0"/>
                <a:sym typeface="Wingdings" pitchFamily="2" charset="2"/>
              </a:rPr>
              <a:t>Each line is a decompression path with increasing </a:t>
            </a:r>
            <a:r>
              <a:rPr lang="en-GB" sz="2600" i="1" smtClean="0">
                <a:solidFill>
                  <a:srgbClr val="FFFF00"/>
                </a:solidFill>
                <a:effectLst>
                  <a:outerShdw blurRad="38100" dist="38100" dir="2700000" algn="tl">
                    <a:srgbClr val="000000"/>
                  </a:outerShdw>
                </a:effectLst>
                <a:latin typeface="Calibri" pitchFamily="34" charset="0"/>
                <a:sym typeface="Wingdings" pitchFamily="2" charset="2"/>
              </a:rPr>
              <a:t>F</a:t>
            </a:r>
            <a:r>
              <a:rPr lang="en-GB" sz="2600" smtClean="0">
                <a:solidFill>
                  <a:srgbClr val="FFFF00"/>
                </a:solidFill>
                <a:effectLst>
                  <a:outerShdw blurRad="38100" dist="38100" dir="2700000" algn="tl">
                    <a:srgbClr val="000000"/>
                  </a:outerShdw>
                </a:effectLst>
                <a:latin typeface="Calibri" pitchFamily="34" charset="0"/>
                <a:sym typeface="Wingdings" pitchFamily="2" charset="2"/>
              </a:rPr>
              <a:t>, beginning at appropriate solidus depths:</a:t>
            </a:r>
          </a:p>
          <a:p>
            <a:pPr>
              <a:defRPr/>
            </a:pPr>
            <a:r>
              <a:rPr lang="en-GB" sz="2600" smtClean="0">
                <a:solidFill>
                  <a:srgbClr val="FFFF00"/>
                </a:solidFill>
                <a:effectLst>
                  <a:outerShdw blurRad="38100" dist="38100" dir="2700000" algn="tl">
                    <a:srgbClr val="000000"/>
                  </a:outerShdw>
                </a:effectLst>
                <a:latin typeface="Calibri" pitchFamily="34" charset="0"/>
                <a:sym typeface="Wingdings" pitchFamily="2" charset="2"/>
              </a:rPr>
              <a:t>(</a:t>
            </a:r>
            <a:r>
              <a:rPr lang="en-GB" sz="2600" i="1" smtClean="0">
                <a:solidFill>
                  <a:srgbClr val="FFFF00"/>
                </a:solidFill>
                <a:effectLst>
                  <a:outerShdw blurRad="38100" dist="38100" dir="2700000" algn="tl">
                    <a:srgbClr val="000000"/>
                  </a:outerShdw>
                </a:effectLst>
                <a:latin typeface="Calibri" pitchFamily="34" charset="0"/>
                <a:sym typeface="Wingdings" pitchFamily="2" charset="2"/>
              </a:rPr>
              <a:t>P</a:t>
            </a:r>
            <a:r>
              <a:rPr lang="en-GB" sz="2600" smtClean="0">
                <a:solidFill>
                  <a:srgbClr val="FFFF00"/>
                </a:solidFill>
                <a:effectLst>
                  <a:outerShdw blurRad="38100" dist="38100" dir="2700000" algn="tl">
                    <a:srgbClr val="000000"/>
                  </a:outerShdw>
                </a:effectLst>
                <a:latin typeface="Calibri" pitchFamily="34" charset="0"/>
                <a:sym typeface="Wingdings" pitchFamily="2" charset="2"/>
              </a:rPr>
              <a:t>o = 30, 20, 10 kbar) and ending at ~3 kbar.</a:t>
            </a:r>
            <a:endParaRPr lang="en-GB" sz="2600">
              <a:solidFill>
                <a:srgbClr val="FFFF00"/>
              </a:solidFill>
              <a:effectLst>
                <a:outerShdw blurRad="38100" dist="38100" dir="2700000" algn="tl">
                  <a:srgbClr val="000000"/>
                </a:outerShdw>
              </a:effectLst>
              <a:latin typeface="Calibri" pitchFamily="34" charset="0"/>
              <a:sym typeface="Wingdings" pitchFamily="2" charset="2"/>
            </a:endParaRPr>
          </a:p>
        </p:txBody>
      </p:sp>
      <p:sp>
        <p:nvSpPr>
          <p:cNvPr id="666641" name="AutoShape 17"/>
          <p:cNvSpPr>
            <a:spLocks noChangeArrowheads="1"/>
          </p:cNvSpPr>
          <p:nvPr/>
        </p:nvSpPr>
        <p:spPr bwMode="auto">
          <a:xfrm rot="792718">
            <a:off x="4797425" y="4233863"/>
            <a:ext cx="3952875" cy="746125"/>
          </a:xfrm>
          <a:prstGeom prst="rightArrow">
            <a:avLst>
              <a:gd name="adj1" fmla="val 50000"/>
              <a:gd name="adj2" fmla="val 132447"/>
            </a:avLst>
          </a:prstGeom>
          <a:solidFill>
            <a:srgbClr val="FFFF00">
              <a:alpha val="50000"/>
            </a:srgbClr>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666642" name="AutoShape 18"/>
          <p:cNvSpPr>
            <a:spLocks noChangeArrowheads="1"/>
          </p:cNvSpPr>
          <p:nvPr/>
        </p:nvSpPr>
        <p:spPr bwMode="auto">
          <a:xfrm rot="529914">
            <a:off x="4797425" y="4994275"/>
            <a:ext cx="3952875" cy="746125"/>
          </a:xfrm>
          <a:prstGeom prst="rightArrow">
            <a:avLst>
              <a:gd name="adj1" fmla="val 50000"/>
              <a:gd name="adj2" fmla="val 132447"/>
            </a:avLst>
          </a:prstGeom>
          <a:solidFill>
            <a:srgbClr val="0099FF">
              <a:alpha val="50000"/>
            </a:srgbClr>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666643" name="AutoShape 19"/>
          <p:cNvSpPr>
            <a:spLocks noChangeArrowheads="1"/>
          </p:cNvSpPr>
          <p:nvPr/>
        </p:nvSpPr>
        <p:spPr bwMode="auto">
          <a:xfrm rot="-234465">
            <a:off x="4797425" y="2751138"/>
            <a:ext cx="3952875" cy="746125"/>
          </a:xfrm>
          <a:prstGeom prst="rightArrow">
            <a:avLst>
              <a:gd name="adj1" fmla="val 50000"/>
              <a:gd name="adj2" fmla="val 132447"/>
            </a:avLst>
          </a:prstGeom>
          <a:solidFill>
            <a:srgbClr val="FF0000">
              <a:alpha val="50000"/>
            </a:srgbClr>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666652" name="Rectangle 28"/>
          <p:cNvSpPr>
            <a:spLocks noChangeArrowheads="1"/>
          </p:cNvSpPr>
          <p:nvPr/>
        </p:nvSpPr>
        <p:spPr bwMode="auto">
          <a:xfrm>
            <a:off x="3690938" y="2992438"/>
            <a:ext cx="587375" cy="2155825"/>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sp>
        <p:nvSpPr>
          <p:cNvPr id="666651" name="AutoShape 27"/>
          <p:cNvSpPr>
            <a:spLocks noChangeArrowheads="1"/>
          </p:cNvSpPr>
          <p:nvPr/>
        </p:nvSpPr>
        <p:spPr bwMode="auto">
          <a:xfrm>
            <a:off x="3727450" y="2971800"/>
            <a:ext cx="596900" cy="2279650"/>
          </a:xfrm>
          <a:prstGeom prst="roundRect">
            <a:avLst>
              <a:gd name="adj" fmla="val 16667"/>
            </a:avLst>
          </a:prstGeom>
          <a:solidFill>
            <a:srgbClr val="FF99FF"/>
          </a:solidFill>
          <a:ln w="19050" algn="ctr">
            <a:solidFill>
              <a:schemeClr val="tx1"/>
            </a:solidFill>
            <a:round/>
            <a:headEnd/>
            <a:tailEnd/>
          </a:ln>
          <a:effectLst/>
        </p:spPr>
        <p:txBody>
          <a:bodyPr wrap="none" anchor="ctr"/>
          <a:lstStyle/>
          <a:p>
            <a:pPr>
              <a:defRPr/>
            </a:pPr>
            <a:endParaRPr lang="en-GB">
              <a:latin typeface="Calibri" pitchFamily="34" charset="0"/>
            </a:endParaRPr>
          </a:p>
        </p:txBody>
      </p:sp>
      <p:sp>
        <p:nvSpPr>
          <p:cNvPr id="666653" name="Text Box 29"/>
          <p:cNvSpPr txBox="1">
            <a:spLocks noChangeArrowheads="1"/>
          </p:cNvSpPr>
          <p:nvPr/>
        </p:nvSpPr>
        <p:spPr bwMode="auto">
          <a:xfrm rot="-5400000">
            <a:off x="3104958" y="3796316"/>
            <a:ext cx="1838708" cy="590931"/>
          </a:xfrm>
          <a:prstGeom prst="rect">
            <a:avLst/>
          </a:prstGeom>
          <a:noFill/>
          <a:ln w="9525" algn="ctr">
            <a:noFill/>
            <a:miter lim="800000"/>
            <a:headEnd/>
            <a:tailEnd/>
          </a:ln>
        </p:spPr>
        <p:txBody>
          <a:bodyPr wrap="none">
            <a:spAutoFit/>
          </a:bodyPr>
          <a:lstStyle/>
          <a:p>
            <a:pPr>
              <a:lnSpc>
                <a:spcPct val="80000"/>
              </a:lnSpc>
            </a:pPr>
            <a:r>
              <a:rPr lang="en-GB" sz="2000">
                <a:solidFill>
                  <a:schemeClr val="tx1"/>
                </a:solidFill>
                <a:effectLst/>
                <a:latin typeface="Calibri" pitchFamily="34" charset="0"/>
              </a:rPr>
              <a:t>Residual Modes</a:t>
            </a:r>
          </a:p>
          <a:p>
            <a:pPr>
              <a:lnSpc>
                <a:spcPct val="80000"/>
              </a:lnSpc>
            </a:pPr>
            <a:r>
              <a:rPr lang="en-GB" sz="2000">
                <a:solidFill>
                  <a:schemeClr val="tx1"/>
                </a:solidFill>
                <a:effectLst/>
                <a:latin typeface="Calibri" pitchFamily="34" charset="0"/>
              </a:rPr>
              <a:t>(weight fraction</a:t>
            </a:r>
          </a:p>
        </p:txBody>
      </p:sp>
      <p:sp>
        <p:nvSpPr>
          <p:cNvPr id="666655" name="Line 31"/>
          <p:cNvSpPr>
            <a:spLocks noChangeShapeType="1"/>
          </p:cNvSpPr>
          <p:nvPr/>
        </p:nvSpPr>
        <p:spPr bwMode="auto">
          <a:xfrm>
            <a:off x="5419725" y="6205538"/>
            <a:ext cx="2776538" cy="0"/>
          </a:xfrm>
          <a:prstGeom prst="line">
            <a:avLst/>
          </a:prstGeom>
          <a:noFill/>
          <a:ln w="38100">
            <a:solidFill>
              <a:srgbClr val="FF0000"/>
            </a:solidFill>
            <a:round/>
            <a:headEnd type="none" w="med" len="med"/>
            <a:tailEnd type="arrow" w="med" len="med"/>
          </a:ln>
          <a:effectLst/>
        </p:spPr>
        <p:txBody>
          <a:bodyPr anchor="ctr"/>
          <a:lstStyle/>
          <a:p>
            <a:pPr>
              <a:defRPr/>
            </a:pPr>
            <a:endParaRPr lang="en-GB">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66627"/>
                                        </p:tgtEl>
                                        <p:attrNameLst>
                                          <p:attrName>style.visibility</p:attrName>
                                        </p:attrNameLst>
                                      </p:cBhvr>
                                      <p:to>
                                        <p:strVal val="visible"/>
                                      </p:to>
                                    </p:set>
                                    <p:animEffect transition="in" filter="fade">
                                      <p:cBhvr>
                                        <p:cTn id="7" dur="500"/>
                                        <p:tgtEl>
                                          <p:spTgt spid="66662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666652"/>
                                        </p:tgtEl>
                                        <p:attrNameLst>
                                          <p:attrName>style.visibility</p:attrName>
                                        </p:attrNameLst>
                                      </p:cBhvr>
                                      <p:to>
                                        <p:strVal val="visible"/>
                                      </p:to>
                                    </p:set>
                                    <p:animEffect transition="in" filter="fade">
                                      <p:cBhvr>
                                        <p:cTn id="14" dur="500"/>
                                        <p:tgtEl>
                                          <p:spTgt spid="66665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666653"/>
                                        </p:tgtEl>
                                        <p:attrNameLst>
                                          <p:attrName>style.visibility</p:attrName>
                                        </p:attrNameLst>
                                      </p:cBhvr>
                                      <p:to>
                                        <p:strVal val="visible"/>
                                      </p:to>
                                    </p:set>
                                    <p:animEffect transition="in" filter="fade">
                                      <p:cBhvr>
                                        <p:cTn id="17" dur="500"/>
                                        <p:tgtEl>
                                          <p:spTgt spid="666653"/>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666634">
                                            <p:txEl>
                                              <p:pRg st="0" end="0"/>
                                            </p:txEl>
                                          </p:spTgt>
                                        </p:tgtEl>
                                        <p:attrNameLst>
                                          <p:attrName>style.visibility</p:attrName>
                                        </p:attrNameLst>
                                      </p:cBhvr>
                                      <p:to>
                                        <p:strVal val="visible"/>
                                      </p:to>
                                    </p:set>
                                    <p:animEffect transition="in" filter="fade">
                                      <p:cBhvr>
                                        <p:cTn id="21" dur="500"/>
                                        <p:tgtEl>
                                          <p:spTgt spid="666634">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66651"/>
                                        </p:tgtEl>
                                        <p:attrNameLst>
                                          <p:attrName>style.visibility</p:attrName>
                                        </p:attrNameLst>
                                      </p:cBhvr>
                                      <p:to>
                                        <p:strVal val="visible"/>
                                      </p:to>
                                    </p:set>
                                    <p:animEffect transition="in" filter="fade">
                                      <p:cBhvr>
                                        <p:cTn id="26" dur="1000"/>
                                        <p:tgtEl>
                                          <p:spTgt spid="66665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666655"/>
                                        </p:tgtEl>
                                        <p:attrNameLst>
                                          <p:attrName>style.visibility</p:attrName>
                                        </p:attrNameLst>
                                      </p:cBhvr>
                                      <p:to>
                                        <p:strVal val="visible"/>
                                      </p:to>
                                    </p:set>
                                    <p:animEffect transition="in" filter="wipe(left)">
                                      <p:cBhvr>
                                        <p:cTn id="31" dur="500"/>
                                        <p:tgtEl>
                                          <p:spTgt spid="66665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66639">
                                            <p:txEl>
                                              <p:pRg st="0" end="0"/>
                                            </p:txEl>
                                          </p:spTgt>
                                        </p:tgtEl>
                                        <p:attrNameLst>
                                          <p:attrName>style.visibility</p:attrName>
                                        </p:attrNameLst>
                                      </p:cBhvr>
                                      <p:to>
                                        <p:strVal val="visible"/>
                                      </p:to>
                                    </p:set>
                                    <p:animEffect transition="in" filter="fade">
                                      <p:cBhvr>
                                        <p:cTn id="36" dur="500"/>
                                        <p:tgtEl>
                                          <p:spTgt spid="666639">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666641"/>
                                        </p:tgtEl>
                                        <p:attrNameLst>
                                          <p:attrName>style.visibility</p:attrName>
                                        </p:attrNameLst>
                                      </p:cBhvr>
                                      <p:to>
                                        <p:strVal val="visible"/>
                                      </p:to>
                                    </p:set>
                                    <p:animEffect transition="in" filter="wipe(left)">
                                      <p:cBhvr>
                                        <p:cTn id="41" dur="2000"/>
                                        <p:tgtEl>
                                          <p:spTgt spid="666641"/>
                                        </p:tgtEl>
                                      </p:cBhvr>
                                    </p:animEffect>
                                  </p:childTnLst>
                                </p:cTn>
                              </p:par>
                            </p:childTnLst>
                          </p:cTn>
                        </p:par>
                        <p:par>
                          <p:cTn id="42" fill="hold">
                            <p:stCondLst>
                              <p:cond delay="2000"/>
                            </p:stCondLst>
                            <p:childTnLst>
                              <p:par>
                                <p:cTn id="43" presetID="22" presetClass="entr" presetSubtype="8" fill="hold" grpId="0" nodeType="afterEffect">
                                  <p:stCondLst>
                                    <p:cond delay="0"/>
                                  </p:stCondLst>
                                  <p:childTnLst>
                                    <p:set>
                                      <p:cBhvr>
                                        <p:cTn id="44" dur="1" fill="hold">
                                          <p:stCondLst>
                                            <p:cond delay="0"/>
                                          </p:stCondLst>
                                        </p:cTn>
                                        <p:tgtEl>
                                          <p:spTgt spid="666642"/>
                                        </p:tgtEl>
                                        <p:attrNameLst>
                                          <p:attrName>style.visibility</p:attrName>
                                        </p:attrNameLst>
                                      </p:cBhvr>
                                      <p:to>
                                        <p:strVal val="visible"/>
                                      </p:to>
                                    </p:set>
                                    <p:animEffect transition="in" filter="wipe(left)">
                                      <p:cBhvr>
                                        <p:cTn id="45" dur="2000"/>
                                        <p:tgtEl>
                                          <p:spTgt spid="666642"/>
                                        </p:tgtEl>
                                      </p:cBhvr>
                                    </p:animEffect>
                                  </p:childTnLst>
                                </p:cTn>
                              </p:par>
                            </p:childTnLst>
                          </p:cTn>
                        </p:par>
                        <p:par>
                          <p:cTn id="46" fill="hold">
                            <p:stCondLst>
                              <p:cond delay="4000"/>
                            </p:stCondLst>
                            <p:childTnLst>
                              <p:par>
                                <p:cTn id="47" presetID="22" presetClass="entr" presetSubtype="8" fill="hold" grpId="0" nodeType="afterEffect">
                                  <p:stCondLst>
                                    <p:cond delay="0"/>
                                  </p:stCondLst>
                                  <p:childTnLst>
                                    <p:set>
                                      <p:cBhvr>
                                        <p:cTn id="48" dur="1" fill="hold">
                                          <p:stCondLst>
                                            <p:cond delay="0"/>
                                          </p:stCondLst>
                                        </p:cTn>
                                        <p:tgtEl>
                                          <p:spTgt spid="666643"/>
                                        </p:tgtEl>
                                        <p:attrNameLst>
                                          <p:attrName>style.visibility</p:attrName>
                                        </p:attrNameLst>
                                      </p:cBhvr>
                                      <p:to>
                                        <p:strVal val="visible"/>
                                      </p:to>
                                    </p:set>
                                    <p:animEffect transition="in" filter="wipe(left)">
                                      <p:cBhvr>
                                        <p:cTn id="49" dur="2000"/>
                                        <p:tgtEl>
                                          <p:spTgt spid="666643"/>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666639">
                                            <p:txEl>
                                              <p:pRg st="1" end="1"/>
                                            </p:txEl>
                                          </p:spTgt>
                                        </p:tgtEl>
                                        <p:attrNameLst>
                                          <p:attrName>style.visibility</p:attrName>
                                        </p:attrNameLst>
                                      </p:cBhvr>
                                      <p:to>
                                        <p:strVal val="visible"/>
                                      </p:to>
                                    </p:set>
                                    <p:animEffect transition="in" filter="fade">
                                      <p:cBhvr>
                                        <p:cTn id="54" dur="500"/>
                                        <p:tgtEl>
                                          <p:spTgt spid="666639">
                                            <p:txEl>
                                              <p:pRg st="1" end="1"/>
                                            </p:txEl>
                                          </p:spTgt>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666639">
                                            <p:txEl>
                                              <p:pRg st="2" end="2"/>
                                            </p:txEl>
                                          </p:spTgt>
                                        </p:tgtEl>
                                        <p:attrNameLst>
                                          <p:attrName>style.visibility</p:attrName>
                                        </p:attrNameLst>
                                      </p:cBhvr>
                                      <p:to>
                                        <p:strVal val="visible"/>
                                      </p:to>
                                    </p:set>
                                    <p:animEffect transition="in" filter="fade">
                                      <p:cBhvr>
                                        <p:cTn id="57" dur="500"/>
                                        <p:tgtEl>
                                          <p:spTgt spid="66663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6627" grpId="0" autoUpdateAnimBg="0"/>
      <p:bldP spid="666639" grpId="0" build="p" autoUpdateAnimBg="0"/>
      <p:bldP spid="666641" grpId="0" animBg="1"/>
      <p:bldP spid="666642" grpId="0" animBg="1"/>
      <p:bldP spid="666643" grpId="0" animBg="1"/>
      <p:bldP spid="666652" grpId="0" animBg="1"/>
      <p:bldP spid="666651" grpId="0" animBg="1"/>
      <p:bldP spid="666653" grpId="0"/>
    </p:bld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83011" name="Text Box 3"/>
          <p:cNvSpPr txBox="1">
            <a:spLocks noChangeArrowheads="1"/>
          </p:cNvSpPr>
          <p:nvPr/>
        </p:nvSpPr>
        <p:spPr bwMode="auto">
          <a:xfrm>
            <a:off x="0" y="644525"/>
            <a:ext cx="9066213" cy="1520825"/>
          </a:xfrm>
          <a:prstGeom prst="rect">
            <a:avLst/>
          </a:prstGeom>
          <a:noFill/>
          <a:ln w="9525">
            <a:noFill/>
            <a:miter lim="800000"/>
            <a:headEnd/>
            <a:tailEnd/>
          </a:ln>
          <a:effectLst/>
        </p:spPr>
        <p:txBody>
          <a:bodyPr>
            <a:spAutoFit/>
          </a:bodyPr>
          <a:lstStyle/>
          <a:p>
            <a:pPr>
              <a:lnSpc>
                <a:spcPct val="90000"/>
              </a:lnSpc>
              <a:defRPr/>
            </a:pPr>
            <a:r>
              <a:rPr lang="it-IT" sz="2600">
                <a:solidFill>
                  <a:srgbClr val="FFFF00"/>
                </a:solidFill>
                <a:effectLst>
                  <a:outerShdw blurRad="38100" dist="38100" dir="2700000" algn="tl">
                    <a:srgbClr val="000000"/>
                  </a:outerShdw>
                </a:effectLst>
                <a:latin typeface="Calibri" pitchFamily="34" charset="0"/>
                <a:sym typeface="Wingdings" pitchFamily="2" charset="2"/>
              </a:rPr>
              <a:t>MELTING MODES. Clearly </a:t>
            </a:r>
            <a:r>
              <a:rPr lang="it-IT" sz="2600" i="1">
                <a:solidFill>
                  <a:schemeClr val="bg1"/>
                </a:solidFill>
                <a:effectLst>
                  <a:outerShdw blurRad="38100" dist="38100" dir="2700000" algn="tl">
                    <a:srgbClr val="000000"/>
                  </a:outerShdw>
                </a:effectLst>
                <a:latin typeface="Calibri" pitchFamily="34" charset="0"/>
                <a:sym typeface="Wingdings" pitchFamily="2" charset="2"/>
              </a:rPr>
              <a:t>ol </a:t>
            </a:r>
            <a:r>
              <a:rPr lang="it-IT" sz="2600">
                <a:solidFill>
                  <a:srgbClr val="FFFF00"/>
                </a:solidFill>
                <a:effectLst>
                  <a:outerShdw blurRad="38100" dist="38100" dir="2700000" algn="tl">
                    <a:srgbClr val="000000"/>
                  </a:outerShdw>
                </a:effectLst>
                <a:latin typeface="Calibri" pitchFamily="34" charset="0"/>
                <a:sym typeface="Wingdings" pitchFamily="2" charset="2"/>
              </a:rPr>
              <a:t>is being created, whereas </a:t>
            </a:r>
            <a:r>
              <a:rPr lang="it-IT" sz="2600" i="1">
                <a:solidFill>
                  <a:schemeClr val="bg1"/>
                </a:solidFill>
                <a:effectLst>
                  <a:outerShdw blurRad="38100" dist="38100" dir="2700000" algn="tl">
                    <a:srgbClr val="000000"/>
                  </a:outerShdw>
                </a:effectLst>
                <a:latin typeface="Calibri" pitchFamily="34" charset="0"/>
                <a:sym typeface="Wingdings" pitchFamily="2" charset="2"/>
              </a:rPr>
              <a:t>opx</a:t>
            </a:r>
            <a:r>
              <a:rPr lang="it-IT" sz="2600" i="1">
                <a:solidFill>
                  <a:srgbClr val="FFFF00"/>
                </a:solidFill>
                <a:effectLst>
                  <a:outerShdw blurRad="38100" dist="38100" dir="2700000" algn="tl">
                    <a:srgbClr val="000000"/>
                  </a:outerShdw>
                </a:effectLst>
                <a:latin typeface="Calibri" pitchFamily="34" charset="0"/>
                <a:sym typeface="Wingdings" pitchFamily="2" charset="2"/>
              </a:rPr>
              <a:t> </a:t>
            </a:r>
            <a:r>
              <a:rPr lang="it-IT" sz="2600">
                <a:solidFill>
                  <a:srgbClr val="FFFF00"/>
                </a:solidFill>
                <a:effectLst>
                  <a:outerShdw blurRad="38100" dist="38100" dir="2700000" algn="tl">
                    <a:srgbClr val="000000"/>
                  </a:outerShdw>
                </a:effectLst>
                <a:latin typeface="Calibri" pitchFamily="34" charset="0"/>
                <a:sym typeface="Wingdings" pitchFamily="2" charset="2"/>
              </a:rPr>
              <a:t>and </a:t>
            </a:r>
            <a:r>
              <a:rPr lang="it-IT" sz="2600" i="1">
                <a:solidFill>
                  <a:schemeClr val="bg1"/>
                </a:solidFill>
                <a:effectLst>
                  <a:outerShdw blurRad="38100" dist="38100" dir="2700000" algn="tl">
                    <a:srgbClr val="000000"/>
                  </a:outerShdw>
                </a:effectLst>
                <a:latin typeface="Calibri" pitchFamily="34" charset="0"/>
                <a:sym typeface="Wingdings" pitchFamily="2" charset="2"/>
              </a:rPr>
              <a:t>cpx</a:t>
            </a:r>
            <a:r>
              <a:rPr lang="it-IT" sz="2600" i="1">
                <a:solidFill>
                  <a:srgbClr val="FFFF00"/>
                </a:solidFill>
                <a:effectLst>
                  <a:outerShdw blurRad="38100" dist="38100" dir="2700000" algn="tl">
                    <a:srgbClr val="000000"/>
                  </a:outerShdw>
                </a:effectLst>
                <a:latin typeface="Calibri" pitchFamily="34" charset="0"/>
                <a:sym typeface="Wingdings" pitchFamily="2" charset="2"/>
              </a:rPr>
              <a:t> </a:t>
            </a:r>
            <a:r>
              <a:rPr lang="it-IT" sz="2600">
                <a:solidFill>
                  <a:srgbClr val="FFFF00"/>
                </a:solidFill>
                <a:effectLst>
                  <a:outerShdw blurRad="38100" dist="38100" dir="2700000" algn="tl">
                    <a:srgbClr val="000000"/>
                  </a:outerShdw>
                </a:effectLst>
                <a:latin typeface="Calibri" pitchFamily="34" charset="0"/>
                <a:sym typeface="Wingdings" pitchFamily="2" charset="2"/>
              </a:rPr>
              <a:t>melt during decompression melting. In the pressure range appropriate for MORB genesis </a:t>
            </a:r>
            <a:r>
              <a:rPr lang="it-IT" sz="2600" i="1">
                <a:solidFill>
                  <a:schemeClr val="bg1"/>
                </a:solidFill>
                <a:effectLst>
                  <a:outerShdw blurRad="38100" dist="38100" dir="2700000" algn="tl">
                    <a:srgbClr val="000000"/>
                  </a:outerShdw>
                </a:effectLst>
                <a:latin typeface="Calibri" pitchFamily="34" charset="0"/>
                <a:sym typeface="Wingdings" pitchFamily="2" charset="2"/>
              </a:rPr>
              <a:t>opx </a:t>
            </a:r>
            <a:r>
              <a:rPr lang="it-IT" sz="2600">
                <a:solidFill>
                  <a:schemeClr val="bg1"/>
                </a:solidFill>
                <a:effectLst>
                  <a:outerShdw blurRad="38100" dist="38100" dir="2700000" algn="tl">
                    <a:srgbClr val="000000"/>
                  </a:outerShdw>
                </a:effectLst>
                <a:latin typeface="Calibri" pitchFamily="34" charset="0"/>
                <a:sym typeface="Wingdings" pitchFamily="2" charset="2"/>
              </a:rPr>
              <a:t>melts more</a:t>
            </a:r>
            <a:r>
              <a:rPr lang="it-IT" sz="2600">
                <a:solidFill>
                  <a:srgbClr val="FFFF00"/>
                </a:solidFill>
                <a:effectLst>
                  <a:outerShdw blurRad="38100" dist="38100" dir="2700000" algn="tl">
                    <a:srgbClr val="000000"/>
                  </a:outerShdw>
                </a:effectLst>
                <a:latin typeface="Calibri" pitchFamily="34" charset="0"/>
                <a:sym typeface="Wingdings" pitchFamily="2" charset="2"/>
              </a:rPr>
              <a:t> (is more negative) </a:t>
            </a:r>
            <a:r>
              <a:rPr lang="it-IT" sz="2600">
                <a:solidFill>
                  <a:schemeClr val="bg1"/>
                </a:solidFill>
                <a:effectLst>
                  <a:outerShdw blurRad="38100" dist="38100" dir="2700000" algn="tl">
                    <a:srgbClr val="000000"/>
                  </a:outerShdw>
                </a:effectLst>
                <a:latin typeface="Calibri" pitchFamily="34" charset="0"/>
                <a:sym typeface="Wingdings" pitchFamily="2" charset="2"/>
              </a:rPr>
              <a:t>than </a:t>
            </a:r>
            <a:r>
              <a:rPr lang="it-IT" sz="2600" i="1">
                <a:solidFill>
                  <a:schemeClr val="bg1"/>
                </a:solidFill>
                <a:effectLst>
                  <a:outerShdw blurRad="38100" dist="38100" dir="2700000" algn="tl">
                    <a:srgbClr val="000000"/>
                  </a:outerShdw>
                </a:effectLst>
                <a:latin typeface="Calibri" pitchFamily="34" charset="0"/>
                <a:sym typeface="Wingdings" pitchFamily="2" charset="2"/>
              </a:rPr>
              <a:t>cpx</a:t>
            </a:r>
            <a:r>
              <a:rPr lang="it-IT" sz="2600">
                <a:solidFill>
                  <a:srgbClr val="FFFF00"/>
                </a:solidFill>
                <a:effectLst>
                  <a:outerShdw blurRad="38100" dist="38100" dir="2700000" algn="tl">
                    <a:srgbClr val="000000"/>
                  </a:outerShdw>
                </a:effectLst>
                <a:latin typeface="Calibri" pitchFamily="34" charset="0"/>
                <a:sym typeface="Wingdings" pitchFamily="2" charset="2"/>
              </a:rPr>
              <a:t>. </a:t>
            </a:r>
          </a:p>
        </p:txBody>
      </p:sp>
      <p:sp>
        <p:nvSpPr>
          <p:cNvPr id="683012" name="Text Box 4"/>
          <p:cNvSpPr txBox="1">
            <a:spLocks noChangeArrowheads="1"/>
          </p:cNvSpPr>
          <p:nvPr/>
        </p:nvSpPr>
        <p:spPr bwMode="auto">
          <a:xfrm>
            <a:off x="4318000" y="6199188"/>
            <a:ext cx="4032250" cy="304800"/>
          </a:xfrm>
          <a:prstGeom prst="rect">
            <a:avLst/>
          </a:prstGeom>
          <a:noFill/>
          <a:ln w="9525" algn="ctr">
            <a:noFill/>
            <a:miter lim="800000"/>
            <a:headEnd/>
            <a:tailEnd/>
          </a:ln>
          <a:effectLst/>
        </p:spPr>
        <p:txBody>
          <a:bodyPr>
            <a:spAutoFit/>
          </a:bodyPr>
          <a:lstStyle/>
          <a:p>
            <a:pPr>
              <a:defRPr/>
            </a:pPr>
            <a:r>
              <a:rPr lang="it-IT" sz="1400" dirty="0" err="1" smtClean="0">
                <a:solidFill>
                  <a:schemeClr val="bg1"/>
                </a:solidFill>
                <a:effectLst>
                  <a:outerShdw blurRad="38100" dist="38100" dir="2700000" algn="tl">
                    <a:srgbClr val="000000"/>
                  </a:outerShdw>
                </a:effectLst>
                <a:latin typeface="Calibri" pitchFamily="34" charset="0"/>
              </a:rPr>
              <a:t>Niu</a:t>
            </a:r>
            <a:r>
              <a:rPr lang="it-IT" sz="1400" dirty="0" smtClean="0">
                <a:solidFill>
                  <a:schemeClr val="bg1"/>
                </a:solidFill>
                <a:effectLst>
                  <a:outerShdw blurRad="38100" dist="38100" dir="2700000" algn="tl">
                    <a:srgbClr val="000000"/>
                  </a:outerShdw>
                </a:effectLst>
                <a:latin typeface="Calibri" pitchFamily="34" charset="0"/>
              </a:rPr>
              <a:t>, </a:t>
            </a:r>
            <a:r>
              <a:rPr lang="it-IT" sz="1400" dirty="0" smtClean="0">
                <a:solidFill>
                  <a:schemeClr val="bg1"/>
                </a:solidFill>
                <a:effectLst>
                  <a:outerShdw blurRad="38100" dist="38100" dir="2700000" algn="tl">
                    <a:srgbClr val="000000"/>
                  </a:outerShdw>
                </a:effectLst>
                <a:latin typeface="Calibri" pitchFamily="34" charset="0"/>
              </a:rPr>
              <a:t>1997 (J</a:t>
            </a:r>
            <a:r>
              <a:rPr lang="it-IT" sz="1400" dirty="0">
                <a:solidFill>
                  <a:schemeClr val="bg1"/>
                </a:solidFill>
                <a:effectLst>
                  <a:outerShdw blurRad="38100" dist="38100" dir="2700000" algn="tl">
                    <a:srgbClr val="000000"/>
                  </a:outerShdw>
                </a:effectLst>
                <a:latin typeface="Calibri" pitchFamily="34" charset="0"/>
              </a:rPr>
              <a:t>. </a:t>
            </a:r>
            <a:r>
              <a:rPr lang="it-IT" sz="1400" dirty="0" err="1">
                <a:solidFill>
                  <a:schemeClr val="bg1"/>
                </a:solidFill>
                <a:effectLst>
                  <a:outerShdw blurRad="38100" dist="38100" dir="2700000" algn="tl">
                    <a:srgbClr val="000000"/>
                  </a:outerShdw>
                </a:effectLst>
                <a:latin typeface="Calibri" pitchFamily="34" charset="0"/>
              </a:rPr>
              <a:t>Petrol</a:t>
            </a:r>
            <a:r>
              <a:rPr lang="it-IT" sz="1400" dirty="0">
                <a:solidFill>
                  <a:schemeClr val="bg1"/>
                </a:solidFill>
                <a:effectLst>
                  <a:outerShdw blurRad="38100" dist="38100" dir="2700000" algn="tl">
                    <a:srgbClr val="000000"/>
                  </a:outerShdw>
                </a:effectLst>
                <a:latin typeface="Calibri" pitchFamily="34" charset="0"/>
              </a:rPr>
              <a:t>.,  38, </a:t>
            </a:r>
            <a:r>
              <a:rPr lang="it-IT" sz="1400" dirty="0" smtClean="0">
                <a:solidFill>
                  <a:schemeClr val="bg1"/>
                </a:solidFill>
                <a:effectLst>
                  <a:outerShdw blurRad="38100" dist="38100" dir="2700000" algn="tl">
                    <a:srgbClr val="000000"/>
                  </a:outerShdw>
                </a:effectLst>
                <a:latin typeface="Calibri" pitchFamily="34" charset="0"/>
              </a:rPr>
              <a:t>1047-1074)</a:t>
            </a:r>
            <a:endParaRPr lang="it-IT" sz="1400" dirty="0">
              <a:solidFill>
                <a:schemeClr val="bg1"/>
              </a:solidFill>
              <a:effectLst>
                <a:outerShdw blurRad="38100" dist="38100" dir="2700000" algn="tl">
                  <a:srgbClr val="000000"/>
                </a:outerShdw>
              </a:effectLst>
              <a:latin typeface="Calibri" pitchFamily="34" charset="0"/>
            </a:endParaRPr>
          </a:p>
        </p:txBody>
      </p:sp>
      <p:sp>
        <p:nvSpPr>
          <p:cNvPr id="683014" name="Text Box 6"/>
          <p:cNvSpPr txBox="1">
            <a:spLocks noChangeArrowheads="1"/>
          </p:cNvSpPr>
          <p:nvPr/>
        </p:nvSpPr>
        <p:spPr bwMode="auto">
          <a:xfrm>
            <a:off x="85725" y="2384425"/>
            <a:ext cx="3609975" cy="946150"/>
          </a:xfrm>
          <a:prstGeom prst="rect">
            <a:avLst/>
          </a:prstGeom>
          <a:noFill/>
          <a:ln w="9525">
            <a:noFill/>
            <a:miter lim="800000"/>
            <a:headEnd/>
            <a:tailEnd/>
          </a:ln>
          <a:effectLst/>
        </p:spPr>
        <p:txBody>
          <a:bodyPr>
            <a:spAutoFit/>
          </a:bodyPr>
          <a:lstStyle/>
          <a:p>
            <a:pPr>
              <a:defRPr/>
            </a:pPr>
            <a:r>
              <a:rPr lang="it-IT" sz="2800">
                <a:solidFill>
                  <a:srgbClr val="FFFF00"/>
                </a:solidFill>
                <a:effectLst>
                  <a:outerShdw blurRad="38100" dist="38100" dir="2700000" algn="tl">
                    <a:srgbClr val="000000"/>
                  </a:outerShdw>
                </a:effectLst>
                <a:latin typeface="Calibri" pitchFamily="34" charset="0"/>
                <a:sym typeface="Wingdings" pitchFamily="2" charset="2"/>
              </a:rPr>
              <a:t>Cpx melting mode is independent of P.</a:t>
            </a:r>
          </a:p>
        </p:txBody>
      </p:sp>
      <p:pic>
        <p:nvPicPr>
          <p:cNvPr id="683015" name="Picture 7"/>
          <p:cNvPicPr>
            <a:picLocks noChangeAspect="1" noChangeArrowheads="1"/>
          </p:cNvPicPr>
          <p:nvPr/>
        </p:nvPicPr>
        <p:blipFill>
          <a:blip r:embed="rId3" cstate="print"/>
          <a:srcRect/>
          <a:stretch>
            <a:fillRect/>
          </a:stretch>
        </p:blipFill>
        <p:spPr bwMode="auto">
          <a:xfrm>
            <a:off x="3625850" y="2181225"/>
            <a:ext cx="5499100" cy="3976688"/>
          </a:xfrm>
          <a:prstGeom prst="rect">
            <a:avLst/>
          </a:prstGeom>
          <a:noFill/>
          <a:ln w="9525" algn="ctr">
            <a:noFill/>
            <a:miter lim="800000"/>
            <a:headEnd/>
            <a:tailEnd/>
          </a:ln>
        </p:spPr>
      </p:pic>
      <p:sp>
        <p:nvSpPr>
          <p:cNvPr id="683016" name="Text Box 8"/>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it-IT" sz="3200">
                <a:solidFill>
                  <a:schemeClr val="bg1"/>
                </a:solidFill>
                <a:effectLst>
                  <a:outerShdw blurRad="38100" dist="38100" dir="2700000" algn="tl">
                    <a:srgbClr val="000000"/>
                  </a:outerShdw>
                </a:effectLst>
                <a:latin typeface="Calibri" pitchFamily="34" charset="0"/>
              </a:rPr>
              <a:t>How a simple mantle melts</a:t>
            </a:r>
          </a:p>
        </p:txBody>
      </p:sp>
      <p:sp>
        <p:nvSpPr>
          <p:cNvPr id="683017" name="Rectangle 9"/>
          <p:cNvSpPr>
            <a:spLocks noChangeArrowheads="1"/>
          </p:cNvSpPr>
          <p:nvPr/>
        </p:nvSpPr>
        <p:spPr bwMode="auto">
          <a:xfrm>
            <a:off x="3771900" y="1074738"/>
            <a:ext cx="3613150" cy="346075"/>
          </a:xfrm>
          <a:prstGeom prst="rect">
            <a:avLst/>
          </a:prstGeom>
          <a:noFill/>
          <a:ln w="38100" algn="ctr">
            <a:solidFill>
              <a:srgbClr val="FF0000"/>
            </a:solidFill>
            <a:prstDash val="dash"/>
            <a:miter lim="800000"/>
            <a:headEnd/>
            <a:tailEnd/>
          </a:ln>
          <a:effectLst/>
        </p:spPr>
        <p:txBody>
          <a:bodyPr wrap="none" anchor="ctr"/>
          <a:lstStyle/>
          <a:p>
            <a:pPr>
              <a:defRPr/>
            </a:pPr>
            <a:endParaRPr lang="it-IT">
              <a:latin typeface="Calibri" pitchFamily="34" charset="0"/>
            </a:endParaRPr>
          </a:p>
        </p:txBody>
      </p:sp>
      <p:sp>
        <p:nvSpPr>
          <p:cNvPr id="683021" name="Oval 13"/>
          <p:cNvSpPr>
            <a:spLocks noChangeArrowheads="1"/>
          </p:cNvSpPr>
          <p:nvPr/>
        </p:nvSpPr>
        <p:spPr bwMode="auto">
          <a:xfrm>
            <a:off x="79375" y="2349500"/>
            <a:ext cx="792163" cy="604838"/>
          </a:xfrm>
          <a:prstGeom prst="ellipse">
            <a:avLst/>
          </a:prstGeom>
          <a:noFill/>
          <a:ln w="57150" algn="ctr">
            <a:solidFill>
              <a:srgbClr val="0099FF"/>
            </a:solidFill>
            <a:round/>
            <a:headEnd/>
            <a:tailEnd/>
          </a:ln>
          <a:effectLst/>
        </p:spPr>
        <p:txBody>
          <a:bodyPr wrap="none" anchor="ctr"/>
          <a:lstStyle/>
          <a:p>
            <a:pPr>
              <a:defRPr/>
            </a:pPr>
            <a:endParaRPr lang="it-IT">
              <a:latin typeface="Calibri" pitchFamily="34" charset="0"/>
            </a:endParaRPr>
          </a:p>
        </p:txBody>
      </p:sp>
      <p:sp>
        <p:nvSpPr>
          <p:cNvPr id="683022" name="Oval 14"/>
          <p:cNvSpPr>
            <a:spLocks noChangeArrowheads="1"/>
          </p:cNvSpPr>
          <p:nvPr/>
        </p:nvSpPr>
        <p:spPr bwMode="auto">
          <a:xfrm>
            <a:off x="122238" y="3657600"/>
            <a:ext cx="792162" cy="533400"/>
          </a:xfrm>
          <a:prstGeom prst="ellipse">
            <a:avLst/>
          </a:prstGeom>
          <a:noFill/>
          <a:ln w="57150" algn="ctr">
            <a:solidFill>
              <a:srgbClr val="FFFF00"/>
            </a:solidFill>
            <a:round/>
            <a:headEnd/>
            <a:tailEnd/>
          </a:ln>
          <a:effectLst/>
        </p:spPr>
        <p:txBody>
          <a:bodyPr wrap="none" anchor="ctr"/>
          <a:lstStyle/>
          <a:p>
            <a:pPr>
              <a:defRPr/>
            </a:pPr>
            <a:endParaRPr lang="it-IT">
              <a:latin typeface="Calibri" pitchFamily="34" charset="0"/>
            </a:endParaRPr>
          </a:p>
        </p:txBody>
      </p:sp>
      <p:sp>
        <p:nvSpPr>
          <p:cNvPr id="683023" name="Oval 15"/>
          <p:cNvSpPr>
            <a:spLocks noChangeArrowheads="1"/>
          </p:cNvSpPr>
          <p:nvPr/>
        </p:nvSpPr>
        <p:spPr bwMode="auto">
          <a:xfrm>
            <a:off x="1598613" y="3629025"/>
            <a:ext cx="511175" cy="492125"/>
          </a:xfrm>
          <a:prstGeom prst="ellipse">
            <a:avLst/>
          </a:prstGeom>
          <a:noFill/>
          <a:ln w="57150" algn="ctr">
            <a:solidFill>
              <a:srgbClr val="FF0000"/>
            </a:solidFill>
            <a:round/>
            <a:headEnd/>
            <a:tailEnd/>
          </a:ln>
          <a:effectLst/>
        </p:spPr>
        <p:txBody>
          <a:bodyPr wrap="none" anchor="ctr"/>
          <a:lstStyle/>
          <a:p>
            <a:pPr>
              <a:defRPr/>
            </a:pPr>
            <a:endParaRPr lang="it-IT">
              <a:latin typeface="Calibri" pitchFamily="34" charset="0"/>
            </a:endParaRPr>
          </a:p>
        </p:txBody>
      </p:sp>
      <p:sp>
        <p:nvSpPr>
          <p:cNvPr id="683024" name="Text Box 16"/>
          <p:cNvSpPr txBox="1">
            <a:spLocks noChangeArrowheads="1"/>
          </p:cNvSpPr>
          <p:nvPr/>
        </p:nvSpPr>
        <p:spPr bwMode="auto">
          <a:xfrm>
            <a:off x="100013" y="3221038"/>
            <a:ext cx="3609975" cy="1800225"/>
          </a:xfrm>
          <a:prstGeom prst="rect">
            <a:avLst/>
          </a:prstGeom>
          <a:noFill/>
          <a:ln w="9525">
            <a:noFill/>
            <a:miter lim="800000"/>
            <a:headEnd/>
            <a:tailEnd/>
          </a:ln>
          <a:effectLst/>
        </p:spPr>
        <p:txBody>
          <a:bodyPr>
            <a:spAutoFit/>
          </a:bodyPr>
          <a:lstStyle/>
          <a:p>
            <a:pPr>
              <a:defRPr/>
            </a:pPr>
            <a:r>
              <a:rPr lang="it-IT" sz="2800">
                <a:solidFill>
                  <a:srgbClr val="FFFF00"/>
                </a:solidFill>
                <a:effectLst>
                  <a:outerShdw blurRad="38100" dist="38100" dir="2700000" algn="tl">
                    <a:srgbClr val="000000"/>
                  </a:outerShdw>
                </a:effectLst>
                <a:latin typeface="Calibri" pitchFamily="34" charset="0"/>
                <a:sym typeface="Wingdings" pitchFamily="2" charset="2"/>
              </a:rPr>
              <a:t>On the other hand, </a:t>
            </a:r>
            <a:r>
              <a:rPr lang="it-IT" sz="2800">
                <a:solidFill>
                  <a:schemeClr val="bg1"/>
                </a:solidFill>
                <a:effectLst>
                  <a:outerShdw blurRad="38100" dist="38100" dir="2700000" algn="tl">
                    <a:srgbClr val="000000"/>
                  </a:outerShdw>
                </a:effectLst>
                <a:latin typeface="Calibri" pitchFamily="34" charset="0"/>
                <a:sym typeface="Wingdings" pitchFamily="2" charset="2"/>
              </a:rPr>
              <a:t>Opx and Ol melting modes are nearly complementary</a:t>
            </a:r>
            <a:r>
              <a:rPr lang="it-IT" sz="2800">
                <a:solidFill>
                  <a:srgbClr val="FFFF00"/>
                </a:solidFill>
                <a:effectLst>
                  <a:outerShdw blurRad="38100" dist="38100" dir="2700000" algn="tl">
                    <a:srgbClr val="000000"/>
                  </a:outerShdw>
                </a:effectLst>
                <a:latin typeface="Calibri" pitchFamily="34" charset="0"/>
                <a:sym typeface="Wingdings" pitchFamily="2" charset="2"/>
              </a:rPr>
              <a:t>.</a:t>
            </a:r>
          </a:p>
        </p:txBody>
      </p:sp>
      <p:sp>
        <p:nvSpPr>
          <p:cNvPr id="683025" name="Text Box 17"/>
          <p:cNvSpPr txBox="1">
            <a:spLocks noChangeArrowheads="1"/>
          </p:cNvSpPr>
          <p:nvPr/>
        </p:nvSpPr>
        <p:spPr bwMode="auto">
          <a:xfrm>
            <a:off x="42863" y="4951413"/>
            <a:ext cx="3609975" cy="1569660"/>
          </a:xfrm>
          <a:prstGeom prst="rect">
            <a:avLst/>
          </a:prstGeom>
          <a:noFill/>
          <a:ln w="9525">
            <a:noFill/>
            <a:miter lim="800000"/>
            <a:headEnd/>
            <a:tailEnd/>
          </a:ln>
          <a:effectLst/>
        </p:spPr>
        <p:txBody>
          <a:bodyPr>
            <a:spAutoFit/>
          </a:bodyPr>
          <a:lstStyle/>
          <a:p>
            <a:pPr algn="ctr">
              <a:defRPr/>
            </a:pPr>
            <a:r>
              <a:rPr lang="it-IT" sz="3200">
                <a:solidFill>
                  <a:srgbClr val="FFFF00"/>
                </a:solidFill>
                <a:effectLst>
                  <a:outerShdw blurRad="38100" dist="38100" dir="2700000" algn="tl">
                    <a:srgbClr val="000000"/>
                  </a:outerShdw>
                </a:effectLst>
                <a:latin typeface="Calibri" pitchFamily="34" charset="0"/>
                <a:sym typeface="Wingdings" pitchFamily="2" charset="2"/>
              </a:rPr>
              <a:t>Opx contributes more than Cpx to the melt.</a:t>
            </a:r>
          </a:p>
        </p:txBody>
      </p:sp>
      <p:sp>
        <p:nvSpPr>
          <p:cNvPr id="683029" name="Rectangle 21"/>
          <p:cNvSpPr>
            <a:spLocks noChangeArrowheads="1"/>
          </p:cNvSpPr>
          <p:nvPr/>
        </p:nvSpPr>
        <p:spPr bwMode="auto">
          <a:xfrm>
            <a:off x="3624263" y="2925763"/>
            <a:ext cx="587375" cy="2155825"/>
          </a:xfrm>
          <a:prstGeom prst="rect">
            <a:avLst/>
          </a:prstGeom>
          <a:solidFill>
            <a:schemeClr val="bg1"/>
          </a:solidFill>
          <a:ln w="9525" algn="ctr">
            <a:noFill/>
            <a:miter lim="800000"/>
            <a:headEnd/>
            <a:tailEnd/>
          </a:ln>
          <a:effectLst/>
        </p:spPr>
        <p:txBody>
          <a:bodyPr wrap="none" anchor="ctr"/>
          <a:lstStyle/>
          <a:p>
            <a:pPr>
              <a:defRPr/>
            </a:pPr>
            <a:endParaRPr lang="it-IT">
              <a:latin typeface="Calibri" pitchFamily="34" charset="0"/>
            </a:endParaRPr>
          </a:p>
        </p:txBody>
      </p:sp>
      <p:sp>
        <p:nvSpPr>
          <p:cNvPr id="683030" name="AutoShape 22"/>
          <p:cNvSpPr>
            <a:spLocks noChangeArrowheads="1"/>
          </p:cNvSpPr>
          <p:nvPr/>
        </p:nvSpPr>
        <p:spPr bwMode="auto">
          <a:xfrm>
            <a:off x="3660775" y="2905125"/>
            <a:ext cx="596900" cy="2279650"/>
          </a:xfrm>
          <a:prstGeom prst="roundRect">
            <a:avLst>
              <a:gd name="adj" fmla="val 16667"/>
            </a:avLst>
          </a:prstGeom>
          <a:solidFill>
            <a:srgbClr val="FF99FF"/>
          </a:solidFill>
          <a:ln w="19050" algn="ctr">
            <a:solidFill>
              <a:schemeClr val="tx1"/>
            </a:solidFill>
            <a:round/>
            <a:headEnd/>
            <a:tailEnd/>
          </a:ln>
          <a:effectLst/>
        </p:spPr>
        <p:txBody>
          <a:bodyPr wrap="none" anchor="ctr"/>
          <a:lstStyle/>
          <a:p>
            <a:pPr>
              <a:defRPr/>
            </a:pPr>
            <a:endParaRPr lang="it-IT">
              <a:latin typeface="Calibri" pitchFamily="34" charset="0"/>
            </a:endParaRPr>
          </a:p>
        </p:txBody>
      </p:sp>
      <p:sp>
        <p:nvSpPr>
          <p:cNvPr id="683031" name="Text Box 23"/>
          <p:cNvSpPr txBox="1">
            <a:spLocks noChangeArrowheads="1"/>
          </p:cNvSpPr>
          <p:nvPr/>
        </p:nvSpPr>
        <p:spPr bwMode="auto">
          <a:xfrm rot="-5400000">
            <a:off x="3038283" y="3729641"/>
            <a:ext cx="1838708" cy="590931"/>
          </a:xfrm>
          <a:prstGeom prst="rect">
            <a:avLst/>
          </a:prstGeom>
          <a:noFill/>
          <a:ln w="9525" algn="ctr">
            <a:noFill/>
            <a:miter lim="800000"/>
            <a:headEnd/>
            <a:tailEnd/>
          </a:ln>
        </p:spPr>
        <p:txBody>
          <a:bodyPr wrap="none">
            <a:spAutoFit/>
          </a:bodyPr>
          <a:lstStyle/>
          <a:p>
            <a:pPr algn="ctr">
              <a:lnSpc>
                <a:spcPct val="80000"/>
              </a:lnSpc>
            </a:pPr>
            <a:r>
              <a:rPr lang="en-GB" sz="2000">
                <a:solidFill>
                  <a:schemeClr val="tx1"/>
                </a:solidFill>
                <a:effectLst/>
                <a:latin typeface="Calibri" pitchFamily="34" charset="0"/>
              </a:rPr>
              <a:t>Melting Modes</a:t>
            </a:r>
          </a:p>
          <a:p>
            <a:pPr algn="ctr">
              <a:lnSpc>
                <a:spcPct val="80000"/>
              </a:lnSpc>
            </a:pPr>
            <a:r>
              <a:rPr lang="en-GB" sz="2000">
                <a:solidFill>
                  <a:schemeClr val="tx1"/>
                </a:solidFill>
                <a:effectLst/>
                <a:latin typeface="Calibri" pitchFamily="34" charset="0"/>
              </a:rPr>
              <a:t>(weight fraction</a:t>
            </a:r>
          </a:p>
        </p:txBody>
      </p:sp>
      <p:sp>
        <p:nvSpPr>
          <p:cNvPr id="683018" name="Line 10"/>
          <p:cNvSpPr>
            <a:spLocks noChangeShapeType="1"/>
          </p:cNvSpPr>
          <p:nvPr/>
        </p:nvSpPr>
        <p:spPr bwMode="auto">
          <a:xfrm>
            <a:off x="844550" y="2686050"/>
            <a:ext cx="5429250" cy="2125663"/>
          </a:xfrm>
          <a:prstGeom prst="line">
            <a:avLst/>
          </a:prstGeom>
          <a:noFill/>
          <a:ln w="38100">
            <a:solidFill>
              <a:srgbClr val="0099FF"/>
            </a:solidFill>
            <a:round/>
            <a:headEnd/>
            <a:tailEnd type="triangle" w="med" len="med"/>
          </a:ln>
          <a:effectLst/>
        </p:spPr>
        <p:txBody>
          <a:bodyPr anchor="ctr"/>
          <a:lstStyle/>
          <a:p>
            <a:pPr>
              <a:defRPr/>
            </a:pPr>
            <a:endParaRPr lang="it-IT">
              <a:latin typeface="Calibri" pitchFamily="34" charset="0"/>
            </a:endParaRPr>
          </a:p>
        </p:txBody>
      </p:sp>
      <p:sp>
        <p:nvSpPr>
          <p:cNvPr id="683019" name="Line 11"/>
          <p:cNvSpPr>
            <a:spLocks noChangeShapeType="1"/>
          </p:cNvSpPr>
          <p:nvPr/>
        </p:nvSpPr>
        <p:spPr bwMode="auto">
          <a:xfrm flipV="1">
            <a:off x="2097088" y="2843213"/>
            <a:ext cx="4106862" cy="1009650"/>
          </a:xfrm>
          <a:prstGeom prst="line">
            <a:avLst/>
          </a:prstGeom>
          <a:noFill/>
          <a:ln w="38100">
            <a:solidFill>
              <a:srgbClr val="FF0000"/>
            </a:solidFill>
            <a:round/>
            <a:headEnd/>
            <a:tailEnd type="triangle" w="med" len="med"/>
          </a:ln>
          <a:effectLst/>
        </p:spPr>
        <p:txBody>
          <a:bodyPr anchor="ctr"/>
          <a:lstStyle/>
          <a:p>
            <a:pPr>
              <a:defRPr/>
            </a:pPr>
            <a:endParaRPr lang="it-IT">
              <a:latin typeface="Calibri" pitchFamily="34" charset="0"/>
            </a:endParaRPr>
          </a:p>
        </p:txBody>
      </p:sp>
      <p:sp>
        <p:nvSpPr>
          <p:cNvPr id="683020" name="Line 12"/>
          <p:cNvSpPr>
            <a:spLocks noChangeShapeType="1"/>
          </p:cNvSpPr>
          <p:nvPr/>
        </p:nvSpPr>
        <p:spPr bwMode="auto">
          <a:xfrm>
            <a:off x="914400" y="3937000"/>
            <a:ext cx="5259388" cy="1296988"/>
          </a:xfrm>
          <a:prstGeom prst="line">
            <a:avLst/>
          </a:prstGeom>
          <a:noFill/>
          <a:ln w="38100">
            <a:solidFill>
              <a:srgbClr val="FFFF00"/>
            </a:solidFill>
            <a:round/>
            <a:headEnd/>
            <a:tailEnd type="triangle" w="med" len="med"/>
          </a:ln>
          <a:effectLst/>
        </p:spPr>
        <p:txBody>
          <a:bodyPr anchor="ctr"/>
          <a:lstStyle/>
          <a:p>
            <a:pPr>
              <a:defRPr/>
            </a:pPr>
            <a:endParaRPr lang="it-IT">
              <a:latin typeface="Calibri" pitchFamily="34" charset="0"/>
            </a:endParaRPr>
          </a:p>
        </p:txBody>
      </p:sp>
      <p:sp>
        <p:nvSpPr>
          <p:cNvPr id="683032" name="Line 24"/>
          <p:cNvSpPr>
            <a:spLocks noChangeShapeType="1"/>
          </p:cNvSpPr>
          <p:nvPr/>
        </p:nvSpPr>
        <p:spPr bwMode="auto">
          <a:xfrm>
            <a:off x="6121400" y="6119813"/>
            <a:ext cx="1252538" cy="0"/>
          </a:xfrm>
          <a:prstGeom prst="line">
            <a:avLst/>
          </a:prstGeom>
          <a:noFill/>
          <a:ln w="38100">
            <a:solidFill>
              <a:srgbClr val="FF0000"/>
            </a:solidFill>
            <a:round/>
            <a:headEnd/>
            <a:tailEnd/>
          </a:ln>
          <a:effectLst/>
        </p:spPr>
        <p:txBody>
          <a:bodyPr anchor="ctr"/>
          <a:lstStyle/>
          <a:p>
            <a:pPr>
              <a:defRPr/>
            </a:pPr>
            <a:endParaRPr lang="it-IT">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83011"/>
                                        </p:tgtEl>
                                        <p:attrNameLst>
                                          <p:attrName>style.visibility</p:attrName>
                                        </p:attrNameLst>
                                      </p:cBhvr>
                                      <p:to>
                                        <p:strVal val="visible"/>
                                      </p:to>
                                    </p:set>
                                    <p:animEffect transition="in" filter="fade">
                                      <p:cBhvr>
                                        <p:cTn id="7" dur="500"/>
                                        <p:tgtEl>
                                          <p:spTgt spid="6830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83015"/>
                                        </p:tgtEl>
                                        <p:attrNameLst>
                                          <p:attrName>style.visibility</p:attrName>
                                        </p:attrNameLst>
                                      </p:cBhvr>
                                      <p:to>
                                        <p:strVal val="visible"/>
                                      </p:to>
                                    </p:set>
                                    <p:animEffect transition="in" filter="fade">
                                      <p:cBhvr>
                                        <p:cTn id="11" dur="500"/>
                                        <p:tgtEl>
                                          <p:spTgt spid="68301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683029"/>
                                        </p:tgtEl>
                                        <p:attrNameLst>
                                          <p:attrName>style.visibility</p:attrName>
                                        </p:attrNameLst>
                                      </p:cBhvr>
                                      <p:to>
                                        <p:strVal val="visible"/>
                                      </p:to>
                                    </p:set>
                                    <p:animEffect transition="in" filter="fade">
                                      <p:cBhvr>
                                        <p:cTn id="14" dur="500"/>
                                        <p:tgtEl>
                                          <p:spTgt spid="683029"/>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683031"/>
                                        </p:tgtEl>
                                        <p:attrNameLst>
                                          <p:attrName>style.visibility</p:attrName>
                                        </p:attrNameLst>
                                      </p:cBhvr>
                                      <p:to>
                                        <p:strVal val="visible"/>
                                      </p:to>
                                    </p:set>
                                    <p:animEffect transition="in" filter="fade">
                                      <p:cBhvr>
                                        <p:cTn id="17" dur="500"/>
                                        <p:tgtEl>
                                          <p:spTgt spid="6830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83030"/>
                                        </p:tgtEl>
                                        <p:attrNameLst>
                                          <p:attrName>style.visibility</p:attrName>
                                        </p:attrNameLst>
                                      </p:cBhvr>
                                      <p:to>
                                        <p:strVal val="visible"/>
                                      </p:to>
                                    </p:set>
                                    <p:animEffect transition="in" filter="fade">
                                      <p:cBhvr>
                                        <p:cTn id="22" dur="1000"/>
                                        <p:tgtEl>
                                          <p:spTgt spid="68303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683032"/>
                                        </p:tgtEl>
                                        <p:attrNameLst>
                                          <p:attrName>style.visibility</p:attrName>
                                        </p:attrNameLst>
                                      </p:cBhvr>
                                      <p:to>
                                        <p:strVal val="visible"/>
                                      </p:to>
                                    </p:set>
                                    <p:animEffect transition="in" filter="wipe(right)">
                                      <p:cBhvr>
                                        <p:cTn id="27" dur="2000"/>
                                        <p:tgtEl>
                                          <p:spTgt spid="683032"/>
                                        </p:tgtEl>
                                      </p:cBhvr>
                                    </p:animEffect>
                                  </p:childTnLst>
                                </p:cTn>
                              </p:par>
                            </p:childTnLst>
                          </p:cTn>
                        </p:par>
                        <p:par>
                          <p:cTn id="28" fill="hold">
                            <p:stCondLst>
                              <p:cond delay="2000"/>
                            </p:stCondLst>
                            <p:childTnLst>
                              <p:par>
                                <p:cTn id="29" presetID="10" presetClass="entr" presetSubtype="0" fill="hold" grpId="0" nodeType="afterEffect">
                                  <p:stCondLst>
                                    <p:cond delay="2000"/>
                                  </p:stCondLst>
                                  <p:childTnLst>
                                    <p:set>
                                      <p:cBhvr>
                                        <p:cTn id="30" dur="1" fill="hold">
                                          <p:stCondLst>
                                            <p:cond delay="0"/>
                                          </p:stCondLst>
                                        </p:cTn>
                                        <p:tgtEl>
                                          <p:spTgt spid="683017"/>
                                        </p:tgtEl>
                                        <p:attrNameLst>
                                          <p:attrName>style.visibility</p:attrName>
                                        </p:attrNameLst>
                                      </p:cBhvr>
                                      <p:to>
                                        <p:strVal val="visible"/>
                                      </p:to>
                                    </p:set>
                                    <p:animEffect transition="in" filter="fade">
                                      <p:cBhvr>
                                        <p:cTn id="31" dur="2000"/>
                                        <p:tgtEl>
                                          <p:spTgt spid="68301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83014">
                                            <p:txEl>
                                              <p:pRg st="0" end="0"/>
                                            </p:txEl>
                                          </p:spTgt>
                                        </p:tgtEl>
                                        <p:attrNameLst>
                                          <p:attrName>style.visibility</p:attrName>
                                        </p:attrNameLst>
                                      </p:cBhvr>
                                      <p:to>
                                        <p:strVal val="visible"/>
                                      </p:to>
                                    </p:set>
                                    <p:animEffect transition="in" filter="fade">
                                      <p:cBhvr>
                                        <p:cTn id="36" dur="500"/>
                                        <p:tgtEl>
                                          <p:spTgt spid="683014">
                                            <p:txEl>
                                              <p:pRg st="0" end="0"/>
                                            </p:txEl>
                                          </p:spTgt>
                                        </p:tgtEl>
                                      </p:cBhvr>
                                    </p:animEffect>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683021"/>
                                        </p:tgtEl>
                                        <p:attrNameLst>
                                          <p:attrName>style.visibility</p:attrName>
                                        </p:attrNameLst>
                                      </p:cBhvr>
                                      <p:to>
                                        <p:strVal val="visible"/>
                                      </p:to>
                                    </p:set>
                                    <p:animEffect transition="in" filter="fade">
                                      <p:cBhvr>
                                        <p:cTn id="40" dur="500"/>
                                        <p:tgtEl>
                                          <p:spTgt spid="683021"/>
                                        </p:tgtEl>
                                      </p:cBhvr>
                                    </p:animEffect>
                                  </p:childTnLst>
                                </p:cTn>
                              </p:par>
                            </p:childTnLst>
                          </p:cTn>
                        </p:par>
                        <p:par>
                          <p:cTn id="41" fill="hold">
                            <p:stCondLst>
                              <p:cond delay="1000"/>
                            </p:stCondLst>
                            <p:childTnLst>
                              <p:par>
                                <p:cTn id="42" presetID="22" presetClass="entr" presetSubtype="8" fill="hold" nodeType="afterEffect">
                                  <p:stCondLst>
                                    <p:cond delay="0"/>
                                  </p:stCondLst>
                                  <p:childTnLst>
                                    <p:set>
                                      <p:cBhvr>
                                        <p:cTn id="43" dur="1" fill="hold">
                                          <p:stCondLst>
                                            <p:cond delay="0"/>
                                          </p:stCondLst>
                                        </p:cTn>
                                        <p:tgtEl>
                                          <p:spTgt spid="683018"/>
                                        </p:tgtEl>
                                        <p:attrNameLst>
                                          <p:attrName>style.visibility</p:attrName>
                                        </p:attrNameLst>
                                      </p:cBhvr>
                                      <p:to>
                                        <p:strVal val="visible"/>
                                      </p:to>
                                    </p:set>
                                    <p:animEffect transition="in" filter="wipe(left)">
                                      <p:cBhvr>
                                        <p:cTn id="44" dur="1000"/>
                                        <p:tgtEl>
                                          <p:spTgt spid="683018"/>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683024">
                                            <p:txEl>
                                              <p:pRg st="0" end="0"/>
                                            </p:txEl>
                                          </p:spTgt>
                                        </p:tgtEl>
                                        <p:attrNameLst>
                                          <p:attrName>style.visibility</p:attrName>
                                        </p:attrNameLst>
                                      </p:cBhvr>
                                      <p:to>
                                        <p:strVal val="visible"/>
                                      </p:to>
                                    </p:set>
                                    <p:animEffect transition="in" filter="fade">
                                      <p:cBhvr>
                                        <p:cTn id="49" dur="500"/>
                                        <p:tgtEl>
                                          <p:spTgt spid="683024">
                                            <p:txEl>
                                              <p:pRg st="0" end="0"/>
                                            </p:txEl>
                                          </p:spTgt>
                                        </p:tgtEl>
                                      </p:cBhvr>
                                    </p:animEffect>
                                  </p:childTnLst>
                                </p:cTn>
                              </p:par>
                            </p:childTnLst>
                          </p:cTn>
                        </p:par>
                        <p:par>
                          <p:cTn id="50" fill="hold">
                            <p:stCondLst>
                              <p:cond delay="500"/>
                            </p:stCondLst>
                            <p:childTnLst>
                              <p:par>
                                <p:cTn id="51" presetID="10" presetClass="entr" presetSubtype="0" fill="hold" grpId="0" nodeType="afterEffect">
                                  <p:stCondLst>
                                    <p:cond delay="0"/>
                                  </p:stCondLst>
                                  <p:childTnLst>
                                    <p:set>
                                      <p:cBhvr>
                                        <p:cTn id="52" dur="1" fill="hold">
                                          <p:stCondLst>
                                            <p:cond delay="0"/>
                                          </p:stCondLst>
                                        </p:cTn>
                                        <p:tgtEl>
                                          <p:spTgt spid="683022"/>
                                        </p:tgtEl>
                                        <p:attrNameLst>
                                          <p:attrName>style.visibility</p:attrName>
                                        </p:attrNameLst>
                                      </p:cBhvr>
                                      <p:to>
                                        <p:strVal val="visible"/>
                                      </p:to>
                                    </p:set>
                                    <p:animEffect transition="in" filter="fade">
                                      <p:cBhvr>
                                        <p:cTn id="53" dur="500"/>
                                        <p:tgtEl>
                                          <p:spTgt spid="683022"/>
                                        </p:tgtEl>
                                      </p:cBhvr>
                                    </p:animEffect>
                                  </p:childTnLst>
                                </p:cTn>
                              </p:par>
                            </p:childTnLst>
                          </p:cTn>
                        </p:par>
                        <p:par>
                          <p:cTn id="54" fill="hold">
                            <p:stCondLst>
                              <p:cond delay="1000"/>
                            </p:stCondLst>
                            <p:childTnLst>
                              <p:par>
                                <p:cTn id="55" presetID="22" presetClass="entr" presetSubtype="8" fill="hold" nodeType="afterEffect">
                                  <p:stCondLst>
                                    <p:cond delay="0"/>
                                  </p:stCondLst>
                                  <p:childTnLst>
                                    <p:set>
                                      <p:cBhvr>
                                        <p:cTn id="56" dur="1" fill="hold">
                                          <p:stCondLst>
                                            <p:cond delay="0"/>
                                          </p:stCondLst>
                                        </p:cTn>
                                        <p:tgtEl>
                                          <p:spTgt spid="683020"/>
                                        </p:tgtEl>
                                        <p:attrNameLst>
                                          <p:attrName>style.visibility</p:attrName>
                                        </p:attrNameLst>
                                      </p:cBhvr>
                                      <p:to>
                                        <p:strVal val="visible"/>
                                      </p:to>
                                    </p:set>
                                    <p:animEffect transition="in" filter="wipe(left)">
                                      <p:cBhvr>
                                        <p:cTn id="57" dur="1000"/>
                                        <p:tgtEl>
                                          <p:spTgt spid="683020"/>
                                        </p:tgtEl>
                                      </p:cBhvr>
                                    </p:animEffect>
                                  </p:childTnLst>
                                </p:cTn>
                              </p:par>
                            </p:childTnLst>
                          </p:cTn>
                        </p:par>
                        <p:par>
                          <p:cTn id="58" fill="hold">
                            <p:stCondLst>
                              <p:cond delay="2000"/>
                            </p:stCondLst>
                            <p:childTnLst>
                              <p:par>
                                <p:cTn id="59" presetID="10" presetClass="entr" presetSubtype="0" fill="hold" grpId="0" nodeType="afterEffect">
                                  <p:stCondLst>
                                    <p:cond delay="0"/>
                                  </p:stCondLst>
                                  <p:childTnLst>
                                    <p:set>
                                      <p:cBhvr>
                                        <p:cTn id="60" dur="1" fill="hold">
                                          <p:stCondLst>
                                            <p:cond delay="0"/>
                                          </p:stCondLst>
                                        </p:cTn>
                                        <p:tgtEl>
                                          <p:spTgt spid="683023"/>
                                        </p:tgtEl>
                                        <p:attrNameLst>
                                          <p:attrName>style.visibility</p:attrName>
                                        </p:attrNameLst>
                                      </p:cBhvr>
                                      <p:to>
                                        <p:strVal val="visible"/>
                                      </p:to>
                                    </p:set>
                                    <p:animEffect transition="in" filter="fade">
                                      <p:cBhvr>
                                        <p:cTn id="61" dur="500"/>
                                        <p:tgtEl>
                                          <p:spTgt spid="683023"/>
                                        </p:tgtEl>
                                      </p:cBhvr>
                                    </p:animEffect>
                                  </p:childTnLst>
                                </p:cTn>
                              </p:par>
                            </p:childTnLst>
                          </p:cTn>
                        </p:par>
                        <p:par>
                          <p:cTn id="62" fill="hold">
                            <p:stCondLst>
                              <p:cond delay="2500"/>
                            </p:stCondLst>
                            <p:childTnLst>
                              <p:par>
                                <p:cTn id="63" presetID="22" presetClass="entr" presetSubtype="8" fill="hold" nodeType="afterEffect">
                                  <p:stCondLst>
                                    <p:cond delay="0"/>
                                  </p:stCondLst>
                                  <p:childTnLst>
                                    <p:set>
                                      <p:cBhvr>
                                        <p:cTn id="64" dur="1" fill="hold">
                                          <p:stCondLst>
                                            <p:cond delay="0"/>
                                          </p:stCondLst>
                                        </p:cTn>
                                        <p:tgtEl>
                                          <p:spTgt spid="683019"/>
                                        </p:tgtEl>
                                        <p:attrNameLst>
                                          <p:attrName>style.visibility</p:attrName>
                                        </p:attrNameLst>
                                      </p:cBhvr>
                                      <p:to>
                                        <p:strVal val="visible"/>
                                      </p:to>
                                    </p:set>
                                    <p:animEffect transition="in" filter="wipe(left)">
                                      <p:cBhvr>
                                        <p:cTn id="65" dur="1000"/>
                                        <p:tgtEl>
                                          <p:spTgt spid="683019"/>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683025">
                                            <p:txEl>
                                              <p:pRg st="0" end="0"/>
                                            </p:txEl>
                                          </p:spTgt>
                                        </p:tgtEl>
                                        <p:attrNameLst>
                                          <p:attrName>style.visibility</p:attrName>
                                        </p:attrNameLst>
                                      </p:cBhvr>
                                      <p:to>
                                        <p:strVal val="visible"/>
                                      </p:to>
                                    </p:set>
                                    <p:animEffect transition="in" filter="fade">
                                      <p:cBhvr>
                                        <p:cTn id="70" dur="500"/>
                                        <p:tgtEl>
                                          <p:spTgt spid="6830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3011" grpId="0" autoUpdateAnimBg="0"/>
      <p:bldP spid="683014" grpId="0" build="p" autoUpdateAnimBg="0"/>
      <p:bldP spid="683017" grpId="0" animBg="1"/>
      <p:bldP spid="683021" grpId="0" animBg="1"/>
      <p:bldP spid="683022" grpId="0" animBg="1"/>
      <p:bldP spid="683023" grpId="0" animBg="1"/>
      <p:bldP spid="683024" grpId="0" build="p" autoUpdateAnimBg="0"/>
      <p:bldP spid="683025" grpId="0" build="p" autoUpdateAnimBg="0"/>
      <p:bldP spid="683029" grpId="0" animBg="1"/>
      <p:bldP spid="683030" grpId="0" animBg="1"/>
      <p:bldP spid="68303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7090" name="Text Box 2"/>
          <p:cNvSpPr txBox="1">
            <a:spLocks noChangeArrowheads="1"/>
          </p:cNvSpPr>
          <p:nvPr/>
        </p:nvSpPr>
        <p:spPr bwMode="auto">
          <a:xfrm>
            <a:off x="346840" y="704850"/>
            <a:ext cx="8797159" cy="5322996"/>
          </a:xfrm>
          <a:prstGeom prst="rect">
            <a:avLst/>
          </a:prstGeom>
          <a:noFill/>
          <a:ln w="9525">
            <a:noFill/>
            <a:miter lim="800000"/>
            <a:headEnd/>
            <a:tailEnd/>
          </a:ln>
          <a:effectLst/>
        </p:spPr>
        <p:txBody>
          <a:bodyPr wrap="square">
            <a:spAutoFit/>
          </a:bodyPr>
          <a:lstStyle/>
          <a:p>
            <a:pPr>
              <a:lnSpc>
                <a:spcPct val="110000"/>
              </a:lnSpc>
              <a:defRPr/>
            </a:pP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The </a:t>
            </a:r>
            <a:r>
              <a:rPr lang="en-GB" sz="2800" u="sng" dirty="0" smtClean="0">
                <a:solidFill>
                  <a:srgbClr val="FFFF00"/>
                </a:solidFill>
                <a:effectLst>
                  <a:outerShdw blurRad="38100" dist="38100" dir="2700000" algn="tl">
                    <a:srgbClr val="000000"/>
                  </a:outerShdw>
                </a:effectLst>
                <a:latin typeface="Calibri" pitchFamily="34" charset="0"/>
                <a:sym typeface="Wingdings" pitchFamily="2" charset="2"/>
              </a:rPr>
              <a:t>few things</a:t>
            </a: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 we know about the mechanisms acting in the upper mantle come from </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experimental petrology</a:t>
            </a: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 and </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observation of natural phenomena.</a:t>
            </a:r>
          </a:p>
          <a:p>
            <a:pPr>
              <a:lnSpc>
                <a:spcPct val="110000"/>
              </a:lnSpc>
              <a:defRPr/>
            </a:pPr>
            <a:endParaRPr lang="en-GB" sz="900" dirty="0" smtClean="0">
              <a:solidFill>
                <a:srgbClr val="FFFF00"/>
              </a:solidFill>
              <a:effectLst>
                <a:outerShdw blurRad="38100" dist="38100" dir="2700000" algn="tl">
                  <a:srgbClr val="000000"/>
                </a:outerShdw>
              </a:effectLst>
              <a:latin typeface="Calibri" pitchFamily="34" charset="0"/>
              <a:sym typeface="Wingdings" pitchFamily="2" charset="2"/>
            </a:endParaRPr>
          </a:p>
          <a:p>
            <a:pPr algn="ctr">
              <a:lnSpc>
                <a:spcPct val="110000"/>
              </a:lnSpc>
              <a:defRPr/>
            </a:pPr>
            <a:r>
              <a:rPr lang="en-GB" sz="3600" b="1" dirty="0" smtClean="0">
                <a:solidFill>
                  <a:schemeClr val="bg1"/>
                </a:solidFill>
                <a:effectLst>
                  <a:outerShdw blurRad="38100" dist="38100" dir="2700000" algn="tl">
                    <a:srgbClr val="000000"/>
                  </a:outerShdw>
                </a:effectLst>
                <a:latin typeface="Calibri" pitchFamily="34" charset="0"/>
                <a:sym typeface="Wingdings" pitchFamily="2" charset="2"/>
              </a:rPr>
              <a:t>NATURAL PHENOMENA</a:t>
            </a:r>
          </a:p>
          <a:p>
            <a:pPr>
              <a:lnSpc>
                <a:spcPct val="110000"/>
              </a:lnSpc>
              <a:defRPr/>
            </a:pPr>
            <a:endParaRPr lang="en-GB" sz="1200" dirty="0" smtClean="0">
              <a:solidFill>
                <a:schemeClr val="bg1"/>
              </a:solidFill>
              <a:effectLst>
                <a:outerShdw blurRad="38100" dist="38100" dir="2700000" algn="tl">
                  <a:srgbClr val="000000"/>
                </a:outerShdw>
              </a:effectLst>
              <a:latin typeface="Calibri" pitchFamily="34" charset="0"/>
              <a:sym typeface="Wingdings" pitchFamily="2" charset="2"/>
            </a:endParaRPr>
          </a:p>
          <a:p>
            <a:pPr>
              <a:lnSpc>
                <a:spcPct val="110000"/>
              </a:lnSpc>
              <a:defRPr/>
            </a:pP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The materials investigated are either </a:t>
            </a: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partial melts</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  (e.g., natural MORB glasses or natural igneous rocks) or </a:t>
            </a: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upper mantle residua</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 (e.g., mantle xenoliths, abyssal peridotites or tectonized ophiolites).</a:t>
            </a:r>
          </a:p>
          <a:p>
            <a:pPr>
              <a:lnSpc>
                <a:spcPct val="110000"/>
              </a:lnSpc>
              <a:defRPr/>
            </a:pP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All of  these show evidence for modifications towards refractory  or refractory + refertilization.</a:t>
            </a:r>
            <a:endParaRPr lang="en-GB" sz="2800" dirty="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857091" name="Text Box 3"/>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en-GB" sz="3200" smtClean="0">
                <a:solidFill>
                  <a:schemeClr val="bg1"/>
                </a:solidFill>
                <a:effectLst>
                  <a:outerShdw blurRad="38100" dist="38100" dir="2700000" algn="tl">
                    <a:srgbClr val="000000"/>
                  </a:outerShdw>
                </a:effectLst>
                <a:latin typeface="Calibri" pitchFamily="34" charset="0"/>
              </a:rPr>
              <a:t>What</a:t>
            </a:r>
            <a:r>
              <a:rPr lang="en-GB" sz="3000" smtClean="0">
                <a:solidFill>
                  <a:schemeClr val="bg1"/>
                </a:solidFill>
                <a:effectLst>
                  <a:outerShdw blurRad="38100" dist="38100" dir="2700000" algn="tl">
                    <a:srgbClr val="000000"/>
                  </a:outerShdw>
                </a:effectLst>
                <a:latin typeface="Calibri" pitchFamily="34" charset="0"/>
              </a:rPr>
              <a:t> </a:t>
            </a:r>
            <a:r>
              <a:rPr lang="en-GB" sz="3200" smtClean="0">
                <a:solidFill>
                  <a:schemeClr val="bg1"/>
                </a:solidFill>
                <a:effectLst>
                  <a:outerShdw blurRad="38100" dist="38100" dir="2700000" algn="tl">
                    <a:srgbClr val="000000"/>
                  </a:outerShdw>
                </a:effectLst>
                <a:latin typeface="Calibri" pitchFamily="34" charset="0"/>
              </a:rPr>
              <a:t>we</a:t>
            </a:r>
            <a:r>
              <a:rPr lang="en-GB" sz="3000" smtClean="0">
                <a:solidFill>
                  <a:schemeClr val="bg1"/>
                </a:solidFill>
                <a:effectLst>
                  <a:outerShdw blurRad="38100" dist="38100" dir="2700000" algn="tl">
                    <a:srgbClr val="000000"/>
                  </a:outerShdw>
                </a:effectLst>
                <a:latin typeface="Calibri" pitchFamily="34" charset="0"/>
              </a:rPr>
              <a:t> </a:t>
            </a:r>
            <a:r>
              <a:rPr lang="en-GB" sz="3200" smtClean="0">
                <a:solidFill>
                  <a:schemeClr val="bg1"/>
                </a:solidFill>
                <a:effectLst>
                  <a:outerShdw blurRad="38100" dist="38100" dir="2700000" algn="tl">
                    <a:srgbClr val="000000"/>
                  </a:outerShdw>
                </a:effectLst>
                <a:latin typeface="Calibri" pitchFamily="34" charset="0"/>
              </a:rPr>
              <a:t>think</a:t>
            </a:r>
            <a:r>
              <a:rPr lang="en-GB" sz="3000" smtClean="0">
                <a:solidFill>
                  <a:schemeClr val="bg1"/>
                </a:solidFill>
                <a:effectLst>
                  <a:outerShdw blurRad="38100" dist="38100" dir="2700000" algn="tl">
                    <a:srgbClr val="000000"/>
                  </a:outerShdw>
                </a:effectLst>
                <a:latin typeface="Calibri" pitchFamily="34" charset="0"/>
              </a:rPr>
              <a:t> </a:t>
            </a:r>
            <a:r>
              <a:rPr lang="en-GB" sz="3200" smtClean="0">
                <a:solidFill>
                  <a:schemeClr val="bg1"/>
                </a:solidFill>
                <a:effectLst>
                  <a:outerShdw blurRad="38100" dist="38100" dir="2700000" algn="tl">
                    <a:srgbClr val="000000"/>
                  </a:outerShdw>
                </a:effectLst>
                <a:latin typeface="Calibri" pitchFamily="34" charset="0"/>
              </a:rPr>
              <a:t>we</a:t>
            </a:r>
            <a:r>
              <a:rPr lang="en-GB" sz="3000" smtClean="0">
                <a:solidFill>
                  <a:schemeClr val="bg1"/>
                </a:solidFill>
                <a:effectLst>
                  <a:outerShdw blurRad="38100" dist="38100" dir="2700000" algn="tl">
                    <a:srgbClr val="000000"/>
                  </a:outerShdw>
                </a:effectLst>
                <a:latin typeface="Calibri" pitchFamily="34" charset="0"/>
              </a:rPr>
              <a:t> </a:t>
            </a:r>
            <a:r>
              <a:rPr lang="en-GB" sz="3200" smtClean="0">
                <a:solidFill>
                  <a:schemeClr val="bg1"/>
                </a:solidFill>
                <a:effectLst>
                  <a:outerShdw blurRad="38100" dist="38100" dir="2700000" algn="tl">
                    <a:srgbClr val="000000"/>
                  </a:outerShdw>
                </a:effectLst>
                <a:latin typeface="Calibri" pitchFamily="34" charset="0"/>
              </a:rPr>
              <a:t>know</a:t>
            </a:r>
            <a:r>
              <a:rPr lang="en-GB" sz="3000" smtClean="0">
                <a:solidFill>
                  <a:schemeClr val="bg1"/>
                </a:solidFill>
                <a:effectLst>
                  <a:outerShdw blurRad="38100" dist="38100" dir="2700000" algn="tl">
                    <a:srgbClr val="000000"/>
                  </a:outerShdw>
                </a:effectLst>
                <a:latin typeface="Calibri" pitchFamily="34" charset="0"/>
              </a:rPr>
              <a:t> </a:t>
            </a:r>
            <a:r>
              <a:rPr lang="en-GB" sz="3200" smtClean="0">
                <a:solidFill>
                  <a:schemeClr val="bg1"/>
                </a:solidFill>
                <a:effectLst>
                  <a:outerShdw blurRad="38100" dist="38100" dir="2700000" algn="tl">
                    <a:srgbClr val="000000"/>
                  </a:outerShdw>
                </a:effectLst>
                <a:latin typeface="Calibri" pitchFamily="34" charset="0"/>
              </a:rPr>
              <a:t>about</a:t>
            </a:r>
            <a:r>
              <a:rPr lang="en-GB" sz="3000" smtClean="0">
                <a:solidFill>
                  <a:schemeClr val="bg1"/>
                </a:solidFill>
                <a:effectLst>
                  <a:outerShdw blurRad="38100" dist="38100" dir="2700000" algn="tl">
                    <a:srgbClr val="000000"/>
                  </a:outerShdw>
                </a:effectLst>
                <a:latin typeface="Calibri" pitchFamily="34" charset="0"/>
              </a:rPr>
              <a:t> </a:t>
            </a:r>
            <a:r>
              <a:rPr lang="en-GB" sz="3200" smtClean="0">
                <a:solidFill>
                  <a:schemeClr val="bg1"/>
                </a:solidFill>
                <a:effectLst>
                  <a:outerShdw blurRad="38100" dist="38100" dir="2700000" algn="tl">
                    <a:srgbClr val="000000"/>
                  </a:outerShdw>
                </a:effectLst>
                <a:latin typeface="Calibri" pitchFamily="34" charset="0"/>
              </a:rPr>
              <a:t>mantle</a:t>
            </a:r>
            <a:r>
              <a:rPr lang="en-GB" sz="3000" smtClean="0">
                <a:solidFill>
                  <a:schemeClr val="bg1"/>
                </a:solidFill>
                <a:effectLst>
                  <a:outerShdw blurRad="38100" dist="38100" dir="2700000" algn="tl">
                    <a:srgbClr val="000000"/>
                  </a:outerShdw>
                </a:effectLst>
                <a:latin typeface="Calibri" pitchFamily="34" charset="0"/>
              </a:rPr>
              <a:t> </a:t>
            </a:r>
            <a:r>
              <a:rPr lang="en-GB" sz="3200" smtClean="0">
                <a:solidFill>
                  <a:schemeClr val="bg1"/>
                </a:solidFill>
                <a:effectLst>
                  <a:outerShdw blurRad="38100" dist="38100" dir="2700000" algn="tl">
                    <a:srgbClr val="000000"/>
                  </a:outerShdw>
                </a:effectLst>
                <a:latin typeface="Calibri" pitchFamily="34" charset="0"/>
              </a:rPr>
              <a:t>processes</a:t>
            </a:r>
            <a:endParaRPr lang="en-GB" sz="3200">
              <a:solidFill>
                <a:schemeClr val="bg1"/>
              </a:solidFill>
              <a:effectLst>
                <a:outerShdw blurRad="38100" dist="38100" dir="2700000" algn="tl">
                  <a:srgbClr val="000000"/>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57090">
                                            <p:txEl>
                                              <p:pRg st="2" end="2"/>
                                            </p:txEl>
                                          </p:spTgt>
                                        </p:tgtEl>
                                        <p:attrNameLst>
                                          <p:attrName>style.visibility</p:attrName>
                                        </p:attrNameLst>
                                      </p:cBhvr>
                                      <p:to>
                                        <p:strVal val="visible"/>
                                      </p:to>
                                    </p:set>
                                    <p:animEffect transition="in" filter="fade">
                                      <p:cBhvr>
                                        <p:cTn id="7" dur="500"/>
                                        <p:tgtEl>
                                          <p:spTgt spid="857090">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57090">
                                            <p:txEl>
                                              <p:pRg st="4" end="4"/>
                                            </p:txEl>
                                          </p:spTgt>
                                        </p:tgtEl>
                                        <p:attrNameLst>
                                          <p:attrName>style.visibility</p:attrName>
                                        </p:attrNameLst>
                                      </p:cBhvr>
                                      <p:to>
                                        <p:strVal val="visible"/>
                                      </p:to>
                                    </p:set>
                                    <p:animEffect transition="in" filter="fade">
                                      <p:cBhvr>
                                        <p:cTn id="12" dur="500"/>
                                        <p:tgtEl>
                                          <p:spTgt spid="857090">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57090">
                                            <p:txEl>
                                              <p:pRg st="5" end="5"/>
                                            </p:txEl>
                                          </p:spTgt>
                                        </p:tgtEl>
                                        <p:attrNameLst>
                                          <p:attrName>style.visibility</p:attrName>
                                        </p:attrNameLst>
                                      </p:cBhvr>
                                      <p:to>
                                        <p:strVal val="visible"/>
                                      </p:to>
                                    </p:set>
                                    <p:animEffect transition="in" filter="fade">
                                      <p:cBhvr>
                                        <p:cTn id="17" dur="500"/>
                                        <p:tgtEl>
                                          <p:spTgt spid="85709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7090" grpId="0" build="p"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39362" name="Text Box 2"/>
          <p:cNvSpPr txBox="1">
            <a:spLocks noChangeArrowheads="1"/>
          </p:cNvSpPr>
          <p:nvPr/>
        </p:nvSpPr>
        <p:spPr bwMode="auto">
          <a:xfrm>
            <a:off x="0" y="644525"/>
            <a:ext cx="9066213" cy="1520825"/>
          </a:xfrm>
          <a:prstGeom prst="rect">
            <a:avLst/>
          </a:prstGeom>
          <a:noFill/>
          <a:ln w="9525">
            <a:noFill/>
            <a:miter lim="800000"/>
            <a:headEnd/>
            <a:tailEnd/>
          </a:ln>
          <a:effectLst/>
        </p:spPr>
        <p:txBody>
          <a:bodyPr>
            <a:spAutoFit/>
          </a:bodyPr>
          <a:lstStyle/>
          <a:p>
            <a:pPr>
              <a:lnSpc>
                <a:spcPct val="90000"/>
              </a:lnSpc>
              <a:defRPr/>
            </a:pPr>
            <a:r>
              <a:rPr lang="it-IT" sz="2600">
                <a:solidFill>
                  <a:srgbClr val="FFFF00"/>
                </a:solidFill>
                <a:effectLst>
                  <a:outerShdw blurRad="38100" dist="38100" dir="2700000" algn="tl">
                    <a:srgbClr val="000000"/>
                  </a:outerShdw>
                </a:effectLst>
                <a:latin typeface="Calibri" pitchFamily="34" charset="0"/>
                <a:sym typeface="Wingdings" pitchFamily="2" charset="2"/>
              </a:rPr>
              <a:t>MELTING MODES. Clearly </a:t>
            </a:r>
            <a:r>
              <a:rPr lang="it-IT" sz="2600" i="1">
                <a:solidFill>
                  <a:schemeClr val="bg1"/>
                </a:solidFill>
                <a:effectLst>
                  <a:outerShdw blurRad="38100" dist="38100" dir="2700000" algn="tl">
                    <a:srgbClr val="000000"/>
                  </a:outerShdw>
                </a:effectLst>
                <a:latin typeface="Calibri" pitchFamily="34" charset="0"/>
                <a:sym typeface="Wingdings" pitchFamily="2" charset="2"/>
              </a:rPr>
              <a:t>ol </a:t>
            </a:r>
            <a:r>
              <a:rPr lang="it-IT" sz="2600">
                <a:solidFill>
                  <a:srgbClr val="FFFF00"/>
                </a:solidFill>
                <a:effectLst>
                  <a:outerShdw blurRad="38100" dist="38100" dir="2700000" algn="tl">
                    <a:srgbClr val="000000"/>
                  </a:outerShdw>
                </a:effectLst>
                <a:latin typeface="Calibri" pitchFamily="34" charset="0"/>
                <a:sym typeface="Wingdings" pitchFamily="2" charset="2"/>
              </a:rPr>
              <a:t>is being created, whereas </a:t>
            </a:r>
            <a:r>
              <a:rPr lang="it-IT" sz="2600" i="1">
                <a:solidFill>
                  <a:schemeClr val="bg1"/>
                </a:solidFill>
                <a:effectLst>
                  <a:outerShdw blurRad="38100" dist="38100" dir="2700000" algn="tl">
                    <a:srgbClr val="000000"/>
                  </a:outerShdw>
                </a:effectLst>
                <a:latin typeface="Calibri" pitchFamily="34" charset="0"/>
                <a:sym typeface="Wingdings" pitchFamily="2" charset="2"/>
              </a:rPr>
              <a:t>opx</a:t>
            </a:r>
            <a:r>
              <a:rPr lang="it-IT" sz="2600" i="1">
                <a:solidFill>
                  <a:srgbClr val="FFFF00"/>
                </a:solidFill>
                <a:effectLst>
                  <a:outerShdw blurRad="38100" dist="38100" dir="2700000" algn="tl">
                    <a:srgbClr val="000000"/>
                  </a:outerShdw>
                </a:effectLst>
                <a:latin typeface="Calibri" pitchFamily="34" charset="0"/>
                <a:sym typeface="Wingdings" pitchFamily="2" charset="2"/>
              </a:rPr>
              <a:t> </a:t>
            </a:r>
            <a:r>
              <a:rPr lang="it-IT" sz="2600">
                <a:solidFill>
                  <a:srgbClr val="FFFF00"/>
                </a:solidFill>
                <a:effectLst>
                  <a:outerShdw blurRad="38100" dist="38100" dir="2700000" algn="tl">
                    <a:srgbClr val="000000"/>
                  </a:outerShdw>
                </a:effectLst>
                <a:latin typeface="Calibri" pitchFamily="34" charset="0"/>
                <a:sym typeface="Wingdings" pitchFamily="2" charset="2"/>
              </a:rPr>
              <a:t>and </a:t>
            </a:r>
            <a:r>
              <a:rPr lang="it-IT" sz="2600" i="1">
                <a:solidFill>
                  <a:schemeClr val="bg1"/>
                </a:solidFill>
                <a:effectLst>
                  <a:outerShdw blurRad="38100" dist="38100" dir="2700000" algn="tl">
                    <a:srgbClr val="000000"/>
                  </a:outerShdw>
                </a:effectLst>
                <a:latin typeface="Calibri" pitchFamily="34" charset="0"/>
                <a:sym typeface="Wingdings" pitchFamily="2" charset="2"/>
              </a:rPr>
              <a:t>cpx</a:t>
            </a:r>
            <a:r>
              <a:rPr lang="it-IT" sz="2600" i="1">
                <a:solidFill>
                  <a:srgbClr val="FFFF00"/>
                </a:solidFill>
                <a:effectLst>
                  <a:outerShdw blurRad="38100" dist="38100" dir="2700000" algn="tl">
                    <a:srgbClr val="000000"/>
                  </a:outerShdw>
                </a:effectLst>
                <a:latin typeface="Calibri" pitchFamily="34" charset="0"/>
                <a:sym typeface="Wingdings" pitchFamily="2" charset="2"/>
              </a:rPr>
              <a:t> </a:t>
            </a:r>
            <a:r>
              <a:rPr lang="it-IT" sz="2600">
                <a:solidFill>
                  <a:srgbClr val="FFFF00"/>
                </a:solidFill>
                <a:effectLst>
                  <a:outerShdw blurRad="38100" dist="38100" dir="2700000" algn="tl">
                    <a:srgbClr val="000000"/>
                  </a:outerShdw>
                </a:effectLst>
                <a:latin typeface="Calibri" pitchFamily="34" charset="0"/>
                <a:sym typeface="Wingdings" pitchFamily="2" charset="2"/>
              </a:rPr>
              <a:t>melt during decompression melting. In the pressure range appropriate for MORB genesis </a:t>
            </a:r>
            <a:r>
              <a:rPr lang="it-IT" sz="2600" i="1">
                <a:solidFill>
                  <a:schemeClr val="bg1"/>
                </a:solidFill>
                <a:effectLst>
                  <a:outerShdw blurRad="38100" dist="38100" dir="2700000" algn="tl">
                    <a:srgbClr val="000000"/>
                  </a:outerShdw>
                </a:effectLst>
                <a:latin typeface="Calibri" pitchFamily="34" charset="0"/>
                <a:sym typeface="Wingdings" pitchFamily="2" charset="2"/>
              </a:rPr>
              <a:t>opx </a:t>
            </a:r>
            <a:r>
              <a:rPr lang="it-IT" sz="2600">
                <a:solidFill>
                  <a:schemeClr val="bg1"/>
                </a:solidFill>
                <a:effectLst>
                  <a:outerShdw blurRad="38100" dist="38100" dir="2700000" algn="tl">
                    <a:srgbClr val="000000"/>
                  </a:outerShdw>
                </a:effectLst>
                <a:latin typeface="Calibri" pitchFamily="34" charset="0"/>
                <a:sym typeface="Wingdings" pitchFamily="2" charset="2"/>
              </a:rPr>
              <a:t>melts more</a:t>
            </a:r>
            <a:r>
              <a:rPr lang="it-IT" sz="2600">
                <a:solidFill>
                  <a:srgbClr val="FFFF00"/>
                </a:solidFill>
                <a:effectLst>
                  <a:outerShdw blurRad="38100" dist="38100" dir="2700000" algn="tl">
                    <a:srgbClr val="000000"/>
                  </a:outerShdw>
                </a:effectLst>
                <a:latin typeface="Calibri" pitchFamily="34" charset="0"/>
                <a:sym typeface="Wingdings" pitchFamily="2" charset="2"/>
              </a:rPr>
              <a:t> (is more negative) </a:t>
            </a:r>
            <a:r>
              <a:rPr lang="it-IT" sz="2600">
                <a:solidFill>
                  <a:schemeClr val="bg1"/>
                </a:solidFill>
                <a:effectLst>
                  <a:outerShdw blurRad="38100" dist="38100" dir="2700000" algn="tl">
                    <a:srgbClr val="000000"/>
                  </a:outerShdw>
                </a:effectLst>
                <a:latin typeface="Calibri" pitchFamily="34" charset="0"/>
                <a:sym typeface="Wingdings" pitchFamily="2" charset="2"/>
              </a:rPr>
              <a:t>than </a:t>
            </a:r>
            <a:r>
              <a:rPr lang="it-IT" sz="2600" i="1">
                <a:solidFill>
                  <a:schemeClr val="bg1"/>
                </a:solidFill>
                <a:effectLst>
                  <a:outerShdw blurRad="38100" dist="38100" dir="2700000" algn="tl">
                    <a:srgbClr val="000000"/>
                  </a:outerShdw>
                </a:effectLst>
                <a:latin typeface="Calibri" pitchFamily="34" charset="0"/>
                <a:sym typeface="Wingdings" pitchFamily="2" charset="2"/>
              </a:rPr>
              <a:t>cpx</a:t>
            </a:r>
            <a:r>
              <a:rPr lang="it-IT" sz="2600">
                <a:solidFill>
                  <a:srgbClr val="FFFF00"/>
                </a:solidFill>
                <a:effectLst>
                  <a:outerShdw blurRad="38100" dist="38100" dir="2700000" algn="tl">
                    <a:srgbClr val="000000"/>
                  </a:outerShdw>
                </a:effectLst>
                <a:latin typeface="Calibri" pitchFamily="34" charset="0"/>
                <a:sym typeface="Wingdings" pitchFamily="2" charset="2"/>
              </a:rPr>
              <a:t>. </a:t>
            </a:r>
          </a:p>
        </p:txBody>
      </p:sp>
      <p:sp>
        <p:nvSpPr>
          <p:cNvPr id="1039364" name="Text Box 4"/>
          <p:cNvSpPr txBox="1">
            <a:spLocks noChangeArrowheads="1"/>
          </p:cNvSpPr>
          <p:nvPr/>
        </p:nvSpPr>
        <p:spPr bwMode="auto">
          <a:xfrm>
            <a:off x="85725" y="2384425"/>
            <a:ext cx="3609975" cy="2062103"/>
          </a:xfrm>
          <a:prstGeom prst="rect">
            <a:avLst/>
          </a:prstGeom>
          <a:noFill/>
          <a:ln w="9525">
            <a:noFill/>
            <a:miter lim="800000"/>
            <a:headEnd/>
            <a:tailEnd/>
          </a:ln>
          <a:effectLst/>
        </p:spPr>
        <p:txBody>
          <a:bodyPr>
            <a:spAutoFit/>
          </a:bodyPr>
          <a:lstStyle/>
          <a:p>
            <a:pPr algn="ctr">
              <a:defRPr/>
            </a:pPr>
            <a:r>
              <a:rPr lang="it-IT" sz="3200">
                <a:solidFill>
                  <a:srgbClr val="FFFF00"/>
                </a:solidFill>
                <a:effectLst>
                  <a:outerShdw blurRad="38100" dist="38100" dir="2700000" algn="tl">
                    <a:srgbClr val="000000"/>
                  </a:outerShdw>
                </a:effectLst>
                <a:latin typeface="Calibri" pitchFamily="34" charset="0"/>
                <a:sym typeface="Wingdings" pitchFamily="2" charset="2"/>
              </a:rPr>
              <a:t>Moreover:</a:t>
            </a:r>
          </a:p>
          <a:p>
            <a:pPr algn="ctr">
              <a:defRPr/>
            </a:pPr>
            <a:r>
              <a:rPr lang="it-IT" sz="3200">
                <a:solidFill>
                  <a:schemeClr val="bg1"/>
                </a:solidFill>
                <a:effectLst>
                  <a:outerShdw blurRad="38100" dist="38100" dir="2700000" algn="tl">
                    <a:srgbClr val="000000"/>
                  </a:outerShdw>
                </a:effectLst>
                <a:latin typeface="Calibri" pitchFamily="34" charset="0"/>
                <a:sym typeface="Wingdings" pitchFamily="2" charset="2"/>
              </a:rPr>
              <a:t>The more opx melts, the more olivine is produced.</a:t>
            </a:r>
          </a:p>
        </p:txBody>
      </p:sp>
      <p:pic>
        <p:nvPicPr>
          <p:cNvPr id="44037" name="Picture 5"/>
          <p:cNvPicPr>
            <a:picLocks noChangeAspect="1" noChangeArrowheads="1"/>
          </p:cNvPicPr>
          <p:nvPr/>
        </p:nvPicPr>
        <p:blipFill>
          <a:blip r:embed="rId3" cstate="print"/>
          <a:srcRect/>
          <a:stretch>
            <a:fillRect/>
          </a:stretch>
        </p:blipFill>
        <p:spPr bwMode="auto">
          <a:xfrm>
            <a:off x="3625850" y="2181225"/>
            <a:ext cx="5499100" cy="3976688"/>
          </a:xfrm>
          <a:prstGeom prst="rect">
            <a:avLst/>
          </a:prstGeom>
          <a:noFill/>
          <a:ln w="9525" algn="ctr">
            <a:noFill/>
            <a:miter lim="800000"/>
            <a:headEnd/>
            <a:tailEnd/>
          </a:ln>
        </p:spPr>
      </p:pic>
      <p:sp>
        <p:nvSpPr>
          <p:cNvPr id="1039366" name="Text Box 6"/>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it-IT" sz="3200">
                <a:solidFill>
                  <a:schemeClr val="bg1"/>
                </a:solidFill>
                <a:effectLst>
                  <a:outerShdw blurRad="38100" dist="38100" dir="2700000" algn="tl">
                    <a:srgbClr val="000000"/>
                  </a:outerShdw>
                </a:effectLst>
                <a:latin typeface="Calibri" pitchFamily="34" charset="0"/>
              </a:rPr>
              <a:t>How a simple mantle melts</a:t>
            </a:r>
          </a:p>
        </p:txBody>
      </p:sp>
      <p:sp>
        <p:nvSpPr>
          <p:cNvPr id="1039367" name="Rectangle 7"/>
          <p:cNvSpPr>
            <a:spLocks noChangeArrowheads="1"/>
          </p:cNvSpPr>
          <p:nvPr/>
        </p:nvSpPr>
        <p:spPr bwMode="auto">
          <a:xfrm>
            <a:off x="3771900" y="1074738"/>
            <a:ext cx="3613150" cy="346075"/>
          </a:xfrm>
          <a:prstGeom prst="rect">
            <a:avLst/>
          </a:prstGeom>
          <a:noFill/>
          <a:ln w="38100" algn="ctr">
            <a:solidFill>
              <a:srgbClr val="FF0000"/>
            </a:solidFill>
            <a:prstDash val="dash"/>
            <a:miter lim="800000"/>
            <a:headEnd/>
            <a:tailEnd/>
          </a:ln>
          <a:effectLst/>
        </p:spPr>
        <p:txBody>
          <a:bodyPr wrap="none" anchor="ctr"/>
          <a:lstStyle/>
          <a:p>
            <a:pPr>
              <a:defRPr/>
            </a:pPr>
            <a:endParaRPr lang="it-IT">
              <a:latin typeface="Calibri" pitchFamily="34" charset="0"/>
            </a:endParaRPr>
          </a:p>
        </p:txBody>
      </p:sp>
      <p:sp>
        <p:nvSpPr>
          <p:cNvPr id="1039373" name="Rectangle 13"/>
          <p:cNvSpPr>
            <a:spLocks noChangeArrowheads="1"/>
          </p:cNvSpPr>
          <p:nvPr/>
        </p:nvSpPr>
        <p:spPr bwMode="auto">
          <a:xfrm>
            <a:off x="3624263" y="2925763"/>
            <a:ext cx="587375" cy="2155825"/>
          </a:xfrm>
          <a:prstGeom prst="rect">
            <a:avLst/>
          </a:prstGeom>
          <a:solidFill>
            <a:schemeClr val="bg1"/>
          </a:solidFill>
          <a:ln w="9525" algn="ctr">
            <a:noFill/>
            <a:miter lim="800000"/>
            <a:headEnd/>
            <a:tailEnd/>
          </a:ln>
          <a:effectLst/>
        </p:spPr>
        <p:txBody>
          <a:bodyPr wrap="none" anchor="ctr"/>
          <a:lstStyle/>
          <a:p>
            <a:pPr>
              <a:defRPr/>
            </a:pPr>
            <a:endParaRPr lang="it-IT">
              <a:latin typeface="Calibri" pitchFamily="34" charset="0"/>
            </a:endParaRPr>
          </a:p>
        </p:txBody>
      </p:sp>
      <p:sp>
        <p:nvSpPr>
          <p:cNvPr id="1039374" name="AutoShape 14"/>
          <p:cNvSpPr>
            <a:spLocks noChangeArrowheads="1"/>
          </p:cNvSpPr>
          <p:nvPr/>
        </p:nvSpPr>
        <p:spPr bwMode="auto">
          <a:xfrm>
            <a:off x="3660775" y="2905125"/>
            <a:ext cx="596900" cy="2279650"/>
          </a:xfrm>
          <a:prstGeom prst="roundRect">
            <a:avLst>
              <a:gd name="adj" fmla="val 16667"/>
            </a:avLst>
          </a:prstGeom>
          <a:solidFill>
            <a:srgbClr val="FF99FF"/>
          </a:solidFill>
          <a:ln w="19050" algn="ctr">
            <a:solidFill>
              <a:schemeClr val="tx1"/>
            </a:solidFill>
            <a:round/>
            <a:headEnd/>
            <a:tailEnd/>
          </a:ln>
          <a:effectLst/>
        </p:spPr>
        <p:txBody>
          <a:bodyPr wrap="none" anchor="ctr"/>
          <a:lstStyle/>
          <a:p>
            <a:pPr>
              <a:defRPr/>
            </a:pPr>
            <a:endParaRPr lang="it-IT">
              <a:latin typeface="Calibri" pitchFamily="34" charset="0"/>
            </a:endParaRPr>
          </a:p>
        </p:txBody>
      </p:sp>
      <p:sp>
        <p:nvSpPr>
          <p:cNvPr id="44042" name="Text Box 15"/>
          <p:cNvSpPr txBox="1">
            <a:spLocks noChangeArrowheads="1"/>
          </p:cNvSpPr>
          <p:nvPr/>
        </p:nvSpPr>
        <p:spPr bwMode="auto">
          <a:xfrm rot="-5400000">
            <a:off x="3038283" y="3729641"/>
            <a:ext cx="1838708" cy="590931"/>
          </a:xfrm>
          <a:prstGeom prst="rect">
            <a:avLst/>
          </a:prstGeom>
          <a:noFill/>
          <a:ln w="9525" algn="ctr">
            <a:noFill/>
            <a:miter lim="800000"/>
            <a:headEnd/>
            <a:tailEnd/>
          </a:ln>
        </p:spPr>
        <p:txBody>
          <a:bodyPr wrap="none">
            <a:spAutoFit/>
          </a:bodyPr>
          <a:lstStyle/>
          <a:p>
            <a:pPr algn="ctr">
              <a:lnSpc>
                <a:spcPct val="80000"/>
              </a:lnSpc>
            </a:pPr>
            <a:r>
              <a:rPr lang="en-GB" sz="2000">
                <a:solidFill>
                  <a:schemeClr val="tx1"/>
                </a:solidFill>
                <a:effectLst/>
                <a:latin typeface="Calibri" pitchFamily="34" charset="0"/>
              </a:rPr>
              <a:t>Melting Modes</a:t>
            </a:r>
          </a:p>
          <a:p>
            <a:pPr algn="ctr">
              <a:lnSpc>
                <a:spcPct val="80000"/>
              </a:lnSpc>
            </a:pPr>
            <a:r>
              <a:rPr lang="en-GB" sz="2000">
                <a:solidFill>
                  <a:schemeClr val="tx1"/>
                </a:solidFill>
                <a:effectLst/>
                <a:latin typeface="Calibri" pitchFamily="34" charset="0"/>
              </a:rPr>
              <a:t>(weight fraction</a:t>
            </a:r>
          </a:p>
        </p:txBody>
      </p:sp>
      <p:sp>
        <p:nvSpPr>
          <p:cNvPr id="1039379" name="Line 19"/>
          <p:cNvSpPr>
            <a:spLocks noChangeShapeType="1"/>
          </p:cNvSpPr>
          <p:nvPr/>
        </p:nvSpPr>
        <p:spPr bwMode="auto">
          <a:xfrm>
            <a:off x="6121400" y="6119813"/>
            <a:ext cx="1252538" cy="0"/>
          </a:xfrm>
          <a:prstGeom prst="line">
            <a:avLst/>
          </a:prstGeom>
          <a:noFill/>
          <a:ln w="38100">
            <a:solidFill>
              <a:srgbClr val="FF0000"/>
            </a:solidFill>
            <a:round/>
            <a:headEnd/>
            <a:tailEnd/>
          </a:ln>
          <a:effectLst/>
        </p:spPr>
        <p:txBody>
          <a:bodyPr anchor="ctr"/>
          <a:lstStyle/>
          <a:p>
            <a:pPr>
              <a:defRPr/>
            </a:pPr>
            <a:endParaRPr lang="it-IT">
              <a:latin typeface="Calibri" pitchFamily="34" charset="0"/>
            </a:endParaRPr>
          </a:p>
        </p:txBody>
      </p:sp>
      <p:sp>
        <p:nvSpPr>
          <p:cNvPr id="1039380" name="AutoShape 20"/>
          <p:cNvSpPr>
            <a:spLocks noChangeArrowheads="1"/>
          </p:cNvSpPr>
          <p:nvPr/>
        </p:nvSpPr>
        <p:spPr bwMode="auto">
          <a:xfrm rot="913207">
            <a:off x="5067300" y="2720975"/>
            <a:ext cx="3184525" cy="349250"/>
          </a:xfrm>
          <a:prstGeom prst="leftArrow">
            <a:avLst>
              <a:gd name="adj1" fmla="val 50000"/>
              <a:gd name="adj2" fmla="val 227955"/>
            </a:avLst>
          </a:prstGeom>
          <a:solidFill>
            <a:srgbClr val="FF00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1039381" name="AutoShape 21"/>
          <p:cNvSpPr>
            <a:spLocks noChangeArrowheads="1"/>
          </p:cNvSpPr>
          <p:nvPr/>
        </p:nvSpPr>
        <p:spPr bwMode="auto">
          <a:xfrm rot="-880872">
            <a:off x="5089525" y="4991100"/>
            <a:ext cx="3184525" cy="349250"/>
          </a:xfrm>
          <a:prstGeom prst="leftArrow">
            <a:avLst>
              <a:gd name="adj1" fmla="val 50000"/>
              <a:gd name="adj2" fmla="val 227955"/>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14" name="Text Box 4"/>
          <p:cNvSpPr txBox="1">
            <a:spLocks noChangeArrowheads="1"/>
          </p:cNvSpPr>
          <p:nvPr/>
        </p:nvSpPr>
        <p:spPr bwMode="auto">
          <a:xfrm>
            <a:off x="4318000" y="6199188"/>
            <a:ext cx="4032250" cy="304800"/>
          </a:xfrm>
          <a:prstGeom prst="rect">
            <a:avLst/>
          </a:prstGeom>
          <a:noFill/>
          <a:ln w="9525" algn="ctr">
            <a:noFill/>
            <a:miter lim="800000"/>
            <a:headEnd/>
            <a:tailEnd/>
          </a:ln>
          <a:effectLst/>
        </p:spPr>
        <p:txBody>
          <a:bodyPr>
            <a:spAutoFit/>
          </a:bodyPr>
          <a:lstStyle/>
          <a:p>
            <a:pPr>
              <a:defRPr/>
            </a:pPr>
            <a:r>
              <a:rPr lang="it-IT" sz="1400" dirty="0" err="1" smtClean="0">
                <a:solidFill>
                  <a:schemeClr val="bg1"/>
                </a:solidFill>
                <a:effectLst>
                  <a:outerShdw blurRad="38100" dist="38100" dir="2700000" algn="tl">
                    <a:srgbClr val="000000"/>
                  </a:outerShdw>
                </a:effectLst>
                <a:latin typeface="Calibri" pitchFamily="34" charset="0"/>
              </a:rPr>
              <a:t>Niu</a:t>
            </a:r>
            <a:r>
              <a:rPr lang="it-IT" sz="1400" dirty="0" smtClean="0">
                <a:solidFill>
                  <a:schemeClr val="bg1"/>
                </a:solidFill>
                <a:effectLst>
                  <a:outerShdw blurRad="38100" dist="38100" dir="2700000" algn="tl">
                    <a:srgbClr val="000000"/>
                  </a:outerShdw>
                </a:effectLst>
                <a:latin typeface="Calibri" pitchFamily="34" charset="0"/>
              </a:rPr>
              <a:t>, </a:t>
            </a:r>
            <a:r>
              <a:rPr lang="it-IT" sz="1400" dirty="0" smtClean="0">
                <a:solidFill>
                  <a:schemeClr val="bg1"/>
                </a:solidFill>
                <a:effectLst>
                  <a:outerShdw blurRad="38100" dist="38100" dir="2700000" algn="tl">
                    <a:srgbClr val="000000"/>
                  </a:outerShdw>
                </a:effectLst>
                <a:latin typeface="Calibri" pitchFamily="34" charset="0"/>
              </a:rPr>
              <a:t>1997 (J</a:t>
            </a:r>
            <a:r>
              <a:rPr lang="it-IT" sz="1400" dirty="0">
                <a:solidFill>
                  <a:schemeClr val="bg1"/>
                </a:solidFill>
                <a:effectLst>
                  <a:outerShdw blurRad="38100" dist="38100" dir="2700000" algn="tl">
                    <a:srgbClr val="000000"/>
                  </a:outerShdw>
                </a:effectLst>
                <a:latin typeface="Calibri" pitchFamily="34" charset="0"/>
              </a:rPr>
              <a:t>. </a:t>
            </a:r>
            <a:r>
              <a:rPr lang="it-IT" sz="1400" dirty="0" err="1">
                <a:solidFill>
                  <a:schemeClr val="bg1"/>
                </a:solidFill>
                <a:effectLst>
                  <a:outerShdw blurRad="38100" dist="38100" dir="2700000" algn="tl">
                    <a:srgbClr val="000000"/>
                  </a:outerShdw>
                </a:effectLst>
                <a:latin typeface="Calibri" pitchFamily="34" charset="0"/>
              </a:rPr>
              <a:t>Petrol</a:t>
            </a:r>
            <a:r>
              <a:rPr lang="it-IT" sz="1400" dirty="0">
                <a:solidFill>
                  <a:schemeClr val="bg1"/>
                </a:solidFill>
                <a:effectLst>
                  <a:outerShdw blurRad="38100" dist="38100" dir="2700000" algn="tl">
                    <a:srgbClr val="000000"/>
                  </a:outerShdw>
                </a:effectLst>
                <a:latin typeface="Calibri" pitchFamily="34" charset="0"/>
              </a:rPr>
              <a:t>.,  38, </a:t>
            </a:r>
            <a:r>
              <a:rPr lang="it-IT" sz="1400" dirty="0" smtClean="0">
                <a:solidFill>
                  <a:schemeClr val="bg1"/>
                </a:solidFill>
                <a:effectLst>
                  <a:outerShdw blurRad="38100" dist="38100" dir="2700000" algn="tl">
                    <a:srgbClr val="000000"/>
                  </a:outerShdw>
                </a:effectLst>
                <a:latin typeface="Calibri" pitchFamily="34" charset="0"/>
              </a:rPr>
              <a:t>1047-1074)</a:t>
            </a:r>
            <a:endParaRPr lang="it-IT" sz="1400" dirty="0">
              <a:solidFill>
                <a:schemeClr val="bg1"/>
              </a:solidFill>
              <a:effectLst>
                <a:outerShdw blurRad="38100" dist="38100" dir="2700000" algn="tl">
                  <a:srgbClr val="000000"/>
                </a:outerShdw>
              </a:effectLst>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39364"/>
                                        </p:tgtEl>
                                        <p:attrNameLst>
                                          <p:attrName>style.visibility</p:attrName>
                                        </p:attrNameLst>
                                      </p:cBhvr>
                                      <p:to>
                                        <p:strVal val="visible"/>
                                      </p:to>
                                    </p:set>
                                    <p:animEffect transition="in" filter="fade">
                                      <p:cBhvr>
                                        <p:cTn id="7" dur="500"/>
                                        <p:tgtEl>
                                          <p:spTgt spid="103936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039381"/>
                                        </p:tgtEl>
                                        <p:attrNameLst>
                                          <p:attrName>style.visibility</p:attrName>
                                        </p:attrNameLst>
                                      </p:cBhvr>
                                      <p:to>
                                        <p:strVal val="visible"/>
                                      </p:to>
                                    </p:set>
                                    <p:animEffect transition="in" filter="wipe(right)">
                                      <p:cBhvr>
                                        <p:cTn id="12" dur="3000"/>
                                        <p:tgtEl>
                                          <p:spTgt spid="1039381"/>
                                        </p:tgtEl>
                                      </p:cBhvr>
                                    </p:animEffect>
                                  </p:childTnLst>
                                </p:cTn>
                              </p:par>
                              <p:par>
                                <p:cTn id="13" presetID="22" presetClass="entr" presetSubtype="2" fill="hold" grpId="0" nodeType="withEffect">
                                  <p:stCondLst>
                                    <p:cond delay="0"/>
                                  </p:stCondLst>
                                  <p:childTnLst>
                                    <p:set>
                                      <p:cBhvr>
                                        <p:cTn id="14" dur="1" fill="hold">
                                          <p:stCondLst>
                                            <p:cond delay="0"/>
                                          </p:stCondLst>
                                        </p:cTn>
                                        <p:tgtEl>
                                          <p:spTgt spid="1039380"/>
                                        </p:tgtEl>
                                        <p:attrNameLst>
                                          <p:attrName>style.visibility</p:attrName>
                                        </p:attrNameLst>
                                      </p:cBhvr>
                                      <p:to>
                                        <p:strVal val="visible"/>
                                      </p:to>
                                    </p:set>
                                    <p:animEffect transition="in" filter="wipe(right)">
                                      <p:cBhvr>
                                        <p:cTn id="15" dur="3000"/>
                                        <p:tgtEl>
                                          <p:spTgt spid="10393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9364" grpId="0"/>
      <p:bldP spid="1039380" grpId="0" animBg="1"/>
      <p:bldP spid="1039381"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6738" name="Rectangle 2"/>
          <p:cNvSpPr>
            <a:spLocks noChangeArrowheads="1"/>
          </p:cNvSpPr>
          <p:nvPr/>
        </p:nvSpPr>
        <p:spPr bwMode="auto">
          <a:xfrm>
            <a:off x="1154113" y="6513513"/>
            <a:ext cx="7989887" cy="344487"/>
          </a:xfrm>
          <a:prstGeom prst="rect">
            <a:avLst/>
          </a:prstGeom>
          <a:solidFill>
            <a:schemeClr val="tx1"/>
          </a:solidFill>
          <a:ln w="9525" algn="ctr">
            <a:noFill/>
            <a:miter lim="800000"/>
            <a:headEnd/>
            <a:tailEnd/>
          </a:ln>
          <a:effectLst/>
        </p:spPr>
        <p:txBody>
          <a:bodyPr wrap="none" anchor="ctr"/>
          <a:lstStyle/>
          <a:p>
            <a:pPr>
              <a:defRPr/>
            </a:pPr>
            <a:endParaRPr lang="en-GB">
              <a:latin typeface="Calibri" pitchFamily="34" charset="0"/>
            </a:endParaRPr>
          </a:p>
        </p:txBody>
      </p:sp>
      <p:sp>
        <p:nvSpPr>
          <p:cNvPr id="756739" name="Text Box 3"/>
          <p:cNvSpPr txBox="1">
            <a:spLocks noChangeArrowheads="1"/>
          </p:cNvSpPr>
          <p:nvPr/>
        </p:nvSpPr>
        <p:spPr bwMode="auto">
          <a:xfrm>
            <a:off x="0" y="755650"/>
            <a:ext cx="9144000" cy="1892300"/>
          </a:xfrm>
          <a:prstGeom prst="rect">
            <a:avLst/>
          </a:prstGeom>
          <a:noFill/>
          <a:ln w="9525">
            <a:noFill/>
            <a:miter lim="800000"/>
            <a:headEnd/>
            <a:tailEnd/>
          </a:ln>
          <a:effectLst/>
        </p:spPr>
        <p:txBody>
          <a:bodyPr>
            <a:spAutoFit/>
          </a:bodyPr>
          <a:lstStyle/>
          <a:p>
            <a:pPr>
              <a:defRPr/>
            </a:pPr>
            <a:r>
              <a:rPr lang="en-GB" sz="2600" smtClean="0">
                <a:solidFill>
                  <a:srgbClr val="FFFF00"/>
                </a:solidFill>
                <a:effectLst>
                  <a:outerShdw blurRad="38100" dist="38100" dir="2700000" algn="tl">
                    <a:srgbClr val="000000"/>
                  </a:outerShdw>
                </a:effectLst>
                <a:latin typeface="Calibri" pitchFamily="34" charset="0"/>
                <a:sym typeface="Wingdings" pitchFamily="2" charset="2"/>
              </a:rPr>
              <a:t>The values of a, b, c and d have been calculated as:</a:t>
            </a:r>
          </a:p>
          <a:p>
            <a:pPr>
              <a:defRPr/>
            </a:pPr>
            <a:endParaRPr lang="en-GB" sz="1600" smtClean="0">
              <a:solidFill>
                <a:srgbClr val="FFFF00"/>
              </a:solidFill>
              <a:effectLst>
                <a:outerShdw blurRad="38100" dist="38100" dir="2700000" algn="tl">
                  <a:srgbClr val="000000"/>
                </a:outerShdw>
              </a:effectLst>
              <a:latin typeface="Calibri" pitchFamily="34" charset="0"/>
              <a:sym typeface="Wingdings" pitchFamily="2" charset="2"/>
            </a:endParaRPr>
          </a:p>
          <a:p>
            <a:pPr algn="ctr">
              <a:defRPr/>
            </a:pPr>
            <a:r>
              <a:rPr lang="en-GB" sz="3800" smtClean="0">
                <a:solidFill>
                  <a:srgbClr val="FFFF00"/>
                </a:solidFill>
                <a:effectLst>
                  <a:outerShdw blurRad="38100" dist="38100" dir="2700000" algn="tl">
                    <a:srgbClr val="000000"/>
                  </a:outerShdw>
                </a:effectLst>
                <a:latin typeface="Calibri" pitchFamily="34" charset="0"/>
                <a:sym typeface="Wingdings" pitchFamily="2" charset="2"/>
              </a:rPr>
              <a:t> 0.466</a:t>
            </a:r>
            <a:r>
              <a:rPr lang="en-GB" sz="3800" smtClean="0">
                <a:solidFill>
                  <a:schemeClr val="bg1"/>
                </a:solidFill>
                <a:effectLst>
                  <a:outerShdw blurRad="38100" dist="38100" dir="2700000" algn="tl">
                    <a:srgbClr val="000000"/>
                  </a:outerShdw>
                </a:effectLst>
                <a:latin typeface="Calibri" pitchFamily="34" charset="0"/>
                <a:sym typeface="Wingdings" pitchFamily="2" charset="2"/>
              </a:rPr>
              <a:t>Cpx </a:t>
            </a:r>
            <a:r>
              <a:rPr lang="en-GB" sz="3800" smtClean="0">
                <a:solidFill>
                  <a:srgbClr val="FF6600"/>
                </a:solidFill>
                <a:effectLst>
                  <a:outerShdw blurRad="38100" dist="38100" dir="2700000" algn="tl">
                    <a:srgbClr val="000000"/>
                  </a:outerShdw>
                </a:effectLst>
                <a:latin typeface="Calibri" pitchFamily="34" charset="0"/>
                <a:sym typeface="Wingdings" pitchFamily="2" charset="2"/>
              </a:rPr>
              <a:t>+ </a:t>
            </a:r>
            <a:r>
              <a:rPr lang="en-GB" sz="3800" smtClean="0">
                <a:solidFill>
                  <a:srgbClr val="FFFF00"/>
                </a:solidFill>
                <a:effectLst>
                  <a:outerShdw blurRad="38100" dist="38100" dir="2700000" algn="tl">
                    <a:srgbClr val="000000"/>
                  </a:outerShdw>
                </a:effectLst>
                <a:latin typeface="Calibri" pitchFamily="34" charset="0"/>
                <a:sym typeface="Wingdings" pitchFamily="2" charset="2"/>
              </a:rPr>
              <a:t>0.652</a:t>
            </a:r>
            <a:r>
              <a:rPr lang="en-GB" sz="3800" smtClean="0">
                <a:solidFill>
                  <a:schemeClr val="bg1"/>
                </a:solidFill>
                <a:effectLst>
                  <a:outerShdw blurRad="38100" dist="38100" dir="2700000" algn="tl">
                    <a:srgbClr val="000000"/>
                  </a:outerShdw>
                </a:effectLst>
                <a:latin typeface="Calibri" pitchFamily="34" charset="0"/>
                <a:sym typeface="Wingdings" pitchFamily="2" charset="2"/>
              </a:rPr>
              <a:t>Opx </a:t>
            </a:r>
            <a:r>
              <a:rPr lang="en-GB" sz="3800" smtClean="0">
                <a:solidFill>
                  <a:srgbClr val="FF6600"/>
                </a:solidFill>
                <a:effectLst>
                  <a:outerShdw blurRad="38100" dist="38100" dir="2700000" algn="tl">
                    <a:srgbClr val="000000"/>
                  </a:outerShdw>
                </a:effectLst>
                <a:latin typeface="Calibri" pitchFamily="34" charset="0"/>
                <a:sym typeface="Wingdings" pitchFamily="2" charset="2"/>
              </a:rPr>
              <a:t>+ </a:t>
            </a:r>
            <a:r>
              <a:rPr lang="en-GB" sz="3800" smtClean="0">
                <a:solidFill>
                  <a:srgbClr val="FFFF00"/>
                </a:solidFill>
                <a:effectLst>
                  <a:outerShdw blurRad="38100" dist="38100" dir="2700000" algn="tl">
                    <a:srgbClr val="000000"/>
                  </a:outerShdw>
                </a:effectLst>
                <a:latin typeface="Calibri" pitchFamily="34" charset="0"/>
                <a:sym typeface="Wingdings" pitchFamily="2" charset="2"/>
              </a:rPr>
              <a:t>0.049</a:t>
            </a:r>
            <a:r>
              <a:rPr lang="en-GB" sz="3800" smtClean="0">
                <a:solidFill>
                  <a:schemeClr val="bg1"/>
                </a:solidFill>
                <a:effectLst>
                  <a:outerShdw blurRad="38100" dist="38100" dir="2700000" algn="tl">
                    <a:srgbClr val="000000"/>
                  </a:outerShdw>
                </a:effectLst>
                <a:latin typeface="Calibri" pitchFamily="34" charset="0"/>
                <a:sym typeface="Wingdings" pitchFamily="2" charset="2"/>
              </a:rPr>
              <a:t>Sp </a:t>
            </a:r>
            <a:r>
              <a:rPr lang="en-GB" sz="3800" smtClean="0">
                <a:solidFill>
                  <a:srgbClr val="FF6600"/>
                </a:solidFill>
                <a:effectLst>
                  <a:outerShdw blurRad="38100" dist="38100" dir="2700000" algn="tl">
                    <a:srgbClr val="000000"/>
                  </a:outerShdw>
                </a:effectLst>
                <a:latin typeface="Calibri" pitchFamily="34" charset="0"/>
                <a:sym typeface="Wingdings" pitchFamily="2" charset="2"/>
              </a:rPr>
              <a:t>= </a:t>
            </a:r>
            <a:r>
              <a:rPr lang="en-GB" sz="3800" smtClean="0">
                <a:solidFill>
                  <a:srgbClr val="FFFF00"/>
                </a:solidFill>
                <a:effectLst>
                  <a:outerShdw blurRad="38100" dist="38100" dir="2700000" algn="tl">
                    <a:srgbClr val="000000"/>
                  </a:outerShdw>
                </a:effectLst>
                <a:latin typeface="Calibri" pitchFamily="34" charset="0"/>
                <a:sym typeface="Wingdings" pitchFamily="2" charset="2"/>
              </a:rPr>
              <a:t>0.167</a:t>
            </a:r>
            <a:r>
              <a:rPr lang="en-GB" sz="3800" smtClean="0">
                <a:solidFill>
                  <a:schemeClr val="bg1"/>
                </a:solidFill>
                <a:effectLst>
                  <a:outerShdw blurRad="38100" dist="38100" dir="2700000" algn="tl">
                    <a:srgbClr val="000000"/>
                  </a:outerShdw>
                </a:effectLst>
                <a:latin typeface="Calibri" pitchFamily="34" charset="0"/>
                <a:sym typeface="Wingdings" pitchFamily="2" charset="2"/>
              </a:rPr>
              <a:t>Ol</a:t>
            </a:r>
            <a:r>
              <a:rPr lang="en-GB" sz="3800" smtClean="0">
                <a:solidFill>
                  <a:srgbClr val="FF6600"/>
                </a:solidFill>
                <a:effectLst>
                  <a:outerShdw blurRad="38100" dist="38100" dir="2700000" algn="tl">
                    <a:srgbClr val="000000"/>
                  </a:outerShdw>
                </a:effectLst>
                <a:latin typeface="Calibri" pitchFamily="34" charset="0"/>
                <a:sym typeface="Wingdings" pitchFamily="2" charset="2"/>
              </a:rPr>
              <a:t> + </a:t>
            </a:r>
            <a:r>
              <a:rPr lang="en-GB" sz="3800" smtClean="0">
                <a:solidFill>
                  <a:srgbClr val="FFFF00"/>
                </a:solidFill>
                <a:effectLst>
                  <a:outerShdw blurRad="38100" dist="38100" dir="2700000" algn="tl">
                    <a:srgbClr val="000000"/>
                  </a:outerShdw>
                </a:effectLst>
                <a:latin typeface="Calibri" pitchFamily="34" charset="0"/>
                <a:sym typeface="Wingdings" pitchFamily="2" charset="2"/>
              </a:rPr>
              <a:t>1.000</a:t>
            </a:r>
            <a:r>
              <a:rPr lang="en-GB" sz="3800" smtClean="0">
                <a:solidFill>
                  <a:schemeClr val="bg1"/>
                </a:solidFill>
                <a:effectLst>
                  <a:outerShdw blurRad="38100" dist="38100" dir="2700000" algn="tl">
                    <a:srgbClr val="000000"/>
                  </a:outerShdw>
                </a:effectLst>
                <a:latin typeface="Calibri" pitchFamily="34" charset="0"/>
                <a:sym typeface="Wingdings" pitchFamily="2" charset="2"/>
              </a:rPr>
              <a:t>Melt</a:t>
            </a:r>
            <a:endParaRPr lang="en-GB" sz="260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756740" name="Text Box 4"/>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en-GB" sz="3200" smtClean="0">
                <a:solidFill>
                  <a:schemeClr val="bg1"/>
                </a:solidFill>
                <a:effectLst>
                  <a:outerShdw blurRad="38100" dist="38100" dir="2700000" algn="tl">
                    <a:srgbClr val="000000"/>
                  </a:outerShdw>
                </a:effectLst>
                <a:latin typeface="Calibri" pitchFamily="34" charset="0"/>
              </a:rPr>
              <a:t>How a simple mantle melts</a:t>
            </a:r>
            <a:endParaRPr lang="en-GB" sz="3200">
              <a:solidFill>
                <a:schemeClr val="bg1"/>
              </a:solidFill>
              <a:effectLst>
                <a:outerShdw blurRad="38100" dist="38100" dir="2700000" algn="tl">
                  <a:srgbClr val="000000"/>
                </a:outerShdw>
              </a:effectLst>
              <a:latin typeface="Calibri" pitchFamily="34" charset="0"/>
            </a:endParaRPr>
          </a:p>
        </p:txBody>
      </p:sp>
      <p:sp>
        <p:nvSpPr>
          <p:cNvPr id="756742" name="Text Box 6"/>
          <p:cNvSpPr txBox="1">
            <a:spLocks noChangeArrowheads="1"/>
          </p:cNvSpPr>
          <p:nvPr/>
        </p:nvSpPr>
        <p:spPr bwMode="auto">
          <a:xfrm>
            <a:off x="82061" y="2659916"/>
            <a:ext cx="3141663" cy="892552"/>
          </a:xfrm>
          <a:prstGeom prst="rect">
            <a:avLst/>
          </a:prstGeom>
          <a:noFill/>
          <a:ln w="9525">
            <a:noFill/>
            <a:miter lim="800000"/>
            <a:headEnd/>
            <a:tailEnd/>
          </a:ln>
          <a:effectLst/>
        </p:spPr>
        <p:txBody>
          <a:bodyPr>
            <a:spAutoFit/>
          </a:bodyPr>
          <a:lstStyle/>
          <a:p>
            <a:pPr algn="ctr">
              <a:defRPr/>
            </a:pPr>
            <a:r>
              <a:rPr lang="en-GB" sz="2600" smtClean="0">
                <a:solidFill>
                  <a:schemeClr val="bg1"/>
                </a:solidFill>
                <a:effectLst>
                  <a:outerShdw blurRad="38100" dist="38100" dir="2700000" algn="tl">
                    <a:srgbClr val="000000"/>
                  </a:outerShdw>
                </a:effectLst>
                <a:latin typeface="Calibri" pitchFamily="34" charset="0"/>
                <a:sym typeface="Wingdings" pitchFamily="2" charset="2"/>
              </a:rPr>
              <a:t>These come from the following relation:</a:t>
            </a:r>
            <a:endParaRPr lang="en-GB" sz="260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756743" name="Text Box 7"/>
          <p:cNvSpPr txBox="1">
            <a:spLocks noChangeArrowheads="1"/>
          </p:cNvSpPr>
          <p:nvPr/>
        </p:nvSpPr>
        <p:spPr bwMode="auto">
          <a:xfrm>
            <a:off x="0" y="3985112"/>
            <a:ext cx="3379788" cy="1938992"/>
          </a:xfrm>
          <a:prstGeom prst="rect">
            <a:avLst/>
          </a:prstGeom>
          <a:noFill/>
          <a:ln w="9525">
            <a:noFill/>
            <a:miter lim="800000"/>
            <a:headEnd/>
            <a:tailEnd/>
          </a:ln>
          <a:effectLst/>
        </p:spPr>
        <p:txBody>
          <a:bodyPr>
            <a:spAutoFit/>
          </a:bodyPr>
          <a:lstStyle/>
          <a:p>
            <a:pPr>
              <a:defRPr/>
            </a:pPr>
            <a:r>
              <a:rPr lang="en-GB" sz="2000" smtClean="0">
                <a:solidFill>
                  <a:schemeClr val="bg1"/>
                </a:solidFill>
                <a:effectLst>
                  <a:outerShdw blurRad="38100" dist="38100" dir="2700000" algn="tl">
                    <a:srgbClr val="000000"/>
                  </a:outerShdw>
                </a:effectLst>
                <a:latin typeface="Calibri" pitchFamily="34" charset="0"/>
                <a:sym typeface="Wingdings" pitchFamily="2" charset="2"/>
              </a:rPr>
              <a:t>Weight percent of residual mineral phases (calculated to a total mass of 100 – </a:t>
            </a:r>
            <a:r>
              <a:rPr lang="en-GB" sz="2000" i="1" smtClean="0">
                <a:solidFill>
                  <a:schemeClr val="bg1"/>
                </a:solidFill>
                <a:effectLst>
                  <a:outerShdw blurRad="38100" dist="38100" dir="2700000" algn="tl">
                    <a:srgbClr val="000000"/>
                  </a:outerShdw>
                </a:effectLst>
                <a:latin typeface="Calibri" pitchFamily="34" charset="0"/>
                <a:sym typeface="Wingdings" pitchFamily="2" charset="2"/>
              </a:rPr>
              <a:t>F</a:t>
            </a:r>
            <a:r>
              <a:rPr lang="en-GB" sz="2000" smtClean="0">
                <a:solidFill>
                  <a:schemeClr val="bg1"/>
                </a:solidFill>
                <a:effectLst>
                  <a:outerShdw blurRad="38100" dist="38100" dir="2700000" algn="tl">
                    <a:srgbClr val="000000"/>
                  </a:outerShdw>
                </a:effectLst>
                <a:latin typeface="Calibri" pitchFamily="34" charset="0"/>
                <a:sym typeface="Wingdings" pitchFamily="2" charset="2"/>
              </a:rPr>
              <a:t>%) in abyssal peridotites plotted against the extent of melting (</a:t>
            </a:r>
            <a:r>
              <a:rPr lang="en-GB" sz="2000" i="1" smtClean="0">
                <a:solidFill>
                  <a:schemeClr val="bg1"/>
                </a:solidFill>
                <a:effectLst>
                  <a:outerShdw blurRad="38100" dist="38100" dir="2700000" algn="tl">
                    <a:srgbClr val="000000"/>
                  </a:outerShdw>
                </a:effectLst>
                <a:latin typeface="Calibri" pitchFamily="34" charset="0"/>
                <a:sym typeface="Wingdings" pitchFamily="2" charset="2"/>
              </a:rPr>
              <a:t>F</a:t>
            </a:r>
            <a:r>
              <a:rPr lang="en-GB" sz="2000" smtClean="0">
                <a:solidFill>
                  <a:schemeClr val="bg1"/>
                </a:solidFill>
                <a:effectLst>
                  <a:outerShdw blurRad="38100" dist="38100" dir="2700000" algn="tl">
                    <a:srgbClr val="000000"/>
                  </a:outerShdw>
                </a:effectLst>
                <a:latin typeface="Calibri" pitchFamily="34" charset="0"/>
                <a:sym typeface="Wingdings" pitchFamily="2" charset="2"/>
              </a:rPr>
              <a:t>, wt %)</a:t>
            </a:r>
            <a:endParaRPr lang="en-GB" sz="200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756744" name="Text Box 8"/>
          <p:cNvSpPr txBox="1">
            <a:spLocks noChangeArrowheads="1"/>
          </p:cNvSpPr>
          <p:nvPr/>
        </p:nvSpPr>
        <p:spPr bwMode="auto">
          <a:xfrm>
            <a:off x="228600" y="6205538"/>
            <a:ext cx="2900363" cy="307777"/>
          </a:xfrm>
          <a:prstGeom prst="rect">
            <a:avLst/>
          </a:prstGeom>
          <a:noFill/>
          <a:ln w="9525" algn="ctr">
            <a:noFill/>
            <a:miter lim="800000"/>
            <a:headEnd/>
            <a:tailEnd/>
          </a:ln>
          <a:effectLst/>
        </p:spPr>
        <p:txBody>
          <a:bodyPr wrap="square">
            <a:spAutoFit/>
          </a:bodyPr>
          <a:lstStyle/>
          <a:p>
            <a:pPr algn="r">
              <a:defRPr/>
            </a:pPr>
            <a:r>
              <a:rPr lang="en-GB" sz="1400" dirty="0" err="1" smtClean="0">
                <a:solidFill>
                  <a:schemeClr val="bg1"/>
                </a:solidFill>
                <a:effectLst>
                  <a:outerShdw blurRad="38100" dist="38100" dir="2700000" algn="tl">
                    <a:srgbClr val="000000"/>
                  </a:outerShdw>
                </a:effectLst>
                <a:latin typeface="Calibri" pitchFamily="34" charset="0"/>
              </a:rPr>
              <a:t>Niu</a:t>
            </a:r>
            <a:r>
              <a:rPr lang="en-GB" sz="1400" dirty="0" smtClean="0">
                <a:solidFill>
                  <a:schemeClr val="bg1"/>
                </a:solidFill>
                <a:effectLst>
                  <a:outerShdw blurRad="38100" dist="38100" dir="2700000" algn="tl">
                    <a:srgbClr val="000000"/>
                  </a:outerShdw>
                </a:effectLst>
                <a:latin typeface="Calibri" pitchFamily="34" charset="0"/>
              </a:rPr>
              <a:t>, </a:t>
            </a:r>
            <a:r>
              <a:rPr lang="en-GB" sz="1400" dirty="0" smtClean="0">
                <a:solidFill>
                  <a:schemeClr val="bg1"/>
                </a:solidFill>
                <a:effectLst>
                  <a:outerShdw blurRad="38100" dist="38100" dir="2700000" algn="tl">
                    <a:srgbClr val="000000"/>
                  </a:outerShdw>
                </a:effectLst>
                <a:latin typeface="Calibri" pitchFamily="34" charset="0"/>
              </a:rPr>
              <a:t>1999 (J</a:t>
            </a:r>
            <a:r>
              <a:rPr lang="en-GB" sz="1400" dirty="0" smtClean="0">
                <a:solidFill>
                  <a:schemeClr val="bg1"/>
                </a:solidFill>
                <a:effectLst>
                  <a:outerShdw blurRad="38100" dist="38100" dir="2700000" algn="tl">
                    <a:srgbClr val="000000"/>
                  </a:outerShdw>
                </a:effectLst>
                <a:latin typeface="Calibri" pitchFamily="34" charset="0"/>
              </a:rPr>
              <a:t>. Petrol.,  40, </a:t>
            </a:r>
            <a:r>
              <a:rPr lang="en-GB" sz="1400" dirty="0" smtClean="0">
                <a:solidFill>
                  <a:schemeClr val="bg1"/>
                </a:solidFill>
                <a:effectLst>
                  <a:outerShdw blurRad="38100" dist="38100" dir="2700000" algn="tl">
                    <a:srgbClr val="000000"/>
                  </a:outerShdw>
                </a:effectLst>
                <a:latin typeface="Calibri" pitchFamily="34" charset="0"/>
              </a:rPr>
              <a:t>1195-1203)</a:t>
            </a:r>
            <a:endParaRPr lang="en-GB" sz="1400" dirty="0">
              <a:solidFill>
                <a:schemeClr val="bg1"/>
              </a:solidFill>
              <a:effectLst>
                <a:outerShdw blurRad="38100" dist="38100" dir="2700000" algn="tl">
                  <a:srgbClr val="000000"/>
                </a:outerShdw>
              </a:effectLst>
              <a:latin typeface="Calibri" pitchFamily="34" charset="0"/>
            </a:endParaRPr>
          </a:p>
        </p:txBody>
      </p:sp>
      <p:pic>
        <p:nvPicPr>
          <p:cNvPr id="1026" name="Picture 2"/>
          <p:cNvPicPr>
            <a:picLocks noChangeAspect="1" noChangeArrowheads="1"/>
          </p:cNvPicPr>
          <p:nvPr/>
        </p:nvPicPr>
        <p:blipFill>
          <a:blip r:embed="rId3" cstate="print"/>
          <a:srcRect/>
          <a:stretch>
            <a:fillRect/>
          </a:stretch>
        </p:blipFill>
        <p:spPr bwMode="auto">
          <a:xfrm>
            <a:off x="3177894" y="2628899"/>
            <a:ext cx="5861331" cy="4114801"/>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56739">
                                            <p:txEl>
                                              <p:pRg st="0" end="0"/>
                                            </p:txEl>
                                          </p:spTgt>
                                        </p:tgtEl>
                                        <p:attrNameLst>
                                          <p:attrName>style.visibility</p:attrName>
                                        </p:attrNameLst>
                                      </p:cBhvr>
                                      <p:to>
                                        <p:strVal val="visible"/>
                                      </p:to>
                                    </p:set>
                                    <p:animEffect transition="in" filter="fade">
                                      <p:cBhvr>
                                        <p:cTn id="7" dur="500"/>
                                        <p:tgtEl>
                                          <p:spTgt spid="7567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56739">
                                            <p:txEl>
                                              <p:pRg st="2" end="2"/>
                                            </p:txEl>
                                          </p:spTgt>
                                        </p:tgtEl>
                                        <p:attrNameLst>
                                          <p:attrName>style.visibility</p:attrName>
                                        </p:attrNameLst>
                                      </p:cBhvr>
                                      <p:to>
                                        <p:strVal val="visible"/>
                                      </p:to>
                                    </p:set>
                                    <p:animEffect transition="in" filter="fade">
                                      <p:cBhvr>
                                        <p:cTn id="12" dur="500"/>
                                        <p:tgtEl>
                                          <p:spTgt spid="75673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56742">
                                            <p:txEl>
                                              <p:pRg st="0" end="0"/>
                                            </p:txEl>
                                          </p:spTgt>
                                        </p:tgtEl>
                                        <p:attrNameLst>
                                          <p:attrName>style.visibility</p:attrName>
                                        </p:attrNameLst>
                                      </p:cBhvr>
                                      <p:to>
                                        <p:strVal val="visible"/>
                                      </p:to>
                                    </p:set>
                                    <p:animEffect transition="in" filter="fade">
                                      <p:cBhvr>
                                        <p:cTn id="17" dur="500"/>
                                        <p:tgtEl>
                                          <p:spTgt spid="756742">
                                            <p:txEl>
                                              <p:pRg st="0" end="0"/>
                                            </p:txEl>
                                          </p:spTgt>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fade">
                                      <p:cBhvr>
                                        <p:cTn id="21" dur="500"/>
                                        <p:tgtEl>
                                          <p:spTgt spid="1026"/>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756743">
                                            <p:txEl>
                                              <p:pRg st="0" end="0"/>
                                            </p:txEl>
                                          </p:spTgt>
                                        </p:tgtEl>
                                        <p:attrNameLst>
                                          <p:attrName>style.visibility</p:attrName>
                                        </p:attrNameLst>
                                      </p:cBhvr>
                                      <p:to>
                                        <p:strVal val="visible"/>
                                      </p:to>
                                    </p:set>
                                    <p:animEffect transition="in" filter="fade">
                                      <p:cBhvr>
                                        <p:cTn id="25" dur="500"/>
                                        <p:tgtEl>
                                          <p:spTgt spid="756743">
                                            <p:txEl>
                                              <p:pRg st="0" end="0"/>
                                            </p:txEl>
                                          </p:spTgt>
                                        </p:tgtEl>
                                      </p:cBhvr>
                                    </p:animEffect>
                                  </p:childTnLst>
                                </p:cTn>
                              </p:par>
                            </p:childTnLst>
                          </p:cTn>
                        </p:par>
                        <p:par>
                          <p:cTn id="26" fill="hold">
                            <p:stCondLst>
                              <p:cond delay="1500"/>
                            </p:stCondLst>
                            <p:childTnLst>
                              <p:par>
                                <p:cTn id="27" presetID="10" presetClass="entr" presetSubtype="0" fill="hold" nodeType="afterEffect">
                                  <p:stCondLst>
                                    <p:cond delay="0"/>
                                  </p:stCondLst>
                                  <p:childTnLst>
                                    <p:set>
                                      <p:cBhvr>
                                        <p:cTn id="28" dur="1" fill="hold">
                                          <p:stCondLst>
                                            <p:cond delay="0"/>
                                          </p:stCondLst>
                                        </p:cTn>
                                        <p:tgtEl>
                                          <p:spTgt spid="756744">
                                            <p:txEl>
                                              <p:pRg st="0" end="0"/>
                                            </p:txEl>
                                          </p:spTgt>
                                        </p:tgtEl>
                                        <p:attrNameLst>
                                          <p:attrName>style.visibility</p:attrName>
                                        </p:attrNameLst>
                                      </p:cBhvr>
                                      <p:to>
                                        <p:strVal val="visible"/>
                                      </p:to>
                                    </p:set>
                                    <p:animEffect transition="in" filter="fade">
                                      <p:cBhvr>
                                        <p:cTn id="29" dur="500"/>
                                        <p:tgtEl>
                                          <p:spTgt spid="7567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6739" grpId="0" build="p" autoUpdateAnimBg="0"/>
      <p:bldP spid="756742" grpId="0" build="p"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787" name="Text Box 3"/>
          <p:cNvSpPr txBox="1">
            <a:spLocks noChangeArrowheads="1"/>
          </p:cNvSpPr>
          <p:nvPr/>
        </p:nvSpPr>
        <p:spPr bwMode="auto">
          <a:xfrm>
            <a:off x="0" y="755650"/>
            <a:ext cx="9144000" cy="1892300"/>
          </a:xfrm>
          <a:prstGeom prst="rect">
            <a:avLst/>
          </a:prstGeom>
          <a:noFill/>
          <a:ln w="9525">
            <a:noFill/>
            <a:miter lim="800000"/>
            <a:headEnd/>
            <a:tailEnd/>
          </a:ln>
          <a:effectLst/>
        </p:spPr>
        <p:txBody>
          <a:bodyPr>
            <a:spAutoFit/>
          </a:bodyPr>
          <a:lstStyle/>
          <a:p>
            <a:pPr>
              <a:defRPr/>
            </a:pPr>
            <a:r>
              <a:rPr lang="en-GB" sz="2600" smtClean="0">
                <a:solidFill>
                  <a:srgbClr val="FFFF00"/>
                </a:solidFill>
                <a:effectLst>
                  <a:outerShdw blurRad="38100" dist="38100" dir="2700000" algn="tl">
                    <a:srgbClr val="000000"/>
                  </a:outerShdw>
                </a:effectLst>
                <a:latin typeface="Calibri" pitchFamily="34" charset="0"/>
                <a:sym typeface="Wingdings" pitchFamily="2" charset="2"/>
              </a:rPr>
              <a:t>The values of a, b, c and d have been calculated as:</a:t>
            </a:r>
          </a:p>
          <a:p>
            <a:pPr>
              <a:defRPr/>
            </a:pPr>
            <a:endParaRPr lang="en-GB" sz="1600" smtClean="0">
              <a:solidFill>
                <a:srgbClr val="FFFF00"/>
              </a:solidFill>
              <a:effectLst>
                <a:outerShdw blurRad="38100" dist="38100" dir="2700000" algn="tl">
                  <a:srgbClr val="000000"/>
                </a:outerShdw>
              </a:effectLst>
              <a:latin typeface="Calibri" pitchFamily="34" charset="0"/>
              <a:sym typeface="Wingdings" pitchFamily="2" charset="2"/>
            </a:endParaRPr>
          </a:p>
          <a:p>
            <a:pPr algn="ctr">
              <a:defRPr/>
            </a:pPr>
            <a:r>
              <a:rPr lang="en-GB" sz="3800" smtClean="0">
                <a:solidFill>
                  <a:srgbClr val="FFFF00"/>
                </a:solidFill>
                <a:effectLst>
                  <a:outerShdw blurRad="38100" dist="38100" dir="2700000" algn="tl">
                    <a:srgbClr val="000000"/>
                  </a:outerShdw>
                </a:effectLst>
                <a:latin typeface="Calibri" pitchFamily="34" charset="0"/>
                <a:sym typeface="Wingdings" pitchFamily="2" charset="2"/>
              </a:rPr>
              <a:t> 0.466</a:t>
            </a:r>
            <a:r>
              <a:rPr lang="en-GB" sz="3800" smtClean="0">
                <a:solidFill>
                  <a:schemeClr val="bg1"/>
                </a:solidFill>
                <a:effectLst>
                  <a:outerShdw blurRad="38100" dist="38100" dir="2700000" algn="tl">
                    <a:srgbClr val="000000"/>
                  </a:outerShdw>
                </a:effectLst>
                <a:latin typeface="Calibri" pitchFamily="34" charset="0"/>
                <a:sym typeface="Wingdings" pitchFamily="2" charset="2"/>
              </a:rPr>
              <a:t>Cpx </a:t>
            </a:r>
            <a:r>
              <a:rPr lang="en-GB" sz="3800" smtClean="0">
                <a:solidFill>
                  <a:srgbClr val="FF6600"/>
                </a:solidFill>
                <a:effectLst>
                  <a:outerShdw blurRad="38100" dist="38100" dir="2700000" algn="tl">
                    <a:srgbClr val="000000"/>
                  </a:outerShdw>
                </a:effectLst>
                <a:latin typeface="Calibri" pitchFamily="34" charset="0"/>
                <a:sym typeface="Wingdings" pitchFamily="2" charset="2"/>
              </a:rPr>
              <a:t>+ </a:t>
            </a:r>
            <a:r>
              <a:rPr lang="en-GB" sz="3800" smtClean="0">
                <a:solidFill>
                  <a:srgbClr val="FFFF00"/>
                </a:solidFill>
                <a:effectLst>
                  <a:outerShdw blurRad="38100" dist="38100" dir="2700000" algn="tl">
                    <a:srgbClr val="000000"/>
                  </a:outerShdw>
                </a:effectLst>
                <a:latin typeface="Calibri" pitchFamily="34" charset="0"/>
                <a:sym typeface="Wingdings" pitchFamily="2" charset="2"/>
              </a:rPr>
              <a:t>0.652</a:t>
            </a:r>
            <a:r>
              <a:rPr lang="en-GB" sz="3800" smtClean="0">
                <a:solidFill>
                  <a:schemeClr val="bg1"/>
                </a:solidFill>
                <a:effectLst>
                  <a:outerShdw blurRad="38100" dist="38100" dir="2700000" algn="tl">
                    <a:srgbClr val="000000"/>
                  </a:outerShdw>
                </a:effectLst>
                <a:latin typeface="Calibri" pitchFamily="34" charset="0"/>
                <a:sym typeface="Wingdings" pitchFamily="2" charset="2"/>
              </a:rPr>
              <a:t>Opx </a:t>
            </a:r>
            <a:r>
              <a:rPr lang="en-GB" sz="3800" smtClean="0">
                <a:solidFill>
                  <a:srgbClr val="FF6600"/>
                </a:solidFill>
                <a:effectLst>
                  <a:outerShdw blurRad="38100" dist="38100" dir="2700000" algn="tl">
                    <a:srgbClr val="000000"/>
                  </a:outerShdw>
                </a:effectLst>
                <a:latin typeface="Calibri" pitchFamily="34" charset="0"/>
                <a:sym typeface="Wingdings" pitchFamily="2" charset="2"/>
              </a:rPr>
              <a:t>+ </a:t>
            </a:r>
            <a:r>
              <a:rPr lang="en-GB" sz="3800" smtClean="0">
                <a:solidFill>
                  <a:srgbClr val="FFFF00"/>
                </a:solidFill>
                <a:effectLst>
                  <a:outerShdw blurRad="38100" dist="38100" dir="2700000" algn="tl">
                    <a:srgbClr val="000000"/>
                  </a:outerShdw>
                </a:effectLst>
                <a:latin typeface="Calibri" pitchFamily="34" charset="0"/>
                <a:sym typeface="Wingdings" pitchFamily="2" charset="2"/>
              </a:rPr>
              <a:t>0.049</a:t>
            </a:r>
            <a:r>
              <a:rPr lang="en-GB" sz="3800" smtClean="0">
                <a:solidFill>
                  <a:schemeClr val="bg1"/>
                </a:solidFill>
                <a:effectLst>
                  <a:outerShdw blurRad="38100" dist="38100" dir="2700000" algn="tl">
                    <a:srgbClr val="000000"/>
                  </a:outerShdw>
                </a:effectLst>
                <a:latin typeface="Calibri" pitchFamily="34" charset="0"/>
                <a:sym typeface="Wingdings" pitchFamily="2" charset="2"/>
              </a:rPr>
              <a:t>Sp </a:t>
            </a:r>
            <a:r>
              <a:rPr lang="en-GB" sz="3800" smtClean="0">
                <a:solidFill>
                  <a:srgbClr val="FF6600"/>
                </a:solidFill>
                <a:effectLst>
                  <a:outerShdw blurRad="38100" dist="38100" dir="2700000" algn="tl">
                    <a:srgbClr val="000000"/>
                  </a:outerShdw>
                </a:effectLst>
                <a:latin typeface="Calibri" pitchFamily="34" charset="0"/>
                <a:sym typeface="Wingdings" pitchFamily="2" charset="2"/>
              </a:rPr>
              <a:t>= </a:t>
            </a:r>
            <a:r>
              <a:rPr lang="en-GB" sz="3800" smtClean="0">
                <a:solidFill>
                  <a:srgbClr val="FFFF00"/>
                </a:solidFill>
                <a:effectLst>
                  <a:outerShdw blurRad="38100" dist="38100" dir="2700000" algn="tl">
                    <a:srgbClr val="000000"/>
                  </a:outerShdw>
                </a:effectLst>
                <a:latin typeface="Calibri" pitchFamily="34" charset="0"/>
                <a:sym typeface="Wingdings" pitchFamily="2" charset="2"/>
              </a:rPr>
              <a:t>0.167</a:t>
            </a:r>
            <a:r>
              <a:rPr lang="en-GB" sz="3800" smtClean="0">
                <a:solidFill>
                  <a:schemeClr val="bg1"/>
                </a:solidFill>
                <a:effectLst>
                  <a:outerShdw blurRad="38100" dist="38100" dir="2700000" algn="tl">
                    <a:srgbClr val="000000"/>
                  </a:outerShdw>
                </a:effectLst>
                <a:latin typeface="Calibri" pitchFamily="34" charset="0"/>
                <a:sym typeface="Wingdings" pitchFamily="2" charset="2"/>
              </a:rPr>
              <a:t>Ol </a:t>
            </a:r>
            <a:r>
              <a:rPr lang="en-GB" sz="3800" smtClean="0">
                <a:solidFill>
                  <a:srgbClr val="FF6600"/>
                </a:solidFill>
                <a:effectLst>
                  <a:outerShdw blurRad="38100" dist="38100" dir="2700000" algn="tl">
                    <a:srgbClr val="000000"/>
                  </a:outerShdw>
                </a:effectLst>
                <a:latin typeface="Calibri" pitchFamily="34" charset="0"/>
                <a:sym typeface="Wingdings" pitchFamily="2" charset="2"/>
              </a:rPr>
              <a:t>+ </a:t>
            </a:r>
            <a:r>
              <a:rPr lang="en-GB" sz="3800" smtClean="0">
                <a:solidFill>
                  <a:srgbClr val="FFFF00"/>
                </a:solidFill>
                <a:effectLst>
                  <a:outerShdw blurRad="38100" dist="38100" dir="2700000" algn="tl">
                    <a:srgbClr val="000000"/>
                  </a:outerShdw>
                </a:effectLst>
                <a:latin typeface="Calibri" pitchFamily="34" charset="0"/>
                <a:sym typeface="Wingdings" pitchFamily="2" charset="2"/>
              </a:rPr>
              <a:t>1.000</a:t>
            </a:r>
            <a:r>
              <a:rPr lang="en-GB" sz="3800" smtClean="0">
                <a:solidFill>
                  <a:schemeClr val="bg1"/>
                </a:solidFill>
                <a:effectLst>
                  <a:outerShdw blurRad="38100" dist="38100" dir="2700000" algn="tl">
                    <a:srgbClr val="000000"/>
                  </a:outerShdw>
                </a:effectLst>
                <a:latin typeface="Calibri" pitchFamily="34" charset="0"/>
                <a:sym typeface="Wingdings" pitchFamily="2" charset="2"/>
              </a:rPr>
              <a:t>Melt</a:t>
            </a:r>
            <a:endParaRPr lang="en-GB" sz="260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758788" name="Text Box 4"/>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en-GB" sz="3200" smtClean="0">
                <a:solidFill>
                  <a:schemeClr val="bg1"/>
                </a:solidFill>
                <a:effectLst>
                  <a:outerShdw blurRad="38100" dist="38100" dir="2700000" algn="tl">
                    <a:srgbClr val="000000"/>
                  </a:outerShdw>
                </a:effectLst>
                <a:latin typeface="Calibri" pitchFamily="34" charset="0"/>
              </a:rPr>
              <a:t>How a simple mantle melts</a:t>
            </a:r>
            <a:endParaRPr lang="en-GB" sz="3200">
              <a:solidFill>
                <a:schemeClr val="bg1"/>
              </a:solidFill>
              <a:effectLst>
                <a:outerShdw blurRad="38100" dist="38100" dir="2700000" algn="tl">
                  <a:srgbClr val="000000"/>
                </a:outerShdw>
              </a:effectLst>
              <a:latin typeface="Calibri" pitchFamily="34" charset="0"/>
            </a:endParaRPr>
          </a:p>
        </p:txBody>
      </p:sp>
      <p:sp>
        <p:nvSpPr>
          <p:cNvPr id="758789" name="Text Box 5"/>
          <p:cNvSpPr txBox="1">
            <a:spLocks noChangeArrowheads="1"/>
          </p:cNvSpPr>
          <p:nvPr/>
        </p:nvSpPr>
        <p:spPr bwMode="auto">
          <a:xfrm>
            <a:off x="0" y="2587625"/>
            <a:ext cx="9117013" cy="609600"/>
          </a:xfrm>
          <a:prstGeom prst="rect">
            <a:avLst/>
          </a:prstGeom>
          <a:noFill/>
          <a:ln w="9525">
            <a:noFill/>
            <a:miter lim="800000"/>
            <a:headEnd/>
            <a:tailEnd/>
          </a:ln>
          <a:effectLst/>
        </p:spPr>
        <p:txBody>
          <a:bodyPr>
            <a:spAutoFit/>
          </a:bodyPr>
          <a:lstStyle/>
          <a:p>
            <a:pPr algn="ctr">
              <a:defRPr/>
            </a:pPr>
            <a:r>
              <a:rPr lang="en-GB" sz="3400" smtClean="0">
                <a:solidFill>
                  <a:srgbClr val="FFFF00"/>
                </a:solidFill>
                <a:effectLst>
                  <a:outerShdw blurRad="38100" dist="38100" dir="2700000" algn="tl">
                    <a:srgbClr val="000000"/>
                  </a:outerShdw>
                </a:effectLst>
                <a:latin typeface="Calibri" pitchFamily="34" charset="0"/>
                <a:sym typeface="Wingdings" pitchFamily="2" charset="2"/>
              </a:rPr>
              <a:t>What does this equation say?</a:t>
            </a:r>
            <a:endParaRPr lang="en-GB" sz="3400">
              <a:solidFill>
                <a:srgbClr val="FFFF00"/>
              </a:solidFill>
              <a:effectLst>
                <a:outerShdw blurRad="38100" dist="38100" dir="2700000" algn="tl">
                  <a:srgbClr val="000000"/>
                </a:outerShdw>
              </a:effectLst>
              <a:latin typeface="Calibri" pitchFamily="34" charset="0"/>
              <a:sym typeface="Wingdings" pitchFamily="2" charset="2"/>
            </a:endParaRPr>
          </a:p>
        </p:txBody>
      </p:sp>
      <p:sp>
        <p:nvSpPr>
          <p:cNvPr id="758790" name="Text Box 6"/>
          <p:cNvSpPr txBox="1">
            <a:spLocks noChangeArrowheads="1"/>
          </p:cNvSpPr>
          <p:nvPr/>
        </p:nvSpPr>
        <p:spPr bwMode="auto">
          <a:xfrm>
            <a:off x="346075" y="3257550"/>
            <a:ext cx="8478838" cy="2677656"/>
          </a:xfrm>
          <a:prstGeom prst="rect">
            <a:avLst/>
          </a:prstGeom>
          <a:noFill/>
          <a:ln w="9525">
            <a:noFill/>
            <a:miter lim="800000"/>
            <a:headEnd/>
            <a:tailEnd/>
          </a:ln>
          <a:effectLst/>
        </p:spPr>
        <p:txBody>
          <a:bodyPr wrap="square">
            <a:spAutoFit/>
          </a:bodyPr>
          <a:lstStyle/>
          <a:p>
            <a:pPr>
              <a:lnSpc>
                <a:spcPct val="120000"/>
              </a:lnSpc>
              <a:defRPr/>
            </a:pPr>
            <a:r>
              <a:rPr lang="en-GB" sz="2800" smtClean="0">
                <a:solidFill>
                  <a:schemeClr val="bg1"/>
                </a:solidFill>
                <a:effectLst>
                  <a:outerShdw blurRad="38100" dist="38100" dir="2700000" algn="tl">
                    <a:srgbClr val="000000"/>
                  </a:outerShdw>
                </a:effectLst>
                <a:latin typeface="Calibri" pitchFamily="34" charset="0"/>
                <a:sym typeface="Wingdings" pitchFamily="2" charset="2"/>
              </a:rPr>
              <a:t>In order to produce </a:t>
            </a:r>
            <a:r>
              <a:rPr lang="en-GB" sz="2800" i="1" smtClean="0">
                <a:solidFill>
                  <a:schemeClr val="bg1"/>
                </a:solidFill>
                <a:effectLst>
                  <a:outerShdw blurRad="38100" dist="38100" dir="2700000" algn="tl">
                    <a:srgbClr val="000000"/>
                  </a:outerShdw>
                </a:effectLst>
                <a:latin typeface="Calibri" pitchFamily="34" charset="0"/>
                <a:sym typeface="Wingdings" pitchFamily="2" charset="2"/>
              </a:rPr>
              <a:t>1.000 </a:t>
            </a:r>
            <a:r>
              <a:rPr lang="en-GB" sz="2800" smtClean="0">
                <a:solidFill>
                  <a:schemeClr val="bg1"/>
                </a:solidFill>
                <a:effectLst>
                  <a:outerShdw blurRad="38100" dist="38100" dir="2700000" algn="tl">
                    <a:srgbClr val="000000"/>
                  </a:outerShdw>
                </a:effectLst>
                <a:latin typeface="Calibri" pitchFamily="34" charset="0"/>
                <a:sym typeface="Wingdings" pitchFamily="2" charset="2"/>
              </a:rPr>
              <a:t>mass unit of a </a:t>
            </a:r>
            <a:r>
              <a:rPr lang="en-GB" sz="2800" i="1" smtClean="0">
                <a:solidFill>
                  <a:schemeClr val="bg1"/>
                </a:solidFill>
                <a:effectLst>
                  <a:outerShdw blurRad="38100" dist="38100" dir="2700000" algn="tl">
                    <a:srgbClr val="000000"/>
                  </a:outerShdw>
                </a:effectLst>
                <a:latin typeface="Calibri" pitchFamily="34" charset="0"/>
                <a:sym typeface="Wingdings" pitchFamily="2" charset="2"/>
              </a:rPr>
              <a:t>basaltic melt</a:t>
            </a:r>
            <a:r>
              <a:rPr lang="en-GB" sz="2800" smtClean="0">
                <a:solidFill>
                  <a:schemeClr val="bg1"/>
                </a:solidFill>
                <a:effectLst>
                  <a:outerShdw blurRad="38100" dist="38100" dir="2700000" algn="tl">
                    <a:srgbClr val="000000"/>
                  </a:outerShdw>
                </a:effectLst>
                <a:latin typeface="Calibri" pitchFamily="34" charset="0"/>
                <a:sym typeface="Wingdings" pitchFamily="2" charset="2"/>
              </a:rPr>
              <a:t>, </a:t>
            </a:r>
            <a:r>
              <a:rPr lang="en-GB" sz="2800" i="1" smtClean="0">
                <a:solidFill>
                  <a:schemeClr val="bg1"/>
                </a:solidFill>
                <a:effectLst>
                  <a:outerShdw blurRad="38100" dist="38100" dir="2700000" algn="tl">
                    <a:srgbClr val="000000"/>
                  </a:outerShdw>
                </a:effectLst>
                <a:latin typeface="Calibri" pitchFamily="34" charset="0"/>
                <a:sym typeface="Wingdings" pitchFamily="2" charset="2"/>
              </a:rPr>
              <a:t>0.466 </a:t>
            </a:r>
            <a:r>
              <a:rPr lang="en-GB" sz="2800" smtClean="0">
                <a:solidFill>
                  <a:schemeClr val="bg1"/>
                </a:solidFill>
                <a:effectLst>
                  <a:outerShdw blurRad="38100" dist="38100" dir="2700000" algn="tl">
                    <a:srgbClr val="000000"/>
                  </a:outerShdw>
                </a:effectLst>
                <a:latin typeface="Calibri" pitchFamily="34" charset="0"/>
                <a:sym typeface="Wingdings" pitchFamily="2" charset="2"/>
              </a:rPr>
              <a:t>mass unit of </a:t>
            </a:r>
            <a:r>
              <a:rPr lang="en-GB" sz="2800" i="1" smtClean="0">
                <a:solidFill>
                  <a:schemeClr val="bg1"/>
                </a:solidFill>
                <a:effectLst>
                  <a:outerShdw blurRad="38100" dist="38100" dir="2700000" algn="tl">
                    <a:srgbClr val="000000"/>
                  </a:outerShdw>
                </a:effectLst>
                <a:latin typeface="Calibri" pitchFamily="34" charset="0"/>
                <a:sym typeface="Wingdings" pitchFamily="2" charset="2"/>
              </a:rPr>
              <a:t>cpx</a:t>
            </a:r>
            <a:r>
              <a:rPr lang="en-GB" sz="2800" smtClean="0">
                <a:solidFill>
                  <a:schemeClr val="bg1"/>
                </a:solidFill>
                <a:effectLst>
                  <a:outerShdw blurRad="38100" dist="38100" dir="2700000" algn="tl">
                    <a:srgbClr val="000000"/>
                  </a:outerShdw>
                </a:effectLst>
                <a:latin typeface="Calibri" pitchFamily="34" charset="0"/>
                <a:sym typeface="Wingdings" pitchFamily="2" charset="2"/>
              </a:rPr>
              <a:t>, 0.652 mass unit of </a:t>
            </a:r>
            <a:r>
              <a:rPr lang="en-GB" sz="2800" i="1" smtClean="0">
                <a:solidFill>
                  <a:schemeClr val="bg1"/>
                </a:solidFill>
                <a:effectLst>
                  <a:outerShdw blurRad="38100" dist="38100" dir="2700000" algn="tl">
                    <a:srgbClr val="000000"/>
                  </a:outerShdw>
                </a:effectLst>
                <a:latin typeface="Calibri" pitchFamily="34" charset="0"/>
                <a:sym typeface="Wingdings" pitchFamily="2" charset="2"/>
              </a:rPr>
              <a:t>opx</a:t>
            </a:r>
            <a:r>
              <a:rPr lang="en-GB" sz="2800" smtClean="0">
                <a:solidFill>
                  <a:schemeClr val="bg1"/>
                </a:solidFill>
                <a:effectLst>
                  <a:outerShdw blurRad="38100" dist="38100" dir="2700000" algn="tl">
                    <a:srgbClr val="000000"/>
                  </a:outerShdw>
                </a:effectLst>
                <a:latin typeface="Calibri" pitchFamily="34" charset="0"/>
                <a:sym typeface="Wingdings" pitchFamily="2" charset="2"/>
              </a:rPr>
              <a:t>, and </a:t>
            </a:r>
            <a:r>
              <a:rPr lang="en-GB" sz="2800" i="1" smtClean="0">
                <a:solidFill>
                  <a:schemeClr val="bg1"/>
                </a:solidFill>
                <a:effectLst>
                  <a:outerShdw blurRad="38100" dist="38100" dir="2700000" algn="tl">
                    <a:srgbClr val="000000"/>
                  </a:outerShdw>
                </a:effectLst>
                <a:latin typeface="Calibri" pitchFamily="34" charset="0"/>
                <a:sym typeface="Wingdings" pitchFamily="2" charset="2"/>
              </a:rPr>
              <a:t>0.049 </a:t>
            </a:r>
            <a:r>
              <a:rPr lang="en-GB" sz="2800" smtClean="0">
                <a:solidFill>
                  <a:schemeClr val="bg1"/>
                </a:solidFill>
                <a:effectLst>
                  <a:outerShdw blurRad="38100" dist="38100" dir="2700000" algn="tl">
                    <a:srgbClr val="000000"/>
                  </a:outerShdw>
                </a:effectLst>
                <a:latin typeface="Calibri" pitchFamily="34" charset="0"/>
                <a:sym typeface="Wingdings" pitchFamily="2" charset="2"/>
              </a:rPr>
              <a:t>mass unit of </a:t>
            </a:r>
            <a:r>
              <a:rPr lang="en-GB" sz="2800" i="1" smtClean="0">
                <a:solidFill>
                  <a:schemeClr val="bg1"/>
                </a:solidFill>
                <a:effectLst>
                  <a:outerShdw blurRad="38100" dist="38100" dir="2700000" algn="tl">
                    <a:srgbClr val="000000"/>
                  </a:outerShdw>
                </a:effectLst>
                <a:latin typeface="Calibri" pitchFamily="34" charset="0"/>
                <a:sym typeface="Wingdings" pitchFamily="2" charset="2"/>
              </a:rPr>
              <a:t>spinel </a:t>
            </a:r>
            <a:r>
              <a:rPr lang="en-GB" sz="2800" smtClean="0">
                <a:solidFill>
                  <a:schemeClr val="bg1"/>
                </a:solidFill>
                <a:effectLst>
                  <a:outerShdw blurRad="38100" dist="38100" dir="2700000" algn="tl">
                    <a:srgbClr val="000000"/>
                  </a:outerShdw>
                </a:effectLst>
                <a:latin typeface="Calibri" pitchFamily="34" charset="0"/>
                <a:sym typeface="Wingdings" pitchFamily="2" charset="2"/>
              </a:rPr>
              <a:t>are required to melt whereas about </a:t>
            </a:r>
            <a:r>
              <a:rPr lang="en-GB" sz="2800" i="1" smtClean="0">
                <a:solidFill>
                  <a:schemeClr val="bg1"/>
                </a:solidFill>
                <a:effectLst>
                  <a:outerShdw blurRad="38100" dist="38100" dir="2700000" algn="tl">
                    <a:srgbClr val="000000"/>
                  </a:outerShdw>
                </a:effectLst>
                <a:latin typeface="Calibri" pitchFamily="34" charset="0"/>
                <a:sym typeface="Wingdings" pitchFamily="2" charset="2"/>
              </a:rPr>
              <a:t>0.167 </a:t>
            </a:r>
            <a:r>
              <a:rPr lang="en-GB" sz="2800" smtClean="0">
                <a:solidFill>
                  <a:schemeClr val="bg1"/>
                </a:solidFill>
                <a:effectLst>
                  <a:outerShdw blurRad="38100" dist="38100" dir="2700000" algn="tl">
                    <a:srgbClr val="000000"/>
                  </a:outerShdw>
                </a:effectLst>
                <a:latin typeface="Calibri" pitchFamily="34" charset="0"/>
                <a:sym typeface="Wingdings" pitchFamily="2" charset="2"/>
              </a:rPr>
              <a:t>mass unit of </a:t>
            </a:r>
            <a:r>
              <a:rPr lang="en-GB" sz="2800" i="1" smtClean="0">
                <a:solidFill>
                  <a:schemeClr val="bg1"/>
                </a:solidFill>
                <a:effectLst>
                  <a:outerShdw blurRad="38100" dist="38100" dir="2700000" algn="tl">
                    <a:srgbClr val="000000"/>
                  </a:outerShdw>
                </a:effectLst>
                <a:latin typeface="Calibri" pitchFamily="34" charset="0"/>
                <a:sym typeface="Wingdings" pitchFamily="2" charset="2"/>
              </a:rPr>
              <a:t>olivine </a:t>
            </a:r>
            <a:r>
              <a:rPr lang="en-GB" sz="2800" smtClean="0">
                <a:solidFill>
                  <a:schemeClr val="bg1"/>
                </a:solidFill>
                <a:effectLst>
                  <a:outerShdw blurRad="38100" dist="38100" dir="2700000" algn="tl">
                    <a:srgbClr val="000000"/>
                  </a:outerShdw>
                </a:effectLst>
                <a:latin typeface="Calibri" pitchFamily="34" charset="0"/>
                <a:sym typeface="Wingdings" pitchFamily="2" charset="2"/>
              </a:rPr>
              <a:t>is required to crystallize, suggesting that mantle melting is indeed incongruent.</a:t>
            </a:r>
            <a:endParaRPr lang="en-GB" sz="2800">
              <a:solidFill>
                <a:schemeClr val="bg1"/>
              </a:solidFill>
              <a:effectLst>
                <a:outerShdw blurRad="38100" dist="38100" dir="2700000" algn="tl">
                  <a:srgbClr val="000000"/>
                </a:outerShdw>
              </a:effectLst>
              <a:latin typeface="Calibri" pitchFamily="34" charset="0"/>
              <a:sym typeface="Wingdings" pitchFamily="2"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58789">
                                            <p:txEl>
                                              <p:pRg st="0" end="0"/>
                                            </p:txEl>
                                          </p:spTgt>
                                        </p:tgtEl>
                                        <p:attrNameLst>
                                          <p:attrName>style.visibility</p:attrName>
                                        </p:attrNameLst>
                                      </p:cBhvr>
                                      <p:to>
                                        <p:strVal val="visible"/>
                                      </p:to>
                                    </p:set>
                                    <p:animEffect transition="in" filter="fade">
                                      <p:cBhvr>
                                        <p:cTn id="7" dur="500"/>
                                        <p:tgtEl>
                                          <p:spTgt spid="75878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58790">
                                            <p:txEl>
                                              <p:pRg st="0" end="0"/>
                                            </p:txEl>
                                          </p:spTgt>
                                        </p:tgtEl>
                                        <p:attrNameLst>
                                          <p:attrName>style.visibility</p:attrName>
                                        </p:attrNameLst>
                                      </p:cBhvr>
                                      <p:to>
                                        <p:strVal val="visible"/>
                                      </p:to>
                                    </p:set>
                                    <p:animEffect transition="in" filter="fade">
                                      <p:cBhvr>
                                        <p:cTn id="12" dur="500"/>
                                        <p:tgtEl>
                                          <p:spTgt spid="75879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8789" grpId="0" build="p" autoUpdateAnimBg="0"/>
      <p:bldP spid="758790" grpId="0" build="p"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026" name="Text Box 2"/>
          <p:cNvSpPr txBox="1">
            <a:spLocks noChangeArrowheads="1"/>
          </p:cNvSpPr>
          <p:nvPr/>
        </p:nvSpPr>
        <p:spPr bwMode="auto">
          <a:xfrm>
            <a:off x="0" y="755650"/>
            <a:ext cx="9144000" cy="1892300"/>
          </a:xfrm>
          <a:prstGeom prst="rect">
            <a:avLst/>
          </a:prstGeom>
          <a:noFill/>
          <a:ln w="9525">
            <a:noFill/>
            <a:miter lim="800000"/>
            <a:headEnd/>
            <a:tailEnd/>
          </a:ln>
          <a:effectLst/>
        </p:spPr>
        <p:txBody>
          <a:bodyPr>
            <a:spAutoFit/>
          </a:bodyPr>
          <a:lstStyle/>
          <a:p>
            <a:pPr>
              <a:defRPr/>
            </a:pPr>
            <a:r>
              <a:rPr lang="en-GB" sz="2600" smtClean="0">
                <a:solidFill>
                  <a:srgbClr val="FFFF00"/>
                </a:solidFill>
                <a:effectLst>
                  <a:outerShdw blurRad="38100" dist="38100" dir="2700000" algn="tl">
                    <a:srgbClr val="000000"/>
                  </a:outerShdw>
                </a:effectLst>
                <a:latin typeface="Calibri" pitchFamily="34" charset="0"/>
                <a:sym typeface="Wingdings" pitchFamily="2" charset="2"/>
              </a:rPr>
              <a:t>The values of a, b, c and d have been calculated as:</a:t>
            </a:r>
          </a:p>
          <a:p>
            <a:pPr>
              <a:defRPr/>
            </a:pPr>
            <a:endParaRPr lang="en-GB" sz="1600" smtClean="0">
              <a:solidFill>
                <a:srgbClr val="FFFF00"/>
              </a:solidFill>
              <a:effectLst>
                <a:outerShdw blurRad="38100" dist="38100" dir="2700000" algn="tl">
                  <a:srgbClr val="000000"/>
                </a:outerShdw>
              </a:effectLst>
              <a:latin typeface="Calibri" pitchFamily="34" charset="0"/>
              <a:sym typeface="Wingdings" pitchFamily="2" charset="2"/>
            </a:endParaRPr>
          </a:p>
          <a:p>
            <a:pPr algn="ctr">
              <a:defRPr/>
            </a:pPr>
            <a:r>
              <a:rPr lang="en-GB" sz="3800" smtClean="0">
                <a:solidFill>
                  <a:srgbClr val="FFFF00"/>
                </a:solidFill>
                <a:effectLst>
                  <a:outerShdw blurRad="38100" dist="38100" dir="2700000" algn="tl">
                    <a:srgbClr val="000000"/>
                  </a:outerShdw>
                </a:effectLst>
                <a:latin typeface="Calibri" pitchFamily="34" charset="0"/>
                <a:sym typeface="Wingdings" pitchFamily="2" charset="2"/>
              </a:rPr>
              <a:t> 0.466</a:t>
            </a:r>
            <a:r>
              <a:rPr lang="en-GB" sz="3800" smtClean="0">
                <a:solidFill>
                  <a:schemeClr val="bg1"/>
                </a:solidFill>
                <a:effectLst>
                  <a:outerShdw blurRad="38100" dist="38100" dir="2700000" algn="tl">
                    <a:srgbClr val="000000"/>
                  </a:outerShdw>
                </a:effectLst>
                <a:latin typeface="Calibri" pitchFamily="34" charset="0"/>
                <a:sym typeface="Wingdings" pitchFamily="2" charset="2"/>
              </a:rPr>
              <a:t>Cpx </a:t>
            </a:r>
            <a:r>
              <a:rPr lang="en-GB" sz="3800" smtClean="0">
                <a:solidFill>
                  <a:srgbClr val="FF6600"/>
                </a:solidFill>
                <a:effectLst>
                  <a:outerShdw blurRad="38100" dist="38100" dir="2700000" algn="tl">
                    <a:srgbClr val="000000"/>
                  </a:outerShdw>
                </a:effectLst>
                <a:latin typeface="Calibri" pitchFamily="34" charset="0"/>
                <a:sym typeface="Wingdings" pitchFamily="2" charset="2"/>
              </a:rPr>
              <a:t>+ </a:t>
            </a:r>
            <a:r>
              <a:rPr lang="en-GB" sz="3800" smtClean="0">
                <a:solidFill>
                  <a:srgbClr val="FFFF00"/>
                </a:solidFill>
                <a:effectLst>
                  <a:outerShdw blurRad="38100" dist="38100" dir="2700000" algn="tl">
                    <a:srgbClr val="000000"/>
                  </a:outerShdw>
                </a:effectLst>
                <a:latin typeface="Calibri" pitchFamily="34" charset="0"/>
                <a:sym typeface="Wingdings" pitchFamily="2" charset="2"/>
              </a:rPr>
              <a:t>0.652</a:t>
            </a:r>
            <a:r>
              <a:rPr lang="en-GB" sz="3800" smtClean="0">
                <a:solidFill>
                  <a:schemeClr val="bg1"/>
                </a:solidFill>
                <a:effectLst>
                  <a:outerShdw blurRad="38100" dist="38100" dir="2700000" algn="tl">
                    <a:srgbClr val="000000"/>
                  </a:outerShdw>
                </a:effectLst>
                <a:latin typeface="Calibri" pitchFamily="34" charset="0"/>
                <a:sym typeface="Wingdings" pitchFamily="2" charset="2"/>
              </a:rPr>
              <a:t>Opx </a:t>
            </a:r>
            <a:r>
              <a:rPr lang="en-GB" sz="3800" smtClean="0">
                <a:solidFill>
                  <a:srgbClr val="FF6600"/>
                </a:solidFill>
                <a:effectLst>
                  <a:outerShdw blurRad="38100" dist="38100" dir="2700000" algn="tl">
                    <a:srgbClr val="000000"/>
                  </a:outerShdw>
                </a:effectLst>
                <a:latin typeface="Calibri" pitchFamily="34" charset="0"/>
                <a:sym typeface="Wingdings" pitchFamily="2" charset="2"/>
              </a:rPr>
              <a:t>+ </a:t>
            </a:r>
            <a:r>
              <a:rPr lang="en-GB" sz="3800" smtClean="0">
                <a:solidFill>
                  <a:srgbClr val="FFFF00"/>
                </a:solidFill>
                <a:effectLst>
                  <a:outerShdw blurRad="38100" dist="38100" dir="2700000" algn="tl">
                    <a:srgbClr val="000000"/>
                  </a:outerShdw>
                </a:effectLst>
                <a:latin typeface="Calibri" pitchFamily="34" charset="0"/>
                <a:sym typeface="Wingdings" pitchFamily="2" charset="2"/>
              </a:rPr>
              <a:t>0.049</a:t>
            </a:r>
            <a:r>
              <a:rPr lang="en-GB" sz="3800" smtClean="0">
                <a:solidFill>
                  <a:schemeClr val="bg1"/>
                </a:solidFill>
                <a:effectLst>
                  <a:outerShdw blurRad="38100" dist="38100" dir="2700000" algn="tl">
                    <a:srgbClr val="000000"/>
                  </a:outerShdw>
                </a:effectLst>
                <a:latin typeface="Calibri" pitchFamily="34" charset="0"/>
                <a:sym typeface="Wingdings" pitchFamily="2" charset="2"/>
              </a:rPr>
              <a:t>Sp </a:t>
            </a:r>
            <a:r>
              <a:rPr lang="en-GB" sz="3800" smtClean="0">
                <a:solidFill>
                  <a:srgbClr val="FF6600"/>
                </a:solidFill>
                <a:effectLst>
                  <a:outerShdw blurRad="38100" dist="38100" dir="2700000" algn="tl">
                    <a:srgbClr val="000000"/>
                  </a:outerShdw>
                </a:effectLst>
                <a:latin typeface="Calibri" pitchFamily="34" charset="0"/>
                <a:sym typeface="Wingdings" pitchFamily="2" charset="2"/>
              </a:rPr>
              <a:t>= </a:t>
            </a:r>
            <a:r>
              <a:rPr lang="en-GB" sz="3800" smtClean="0">
                <a:solidFill>
                  <a:srgbClr val="FFFF00"/>
                </a:solidFill>
                <a:effectLst>
                  <a:outerShdw blurRad="38100" dist="38100" dir="2700000" algn="tl">
                    <a:srgbClr val="000000"/>
                  </a:outerShdw>
                </a:effectLst>
                <a:latin typeface="Calibri" pitchFamily="34" charset="0"/>
                <a:sym typeface="Wingdings" pitchFamily="2" charset="2"/>
              </a:rPr>
              <a:t>0.167</a:t>
            </a:r>
            <a:r>
              <a:rPr lang="en-GB" sz="3800" smtClean="0">
                <a:solidFill>
                  <a:schemeClr val="bg1"/>
                </a:solidFill>
                <a:effectLst>
                  <a:outerShdw blurRad="38100" dist="38100" dir="2700000" algn="tl">
                    <a:srgbClr val="000000"/>
                  </a:outerShdw>
                </a:effectLst>
                <a:latin typeface="Calibri" pitchFamily="34" charset="0"/>
                <a:sym typeface="Wingdings" pitchFamily="2" charset="2"/>
              </a:rPr>
              <a:t>Ol </a:t>
            </a:r>
            <a:r>
              <a:rPr lang="en-GB" sz="3800" smtClean="0">
                <a:solidFill>
                  <a:srgbClr val="FF6600"/>
                </a:solidFill>
                <a:effectLst>
                  <a:outerShdw blurRad="38100" dist="38100" dir="2700000" algn="tl">
                    <a:srgbClr val="000000"/>
                  </a:outerShdw>
                </a:effectLst>
                <a:latin typeface="Calibri" pitchFamily="34" charset="0"/>
                <a:sym typeface="Wingdings" pitchFamily="2" charset="2"/>
              </a:rPr>
              <a:t>+ </a:t>
            </a:r>
            <a:r>
              <a:rPr lang="en-GB" sz="3800" smtClean="0">
                <a:solidFill>
                  <a:srgbClr val="FFFF00"/>
                </a:solidFill>
                <a:effectLst>
                  <a:outerShdw blurRad="38100" dist="38100" dir="2700000" algn="tl">
                    <a:srgbClr val="000000"/>
                  </a:outerShdw>
                </a:effectLst>
                <a:latin typeface="Calibri" pitchFamily="34" charset="0"/>
                <a:sym typeface="Wingdings" pitchFamily="2" charset="2"/>
              </a:rPr>
              <a:t>1.000</a:t>
            </a:r>
            <a:r>
              <a:rPr lang="en-GB" sz="3800" smtClean="0">
                <a:solidFill>
                  <a:schemeClr val="bg1"/>
                </a:solidFill>
                <a:effectLst>
                  <a:outerShdw blurRad="38100" dist="38100" dir="2700000" algn="tl">
                    <a:srgbClr val="000000"/>
                  </a:outerShdw>
                </a:effectLst>
                <a:latin typeface="Calibri" pitchFamily="34" charset="0"/>
                <a:sym typeface="Wingdings" pitchFamily="2" charset="2"/>
              </a:rPr>
              <a:t>Melt</a:t>
            </a:r>
            <a:endParaRPr lang="en-GB" sz="260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1025027" name="Text Box 3"/>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en-GB" sz="3200" smtClean="0">
                <a:solidFill>
                  <a:schemeClr val="bg1"/>
                </a:solidFill>
                <a:effectLst>
                  <a:outerShdw blurRad="38100" dist="38100" dir="2700000" algn="tl">
                    <a:srgbClr val="000000"/>
                  </a:outerShdw>
                </a:effectLst>
                <a:latin typeface="Calibri" pitchFamily="34" charset="0"/>
              </a:rPr>
              <a:t>How a simple mantle melts</a:t>
            </a:r>
            <a:endParaRPr lang="en-GB" sz="3200">
              <a:solidFill>
                <a:schemeClr val="bg1"/>
              </a:solidFill>
              <a:effectLst>
                <a:outerShdw blurRad="38100" dist="38100" dir="2700000" algn="tl">
                  <a:srgbClr val="000000"/>
                </a:outerShdw>
              </a:effectLst>
              <a:latin typeface="Calibri" pitchFamily="34" charset="0"/>
            </a:endParaRPr>
          </a:p>
        </p:txBody>
      </p:sp>
      <p:sp>
        <p:nvSpPr>
          <p:cNvPr id="1025028" name="Text Box 4"/>
          <p:cNvSpPr txBox="1">
            <a:spLocks noChangeArrowheads="1"/>
          </p:cNvSpPr>
          <p:nvPr/>
        </p:nvSpPr>
        <p:spPr bwMode="auto">
          <a:xfrm>
            <a:off x="0" y="2587625"/>
            <a:ext cx="9117013" cy="609600"/>
          </a:xfrm>
          <a:prstGeom prst="rect">
            <a:avLst/>
          </a:prstGeom>
          <a:noFill/>
          <a:ln w="9525">
            <a:noFill/>
            <a:miter lim="800000"/>
            <a:headEnd/>
            <a:tailEnd/>
          </a:ln>
          <a:effectLst/>
        </p:spPr>
        <p:txBody>
          <a:bodyPr>
            <a:spAutoFit/>
          </a:bodyPr>
          <a:lstStyle/>
          <a:p>
            <a:pPr algn="ctr">
              <a:defRPr/>
            </a:pPr>
            <a:r>
              <a:rPr lang="en-GB" sz="3400" smtClean="0">
                <a:solidFill>
                  <a:srgbClr val="FFFF00"/>
                </a:solidFill>
                <a:effectLst>
                  <a:outerShdw blurRad="38100" dist="38100" dir="2700000" algn="tl">
                    <a:srgbClr val="000000"/>
                  </a:outerShdw>
                </a:effectLst>
                <a:latin typeface="Calibri" pitchFamily="34" charset="0"/>
                <a:sym typeface="Wingdings" pitchFamily="2" charset="2"/>
              </a:rPr>
              <a:t>In other words:</a:t>
            </a:r>
            <a:endParaRPr lang="en-GB" sz="3400">
              <a:solidFill>
                <a:srgbClr val="FFFF00"/>
              </a:solidFill>
              <a:effectLst>
                <a:outerShdw blurRad="38100" dist="38100" dir="2700000" algn="tl">
                  <a:srgbClr val="000000"/>
                </a:outerShdw>
              </a:effectLst>
              <a:latin typeface="Calibri" pitchFamily="34" charset="0"/>
              <a:sym typeface="Wingdings" pitchFamily="2" charset="2"/>
            </a:endParaRPr>
          </a:p>
        </p:txBody>
      </p:sp>
      <p:sp>
        <p:nvSpPr>
          <p:cNvPr id="1025029" name="Text Box 5"/>
          <p:cNvSpPr txBox="1">
            <a:spLocks noChangeArrowheads="1"/>
          </p:cNvSpPr>
          <p:nvPr/>
        </p:nvSpPr>
        <p:spPr bwMode="auto">
          <a:xfrm>
            <a:off x="0" y="4083050"/>
            <a:ext cx="9170988" cy="1555750"/>
          </a:xfrm>
          <a:prstGeom prst="rect">
            <a:avLst/>
          </a:prstGeom>
          <a:noFill/>
          <a:ln w="9525">
            <a:noFill/>
            <a:miter lim="800000"/>
            <a:headEnd/>
            <a:tailEnd/>
          </a:ln>
          <a:effectLst/>
        </p:spPr>
        <p:txBody>
          <a:bodyPr>
            <a:spAutoFit/>
          </a:bodyPr>
          <a:lstStyle/>
          <a:p>
            <a:pPr algn="ctr">
              <a:lnSpc>
                <a:spcPct val="120000"/>
              </a:lnSpc>
              <a:defRPr/>
            </a:pPr>
            <a:r>
              <a:rPr lang="en-GB" sz="4000" dirty="0" smtClean="0">
                <a:solidFill>
                  <a:schemeClr val="bg1"/>
                </a:solidFill>
                <a:effectLst>
                  <a:outerShdw blurRad="38100" dist="38100" dir="2700000" algn="tl">
                    <a:srgbClr val="000000"/>
                  </a:outerShdw>
                </a:effectLst>
                <a:latin typeface="Calibri" pitchFamily="34" charset="0"/>
                <a:sym typeface="Wingdings" pitchFamily="2" charset="2"/>
              </a:rPr>
              <a:t>46.6 g </a:t>
            </a:r>
            <a:r>
              <a:rPr lang="en-GB" sz="4000" dirty="0" err="1" smtClean="0">
                <a:solidFill>
                  <a:schemeClr val="bg1"/>
                </a:solidFill>
                <a:effectLst>
                  <a:outerShdw blurRad="38100" dist="38100" dir="2700000" algn="tl">
                    <a:srgbClr val="000000"/>
                  </a:outerShdw>
                </a:effectLst>
                <a:latin typeface="Calibri" pitchFamily="34" charset="0"/>
                <a:sym typeface="Wingdings" pitchFamily="2" charset="2"/>
              </a:rPr>
              <a:t>Cpx</a:t>
            </a:r>
            <a:r>
              <a:rPr lang="en-GB" sz="4000" dirty="0" smtClean="0">
                <a:solidFill>
                  <a:schemeClr val="bg1"/>
                </a:solidFill>
                <a:effectLst>
                  <a:outerShdw blurRad="38100" dist="38100" dir="2700000" algn="tl">
                    <a:srgbClr val="000000"/>
                  </a:outerShdw>
                </a:effectLst>
                <a:latin typeface="Calibri" pitchFamily="34" charset="0"/>
                <a:sym typeface="Wingdings" pitchFamily="2" charset="2"/>
              </a:rPr>
              <a:t> + 65.2 g </a:t>
            </a:r>
            <a:r>
              <a:rPr lang="en-GB" sz="4000" dirty="0" err="1" smtClean="0">
                <a:solidFill>
                  <a:schemeClr val="bg1"/>
                </a:solidFill>
                <a:effectLst>
                  <a:outerShdw blurRad="38100" dist="38100" dir="2700000" algn="tl">
                    <a:srgbClr val="000000"/>
                  </a:outerShdw>
                </a:effectLst>
                <a:latin typeface="Calibri" pitchFamily="34" charset="0"/>
                <a:sym typeface="Wingdings" pitchFamily="2" charset="2"/>
              </a:rPr>
              <a:t>Opx</a:t>
            </a:r>
            <a:r>
              <a:rPr lang="en-GB" sz="4000" dirty="0" smtClean="0">
                <a:solidFill>
                  <a:schemeClr val="bg1"/>
                </a:solidFill>
                <a:effectLst>
                  <a:outerShdw blurRad="38100" dist="38100" dir="2700000" algn="tl">
                    <a:srgbClr val="000000"/>
                  </a:outerShdw>
                </a:effectLst>
                <a:latin typeface="Calibri" pitchFamily="34" charset="0"/>
                <a:sym typeface="Wingdings" pitchFamily="2" charset="2"/>
              </a:rPr>
              <a:t> + 4.9 g </a:t>
            </a:r>
            <a:r>
              <a:rPr lang="en-GB" sz="4000" dirty="0" err="1" smtClean="0">
                <a:solidFill>
                  <a:schemeClr val="bg1"/>
                </a:solidFill>
                <a:effectLst>
                  <a:outerShdw blurRad="38100" dist="38100" dir="2700000" algn="tl">
                    <a:srgbClr val="000000"/>
                  </a:outerShdw>
                </a:effectLst>
                <a:latin typeface="Calibri" pitchFamily="34" charset="0"/>
                <a:sym typeface="Wingdings" pitchFamily="2" charset="2"/>
              </a:rPr>
              <a:t>Sp</a:t>
            </a:r>
            <a:r>
              <a:rPr lang="en-GB" sz="4000" dirty="0" smtClean="0">
                <a:solidFill>
                  <a:schemeClr val="bg1"/>
                </a:solidFill>
                <a:effectLst>
                  <a:outerShdw blurRad="38100" dist="38100" dir="2700000" algn="tl">
                    <a:srgbClr val="000000"/>
                  </a:outerShdw>
                </a:effectLst>
                <a:latin typeface="Calibri" pitchFamily="34" charset="0"/>
                <a:sym typeface="Wingdings" pitchFamily="2" charset="2"/>
              </a:rPr>
              <a:t> =         16.7 g </a:t>
            </a:r>
            <a:r>
              <a:rPr lang="en-GB" sz="4000" dirty="0" err="1" smtClean="0">
                <a:solidFill>
                  <a:schemeClr val="bg1"/>
                </a:solidFill>
                <a:effectLst>
                  <a:outerShdw blurRad="38100" dist="38100" dir="2700000" algn="tl">
                    <a:srgbClr val="000000"/>
                  </a:outerShdw>
                </a:effectLst>
                <a:latin typeface="Calibri" pitchFamily="34" charset="0"/>
                <a:sym typeface="Wingdings" pitchFamily="2" charset="2"/>
              </a:rPr>
              <a:t>Ol</a:t>
            </a:r>
            <a:r>
              <a:rPr lang="en-GB" sz="4000" dirty="0" smtClean="0">
                <a:solidFill>
                  <a:schemeClr val="bg1"/>
                </a:solidFill>
                <a:effectLst>
                  <a:outerShdw blurRad="38100" dist="38100" dir="2700000" algn="tl">
                    <a:srgbClr val="000000"/>
                  </a:outerShdw>
                </a:effectLst>
                <a:latin typeface="Calibri" pitchFamily="34" charset="0"/>
                <a:sym typeface="Wingdings" pitchFamily="2" charset="2"/>
              </a:rPr>
              <a:t> + 100 g Melt</a:t>
            </a:r>
            <a:endParaRPr lang="en-GB" sz="4000" dirty="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1025030" name="AutoShape 6"/>
          <p:cNvSpPr>
            <a:spLocks/>
          </p:cNvSpPr>
          <p:nvPr/>
        </p:nvSpPr>
        <p:spPr bwMode="auto">
          <a:xfrm rot="16200000">
            <a:off x="4084638" y="-95250"/>
            <a:ext cx="623888" cy="8269287"/>
          </a:xfrm>
          <a:prstGeom prst="rightBrace">
            <a:avLst>
              <a:gd name="adj1" fmla="val 110454"/>
              <a:gd name="adj2" fmla="val 50000"/>
            </a:avLst>
          </a:prstGeom>
          <a:noFill/>
          <a:ln w="57150">
            <a:solidFill>
              <a:srgbClr val="FF0000"/>
            </a:solidFill>
            <a:round/>
            <a:headEnd/>
            <a:tailEnd/>
          </a:ln>
          <a:effectLst/>
        </p:spPr>
        <p:txBody>
          <a:bodyPr wrap="none" anchor="ctr"/>
          <a:lstStyle/>
          <a:p>
            <a:pPr>
              <a:defRPr/>
            </a:pPr>
            <a:endParaRPr lang="en-GB">
              <a:latin typeface="Calibri" pitchFamily="34" charset="0"/>
            </a:endParaRPr>
          </a:p>
        </p:txBody>
      </p:sp>
      <p:sp>
        <p:nvSpPr>
          <p:cNvPr id="1025031" name="AutoShape 7"/>
          <p:cNvSpPr>
            <a:spLocks/>
          </p:cNvSpPr>
          <p:nvPr/>
        </p:nvSpPr>
        <p:spPr bwMode="auto">
          <a:xfrm rot="5400000" flipV="1">
            <a:off x="4242594" y="2991644"/>
            <a:ext cx="657225" cy="5481637"/>
          </a:xfrm>
          <a:prstGeom prst="rightBrace">
            <a:avLst>
              <a:gd name="adj1" fmla="val 69505"/>
              <a:gd name="adj2" fmla="val 50000"/>
            </a:avLst>
          </a:prstGeom>
          <a:noFill/>
          <a:ln w="57150">
            <a:solidFill>
              <a:srgbClr val="FF0000"/>
            </a:solidFill>
            <a:round/>
            <a:headEnd/>
            <a:tailEnd/>
          </a:ln>
          <a:effectLst/>
        </p:spPr>
        <p:txBody>
          <a:bodyPr wrap="none" anchor="ctr"/>
          <a:lstStyle/>
          <a:p>
            <a:pPr>
              <a:defRPr/>
            </a:pPr>
            <a:endParaRPr lang="en-GB">
              <a:latin typeface="Calibri" pitchFamily="34" charset="0"/>
            </a:endParaRPr>
          </a:p>
        </p:txBody>
      </p:sp>
      <p:sp>
        <p:nvSpPr>
          <p:cNvPr id="1025032" name="Text Box 8"/>
          <p:cNvSpPr txBox="1">
            <a:spLocks noChangeArrowheads="1"/>
          </p:cNvSpPr>
          <p:nvPr/>
        </p:nvSpPr>
        <p:spPr bwMode="auto">
          <a:xfrm>
            <a:off x="2740025" y="3144838"/>
            <a:ext cx="3273425" cy="641350"/>
          </a:xfrm>
          <a:prstGeom prst="rect">
            <a:avLst/>
          </a:prstGeom>
          <a:noFill/>
          <a:ln w="9525">
            <a:noFill/>
            <a:miter lim="800000"/>
            <a:headEnd/>
            <a:tailEnd/>
          </a:ln>
          <a:effectLst/>
        </p:spPr>
        <p:txBody>
          <a:bodyPr>
            <a:spAutoFit/>
          </a:bodyPr>
          <a:lstStyle/>
          <a:p>
            <a:pPr algn="ctr">
              <a:lnSpc>
                <a:spcPct val="90000"/>
              </a:lnSpc>
              <a:defRPr/>
            </a:pPr>
            <a:r>
              <a:rPr lang="en-GB" sz="4000" i="1" smtClean="0">
                <a:solidFill>
                  <a:schemeClr val="bg1"/>
                </a:solidFill>
                <a:effectLst>
                  <a:outerShdw blurRad="38100" dist="38100" dir="2700000" algn="tl">
                    <a:srgbClr val="000000"/>
                  </a:outerShdw>
                </a:effectLst>
                <a:latin typeface="Calibri" pitchFamily="34" charset="0"/>
                <a:sym typeface="Wingdings" pitchFamily="2" charset="2"/>
              </a:rPr>
              <a:t>~117 grams</a:t>
            </a:r>
            <a:endParaRPr lang="en-GB" sz="4000" i="1">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1025033" name="Text Box 9"/>
          <p:cNvSpPr txBox="1">
            <a:spLocks noChangeArrowheads="1"/>
          </p:cNvSpPr>
          <p:nvPr/>
        </p:nvSpPr>
        <p:spPr bwMode="auto">
          <a:xfrm>
            <a:off x="2867025" y="5957888"/>
            <a:ext cx="3273425" cy="641350"/>
          </a:xfrm>
          <a:prstGeom prst="rect">
            <a:avLst/>
          </a:prstGeom>
          <a:noFill/>
          <a:ln w="9525">
            <a:noFill/>
            <a:miter lim="800000"/>
            <a:headEnd/>
            <a:tailEnd/>
          </a:ln>
          <a:effectLst/>
        </p:spPr>
        <p:txBody>
          <a:bodyPr>
            <a:spAutoFit/>
          </a:bodyPr>
          <a:lstStyle/>
          <a:p>
            <a:pPr algn="ctr">
              <a:lnSpc>
                <a:spcPct val="90000"/>
              </a:lnSpc>
              <a:defRPr/>
            </a:pPr>
            <a:r>
              <a:rPr lang="en-GB" sz="4000" i="1" smtClean="0">
                <a:solidFill>
                  <a:schemeClr val="bg1"/>
                </a:solidFill>
                <a:effectLst>
                  <a:outerShdw blurRad="38100" dist="38100" dir="2700000" algn="tl">
                    <a:srgbClr val="000000"/>
                  </a:outerShdw>
                </a:effectLst>
                <a:latin typeface="Calibri" pitchFamily="34" charset="0"/>
                <a:sym typeface="Wingdings" pitchFamily="2" charset="2"/>
              </a:rPr>
              <a:t>~117 grams</a:t>
            </a:r>
            <a:endParaRPr lang="en-GB" sz="4000" i="1">
              <a:solidFill>
                <a:schemeClr val="bg1"/>
              </a:solidFill>
              <a:effectLst>
                <a:outerShdw blurRad="38100" dist="38100" dir="2700000" algn="tl">
                  <a:srgbClr val="000000"/>
                </a:outerShdw>
              </a:effectLst>
              <a:latin typeface="Calibri" pitchFamily="34" charset="0"/>
              <a:sym typeface="Wingdings" pitchFamily="2"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25028">
                                            <p:txEl>
                                              <p:pRg st="0" end="0"/>
                                            </p:txEl>
                                          </p:spTgt>
                                        </p:tgtEl>
                                        <p:attrNameLst>
                                          <p:attrName>style.visibility</p:attrName>
                                        </p:attrNameLst>
                                      </p:cBhvr>
                                      <p:to>
                                        <p:strVal val="visible"/>
                                      </p:to>
                                    </p:set>
                                    <p:animEffect transition="in" filter="fade">
                                      <p:cBhvr>
                                        <p:cTn id="7" dur="500"/>
                                        <p:tgtEl>
                                          <p:spTgt spid="102502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25029">
                                            <p:txEl>
                                              <p:pRg st="0" end="0"/>
                                            </p:txEl>
                                          </p:spTgt>
                                        </p:tgtEl>
                                        <p:attrNameLst>
                                          <p:attrName>style.visibility</p:attrName>
                                        </p:attrNameLst>
                                      </p:cBhvr>
                                      <p:to>
                                        <p:strVal val="visible"/>
                                      </p:to>
                                    </p:set>
                                    <p:animEffect transition="in" filter="fade">
                                      <p:cBhvr>
                                        <p:cTn id="12" dur="500"/>
                                        <p:tgtEl>
                                          <p:spTgt spid="102502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025030"/>
                                        </p:tgtEl>
                                        <p:attrNameLst>
                                          <p:attrName>style.visibility</p:attrName>
                                        </p:attrNameLst>
                                      </p:cBhvr>
                                      <p:to>
                                        <p:strVal val="visible"/>
                                      </p:to>
                                    </p:set>
                                    <p:animEffect transition="in" filter="wipe(up)">
                                      <p:cBhvr>
                                        <p:cTn id="17" dur="1000"/>
                                        <p:tgtEl>
                                          <p:spTgt spid="1025030"/>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025032">
                                            <p:txEl>
                                              <p:pRg st="0" end="0"/>
                                            </p:txEl>
                                          </p:spTgt>
                                        </p:tgtEl>
                                        <p:attrNameLst>
                                          <p:attrName>style.visibility</p:attrName>
                                        </p:attrNameLst>
                                      </p:cBhvr>
                                      <p:to>
                                        <p:strVal val="visible"/>
                                      </p:to>
                                    </p:set>
                                    <p:animEffect transition="in" filter="fade">
                                      <p:cBhvr>
                                        <p:cTn id="21" dur="500"/>
                                        <p:tgtEl>
                                          <p:spTgt spid="1025032">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025031"/>
                                        </p:tgtEl>
                                        <p:attrNameLst>
                                          <p:attrName>style.visibility</p:attrName>
                                        </p:attrNameLst>
                                      </p:cBhvr>
                                      <p:to>
                                        <p:strVal val="visible"/>
                                      </p:to>
                                    </p:set>
                                    <p:animEffect transition="in" filter="wipe(down)">
                                      <p:cBhvr>
                                        <p:cTn id="26" dur="1000"/>
                                        <p:tgtEl>
                                          <p:spTgt spid="1025031"/>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1025033">
                                            <p:txEl>
                                              <p:pRg st="0" end="0"/>
                                            </p:txEl>
                                          </p:spTgt>
                                        </p:tgtEl>
                                        <p:attrNameLst>
                                          <p:attrName>style.visibility</p:attrName>
                                        </p:attrNameLst>
                                      </p:cBhvr>
                                      <p:to>
                                        <p:strVal val="visible"/>
                                      </p:to>
                                    </p:set>
                                    <p:animEffect transition="in" filter="fade">
                                      <p:cBhvr>
                                        <p:cTn id="30" dur="500"/>
                                        <p:tgtEl>
                                          <p:spTgt spid="102503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028" grpId="0" build="p" autoUpdateAnimBg="0"/>
      <p:bldP spid="1025029" grpId="0" build="p" autoUpdateAnimBg="0"/>
      <p:bldP spid="1025030" grpId="0" animBg="1"/>
      <p:bldP spid="1025031" grpId="0" animBg="1"/>
      <p:bldP spid="1025032" grpId="0" build="p" autoUpdateAnimBg="0"/>
      <p:bldP spid="1025033" grpId="0" build="p"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60835" name="Text Box 3"/>
          <p:cNvSpPr txBox="1">
            <a:spLocks noChangeArrowheads="1"/>
          </p:cNvSpPr>
          <p:nvPr/>
        </p:nvSpPr>
        <p:spPr bwMode="auto">
          <a:xfrm>
            <a:off x="0" y="755650"/>
            <a:ext cx="9144000" cy="1892300"/>
          </a:xfrm>
          <a:prstGeom prst="rect">
            <a:avLst/>
          </a:prstGeom>
          <a:noFill/>
          <a:ln w="9525">
            <a:noFill/>
            <a:miter lim="800000"/>
            <a:headEnd/>
            <a:tailEnd/>
          </a:ln>
          <a:effectLst/>
        </p:spPr>
        <p:txBody>
          <a:bodyPr>
            <a:spAutoFit/>
          </a:bodyPr>
          <a:lstStyle/>
          <a:p>
            <a:pPr>
              <a:defRPr/>
            </a:pPr>
            <a:r>
              <a:rPr lang="en-GB" sz="2600" smtClean="0">
                <a:solidFill>
                  <a:srgbClr val="FFFF00"/>
                </a:solidFill>
                <a:effectLst>
                  <a:outerShdw blurRad="38100" dist="38100" dir="2700000" algn="tl">
                    <a:srgbClr val="000000"/>
                  </a:outerShdw>
                </a:effectLst>
                <a:latin typeface="Calibri" pitchFamily="34" charset="0"/>
                <a:sym typeface="Wingdings" pitchFamily="2" charset="2"/>
              </a:rPr>
              <a:t>The values of a, b, c and d have been calculated as:</a:t>
            </a:r>
          </a:p>
          <a:p>
            <a:pPr>
              <a:defRPr/>
            </a:pPr>
            <a:endParaRPr lang="en-GB" sz="1600" smtClean="0">
              <a:solidFill>
                <a:srgbClr val="FFFF00"/>
              </a:solidFill>
              <a:effectLst>
                <a:outerShdw blurRad="38100" dist="38100" dir="2700000" algn="tl">
                  <a:srgbClr val="000000"/>
                </a:outerShdw>
              </a:effectLst>
              <a:latin typeface="Calibri" pitchFamily="34" charset="0"/>
              <a:sym typeface="Wingdings" pitchFamily="2" charset="2"/>
            </a:endParaRPr>
          </a:p>
          <a:p>
            <a:pPr algn="ctr">
              <a:defRPr/>
            </a:pPr>
            <a:r>
              <a:rPr lang="en-GB" sz="3800" smtClean="0">
                <a:solidFill>
                  <a:srgbClr val="FFFF00"/>
                </a:solidFill>
                <a:effectLst>
                  <a:outerShdw blurRad="38100" dist="38100" dir="2700000" algn="tl">
                    <a:srgbClr val="000000"/>
                  </a:outerShdw>
                </a:effectLst>
                <a:latin typeface="Calibri" pitchFamily="34" charset="0"/>
                <a:sym typeface="Wingdings" pitchFamily="2" charset="2"/>
              </a:rPr>
              <a:t> 0.466</a:t>
            </a:r>
            <a:r>
              <a:rPr lang="en-GB" sz="3800" smtClean="0">
                <a:solidFill>
                  <a:schemeClr val="bg1"/>
                </a:solidFill>
                <a:effectLst>
                  <a:outerShdw blurRad="38100" dist="38100" dir="2700000" algn="tl">
                    <a:srgbClr val="000000"/>
                  </a:outerShdw>
                </a:effectLst>
                <a:latin typeface="Calibri" pitchFamily="34" charset="0"/>
                <a:sym typeface="Wingdings" pitchFamily="2" charset="2"/>
              </a:rPr>
              <a:t>Cpx </a:t>
            </a:r>
            <a:r>
              <a:rPr lang="en-GB" sz="3800" smtClean="0">
                <a:solidFill>
                  <a:srgbClr val="FF6600"/>
                </a:solidFill>
                <a:effectLst>
                  <a:outerShdw blurRad="38100" dist="38100" dir="2700000" algn="tl">
                    <a:srgbClr val="000000"/>
                  </a:outerShdw>
                </a:effectLst>
                <a:latin typeface="Calibri" pitchFamily="34" charset="0"/>
                <a:sym typeface="Wingdings" pitchFamily="2" charset="2"/>
              </a:rPr>
              <a:t>+ </a:t>
            </a:r>
            <a:r>
              <a:rPr lang="en-GB" sz="3800" smtClean="0">
                <a:solidFill>
                  <a:srgbClr val="FFFF00"/>
                </a:solidFill>
                <a:effectLst>
                  <a:outerShdw blurRad="38100" dist="38100" dir="2700000" algn="tl">
                    <a:srgbClr val="000000"/>
                  </a:outerShdw>
                </a:effectLst>
                <a:latin typeface="Calibri" pitchFamily="34" charset="0"/>
                <a:sym typeface="Wingdings" pitchFamily="2" charset="2"/>
              </a:rPr>
              <a:t>0.652</a:t>
            </a:r>
            <a:r>
              <a:rPr lang="en-GB" sz="3800" smtClean="0">
                <a:solidFill>
                  <a:schemeClr val="bg1"/>
                </a:solidFill>
                <a:effectLst>
                  <a:outerShdw blurRad="38100" dist="38100" dir="2700000" algn="tl">
                    <a:srgbClr val="000000"/>
                  </a:outerShdw>
                </a:effectLst>
                <a:latin typeface="Calibri" pitchFamily="34" charset="0"/>
                <a:sym typeface="Wingdings" pitchFamily="2" charset="2"/>
              </a:rPr>
              <a:t>Opx </a:t>
            </a:r>
            <a:r>
              <a:rPr lang="en-GB" sz="3800" smtClean="0">
                <a:solidFill>
                  <a:srgbClr val="FF6600"/>
                </a:solidFill>
                <a:effectLst>
                  <a:outerShdw blurRad="38100" dist="38100" dir="2700000" algn="tl">
                    <a:srgbClr val="000000"/>
                  </a:outerShdw>
                </a:effectLst>
                <a:latin typeface="Calibri" pitchFamily="34" charset="0"/>
                <a:sym typeface="Wingdings" pitchFamily="2" charset="2"/>
              </a:rPr>
              <a:t>+ </a:t>
            </a:r>
            <a:r>
              <a:rPr lang="en-GB" sz="3800" smtClean="0">
                <a:solidFill>
                  <a:srgbClr val="FFFF00"/>
                </a:solidFill>
                <a:effectLst>
                  <a:outerShdw blurRad="38100" dist="38100" dir="2700000" algn="tl">
                    <a:srgbClr val="000000"/>
                  </a:outerShdw>
                </a:effectLst>
                <a:latin typeface="Calibri" pitchFamily="34" charset="0"/>
                <a:sym typeface="Wingdings" pitchFamily="2" charset="2"/>
              </a:rPr>
              <a:t>0.049</a:t>
            </a:r>
            <a:r>
              <a:rPr lang="en-GB" sz="3800" smtClean="0">
                <a:solidFill>
                  <a:schemeClr val="bg1"/>
                </a:solidFill>
                <a:effectLst>
                  <a:outerShdw blurRad="38100" dist="38100" dir="2700000" algn="tl">
                    <a:srgbClr val="000000"/>
                  </a:outerShdw>
                </a:effectLst>
                <a:latin typeface="Calibri" pitchFamily="34" charset="0"/>
                <a:sym typeface="Wingdings" pitchFamily="2" charset="2"/>
              </a:rPr>
              <a:t>Sp </a:t>
            </a:r>
            <a:r>
              <a:rPr lang="en-GB" sz="3800" smtClean="0">
                <a:solidFill>
                  <a:srgbClr val="FF6600"/>
                </a:solidFill>
                <a:effectLst>
                  <a:outerShdw blurRad="38100" dist="38100" dir="2700000" algn="tl">
                    <a:srgbClr val="000000"/>
                  </a:outerShdw>
                </a:effectLst>
                <a:latin typeface="Calibri" pitchFamily="34" charset="0"/>
                <a:sym typeface="Wingdings" pitchFamily="2" charset="2"/>
              </a:rPr>
              <a:t>= </a:t>
            </a:r>
            <a:r>
              <a:rPr lang="en-GB" sz="3800" smtClean="0">
                <a:solidFill>
                  <a:srgbClr val="FFFF00"/>
                </a:solidFill>
                <a:effectLst>
                  <a:outerShdw blurRad="38100" dist="38100" dir="2700000" algn="tl">
                    <a:srgbClr val="000000"/>
                  </a:outerShdw>
                </a:effectLst>
                <a:latin typeface="Calibri" pitchFamily="34" charset="0"/>
                <a:sym typeface="Wingdings" pitchFamily="2" charset="2"/>
              </a:rPr>
              <a:t>0.167</a:t>
            </a:r>
            <a:r>
              <a:rPr lang="en-GB" sz="3800" smtClean="0">
                <a:solidFill>
                  <a:schemeClr val="bg1"/>
                </a:solidFill>
                <a:effectLst>
                  <a:outerShdw blurRad="38100" dist="38100" dir="2700000" algn="tl">
                    <a:srgbClr val="000000"/>
                  </a:outerShdw>
                </a:effectLst>
                <a:latin typeface="Calibri" pitchFamily="34" charset="0"/>
                <a:sym typeface="Wingdings" pitchFamily="2" charset="2"/>
              </a:rPr>
              <a:t>Ol</a:t>
            </a:r>
            <a:r>
              <a:rPr lang="en-GB" sz="3800" smtClean="0">
                <a:solidFill>
                  <a:srgbClr val="FF6600"/>
                </a:solidFill>
                <a:effectLst>
                  <a:outerShdw blurRad="38100" dist="38100" dir="2700000" algn="tl">
                    <a:srgbClr val="000000"/>
                  </a:outerShdw>
                </a:effectLst>
                <a:latin typeface="Calibri" pitchFamily="34" charset="0"/>
                <a:sym typeface="Wingdings" pitchFamily="2" charset="2"/>
              </a:rPr>
              <a:t> + </a:t>
            </a:r>
            <a:r>
              <a:rPr lang="en-GB" sz="3800" smtClean="0">
                <a:solidFill>
                  <a:srgbClr val="FFFF00"/>
                </a:solidFill>
                <a:effectLst>
                  <a:outerShdw blurRad="38100" dist="38100" dir="2700000" algn="tl">
                    <a:srgbClr val="000000"/>
                  </a:outerShdw>
                </a:effectLst>
                <a:latin typeface="Calibri" pitchFamily="34" charset="0"/>
                <a:sym typeface="Wingdings" pitchFamily="2" charset="2"/>
              </a:rPr>
              <a:t>1.000</a:t>
            </a:r>
            <a:r>
              <a:rPr lang="en-GB" sz="3800" smtClean="0">
                <a:solidFill>
                  <a:schemeClr val="bg1"/>
                </a:solidFill>
                <a:effectLst>
                  <a:outerShdw blurRad="38100" dist="38100" dir="2700000" algn="tl">
                    <a:srgbClr val="000000"/>
                  </a:outerShdw>
                </a:effectLst>
                <a:latin typeface="Calibri" pitchFamily="34" charset="0"/>
                <a:sym typeface="Wingdings" pitchFamily="2" charset="2"/>
              </a:rPr>
              <a:t>Melt</a:t>
            </a:r>
            <a:endParaRPr lang="en-GB" sz="260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760836" name="Text Box 4"/>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en-GB" sz="3200" smtClean="0">
                <a:solidFill>
                  <a:schemeClr val="bg1"/>
                </a:solidFill>
                <a:effectLst>
                  <a:outerShdw blurRad="38100" dist="38100" dir="2700000" algn="tl">
                    <a:srgbClr val="000000"/>
                  </a:outerShdw>
                </a:effectLst>
                <a:latin typeface="Calibri" pitchFamily="34" charset="0"/>
              </a:rPr>
              <a:t>How a simple mantle melts</a:t>
            </a:r>
            <a:endParaRPr lang="en-GB" sz="3200">
              <a:solidFill>
                <a:schemeClr val="bg1"/>
              </a:solidFill>
              <a:effectLst>
                <a:outerShdw blurRad="38100" dist="38100" dir="2700000" algn="tl">
                  <a:srgbClr val="000000"/>
                </a:outerShdw>
              </a:effectLst>
              <a:latin typeface="Calibri" pitchFamily="34" charset="0"/>
            </a:endParaRPr>
          </a:p>
        </p:txBody>
      </p:sp>
      <p:sp>
        <p:nvSpPr>
          <p:cNvPr id="760837" name="Text Box 5"/>
          <p:cNvSpPr txBox="1">
            <a:spLocks noChangeArrowheads="1"/>
          </p:cNvSpPr>
          <p:nvPr/>
        </p:nvSpPr>
        <p:spPr bwMode="auto">
          <a:xfrm>
            <a:off x="0" y="2587625"/>
            <a:ext cx="9117013" cy="609600"/>
          </a:xfrm>
          <a:prstGeom prst="rect">
            <a:avLst/>
          </a:prstGeom>
          <a:noFill/>
          <a:ln w="9525">
            <a:noFill/>
            <a:miter lim="800000"/>
            <a:headEnd/>
            <a:tailEnd/>
          </a:ln>
          <a:effectLst/>
        </p:spPr>
        <p:txBody>
          <a:bodyPr>
            <a:spAutoFit/>
          </a:bodyPr>
          <a:lstStyle/>
          <a:p>
            <a:pPr algn="ctr">
              <a:defRPr/>
            </a:pPr>
            <a:r>
              <a:rPr lang="en-GB" sz="3400" smtClean="0">
                <a:solidFill>
                  <a:srgbClr val="FFFF00"/>
                </a:solidFill>
                <a:effectLst>
                  <a:outerShdw blurRad="38100" dist="38100" dir="2700000" algn="tl">
                    <a:srgbClr val="000000"/>
                  </a:outerShdw>
                </a:effectLst>
                <a:latin typeface="Calibri" pitchFamily="34" charset="0"/>
                <a:sym typeface="Wingdings" pitchFamily="2" charset="2"/>
              </a:rPr>
              <a:t>What does this equation say?</a:t>
            </a:r>
            <a:endParaRPr lang="en-GB" sz="3400">
              <a:solidFill>
                <a:srgbClr val="FFFF00"/>
              </a:solidFill>
              <a:effectLst>
                <a:outerShdw blurRad="38100" dist="38100" dir="2700000" algn="tl">
                  <a:srgbClr val="000000"/>
                </a:outerShdw>
              </a:effectLst>
              <a:latin typeface="Calibri" pitchFamily="34" charset="0"/>
              <a:sym typeface="Wingdings" pitchFamily="2" charset="2"/>
            </a:endParaRPr>
          </a:p>
        </p:txBody>
      </p:sp>
      <p:sp>
        <p:nvSpPr>
          <p:cNvPr id="760838" name="Text Box 6"/>
          <p:cNvSpPr txBox="1">
            <a:spLocks noChangeArrowheads="1"/>
          </p:cNvSpPr>
          <p:nvPr/>
        </p:nvSpPr>
        <p:spPr bwMode="auto">
          <a:xfrm>
            <a:off x="346075" y="3257550"/>
            <a:ext cx="8478838" cy="2655888"/>
          </a:xfrm>
          <a:prstGeom prst="rect">
            <a:avLst/>
          </a:prstGeom>
          <a:noFill/>
          <a:ln w="9525">
            <a:noFill/>
            <a:miter lim="800000"/>
            <a:headEnd/>
            <a:tailEnd/>
          </a:ln>
          <a:effectLst/>
        </p:spPr>
        <p:txBody>
          <a:bodyPr wrap="square">
            <a:spAutoFit/>
          </a:bodyPr>
          <a:lstStyle/>
          <a:p>
            <a:pPr>
              <a:lnSpc>
                <a:spcPct val="120000"/>
              </a:lnSpc>
              <a:defRPr/>
            </a:pPr>
            <a:r>
              <a:rPr lang="en-GB" sz="2800" smtClean="0">
                <a:solidFill>
                  <a:schemeClr val="bg1"/>
                </a:solidFill>
                <a:effectLst>
                  <a:outerShdw blurRad="38100" dist="38100" dir="2700000" algn="tl">
                    <a:srgbClr val="000000"/>
                  </a:outerShdw>
                </a:effectLst>
                <a:latin typeface="Calibri" pitchFamily="34" charset="0"/>
                <a:sym typeface="Wingdings" pitchFamily="2" charset="2"/>
              </a:rPr>
              <a:t>The incongruent melting of opx is the </a:t>
            </a:r>
            <a:r>
              <a:rPr lang="en-GB" sz="2800" u="sng" smtClean="0">
                <a:solidFill>
                  <a:schemeClr val="bg1"/>
                </a:solidFill>
                <a:effectLst>
                  <a:outerShdw blurRad="38100" dist="38100" dir="2700000" algn="tl">
                    <a:srgbClr val="000000"/>
                  </a:outerShdw>
                </a:effectLst>
                <a:latin typeface="Calibri" pitchFamily="34" charset="0"/>
                <a:sym typeface="Wingdings" pitchFamily="2" charset="2"/>
              </a:rPr>
              <a:t>key parameter</a:t>
            </a:r>
            <a:r>
              <a:rPr lang="en-GB" sz="2800" smtClean="0">
                <a:solidFill>
                  <a:schemeClr val="bg1"/>
                </a:solidFill>
                <a:effectLst>
                  <a:outerShdw blurRad="38100" dist="38100" dir="2700000" algn="tl">
                    <a:srgbClr val="000000"/>
                  </a:outerShdw>
                </a:effectLst>
                <a:latin typeface="Calibri" pitchFamily="34" charset="0"/>
                <a:sym typeface="Wingdings" pitchFamily="2" charset="2"/>
              </a:rPr>
              <a:t> also because partial melting beneath oceanic ridges may happen not as consequence of thermal anomalies but rather as consequence of upwelling and decompression in response to plate separation.</a:t>
            </a:r>
            <a:endParaRPr lang="en-GB" sz="2800">
              <a:solidFill>
                <a:schemeClr val="bg1"/>
              </a:solidFill>
              <a:effectLst>
                <a:outerShdw blurRad="38100" dist="38100" dir="2700000" algn="tl">
                  <a:srgbClr val="000000"/>
                </a:outerShdw>
              </a:effectLst>
              <a:latin typeface="Calibri" pitchFamily="34" charset="0"/>
              <a:sym typeface="Wingdings" pitchFamily="2" charset="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60838">
                                            <p:txEl>
                                              <p:pRg st="0" end="0"/>
                                            </p:txEl>
                                          </p:spTgt>
                                        </p:tgtEl>
                                        <p:attrNameLst>
                                          <p:attrName>style.visibility</p:attrName>
                                        </p:attrNameLst>
                                      </p:cBhvr>
                                      <p:to>
                                        <p:strVal val="visible"/>
                                      </p:to>
                                    </p:set>
                                    <p:animEffect transition="in" filter="fade">
                                      <p:cBhvr>
                                        <p:cTn id="7" dur="500"/>
                                        <p:tgtEl>
                                          <p:spTgt spid="76083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0838" grpId="0" build="p"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62884" name="Text Box 4"/>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en-GB" sz="3200" smtClean="0">
                <a:solidFill>
                  <a:schemeClr val="bg1"/>
                </a:solidFill>
                <a:effectLst>
                  <a:outerShdw blurRad="38100" dist="38100" dir="2700000" algn="tl">
                    <a:srgbClr val="000000"/>
                  </a:outerShdw>
                </a:effectLst>
                <a:latin typeface="Calibri" pitchFamily="34" charset="0"/>
              </a:rPr>
              <a:t>How a simple mantle melts</a:t>
            </a:r>
            <a:endParaRPr lang="en-GB" sz="3200">
              <a:solidFill>
                <a:schemeClr val="bg1"/>
              </a:solidFill>
              <a:effectLst>
                <a:outerShdw blurRad="38100" dist="38100" dir="2700000" algn="tl">
                  <a:srgbClr val="000000"/>
                </a:outerShdw>
              </a:effectLst>
              <a:latin typeface="Calibri" pitchFamily="34" charset="0"/>
            </a:endParaRPr>
          </a:p>
        </p:txBody>
      </p:sp>
      <p:sp>
        <p:nvSpPr>
          <p:cNvPr id="762887" name="Text Box 7"/>
          <p:cNvSpPr txBox="1">
            <a:spLocks noChangeArrowheads="1"/>
          </p:cNvSpPr>
          <p:nvPr/>
        </p:nvSpPr>
        <p:spPr bwMode="auto">
          <a:xfrm>
            <a:off x="346076" y="1030408"/>
            <a:ext cx="8450262" cy="5072063"/>
          </a:xfrm>
          <a:prstGeom prst="rect">
            <a:avLst/>
          </a:prstGeom>
          <a:noFill/>
          <a:ln w="9525">
            <a:noFill/>
            <a:miter lim="800000"/>
            <a:headEnd/>
            <a:tailEnd/>
          </a:ln>
          <a:effectLst/>
        </p:spPr>
        <p:txBody>
          <a:bodyPr wrap="square">
            <a:spAutoFit/>
          </a:bodyPr>
          <a:lstStyle/>
          <a:p>
            <a:pPr>
              <a:lnSpc>
                <a:spcPct val="120000"/>
              </a:lnSpc>
              <a:defRPr/>
            </a:pPr>
            <a:r>
              <a:rPr lang="en-GB" sz="2800" smtClean="0">
                <a:solidFill>
                  <a:schemeClr val="bg1"/>
                </a:solidFill>
                <a:effectLst>
                  <a:outerShdw blurRad="38100" dist="38100" dir="2700000" algn="tl">
                    <a:srgbClr val="000000"/>
                  </a:outerShdw>
                </a:effectLst>
                <a:latin typeface="Calibri" pitchFamily="34" charset="0"/>
                <a:sym typeface="Wingdings" pitchFamily="2" charset="2"/>
              </a:rPr>
              <a:t>As evidenced before, it remains a debated argument if orthopyroxene melts more than clinopyroxene during upper mantle decompression melting.</a:t>
            </a:r>
          </a:p>
          <a:p>
            <a:pPr>
              <a:lnSpc>
                <a:spcPct val="120000"/>
              </a:lnSpc>
              <a:defRPr/>
            </a:pPr>
            <a:endParaRPr lang="en-GB" sz="1000" smtClean="0">
              <a:solidFill>
                <a:schemeClr val="bg1"/>
              </a:solidFill>
              <a:effectLst>
                <a:outerShdw blurRad="38100" dist="38100" dir="2700000" algn="tl">
                  <a:srgbClr val="000000"/>
                </a:outerShdw>
              </a:effectLst>
              <a:latin typeface="Calibri" pitchFamily="34" charset="0"/>
              <a:sym typeface="Wingdings" pitchFamily="2" charset="2"/>
            </a:endParaRPr>
          </a:p>
          <a:p>
            <a:pPr>
              <a:lnSpc>
                <a:spcPct val="120000"/>
              </a:lnSpc>
              <a:defRPr/>
            </a:pPr>
            <a:r>
              <a:rPr lang="en-GB" sz="2800" smtClean="0">
                <a:solidFill>
                  <a:schemeClr val="bg1"/>
                </a:solidFill>
                <a:effectLst>
                  <a:outerShdw blurRad="38100" dist="38100" dir="2700000" algn="tl">
                    <a:srgbClr val="000000"/>
                  </a:outerShdw>
                </a:effectLst>
                <a:latin typeface="Calibri" pitchFamily="34" charset="0"/>
                <a:sym typeface="Wingdings" pitchFamily="2" charset="2"/>
              </a:rPr>
              <a:t>This is just to understand how far from full comprehension of mantle dynamics we are.</a:t>
            </a:r>
          </a:p>
          <a:p>
            <a:pPr>
              <a:lnSpc>
                <a:spcPct val="120000"/>
              </a:lnSpc>
              <a:defRPr/>
            </a:pPr>
            <a:endParaRPr lang="en-GB" sz="1000" smtClean="0">
              <a:solidFill>
                <a:schemeClr val="bg1"/>
              </a:solidFill>
              <a:effectLst>
                <a:outerShdw blurRad="38100" dist="38100" dir="2700000" algn="tl">
                  <a:srgbClr val="000000"/>
                </a:outerShdw>
              </a:effectLst>
              <a:latin typeface="Calibri" pitchFamily="34" charset="0"/>
              <a:sym typeface="Wingdings" pitchFamily="2" charset="2"/>
            </a:endParaRPr>
          </a:p>
          <a:p>
            <a:pPr>
              <a:lnSpc>
                <a:spcPct val="120000"/>
              </a:lnSpc>
              <a:defRPr/>
            </a:pPr>
            <a:r>
              <a:rPr lang="en-GB" sz="2800" smtClean="0">
                <a:solidFill>
                  <a:schemeClr val="bg1"/>
                </a:solidFill>
                <a:effectLst>
                  <a:outerShdw blurRad="38100" dist="38100" dir="2700000" algn="tl">
                    <a:srgbClr val="000000"/>
                  </a:outerShdw>
                </a:effectLst>
                <a:latin typeface="Calibri" pitchFamily="34" charset="0"/>
                <a:sym typeface="Wingdings" pitchFamily="2" charset="2"/>
              </a:rPr>
              <a:t>Indeed, I have previously shown you some results favouring opx/cpx ratios &gt;1 entering the melt phase (e.g., Niu’s work), but this conclusion is not accepted by the entire scientific community.</a:t>
            </a:r>
            <a:endParaRPr lang="en-GB" sz="2800">
              <a:solidFill>
                <a:schemeClr val="bg1"/>
              </a:solidFill>
              <a:effectLst>
                <a:outerShdw blurRad="38100" dist="38100" dir="2700000" algn="tl">
                  <a:srgbClr val="000000"/>
                </a:outerShdw>
              </a:effectLst>
              <a:latin typeface="Calibri" pitchFamily="34" charset="0"/>
              <a:sym typeface="Wingdings" pitchFamily="2" charset="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62887">
                                            <p:txEl>
                                              <p:pRg st="0" end="0"/>
                                            </p:txEl>
                                          </p:spTgt>
                                        </p:tgtEl>
                                        <p:attrNameLst>
                                          <p:attrName>style.visibility</p:attrName>
                                        </p:attrNameLst>
                                      </p:cBhvr>
                                      <p:to>
                                        <p:strVal val="visible"/>
                                      </p:to>
                                    </p:set>
                                    <p:animEffect transition="in" filter="fade">
                                      <p:cBhvr>
                                        <p:cTn id="7" dur="500"/>
                                        <p:tgtEl>
                                          <p:spTgt spid="76288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62887">
                                            <p:txEl>
                                              <p:pRg st="2" end="2"/>
                                            </p:txEl>
                                          </p:spTgt>
                                        </p:tgtEl>
                                        <p:attrNameLst>
                                          <p:attrName>style.visibility</p:attrName>
                                        </p:attrNameLst>
                                      </p:cBhvr>
                                      <p:to>
                                        <p:strVal val="visible"/>
                                      </p:to>
                                    </p:set>
                                    <p:animEffect transition="in" filter="fade">
                                      <p:cBhvr>
                                        <p:cTn id="12" dur="500"/>
                                        <p:tgtEl>
                                          <p:spTgt spid="76288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62887">
                                            <p:txEl>
                                              <p:pRg st="4" end="4"/>
                                            </p:txEl>
                                          </p:spTgt>
                                        </p:tgtEl>
                                        <p:attrNameLst>
                                          <p:attrName>style.visibility</p:attrName>
                                        </p:attrNameLst>
                                      </p:cBhvr>
                                      <p:to>
                                        <p:strVal val="visible"/>
                                      </p:to>
                                    </p:set>
                                    <p:animEffect transition="in" filter="fade">
                                      <p:cBhvr>
                                        <p:cTn id="17" dur="500"/>
                                        <p:tgtEl>
                                          <p:spTgt spid="76288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2887" grpId="0" build="p"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87810" name="Text Box 2"/>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en-GB" sz="3200" smtClean="0">
                <a:solidFill>
                  <a:schemeClr val="bg1"/>
                </a:solidFill>
                <a:effectLst>
                  <a:outerShdw blurRad="38100" dist="38100" dir="2700000" algn="tl">
                    <a:srgbClr val="000000"/>
                  </a:outerShdw>
                </a:effectLst>
                <a:latin typeface="Calibri" pitchFamily="34" charset="0"/>
              </a:rPr>
              <a:t>How a simple mantle melts</a:t>
            </a:r>
            <a:endParaRPr lang="en-GB" sz="3200">
              <a:solidFill>
                <a:schemeClr val="bg1"/>
              </a:solidFill>
              <a:effectLst>
                <a:outerShdw blurRad="38100" dist="38100" dir="2700000" algn="tl">
                  <a:srgbClr val="000000"/>
                </a:outerShdw>
              </a:effectLst>
              <a:latin typeface="Calibri" pitchFamily="34" charset="0"/>
            </a:endParaRPr>
          </a:p>
        </p:txBody>
      </p:sp>
      <p:sp>
        <p:nvSpPr>
          <p:cNvPr id="887811" name="Text Box 3"/>
          <p:cNvSpPr txBox="1">
            <a:spLocks noChangeArrowheads="1"/>
          </p:cNvSpPr>
          <p:nvPr/>
        </p:nvSpPr>
        <p:spPr bwMode="auto">
          <a:xfrm>
            <a:off x="346076" y="784225"/>
            <a:ext cx="8450262" cy="4635115"/>
          </a:xfrm>
          <a:prstGeom prst="rect">
            <a:avLst/>
          </a:prstGeom>
          <a:noFill/>
          <a:ln w="9525">
            <a:noFill/>
            <a:miter lim="800000"/>
            <a:headEnd/>
            <a:tailEnd/>
          </a:ln>
          <a:effectLst/>
        </p:spPr>
        <p:txBody>
          <a:bodyPr wrap="square">
            <a:spAutoFit/>
          </a:bodyPr>
          <a:lstStyle/>
          <a:p>
            <a:pPr>
              <a:lnSpc>
                <a:spcPct val="120000"/>
              </a:lnSpc>
              <a:defRPr/>
            </a:pPr>
            <a:r>
              <a:rPr lang="en-GB" sz="3200" smtClean="0">
                <a:solidFill>
                  <a:srgbClr val="FFFF00"/>
                </a:solidFill>
                <a:effectLst>
                  <a:outerShdw blurRad="38100" dist="38100" dir="2700000" algn="tl">
                    <a:srgbClr val="000000"/>
                  </a:outerShdw>
                </a:effectLst>
                <a:latin typeface="Calibri" pitchFamily="34" charset="0"/>
                <a:sym typeface="Wingdings" pitchFamily="2" charset="2"/>
              </a:rPr>
              <a:t>There are natural observations suggesting that also clinopyroxene (diopside) may melt incongruently.</a:t>
            </a:r>
          </a:p>
          <a:p>
            <a:pPr>
              <a:lnSpc>
                <a:spcPct val="120000"/>
              </a:lnSpc>
              <a:defRPr/>
            </a:pPr>
            <a:endParaRPr lang="en-GB" sz="1200" smtClean="0">
              <a:solidFill>
                <a:srgbClr val="FFFF00"/>
              </a:solidFill>
              <a:effectLst>
                <a:outerShdw blurRad="38100" dist="38100" dir="2700000" algn="tl">
                  <a:srgbClr val="000000"/>
                </a:outerShdw>
              </a:effectLst>
              <a:latin typeface="Calibri" pitchFamily="34" charset="0"/>
              <a:sym typeface="Wingdings" pitchFamily="2" charset="2"/>
            </a:endParaRPr>
          </a:p>
          <a:p>
            <a:pPr>
              <a:lnSpc>
                <a:spcPct val="120000"/>
              </a:lnSpc>
              <a:defRPr/>
            </a:pPr>
            <a:r>
              <a:rPr lang="en-GB" sz="3200" smtClean="0">
                <a:solidFill>
                  <a:schemeClr val="bg1"/>
                </a:solidFill>
                <a:effectLst>
                  <a:outerShdw blurRad="38100" dist="38100" dir="2700000" algn="tl">
                    <a:srgbClr val="000000"/>
                  </a:outerShdw>
                </a:effectLst>
                <a:latin typeface="Calibri" pitchFamily="34" charset="0"/>
                <a:sym typeface="Wingdings" pitchFamily="2" charset="2"/>
              </a:rPr>
              <a:t>This means that what I have shown you up to now </a:t>
            </a:r>
            <a:r>
              <a:rPr lang="en-GB" sz="3200" u="sng" smtClean="0">
                <a:solidFill>
                  <a:schemeClr val="bg1"/>
                </a:solidFill>
                <a:effectLst>
                  <a:outerShdw blurRad="38100" dist="38100" dir="2700000" algn="tl">
                    <a:srgbClr val="000000"/>
                  </a:outerShdw>
                </a:effectLst>
                <a:latin typeface="Calibri" pitchFamily="34" charset="0"/>
                <a:sym typeface="Wingdings" pitchFamily="2" charset="2"/>
              </a:rPr>
              <a:t>may be not completely correct</a:t>
            </a:r>
            <a:r>
              <a:rPr lang="en-GB" sz="3200" smtClean="0">
                <a:solidFill>
                  <a:schemeClr val="bg1"/>
                </a:solidFill>
                <a:effectLst>
                  <a:outerShdw blurRad="38100" dist="38100" dir="2700000" algn="tl">
                    <a:srgbClr val="000000"/>
                  </a:outerShdw>
                </a:effectLst>
                <a:latin typeface="Calibri" pitchFamily="34" charset="0"/>
                <a:sym typeface="Wingdings" pitchFamily="2" charset="2"/>
              </a:rPr>
              <a:t>.</a:t>
            </a:r>
            <a:endParaRPr lang="en-GB" sz="1000" smtClean="0">
              <a:solidFill>
                <a:schemeClr val="bg1"/>
              </a:solidFill>
              <a:effectLst>
                <a:outerShdw blurRad="38100" dist="38100" dir="2700000" algn="tl">
                  <a:srgbClr val="000000"/>
                </a:outerShdw>
              </a:effectLst>
              <a:latin typeface="Calibri" pitchFamily="34" charset="0"/>
              <a:sym typeface="Wingdings" pitchFamily="2" charset="2"/>
            </a:endParaRPr>
          </a:p>
          <a:p>
            <a:pPr>
              <a:lnSpc>
                <a:spcPct val="120000"/>
              </a:lnSpc>
              <a:defRPr/>
            </a:pPr>
            <a:endParaRPr lang="en-GB" sz="1000" smtClean="0">
              <a:solidFill>
                <a:schemeClr val="bg1"/>
              </a:solidFill>
              <a:effectLst>
                <a:outerShdw blurRad="38100" dist="38100" dir="2700000" algn="tl">
                  <a:srgbClr val="000000"/>
                </a:outerShdw>
              </a:effectLst>
              <a:latin typeface="Calibri" pitchFamily="34" charset="0"/>
              <a:sym typeface="Wingdings" pitchFamily="2" charset="2"/>
            </a:endParaRPr>
          </a:p>
          <a:p>
            <a:pPr>
              <a:lnSpc>
                <a:spcPct val="120000"/>
              </a:lnSpc>
              <a:defRPr/>
            </a:pPr>
            <a:r>
              <a:rPr lang="en-GB" sz="3200" smtClean="0">
                <a:solidFill>
                  <a:srgbClr val="FFFF00"/>
                </a:solidFill>
                <a:effectLst>
                  <a:outerShdw blurRad="38100" dist="38100" dir="2700000" algn="tl">
                    <a:srgbClr val="000000"/>
                  </a:outerShdw>
                </a:effectLst>
                <a:latin typeface="Calibri" pitchFamily="34" charset="0"/>
                <a:sym typeface="Wingdings" pitchFamily="2" charset="2"/>
              </a:rPr>
              <a:t>However this is not the place to describe these arguments in greater detail.</a:t>
            </a:r>
            <a:endParaRPr lang="en-GB" sz="3200">
              <a:solidFill>
                <a:srgbClr val="FFFF00"/>
              </a:solidFill>
              <a:effectLst>
                <a:outerShdw blurRad="38100" dist="38100" dir="2700000" algn="tl">
                  <a:srgbClr val="000000"/>
                </a:outerShdw>
              </a:effectLst>
              <a:latin typeface="Calibri" pitchFamily="34" charset="0"/>
              <a:sym typeface="Wingdings" pitchFamily="2" charset="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87811">
                                            <p:txEl>
                                              <p:pRg st="0" end="0"/>
                                            </p:txEl>
                                          </p:spTgt>
                                        </p:tgtEl>
                                        <p:attrNameLst>
                                          <p:attrName>style.visibility</p:attrName>
                                        </p:attrNameLst>
                                      </p:cBhvr>
                                      <p:to>
                                        <p:strVal val="visible"/>
                                      </p:to>
                                    </p:set>
                                    <p:animEffect transition="in" filter="fade">
                                      <p:cBhvr>
                                        <p:cTn id="7" dur="500"/>
                                        <p:tgtEl>
                                          <p:spTgt spid="8878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87811">
                                            <p:txEl>
                                              <p:pRg st="2" end="2"/>
                                            </p:txEl>
                                          </p:spTgt>
                                        </p:tgtEl>
                                        <p:attrNameLst>
                                          <p:attrName>style.visibility</p:attrName>
                                        </p:attrNameLst>
                                      </p:cBhvr>
                                      <p:to>
                                        <p:strVal val="visible"/>
                                      </p:to>
                                    </p:set>
                                    <p:animEffect transition="in" filter="fade">
                                      <p:cBhvr>
                                        <p:cTn id="12" dur="500"/>
                                        <p:tgtEl>
                                          <p:spTgt spid="88781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87811">
                                            <p:txEl>
                                              <p:pRg st="4" end="4"/>
                                            </p:txEl>
                                          </p:spTgt>
                                        </p:tgtEl>
                                        <p:attrNameLst>
                                          <p:attrName>style.visibility</p:attrName>
                                        </p:attrNameLst>
                                      </p:cBhvr>
                                      <p:to>
                                        <p:strVal val="visible"/>
                                      </p:to>
                                    </p:set>
                                    <p:animEffect transition="in" filter="fade">
                                      <p:cBhvr>
                                        <p:cTn id="17" dur="500"/>
                                        <p:tgtEl>
                                          <p:spTgt spid="8878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7811" grpId="0" build="p"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6979" name="Text Box 3"/>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en-GB" sz="3200" smtClean="0">
                <a:solidFill>
                  <a:schemeClr val="bg1"/>
                </a:solidFill>
                <a:effectLst>
                  <a:outerShdw blurRad="38100" dist="38100" dir="2700000" algn="tl">
                    <a:srgbClr val="000000"/>
                  </a:outerShdw>
                </a:effectLst>
                <a:latin typeface="Calibri" pitchFamily="34" charset="0"/>
              </a:rPr>
              <a:t>How a simple mantle melts</a:t>
            </a:r>
            <a:endParaRPr lang="en-GB" sz="3200">
              <a:solidFill>
                <a:schemeClr val="bg1"/>
              </a:solidFill>
              <a:effectLst>
                <a:outerShdw blurRad="38100" dist="38100" dir="2700000" algn="tl">
                  <a:srgbClr val="000000"/>
                </a:outerShdw>
              </a:effectLst>
              <a:latin typeface="Calibri" pitchFamily="34" charset="0"/>
            </a:endParaRPr>
          </a:p>
        </p:txBody>
      </p:sp>
      <p:sp>
        <p:nvSpPr>
          <p:cNvPr id="766980" name="Text Box 4"/>
          <p:cNvSpPr txBox="1">
            <a:spLocks noChangeArrowheads="1"/>
          </p:cNvSpPr>
          <p:nvPr/>
        </p:nvSpPr>
        <p:spPr bwMode="auto">
          <a:xfrm>
            <a:off x="346076" y="863600"/>
            <a:ext cx="8450262" cy="2325688"/>
          </a:xfrm>
          <a:prstGeom prst="rect">
            <a:avLst/>
          </a:prstGeom>
          <a:noFill/>
          <a:ln w="9525">
            <a:noFill/>
            <a:miter lim="800000"/>
            <a:headEnd/>
            <a:tailEnd/>
          </a:ln>
          <a:effectLst/>
        </p:spPr>
        <p:txBody>
          <a:bodyPr wrap="square">
            <a:spAutoFit/>
          </a:bodyPr>
          <a:lstStyle/>
          <a:p>
            <a:pPr>
              <a:lnSpc>
                <a:spcPct val="120000"/>
              </a:lnSpc>
              <a:defRPr/>
            </a:pP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According to other authors larger amounts of cpx melt than opx.</a:t>
            </a:r>
          </a:p>
          <a:p>
            <a:pPr>
              <a:lnSpc>
                <a:spcPct val="120000"/>
              </a:lnSpc>
              <a:defRPr/>
            </a:pPr>
            <a:endParaRPr lang="en-GB" sz="1000" dirty="0" smtClean="0">
              <a:solidFill>
                <a:schemeClr val="bg1"/>
              </a:solidFill>
              <a:effectLst>
                <a:outerShdw blurRad="38100" dist="38100" dir="2700000" algn="tl">
                  <a:srgbClr val="000000"/>
                </a:outerShdw>
              </a:effectLst>
              <a:latin typeface="Calibri" pitchFamily="34" charset="0"/>
              <a:sym typeface="Wingdings" pitchFamily="2" charset="2"/>
            </a:endParaRPr>
          </a:p>
          <a:p>
            <a:pPr>
              <a:lnSpc>
                <a:spcPct val="120000"/>
              </a:lnSpc>
              <a:defRPr/>
            </a:pP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As an example M. Walter proposed in 1999 the following melting </a:t>
            </a:r>
            <a:r>
              <a:rPr lang="en-GB" sz="2800" dirty="0" err="1" smtClean="0">
                <a:solidFill>
                  <a:schemeClr val="bg1"/>
                </a:solidFill>
                <a:effectLst>
                  <a:outerShdw blurRad="38100" dist="38100" dir="2700000" algn="tl">
                    <a:srgbClr val="000000"/>
                  </a:outerShdw>
                </a:effectLst>
                <a:latin typeface="Calibri" pitchFamily="34" charset="0"/>
                <a:sym typeface="Wingdings" pitchFamily="2" charset="2"/>
              </a:rPr>
              <a:t>reations</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 occurring at different P:</a:t>
            </a:r>
            <a:endParaRPr lang="en-GB" sz="2800" dirty="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766981" name="Text Box 5"/>
          <p:cNvSpPr txBox="1">
            <a:spLocks noChangeArrowheads="1"/>
          </p:cNvSpPr>
          <p:nvPr/>
        </p:nvSpPr>
        <p:spPr bwMode="auto">
          <a:xfrm>
            <a:off x="346076" y="3359150"/>
            <a:ext cx="8450262" cy="2476500"/>
          </a:xfrm>
          <a:prstGeom prst="rect">
            <a:avLst/>
          </a:prstGeom>
          <a:noFill/>
          <a:ln w="9525">
            <a:noFill/>
            <a:miter lim="800000"/>
            <a:headEnd/>
            <a:tailEnd/>
          </a:ln>
          <a:effectLst/>
        </p:spPr>
        <p:txBody>
          <a:bodyPr wrap="square">
            <a:spAutoFit/>
          </a:bodyPr>
          <a:lstStyle/>
          <a:p>
            <a:pPr algn="ctr">
              <a:lnSpc>
                <a:spcPct val="120000"/>
              </a:lnSpc>
              <a:defRPr/>
            </a:pP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cpx + spinel = melt + olivine + opx </a:t>
            </a:r>
            <a:r>
              <a:rPr lang="en-GB" sz="2400" dirty="0" smtClean="0">
                <a:solidFill>
                  <a:srgbClr val="FFFF00"/>
                </a:solidFill>
                <a:effectLst>
                  <a:outerShdw blurRad="38100" dist="38100" dir="2700000" algn="tl">
                    <a:srgbClr val="000000"/>
                  </a:outerShdw>
                </a:effectLst>
                <a:latin typeface="Calibri" pitchFamily="34" charset="0"/>
                <a:sym typeface="Wingdings" pitchFamily="2" charset="2"/>
              </a:rPr>
              <a:t>(1.8-2.5 GPa)</a:t>
            </a:r>
            <a:endParaRPr lang="en-GB" sz="2800" dirty="0" smtClean="0">
              <a:solidFill>
                <a:srgbClr val="FFFF00"/>
              </a:solidFill>
              <a:effectLst>
                <a:outerShdw blurRad="38100" dist="38100" dir="2700000" algn="tl">
                  <a:srgbClr val="000000"/>
                </a:outerShdw>
              </a:effectLst>
              <a:latin typeface="Calibri" pitchFamily="34" charset="0"/>
              <a:sym typeface="Wingdings" pitchFamily="2" charset="2"/>
            </a:endParaRPr>
          </a:p>
          <a:p>
            <a:pPr algn="ctr">
              <a:lnSpc>
                <a:spcPct val="120000"/>
              </a:lnSpc>
              <a:defRPr/>
            </a:pPr>
            <a:endParaRPr lang="en-GB" sz="600" dirty="0" smtClean="0">
              <a:solidFill>
                <a:srgbClr val="FFFF00"/>
              </a:solidFill>
              <a:effectLst>
                <a:outerShdw blurRad="38100" dist="38100" dir="2700000" algn="tl">
                  <a:srgbClr val="000000"/>
                </a:outerShdw>
              </a:effectLst>
              <a:latin typeface="Calibri" pitchFamily="34" charset="0"/>
              <a:sym typeface="Wingdings" pitchFamily="2" charset="2"/>
            </a:endParaRPr>
          </a:p>
          <a:p>
            <a:pPr algn="ctr">
              <a:lnSpc>
                <a:spcPct val="120000"/>
              </a:lnSpc>
              <a:defRPr/>
            </a:pP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opx + cpx + spinel = melt + olivine </a:t>
            </a:r>
            <a:r>
              <a:rPr lang="en-GB" sz="2400" dirty="0" smtClean="0">
                <a:solidFill>
                  <a:srgbClr val="FFFF00"/>
                </a:solidFill>
                <a:effectLst>
                  <a:outerShdw blurRad="38100" dist="38100" dir="2700000" algn="tl">
                    <a:srgbClr val="000000"/>
                  </a:outerShdw>
                </a:effectLst>
                <a:latin typeface="Calibri" pitchFamily="34" charset="0"/>
                <a:sym typeface="Wingdings" pitchFamily="2" charset="2"/>
              </a:rPr>
              <a:t>(1.1-1.7 GPa)</a:t>
            </a:r>
            <a:endParaRPr lang="en-GB" sz="2800" dirty="0" smtClean="0">
              <a:solidFill>
                <a:srgbClr val="FFFF00"/>
              </a:solidFill>
              <a:effectLst>
                <a:outerShdw blurRad="38100" dist="38100" dir="2700000" algn="tl">
                  <a:srgbClr val="000000"/>
                </a:outerShdw>
              </a:effectLst>
              <a:latin typeface="Calibri" pitchFamily="34" charset="0"/>
              <a:sym typeface="Wingdings" pitchFamily="2" charset="2"/>
            </a:endParaRPr>
          </a:p>
          <a:p>
            <a:pPr algn="ctr">
              <a:lnSpc>
                <a:spcPct val="120000"/>
              </a:lnSpc>
              <a:defRPr/>
            </a:pPr>
            <a:endParaRPr lang="en-GB" sz="600" dirty="0" smtClean="0">
              <a:solidFill>
                <a:srgbClr val="FFFF00"/>
              </a:solidFill>
              <a:effectLst>
                <a:outerShdw blurRad="38100" dist="38100" dir="2700000" algn="tl">
                  <a:srgbClr val="000000"/>
                </a:outerShdw>
              </a:effectLst>
              <a:latin typeface="Calibri" pitchFamily="34" charset="0"/>
              <a:sym typeface="Wingdings" pitchFamily="2" charset="2"/>
            </a:endParaRPr>
          </a:p>
          <a:p>
            <a:pPr algn="ctr">
              <a:lnSpc>
                <a:spcPct val="120000"/>
              </a:lnSpc>
              <a:defRPr/>
            </a:pP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olivine + opx + plagioclase = melt + cpx + spinel </a:t>
            </a:r>
            <a:r>
              <a:rPr lang="en-GB" sz="2400" dirty="0" smtClean="0">
                <a:solidFill>
                  <a:srgbClr val="FFFF00"/>
                </a:solidFill>
                <a:effectLst>
                  <a:outerShdw blurRad="38100" dist="38100" dir="2700000" algn="tl">
                    <a:srgbClr val="000000"/>
                  </a:outerShdw>
                </a:effectLst>
                <a:latin typeface="Calibri" pitchFamily="34" charset="0"/>
                <a:sym typeface="Wingdings" pitchFamily="2" charset="2"/>
              </a:rPr>
              <a:t>(1 GPa)</a:t>
            </a:r>
            <a:endParaRPr lang="en-GB" sz="2800" dirty="0" smtClean="0">
              <a:solidFill>
                <a:srgbClr val="FFFF00"/>
              </a:solidFill>
              <a:effectLst>
                <a:outerShdw blurRad="38100" dist="38100" dir="2700000" algn="tl">
                  <a:srgbClr val="000000"/>
                </a:outerShdw>
              </a:effectLst>
              <a:latin typeface="Calibri" pitchFamily="34" charset="0"/>
              <a:sym typeface="Wingdings" pitchFamily="2" charset="2"/>
            </a:endParaRPr>
          </a:p>
          <a:p>
            <a:pPr algn="ctr">
              <a:lnSpc>
                <a:spcPct val="120000"/>
              </a:lnSpc>
              <a:defRPr/>
            </a:pPr>
            <a:endParaRPr lang="en-GB" sz="600" dirty="0" smtClean="0">
              <a:solidFill>
                <a:schemeClr val="bg1"/>
              </a:solidFill>
              <a:effectLst>
                <a:outerShdw blurRad="38100" dist="38100" dir="2700000" algn="tl">
                  <a:srgbClr val="000000"/>
                </a:outerShdw>
              </a:effectLst>
              <a:latin typeface="Calibri" pitchFamily="34" charset="0"/>
              <a:sym typeface="Wingdings" pitchFamily="2" charset="2"/>
            </a:endParaRPr>
          </a:p>
          <a:p>
            <a:pPr algn="ctr">
              <a:lnSpc>
                <a:spcPct val="120000"/>
              </a:lnSpc>
              <a:defRPr/>
            </a:pP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cpx + opx + plagioclase = melt + olivine </a:t>
            </a:r>
            <a:r>
              <a:rPr lang="en-GB" sz="2400" dirty="0" smtClean="0">
                <a:solidFill>
                  <a:srgbClr val="FFFF00"/>
                </a:solidFill>
                <a:effectLst>
                  <a:outerShdw blurRad="38100" dist="38100" dir="2700000" algn="tl">
                    <a:srgbClr val="000000"/>
                  </a:outerShdw>
                </a:effectLst>
                <a:latin typeface="Calibri" pitchFamily="34" charset="0"/>
                <a:sym typeface="Wingdings" pitchFamily="2" charset="2"/>
              </a:rPr>
              <a:t>(0.6-0.9 GPa).</a:t>
            </a:r>
            <a:endParaRPr lang="en-GB" sz="2400" dirty="0">
              <a:solidFill>
                <a:srgbClr val="FFFF00"/>
              </a:solidFill>
              <a:effectLst>
                <a:outerShdw blurRad="38100" dist="38100" dir="2700000" algn="tl">
                  <a:srgbClr val="000000"/>
                </a:outerShdw>
              </a:effectLst>
              <a:latin typeface="Calibri" pitchFamily="34" charset="0"/>
              <a:sym typeface="Wingdings" pitchFamily="2"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66980">
                                            <p:txEl>
                                              <p:pRg st="0" end="0"/>
                                            </p:txEl>
                                          </p:spTgt>
                                        </p:tgtEl>
                                        <p:attrNameLst>
                                          <p:attrName>style.visibility</p:attrName>
                                        </p:attrNameLst>
                                      </p:cBhvr>
                                      <p:to>
                                        <p:strVal val="visible"/>
                                      </p:to>
                                    </p:set>
                                    <p:animEffect transition="in" filter="fade">
                                      <p:cBhvr>
                                        <p:cTn id="7" dur="500"/>
                                        <p:tgtEl>
                                          <p:spTgt spid="76698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66980">
                                            <p:txEl>
                                              <p:pRg st="2" end="2"/>
                                            </p:txEl>
                                          </p:spTgt>
                                        </p:tgtEl>
                                        <p:attrNameLst>
                                          <p:attrName>style.visibility</p:attrName>
                                        </p:attrNameLst>
                                      </p:cBhvr>
                                      <p:to>
                                        <p:strVal val="visible"/>
                                      </p:to>
                                    </p:set>
                                    <p:animEffect transition="in" filter="fade">
                                      <p:cBhvr>
                                        <p:cTn id="12" dur="500"/>
                                        <p:tgtEl>
                                          <p:spTgt spid="766980">
                                            <p:txEl>
                                              <p:pRg st="2" end="2"/>
                                            </p:txEl>
                                          </p:spTgt>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766981">
                                            <p:txEl>
                                              <p:pRg st="0" end="0"/>
                                            </p:txEl>
                                          </p:spTgt>
                                        </p:tgtEl>
                                        <p:attrNameLst>
                                          <p:attrName>style.visibility</p:attrName>
                                        </p:attrNameLst>
                                      </p:cBhvr>
                                      <p:to>
                                        <p:strVal val="visible"/>
                                      </p:to>
                                    </p:set>
                                    <p:animEffect transition="in" filter="fade">
                                      <p:cBhvr>
                                        <p:cTn id="16" dur="500"/>
                                        <p:tgtEl>
                                          <p:spTgt spid="766981">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66981">
                                            <p:txEl>
                                              <p:pRg st="2" end="2"/>
                                            </p:txEl>
                                          </p:spTgt>
                                        </p:tgtEl>
                                        <p:attrNameLst>
                                          <p:attrName>style.visibility</p:attrName>
                                        </p:attrNameLst>
                                      </p:cBhvr>
                                      <p:to>
                                        <p:strVal val="visible"/>
                                      </p:to>
                                    </p:set>
                                    <p:animEffect transition="in" filter="fade">
                                      <p:cBhvr>
                                        <p:cTn id="21" dur="500"/>
                                        <p:tgtEl>
                                          <p:spTgt spid="766981">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66981">
                                            <p:txEl>
                                              <p:pRg st="4" end="4"/>
                                            </p:txEl>
                                          </p:spTgt>
                                        </p:tgtEl>
                                        <p:attrNameLst>
                                          <p:attrName>style.visibility</p:attrName>
                                        </p:attrNameLst>
                                      </p:cBhvr>
                                      <p:to>
                                        <p:strVal val="visible"/>
                                      </p:to>
                                    </p:set>
                                    <p:animEffect transition="in" filter="fade">
                                      <p:cBhvr>
                                        <p:cTn id="26" dur="500"/>
                                        <p:tgtEl>
                                          <p:spTgt spid="766981">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766981">
                                            <p:txEl>
                                              <p:pRg st="6" end="6"/>
                                            </p:txEl>
                                          </p:spTgt>
                                        </p:tgtEl>
                                        <p:attrNameLst>
                                          <p:attrName>style.visibility</p:attrName>
                                        </p:attrNameLst>
                                      </p:cBhvr>
                                      <p:to>
                                        <p:strVal val="visible"/>
                                      </p:to>
                                    </p:set>
                                    <p:animEffect transition="in" filter="fade">
                                      <p:cBhvr>
                                        <p:cTn id="31" dur="500"/>
                                        <p:tgtEl>
                                          <p:spTgt spid="76698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6980" grpId="0" uiExpand="1" build="p" autoUpdateAnimBg="0"/>
      <p:bldP spid="766981" grpId="0" build="p"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69026" name="Rectangle 2"/>
          <p:cNvSpPr>
            <a:spLocks noChangeArrowheads="1"/>
          </p:cNvSpPr>
          <p:nvPr/>
        </p:nvSpPr>
        <p:spPr bwMode="auto">
          <a:xfrm>
            <a:off x="1154113" y="6513513"/>
            <a:ext cx="7989887" cy="344487"/>
          </a:xfrm>
          <a:prstGeom prst="rect">
            <a:avLst/>
          </a:prstGeom>
          <a:solidFill>
            <a:srgbClr val="008000"/>
          </a:solidFill>
          <a:ln w="9525" algn="ctr">
            <a:noFill/>
            <a:miter lim="800000"/>
            <a:headEnd/>
            <a:tailEnd/>
          </a:ln>
          <a:effectLst/>
        </p:spPr>
        <p:txBody>
          <a:bodyPr wrap="none" anchor="ctr"/>
          <a:lstStyle/>
          <a:p>
            <a:pPr>
              <a:defRPr/>
            </a:pPr>
            <a:endParaRPr lang="it-IT">
              <a:latin typeface="Calibri" pitchFamily="34" charset="0"/>
            </a:endParaRPr>
          </a:p>
        </p:txBody>
      </p:sp>
      <p:sp>
        <p:nvSpPr>
          <p:cNvPr id="769027" name="Text Box 3"/>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it-IT" sz="3200">
                <a:solidFill>
                  <a:schemeClr val="bg1"/>
                </a:solidFill>
                <a:effectLst>
                  <a:outerShdw blurRad="38100" dist="38100" dir="2700000" algn="tl">
                    <a:srgbClr val="000000"/>
                  </a:outerShdw>
                </a:effectLst>
                <a:latin typeface="Calibri" pitchFamily="34" charset="0"/>
              </a:rPr>
              <a:t>How a simple mantle melts</a:t>
            </a:r>
          </a:p>
        </p:txBody>
      </p:sp>
      <p:pic>
        <p:nvPicPr>
          <p:cNvPr id="769030" name="Picture 6"/>
          <p:cNvPicPr>
            <a:picLocks noChangeAspect="1" noChangeArrowheads="1"/>
          </p:cNvPicPr>
          <p:nvPr/>
        </p:nvPicPr>
        <p:blipFill>
          <a:blip r:embed="rId3" cstate="print"/>
          <a:srcRect b="38130"/>
          <a:stretch>
            <a:fillRect/>
          </a:stretch>
        </p:blipFill>
        <p:spPr bwMode="auto">
          <a:xfrm>
            <a:off x="-15875" y="938213"/>
            <a:ext cx="9159875" cy="5916612"/>
          </a:xfrm>
          <a:prstGeom prst="rect">
            <a:avLst/>
          </a:prstGeom>
          <a:noFill/>
          <a:ln w="9525" algn="ctr">
            <a:noFill/>
            <a:miter lim="800000"/>
            <a:headEnd/>
            <a:tailEnd/>
          </a:ln>
        </p:spPr>
      </p:pic>
      <p:sp>
        <p:nvSpPr>
          <p:cNvPr id="769032" name="Oval 8"/>
          <p:cNvSpPr>
            <a:spLocks noChangeArrowheads="1"/>
          </p:cNvSpPr>
          <p:nvPr/>
        </p:nvSpPr>
        <p:spPr bwMode="auto">
          <a:xfrm>
            <a:off x="5711825" y="2827338"/>
            <a:ext cx="1828800" cy="434975"/>
          </a:xfrm>
          <a:prstGeom prst="ellipse">
            <a:avLst/>
          </a:prstGeom>
          <a:noFill/>
          <a:ln w="28575" algn="ctr">
            <a:solidFill>
              <a:srgbClr val="FF0000"/>
            </a:solidFill>
            <a:round/>
            <a:headEnd/>
            <a:tailEnd/>
          </a:ln>
          <a:effectLst/>
        </p:spPr>
        <p:txBody>
          <a:bodyPr wrap="none" anchor="ctr"/>
          <a:lstStyle/>
          <a:p>
            <a:pPr>
              <a:defRPr/>
            </a:pPr>
            <a:endParaRPr lang="it-IT">
              <a:latin typeface="Calibri" pitchFamily="34" charset="0"/>
            </a:endParaRPr>
          </a:p>
        </p:txBody>
      </p:sp>
      <p:sp>
        <p:nvSpPr>
          <p:cNvPr id="769033" name="Oval 9"/>
          <p:cNvSpPr>
            <a:spLocks noChangeArrowheads="1"/>
          </p:cNvSpPr>
          <p:nvPr/>
        </p:nvSpPr>
        <p:spPr bwMode="auto">
          <a:xfrm>
            <a:off x="5711825" y="3686175"/>
            <a:ext cx="1828800" cy="434975"/>
          </a:xfrm>
          <a:prstGeom prst="ellipse">
            <a:avLst/>
          </a:prstGeom>
          <a:noFill/>
          <a:ln w="28575" algn="ctr">
            <a:solidFill>
              <a:srgbClr val="FF0000"/>
            </a:solidFill>
            <a:round/>
            <a:headEnd/>
            <a:tailEnd/>
          </a:ln>
          <a:effectLst/>
        </p:spPr>
        <p:txBody>
          <a:bodyPr wrap="none" anchor="ctr"/>
          <a:lstStyle/>
          <a:p>
            <a:pPr>
              <a:defRPr/>
            </a:pPr>
            <a:endParaRPr lang="it-IT">
              <a:latin typeface="Calibri" pitchFamily="34" charset="0"/>
            </a:endParaRPr>
          </a:p>
        </p:txBody>
      </p:sp>
      <p:sp>
        <p:nvSpPr>
          <p:cNvPr id="769034" name="Oval 10"/>
          <p:cNvSpPr>
            <a:spLocks noChangeArrowheads="1"/>
          </p:cNvSpPr>
          <p:nvPr/>
        </p:nvSpPr>
        <p:spPr bwMode="auto">
          <a:xfrm>
            <a:off x="5711825" y="4516438"/>
            <a:ext cx="1828800" cy="434975"/>
          </a:xfrm>
          <a:prstGeom prst="ellipse">
            <a:avLst/>
          </a:prstGeom>
          <a:noFill/>
          <a:ln w="28575" algn="ctr">
            <a:solidFill>
              <a:srgbClr val="FF0000"/>
            </a:solidFill>
            <a:round/>
            <a:headEnd/>
            <a:tailEnd/>
          </a:ln>
          <a:effectLst/>
        </p:spPr>
        <p:txBody>
          <a:bodyPr wrap="none" anchor="ctr"/>
          <a:lstStyle/>
          <a:p>
            <a:pPr>
              <a:defRPr/>
            </a:pPr>
            <a:endParaRPr lang="it-IT">
              <a:latin typeface="Calibri" pitchFamily="34" charset="0"/>
            </a:endParaRPr>
          </a:p>
        </p:txBody>
      </p:sp>
      <p:sp>
        <p:nvSpPr>
          <p:cNvPr id="769035" name="Oval 11"/>
          <p:cNvSpPr>
            <a:spLocks noChangeArrowheads="1"/>
          </p:cNvSpPr>
          <p:nvPr/>
        </p:nvSpPr>
        <p:spPr bwMode="auto">
          <a:xfrm>
            <a:off x="4684713" y="5373688"/>
            <a:ext cx="2855912" cy="434975"/>
          </a:xfrm>
          <a:prstGeom prst="ellipse">
            <a:avLst/>
          </a:prstGeom>
          <a:noFill/>
          <a:ln w="28575" algn="ctr">
            <a:solidFill>
              <a:srgbClr val="FF0000"/>
            </a:solidFill>
            <a:round/>
            <a:headEnd/>
            <a:tailEnd/>
          </a:ln>
          <a:effectLst/>
        </p:spPr>
        <p:txBody>
          <a:bodyPr wrap="none" anchor="ctr"/>
          <a:lstStyle/>
          <a:p>
            <a:pPr>
              <a:defRPr/>
            </a:pPr>
            <a:endParaRPr lang="it-IT">
              <a:latin typeface="Calibri" pitchFamily="34" charset="0"/>
            </a:endParaRPr>
          </a:p>
        </p:txBody>
      </p:sp>
      <p:sp>
        <p:nvSpPr>
          <p:cNvPr id="769036" name="Oval 12"/>
          <p:cNvSpPr>
            <a:spLocks noChangeArrowheads="1"/>
          </p:cNvSpPr>
          <p:nvPr/>
        </p:nvSpPr>
        <p:spPr bwMode="auto">
          <a:xfrm>
            <a:off x="4684713" y="6232525"/>
            <a:ext cx="2855912" cy="434975"/>
          </a:xfrm>
          <a:prstGeom prst="ellipse">
            <a:avLst/>
          </a:prstGeom>
          <a:noFill/>
          <a:ln w="28575" algn="ctr">
            <a:solidFill>
              <a:srgbClr val="FF0000"/>
            </a:solidFill>
            <a:round/>
            <a:headEnd/>
            <a:tailEnd/>
          </a:ln>
          <a:effectLst/>
        </p:spPr>
        <p:txBody>
          <a:bodyPr wrap="none" anchor="ctr"/>
          <a:lstStyle/>
          <a:p>
            <a:pPr>
              <a:defRPr/>
            </a:pPr>
            <a:endParaRPr lang="it-IT">
              <a:latin typeface="Calibri" pitchFamily="34" charset="0"/>
            </a:endParaRPr>
          </a:p>
        </p:txBody>
      </p:sp>
      <p:sp>
        <p:nvSpPr>
          <p:cNvPr id="769037" name="AutoShape 13"/>
          <p:cNvSpPr>
            <a:spLocks noChangeArrowheads="1"/>
          </p:cNvSpPr>
          <p:nvPr/>
        </p:nvSpPr>
        <p:spPr bwMode="auto">
          <a:xfrm rot="-1619928">
            <a:off x="7489825" y="1925638"/>
            <a:ext cx="446088" cy="212725"/>
          </a:xfrm>
          <a:prstGeom prst="rightArrow">
            <a:avLst>
              <a:gd name="adj1" fmla="val 50000"/>
              <a:gd name="adj2" fmla="val 52425"/>
            </a:avLst>
          </a:prstGeom>
          <a:solidFill>
            <a:srgbClr val="FFFF00"/>
          </a:solidFill>
          <a:ln w="9525" algn="ctr">
            <a:solidFill>
              <a:srgbClr val="FF0000"/>
            </a:solidFill>
            <a:miter lim="800000"/>
            <a:headEnd/>
            <a:tailEnd/>
          </a:ln>
          <a:effectLst/>
        </p:spPr>
        <p:txBody>
          <a:bodyPr wrap="none" anchor="ctr"/>
          <a:lstStyle/>
          <a:p>
            <a:pPr>
              <a:defRPr/>
            </a:pPr>
            <a:endParaRPr lang="it-IT">
              <a:latin typeface="Calibri" pitchFamily="34" charset="0"/>
            </a:endParaRPr>
          </a:p>
        </p:txBody>
      </p:sp>
      <p:sp>
        <p:nvSpPr>
          <p:cNvPr id="769038" name="Text Box 14"/>
          <p:cNvSpPr txBox="1">
            <a:spLocks noChangeArrowheads="1"/>
          </p:cNvSpPr>
          <p:nvPr/>
        </p:nvSpPr>
        <p:spPr bwMode="auto">
          <a:xfrm>
            <a:off x="7942263" y="1714500"/>
            <a:ext cx="1023037" cy="369332"/>
          </a:xfrm>
          <a:prstGeom prst="rect">
            <a:avLst/>
          </a:prstGeom>
          <a:noFill/>
          <a:ln w="9525" algn="ctr">
            <a:noFill/>
            <a:miter lim="800000"/>
            <a:headEnd/>
            <a:tailEnd/>
          </a:ln>
          <a:effectLst/>
        </p:spPr>
        <p:txBody>
          <a:bodyPr wrap="none">
            <a:spAutoFit/>
          </a:bodyPr>
          <a:lstStyle/>
          <a:p>
            <a:pPr>
              <a:defRPr/>
            </a:pPr>
            <a:r>
              <a:rPr lang="it-IT">
                <a:solidFill>
                  <a:srgbClr val="FF0000"/>
                </a:solidFill>
                <a:effectLst>
                  <a:outerShdw blurRad="38100" dist="38100" dir="2700000" algn="tl">
                    <a:srgbClr val="000000"/>
                  </a:outerShdw>
                </a:effectLst>
                <a:latin typeface="Calibri" pitchFamily="34" charset="0"/>
              </a:rPr>
              <a:t>-139.1 gr</a:t>
            </a:r>
          </a:p>
        </p:txBody>
      </p:sp>
      <p:sp>
        <p:nvSpPr>
          <p:cNvPr id="769040" name="AutoShape 16"/>
          <p:cNvSpPr>
            <a:spLocks noChangeArrowheads="1"/>
          </p:cNvSpPr>
          <p:nvPr/>
        </p:nvSpPr>
        <p:spPr bwMode="auto">
          <a:xfrm rot="35821729">
            <a:off x="2239169" y="1794669"/>
            <a:ext cx="407987" cy="212725"/>
          </a:xfrm>
          <a:prstGeom prst="rightArrow">
            <a:avLst>
              <a:gd name="adj1" fmla="val 50000"/>
              <a:gd name="adj2" fmla="val 47948"/>
            </a:avLst>
          </a:prstGeom>
          <a:solidFill>
            <a:srgbClr val="FFFF00"/>
          </a:solidFill>
          <a:ln w="9525" algn="ctr">
            <a:solidFill>
              <a:srgbClr val="0000FF"/>
            </a:solidFill>
            <a:miter lim="800000"/>
            <a:headEnd/>
            <a:tailEnd/>
          </a:ln>
          <a:effectLst/>
        </p:spPr>
        <p:txBody>
          <a:bodyPr wrap="none" anchor="ctr"/>
          <a:lstStyle/>
          <a:p>
            <a:pPr>
              <a:defRPr/>
            </a:pPr>
            <a:endParaRPr lang="it-IT">
              <a:latin typeface="Calibri" pitchFamily="34" charset="0"/>
            </a:endParaRPr>
          </a:p>
        </p:txBody>
      </p:sp>
      <p:sp>
        <p:nvSpPr>
          <p:cNvPr id="769041" name="Text Box 17"/>
          <p:cNvSpPr txBox="1">
            <a:spLocks noChangeArrowheads="1"/>
          </p:cNvSpPr>
          <p:nvPr/>
        </p:nvSpPr>
        <p:spPr bwMode="auto">
          <a:xfrm>
            <a:off x="1779588" y="1347788"/>
            <a:ext cx="1067921" cy="369332"/>
          </a:xfrm>
          <a:prstGeom prst="rect">
            <a:avLst/>
          </a:prstGeom>
          <a:noFill/>
          <a:ln w="9525" algn="ctr">
            <a:noFill/>
            <a:miter lim="800000"/>
            <a:headEnd/>
            <a:tailEnd/>
          </a:ln>
          <a:effectLst/>
        </p:spPr>
        <p:txBody>
          <a:bodyPr wrap="none">
            <a:spAutoFit/>
          </a:bodyPr>
          <a:lstStyle/>
          <a:p>
            <a:pPr>
              <a:defRPr/>
            </a:pPr>
            <a:r>
              <a:rPr lang="it-IT">
                <a:solidFill>
                  <a:srgbClr val="0000FF"/>
                </a:solidFill>
                <a:effectLst>
                  <a:outerShdw blurRad="38100" dist="38100" dir="2700000" algn="tl">
                    <a:srgbClr val="000000"/>
                  </a:outerShdw>
                </a:effectLst>
                <a:latin typeface="Calibri" pitchFamily="34" charset="0"/>
              </a:rPr>
              <a:t>+139.1 gr</a:t>
            </a:r>
          </a:p>
        </p:txBody>
      </p:sp>
      <p:sp>
        <p:nvSpPr>
          <p:cNvPr id="769042" name="Rectangle 18"/>
          <p:cNvSpPr>
            <a:spLocks noChangeArrowheads="1"/>
          </p:cNvSpPr>
          <p:nvPr/>
        </p:nvSpPr>
        <p:spPr bwMode="auto">
          <a:xfrm>
            <a:off x="3811588" y="2306638"/>
            <a:ext cx="366712" cy="254000"/>
          </a:xfrm>
          <a:prstGeom prst="rect">
            <a:avLst/>
          </a:prstGeom>
          <a:solidFill>
            <a:srgbClr val="FFFF00">
              <a:alpha val="39999"/>
            </a:srgbClr>
          </a:solidFill>
          <a:ln w="9525" algn="ctr">
            <a:noFill/>
            <a:miter lim="800000"/>
            <a:headEnd/>
            <a:tailEnd/>
          </a:ln>
          <a:effectLst/>
        </p:spPr>
        <p:txBody>
          <a:bodyPr wrap="none" anchor="ctr"/>
          <a:lstStyle/>
          <a:p>
            <a:pPr>
              <a:defRPr/>
            </a:pPr>
            <a:endParaRPr lang="it-IT">
              <a:latin typeface="Calibri" pitchFamily="34" charset="0"/>
            </a:endParaRPr>
          </a:p>
        </p:txBody>
      </p:sp>
      <p:sp>
        <p:nvSpPr>
          <p:cNvPr id="769043" name="Rectangle 19"/>
          <p:cNvSpPr>
            <a:spLocks noChangeArrowheads="1"/>
          </p:cNvSpPr>
          <p:nvPr/>
        </p:nvSpPr>
        <p:spPr bwMode="auto">
          <a:xfrm>
            <a:off x="3811588" y="3165475"/>
            <a:ext cx="366712" cy="254000"/>
          </a:xfrm>
          <a:prstGeom prst="rect">
            <a:avLst/>
          </a:prstGeom>
          <a:solidFill>
            <a:srgbClr val="FFFF00">
              <a:alpha val="39999"/>
            </a:srgbClr>
          </a:solidFill>
          <a:ln w="9525" algn="ctr">
            <a:noFill/>
            <a:miter lim="800000"/>
            <a:headEnd/>
            <a:tailEnd/>
          </a:ln>
          <a:effectLst/>
        </p:spPr>
        <p:txBody>
          <a:bodyPr wrap="none" anchor="ctr"/>
          <a:lstStyle/>
          <a:p>
            <a:pPr>
              <a:defRPr/>
            </a:pPr>
            <a:endParaRPr lang="it-IT">
              <a:latin typeface="Calibri" pitchFamily="34" charset="0"/>
            </a:endParaRPr>
          </a:p>
        </p:txBody>
      </p:sp>
      <p:sp>
        <p:nvSpPr>
          <p:cNvPr id="769044" name="Rectangle 20"/>
          <p:cNvSpPr>
            <a:spLocks noChangeArrowheads="1"/>
          </p:cNvSpPr>
          <p:nvPr/>
        </p:nvSpPr>
        <p:spPr bwMode="auto">
          <a:xfrm>
            <a:off x="3811588" y="4037013"/>
            <a:ext cx="366712" cy="254000"/>
          </a:xfrm>
          <a:prstGeom prst="rect">
            <a:avLst/>
          </a:prstGeom>
          <a:solidFill>
            <a:srgbClr val="FFFF00">
              <a:alpha val="39999"/>
            </a:srgbClr>
          </a:solidFill>
          <a:ln w="9525" algn="ctr">
            <a:noFill/>
            <a:miter lim="800000"/>
            <a:headEnd/>
            <a:tailEnd/>
          </a:ln>
          <a:effectLst/>
        </p:spPr>
        <p:txBody>
          <a:bodyPr wrap="none" anchor="ctr"/>
          <a:lstStyle/>
          <a:p>
            <a:pPr>
              <a:defRPr/>
            </a:pPr>
            <a:endParaRPr lang="it-IT">
              <a:latin typeface="Calibri" pitchFamily="34" charset="0"/>
            </a:endParaRPr>
          </a:p>
        </p:txBody>
      </p:sp>
      <p:sp>
        <p:nvSpPr>
          <p:cNvPr id="769045" name="Rectangle 21"/>
          <p:cNvSpPr>
            <a:spLocks noChangeArrowheads="1"/>
          </p:cNvSpPr>
          <p:nvPr/>
        </p:nvSpPr>
        <p:spPr bwMode="auto">
          <a:xfrm>
            <a:off x="3811588" y="4910138"/>
            <a:ext cx="366712" cy="254000"/>
          </a:xfrm>
          <a:prstGeom prst="rect">
            <a:avLst/>
          </a:prstGeom>
          <a:solidFill>
            <a:srgbClr val="FFFF00">
              <a:alpha val="39999"/>
            </a:srgbClr>
          </a:solidFill>
          <a:ln w="9525" algn="ctr">
            <a:noFill/>
            <a:miter lim="800000"/>
            <a:headEnd/>
            <a:tailEnd/>
          </a:ln>
          <a:effectLst/>
        </p:spPr>
        <p:txBody>
          <a:bodyPr wrap="none" anchor="ctr"/>
          <a:lstStyle/>
          <a:p>
            <a:pPr>
              <a:defRPr/>
            </a:pPr>
            <a:endParaRPr lang="it-IT">
              <a:latin typeface="Calibri" pitchFamily="34" charset="0"/>
            </a:endParaRPr>
          </a:p>
        </p:txBody>
      </p:sp>
      <p:sp>
        <p:nvSpPr>
          <p:cNvPr id="769046" name="Rectangle 22"/>
          <p:cNvSpPr>
            <a:spLocks noChangeArrowheads="1"/>
          </p:cNvSpPr>
          <p:nvPr/>
        </p:nvSpPr>
        <p:spPr bwMode="auto">
          <a:xfrm>
            <a:off x="3811588" y="5740400"/>
            <a:ext cx="366712" cy="254000"/>
          </a:xfrm>
          <a:prstGeom prst="rect">
            <a:avLst/>
          </a:prstGeom>
          <a:solidFill>
            <a:srgbClr val="FFFF00">
              <a:alpha val="39999"/>
            </a:srgbClr>
          </a:solidFill>
          <a:ln w="9525" algn="ctr">
            <a:noFill/>
            <a:miter lim="800000"/>
            <a:headEnd/>
            <a:tailEnd/>
          </a:ln>
          <a:effectLst/>
        </p:spPr>
        <p:txBody>
          <a:bodyPr wrap="none" anchor="ctr"/>
          <a:lstStyle/>
          <a:p>
            <a:pPr>
              <a:defRPr/>
            </a:pPr>
            <a:endParaRPr lang="it-IT">
              <a:latin typeface="Calibri" pitchFamily="34" charset="0"/>
            </a:endParaRPr>
          </a:p>
        </p:txBody>
      </p:sp>
      <p:sp>
        <p:nvSpPr>
          <p:cNvPr id="769047" name="Rectangle 23"/>
          <p:cNvSpPr>
            <a:spLocks noChangeArrowheads="1"/>
          </p:cNvSpPr>
          <p:nvPr/>
        </p:nvSpPr>
        <p:spPr bwMode="auto">
          <a:xfrm>
            <a:off x="3811588" y="6604000"/>
            <a:ext cx="366712" cy="254000"/>
          </a:xfrm>
          <a:prstGeom prst="rect">
            <a:avLst/>
          </a:prstGeom>
          <a:solidFill>
            <a:srgbClr val="FFFF00">
              <a:alpha val="39999"/>
            </a:srgbClr>
          </a:solidFill>
          <a:ln w="9525" algn="ctr">
            <a:noFill/>
            <a:miter lim="800000"/>
            <a:headEnd/>
            <a:tailEnd/>
          </a:ln>
          <a:effectLst/>
        </p:spPr>
        <p:txBody>
          <a:bodyPr wrap="none" anchor="ctr"/>
          <a:lstStyle/>
          <a:p>
            <a:pPr>
              <a:defRPr/>
            </a:pPr>
            <a:endParaRPr lang="it-IT">
              <a:latin typeface="Calibri" pitchFamily="34" charset="0"/>
            </a:endParaRPr>
          </a:p>
        </p:txBody>
      </p:sp>
      <p:sp>
        <p:nvSpPr>
          <p:cNvPr id="769048" name="Rectangle 24"/>
          <p:cNvSpPr>
            <a:spLocks noChangeArrowheads="1"/>
          </p:cNvSpPr>
          <p:nvPr/>
        </p:nvSpPr>
        <p:spPr bwMode="auto">
          <a:xfrm>
            <a:off x="6035675" y="2306638"/>
            <a:ext cx="366713" cy="254000"/>
          </a:xfrm>
          <a:prstGeom prst="rect">
            <a:avLst/>
          </a:prstGeom>
          <a:solidFill>
            <a:srgbClr val="FF6600">
              <a:alpha val="39999"/>
            </a:srgbClr>
          </a:solidFill>
          <a:ln w="9525" algn="ctr">
            <a:noFill/>
            <a:miter lim="800000"/>
            <a:headEnd/>
            <a:tailEnd/>
          </a:ln>
          <a:effectLst/>
        </p:spPr>
        <p:txBody>
          <a:bodyPr wrap="none" anchor="ctr"/>
          <a:lstStyle/>
          <a:p>
            <a:pPr>
              <a:defRPr/>
            </a:pPr>
            <a:endParaRPr lang="it-IT">
              <a:latin typeface="Calibri" pitchFamily="34" charset="0"/>
            </a:endParaRPr>
          </a:p>
        </p:txBody>
      </p:sp>
      <p:sp>
        <p:nvSpPr>
          <p:cNvPr id="769049" name="Rectangle 25"/>
          <p:cNvSpPr>
            <a:spLocks noChangeArrowheads="1"/>
          </p:cNvSpPr>
          <p:nvPr/>
        </p:nvSpPr>
        <p:spPr bwMode="auto">
          <a:xfrm>
            <a:off x="6035675" y="3165475"/>
            <a:ext cx="366713" cy="254000"/>
          </a:xfrm>
          <a:prstGeom prst="rect">
            <a:avLst/>
          </a:prstGeom>
          <a:solidFill>
            <a:srgbClr val="FF6600">
              <a:alpha val="39999"/>
            </a:srgbClr>
          </a:solidFill>
          <a:ln w="9525" algn="ctr">
            <a:noFill/>
            <a:miter lim="800000"/>
            <a:headEnd/>
            <a:tailEnd/>
          </a:ln>
          <a:effectLst/>
        </p:spPr>
        <p:txBody>
          <a:bodyPr wrap="none" anchor="ctr"/>
          <a:lstStyle/>
          <a:p>
            <a:pPr>
              <a:defRPr/>
            </a:pPr>
            <a:endParaRPr lang="it-IT">
              <a:latin typeface="Calibri" pitchFamily="34" charset="0"/>
            </a:endParaRPr>
          </a:p>
        </p:txBody>
      </p:sp>
      <p:sp>
        <p:nvSpPr>
          <p:cNvPr id="769050" name="Rectangle 26"/>
          <p:cNvSpPr>
            <a:spLocks noChangeArrowheads="1"/>
          </p:cNvSpPr>
          <p:nvPr/>
        </p:nvSpPr>
        <p:spPr bwMode="auto">
          <a:xfrm>
            <a:off x="6035675" y="4037013"/>
            <a:ext cx="366713" cy="254000"/>
          </a:xfrm>
          <a:prstGeom prst="rect">
            <a:avLst/>
          </a:prstGeom>
          <a:solidFill>
            <a:srgbClr val="FF6600">
              <a:alpha val="39999"/>
            </a:srgbClr>
          </a:solidFill>
          <a:ln w="9525" algn="ctr">
            <a:noFill/>
            <a:miter lim="800000"/>
            <a:headEnd/>
            <a:tailEnd/>
          </a:ln>
          <a:effectLst/>
        </p:spPr>
        <p:txBody>
          <a:bodyPr wrap="none" anchor="ctr"/>
          <a:lstStyle/>
          <a:p>
            <a:pPr>
              <a:defRPr/>
            </a:pPr>
            <a:endParaRPr lang="it-IT">
              <a:latin typeface="Calibri" pitchFamily="34" charset="0"/>
            </a:endParaRPr>
          </a:p>
        </p:txBody>
      </p:sp>
      <p:sp>
        <p:nvSpPr>
          <p:cNvPr id="769051" name="Rectangle 27"/>
          <p:cNvSpPr>
            <a:spLocks noChangeArrowheads="1"/>
          </p:cNvSpPr>
          <p:nvPr/>
        </p:nvSpPr>
        <p:spPr bwMode="auto">
          <a:xfrm>
            <a:off x="6035675" y="4910138"/>
            <a:ext cx="366713" cy="254000"/>
          </a:xfrm>
          <a:prstGeom prst="rect">
            <a:avLst/>
          </a:prstGeom>
          <a:solidFill>
            <a:srgbClr val="FF6600">
              <a:alpha val="39999"/>
            </a:srgbClr>
          </a:solidFill>
          <a:ln w="9525" algn="ctr">
            <a:noFill/>
            <a:miter lim="800000"/>
            <a:headEnd/>
            <a:tailEnd/>
          </a:ln>
          <a:effectLst/>
        </p:spPr>
        <p:txBody>
          <a:bodyPr wrap="none" anchor="ctr"/>
          <a:lstStyle/>
          <a:p>
            <a:pPr>
              <a:defRPr/>
            </a:pPr>
            <a:endParaRPr lang="it-IT">
              <a:latin typeface="Calibri" pitchFamily="34" charset="0"/>
            </a:endParaRPr>
          </a:p>
        </p:txBody>
      </p:sp>
      <p:sp>
        <p:nvSpPr>
          <p:cNvPr id="769052" name="Rectangle 28"/>
          <p:cNvSpPr>
            <a:spLocks noChangeArrowheads="1"/>
          </p:cNvSpPr>
          <p:nvPr/>
        </p:nvSpPr>
        <p:spPr bwMode="auto">
          <a:xfrm>
            <a:off x="6035675" y="5740400"/>
            <a:ext cx="366713" cy="254000"/>
          </a:xfrm>
          <a:prstGeom prst="rect">
            <a:avLst/>
          </a:prstGeom>
          <a:solidFill>
            <a:srgbClr val="FF6600">
              <a:alpha val="39999"/>
            </a:srgbClr>
          </a:solidFill>
          <a:ln w="9525" algn="ctr">
            <a:noFill/>
            <a:miter lim="800000"/>
            <a:headEnd/>
            <a:tailEnd/>
          </a:ln>
          <a:effectLst/>
        </p:spPr>
        <p:txBody>
          <a:bodyPr wrap="none" anchor="ctr"/>
          <a:lstStyle/>
          <a:p>
            <a:pPr>
              <a:defRPr/>
            </a:pPr>
            <a:endParaRPr lang="it-IT">
              <a:latin typeface="Calibri" pitchFamily="34" charset="0"/>
            </a:endParaRPr>
          </a:p>
        </p:txBody>
      </p:sp>
      <p:sp>
        <p:nvSpPr>
          <p:cNvPr id="769053" name="Rectangle 29"/>
          <p:cNvSpPr>
            <a:spLocks noChangeArrowheads="1"/>
          </p:cNvSpPr>
          <p:nvPr/>
        </p:nvSpPr>
        <p:spPr bwMode="auto">
          <a:xfrm>
            <a:off x="6035675" y="6604000"/>
            <a:ext cx="366713" cy="254000"/>
          </a:xfrm>
          <a:prstGeom prst="rect">
            <a:avLst/>
          </a:prstGeom>
          <a:solidFill>
            <a:srgbClr val="FF6600">
              <a:alpha val="39999"/>
            </a:srgbClr>
          </a:solidFill>
          <a:ln w="9525" algn="ctr">
            <a:noFill/>
            <a:miter lim="800000"/>
            <a:headEnd/>
            <a:tailEnd/>
          </a:ln>
          <a:effectLst/>
        </p:spPr>
        <p:txBody>
          <a:bodyPr wrap="none" anchor="ctr"/>
          <a:lstStyle/>
          <a:p>
            <a:pPr>
              <a:defRPr/>
            </a:pPr>
            <a:endParaRPr lang="it-IT">
              <a:latin typeface="Calibri" pitchFamily="34" charset="0"/>
            </a:endParaRPr>
          </a:p>
        </p:txBody>
      </p:sp>
      <p:sp>
        <p:nvSpPr>
          <p:cNvPr id="769054" name="Rectangle 30"/>
          <p:cNvSpPr>
            <a:spLocks noChangeArrowheads="1"/>
          </p:cNvSpPr>
          <p:nvPr/>
        </p:nvSpPr>
        <p:spPr bwMode="auto">
          <a:xfrm>
            <a:off x="4881563" y="2306638"/>
            <a:ext cx="366712" cy="254000"/>
          </a:xfrm>
          <a:prstGeom prst="rect">
            <a:avLst/>
          </a:prstGeom>
          <a:solidFill>
            <a:srgbClr val="66FF33">
              <a:alpha val="39999"/>
            </a:srgbClr>
          </a:solidFill>
          <a:ln w="9525" algn="ctr">
            <a:noFill/>
            <a:miter lim="800000"/>
            <a:headEnd/>
            <a:tailEnd/>
          </a:ln>
          <a:effectLst/>
        </p:spPr>
        <p:txBody>
          <a:bodyPr wrap="none" anchor="ctr"/>
          <a:lstStyle/>
          <a:p>
            <a:pPr>
              <a:defRPr/>
            </a:pPr>
            <a:endParaRPr lang="it-IT">
              <a:latin typeface="Calibri" pitchFamily="34" charset="0"/>
            </a:endParaRPr>
          </a:p>
        </p:txBody>
      </p:sp>
      <p:sp>
        <p:nvSpPr>
          <p:cNvPr id="769055" name="Rectangle 31"/>
          <p:cNvSpPr>
            <a:spLocks noChangeArrowheads="1"/>
          </p:cNvSpPr>
          <p:nvPr/>
        </p:nvSpPr>
        <p:spPr bwMode="auto">
          <a:xfrm>
            <a:off x="4881563" y="3165475"/>
            <a:ext cx="366712" cy="254000"/>
          </a:xfrm>
          <a:prstGeom prst="rect">
            <a:avLst/>
          </a:prstGeom>
          <a:solidFill>
            <a:srgbClr val="66FF33">
              <a:alpha val="39999"/>
            </a:srgbClr>
          </a:solidFill>
          <a:ln w="9525" algn="ctr">
            <a:noFill/>
            <a:miter lim="800000"/>
            <a:headEnd/>
            <a:tailEnd/>
          </a:ln>
          <a:effectLst/>
        </p:spPr>
        <p:txBody>
          <a:bodyPr wrap="none" anchor="ctr"/>
          <a:lstStyle/>
          <a:p>
            <a:pPr>
              <a:defRPr/>
            </a:pPr>
            <a:endParaRPr lang="it-IT">
              <a:latin typeface="Calibri" pitchFamily="34" charset="0"/>
            </a:endParaRPr>
          </a:p>
        </p:txBody>
      </p:sp>
      <p:sp>
        <p:nvSpPr>
          <p:cNvPr id="769056" name="Rectangle 32"/>
          <p:cNvSpPr>
            <a:spLocks noChangeArrowheads="1"/>
          </p:cNvSpPr>
          <p:nvPr/>
        </p:nvSpPr>
        <p:spPr bwMode="auto">
          <a:xfrm>
            <a:off x="4881563" y="4037013"/>
            <a:ext cx="366712" cy="254000"/>
          </a:xfrm>
          <a:prstGeom prst="rect">
            <a:avLst/>
          </a:prstGeom>
          <a:solidFill>
            <a:srgbClr val="66FF33">
              <a:alpha val="39999"/>
            </a:srgbClr>
          </a:solidFill>
          <a:ln w="9525" algn="ctr">
            <a:noFill/>
            <a:miter lim="800000"/>
            <a:headEnd/>
            <a:tailEnd/>
          </a:ln>
          <a:effectLst/>
        </p:spPr>
        <p:txBody>
          <a:bodyPr wrap="none" anchor="ctr"/>
          <a:lstStyle/>
          <a:p>
            <a:pPr>
              <a:defRPr/>
            </a:pPr>
            <a:endParaRPr lang="it-IT">
              <a:latin typeface="Calibri" pitchFamily="34" charset="0"/>
            </a:endParaRPr>
          </a:p>
        </p:txBody>
      </p:sp>
      <p:sp>
        <p:nvSpPr>
          <p:cNvPr id="769057" name="Rectangle 33"/>
          <p:cNvSpPr>
            <a:spLocks noChangeArrowheads="1"/>
          </p:cNvSpPr>
          <p:nvPr/>
        </p:nvSpPr>
        <p:spPr bwMode="auto">
          <a:xfrm>
            <a:off x="4881563" y="4910138"/>
            <a:ext cx="366712" cy="254000"/>
          </a:xfrm>
          <a:prstGeom prst="rect">
            <a:avLst/>
          </a:prstGeom>
          <a:solidFill>
            <a:srgbClr val="66FF33">
              <a:alpha val="39999"/>
            </a:srgbClr>
          </a:solidFill>
          <a:ln w="9525" algn="ctr">
            <a:noFill/>
            <a:miter lim="800000"/>
            <a:headEnd/>
            <a:tailEnd/>
          </a:ln>
          <a:effectLst/>
        </p:spPr>
        <p:txBody>
          <a:bodyPr wrap="none" anchor="ctr"/>
          <a:lstStyle/>
          <a:p>
            <a:pPr>
              <a:defRPr/>
            </a:pPr>
            <a:endParaRPr lang="it-IT">
              <a:latin typeface="Calibri" pitchFamily="34" charset="0"/>
            </a:endParaRPr>
          </a:p>
        </p:txBody>
      </p:sp>
      <p:sp>
        <p:nvSpPr>
          <p:cNvPr id="769058" name="Rectangle 34"/>
          <p:cNvSpPr>
            <a:spLocks noChangeArrowheads="1"/>
          </p:cNvSpPr>
          <p:nvPr/>
        </p:nvSpPr>
        <p:spPr bwMode="auto">
          <a:xfrm>
            <a:off x="4881563" y="5740400"/>
            <a:ext cx="366712" cy="254000"/>
          </a:xfrm>
          <a:prstGeom prst="rect">
            <a:avLst/>
          </a:prstGeom>
          <a:solidFill>
            <a:srgbClr val="66FF33">
              <a:alpha val="39999"/>
            </a:srgbClr>
          </a:solidFill>
          <a:ln w="9525" algn="ctr">
            <a:noFill/>
            <a:miter lim="800000"/>
            <a:headEnd/>
            <a:tailEnd/>
          </a:ln>
          <a:effectLst/>
        </p:spPr>
        <p:txBody>
          <a:bodyPr wrap="none" anchor="ctr"/>
          <a:lstStyle/>
          <a:p>
            <a:pPr>
              <a:defRPr/>
            </a:pPr>
            <a:endParaRPr lang="it-IT">
              <a:latin typeface="Calibri" pitchFamily="34" charset="0"/>
            </a:endParaRPr>
          </a:p>
        </p:txBody>
      </p:sp>
      <p:sp>
        <p:nvSpPr>
          <p:cNvPr id="769059" name="Rectangle 35"/>
          <p:cNvSpPr>
            <a:spLocks noChangeArrowheads="1"/>
          </p:cNvSpPr>
          <p:nvPr/>
        </p:nvSpPr>
        <p:spPr bwMode="auto">
          <a:xfrm>
            <a:off x="4881563" y="6604000"/>
            <a:ext cx="366712" cy="254000"/>
          </a:xfrm>
          <a:prstGeom prst="rect">
            <a:avLst/>
          </a:prstGeom>
          <a:solidFill>
            <a:srgbClr val="66FF33">
              <a:alpha val="39999"/>
            </a:srgbClr>
          </a:solidFill>
          <a:ln w="9525" algn="ctr">
            <a:noFill/>
            <a:miter lim="800000"/>
            <a:headEnd/>
            <a:tailEnd/>
          </a:ln>
          <a:effectLst/>
        </p:spPr>
        <p:txBody>
          <a:bodyPr wrap="none" anchor="ctr"/>
          <a:lstStyle/>
          <a:p>
            <a:pPr>
              <a:defRPr/>
            </a:pPr>
            <a:endParaRPr lang="it-IT">
              <a:latin typeface="Calibri" pitchFamily="34" charset="0"/>
            </a:endParaRPr>
          </a:p>
        </p:txBody>
      </p:sp>
      <p:sp>
        <p:nvSpPr>
          <p:cNvPr id="769060" name="AutoShape 36"/>
          <p:cNvSpPr>
            <a:spLocks noChangeArrowheads="1"/>
          </p:cNvSpPr>
          <p:nvPr/>
        </p:nvSpPr>
        <p:spPr bwMode="auto">
          <a:xfrm>
            <a:off x="5810250" y="2043113"/>
            <a:ext cx="1708150" cy="320675"/>
          </a:xfrm>
          <a:prstGeom prst="roundRect">
            <a:avLst>
              <a:gd name="adj" fmla="val 16667"/>
            </a:avLst>
          </a:prstGeom>
          <a:noFill/>
          <a:ln w="57150" algn="ctr">
            <a:solidFill>
              <a:srgbClr val="FF0000"/>
            </a:solidFill>
            <a:round/>
            <a:headEnd/>
            <a:tailEnd/>
          </a:ln>
          <a:effectLst/>
        </p:spPr>
        <p:txBody>
          <a:bodyPr wrap="none" anchor="ctr"/>
          <a:lstStyle/>
          <a:p>
            <a:pPr>
              <a:defRPr/>
            </a:pPr>
            <a:endParaRPr lang="it-IT">
              <a:latin typeface="Calibri" pitchFamily="34" charset="0"/>
            </a:endParaRPr>
          </a:p>
        </p:txBody>
      </p:sp>
      <p:sp>
        <p:nvSpPr>
          <p:cNvPr id="769061" name="AutoShape 37"/>
          <p:cNvSpPr>
            <a:spLocks noChangeArrowheads="1"/>
          </p:cNvSpPr>
          <p:nvPr/>
        </p:nvSpPr>
        <p:spPr bwMode="auto">
          <a:xfrm>
            <a:off x="2544763" y="2043113"/>
            <a:ext cx="2759075" cy="290512"/>
          </a:xfrm>
          <a:prstGeom prst="roundRect">
            <a:avLst>
              <a:gd name="adj" fmla="val 16667"/>
            </a:avLst>
          </a:prstGeom>
          <a:noFill/>
          <a:ln w="57150" algn="ctr">
            <a:solidFill>
              <a:srgbClr val="0066FF"/>
            </a:solidFill>
            <a:round/>
            <a:headEnd/>
            <a:tailEnd/>
          </a:ln>
          <a:effectLst/>
        </p:spPr>
        <p:txBody>
          <a:bodyPr wrap="none" anchor="ctr"/>
          <a:lstStyle/>
          <a:p>
            <a:pPr>
              <a:defRPr/>
            </a:pPr>
            <a:endParaRPr lang="it-IT">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69030"/>
                                        </p:tgtEl>
                                        <p:attrNameLst>
                                          <p:attrName>style.visibility</p:attrName>
                                        </p:attrNameLst>
                                      </p:cBhvr>
                                      <p:to>
                                        <p:strVal val="visible"/>
                                      </p:to>
                                    </p:set>
                                    <p:animEffect transition="in" filter="fade">
                                      <p:cBhvr>
                                        <p:cTn id="7" dur="500"/>
                                        <p:tgtEl>
                                          <p:spTgt spid="7690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69060"/>
                                        </p:tgtEl>
                                        <p:attrNameLst>
                                          <p:attrName>style.visibility</p:attrName>
                                        </p:attrNameLst>
                                      </p:cBhvr>
                                      <p:to>
                                        <p:strVal val="visible"/>
                                      </p:to>
                                    </p:set>
                                    <p:animEffect transition="in" filter="fade">
                                      <p:cBhvr>
                                        <p:cTn id="12" dur="500"/>
                                        <p:tgtEl>
                                          <p:spTgt spid="769060"/>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769037"/>
                                        </p:tgtEl>
                                        <p:attrNameLst>
                                          <p:attrName>style.visibility</p:attrName>
                                        </p:attrNameLst>
                                      </p:cBhvr>
                                      <p:to>
                                        <p:strVal val="visible"/>
                                      </p:to>
                                    </p:set>
                                    <p:animEffect transition="in" filter="wipe(left)">
                                      <p:cBhvr>
                                        <p:cTn id="16" dur="1000"/>
                                        <p:tgtEl>
                                          <p:spTgt spid="769037"/>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769038"/>
                                        </p:tgtEl>
                                        <p:attrNameLst>
                                          <p:attrName>style.visibility</p:attrName>
                                        </p:attrNameLst>
                                      </p:cBhvr>
                                      <p:to>
                                        <p:strVal val="visible"/>
                                      </p:to>
                                    </p:set>
                                    <p:animEffect transition="in" filter="fade">
                                      <p:cBhvr>
                                        <p:cTn id="20" dur="500"/>
                                        <p:tgtEl>
                                          <p:spTgt spid="76903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69061"/>
                                        </p:tgtEl>
                                        <p:attrNameLst>
                                          <p:attrName>style.visibility</p:attrName>
                                        </p:attrNameLst>
                                      </p:cBhvr>
                                      <p:to>
                                        <p:strVal val="visible"/>
                                      </p:to>
                                    </p:set>
                                    <p:animEffect transition="in" filter="fade">
                                      <p:cBhvr>
                                        <p:cTn id="25" dur="500"/>
                                        <p:tgtEl>
                                          <p:spTgt spid="769061"/>
                                        </p:tgtEl>
                                      </p:cBhvr>
                                    </p:animEffect>
                                  </p:childTnLst>
                                </p:cTn>
                              </p:par>
                            </p:childTnLst>
                          </p:cTn>
                        </p:par>
                        <p:par>
                          <p:cTn id="26" fill="hold">
                            <p:stCondLst>
                              <p:cond delay="500"/>
                            </p:stCondLst>
                            <p:childTnLst>
                              <p:par>
                                <p:cTn id="27" presetID="22" presetClass="entr" presetSubtype="4" fill="hold" grpId="0" nodeType="afterEffect">
                                  <p:stCondLst>
                                    <p:cond delay="0"/>
                                  </p:stCondLst>
                                  <p:childTnLst>
                                    <p:set>
                                      <p:cBhvr>
                                        <p:cTn id="28" dur="1" fill="hold">
                                          <p:stCondLst>
                                            <p:cond delay="0"/>
                                          </p:stCondLst>
                                        </p:cTn>
                                        <p:tgtEl>
                                          <p:spTgt spid="769040"/>
                                        </p:tgtEl>
                                        <p:attrNameLst>
                                          <p:attrName>style.visibility</p:attrName>
                                        </p:attrNameLst>
                                      </p:cBhvr>
                                      <p:to>
                                        <p:strVal val="visible"/>
                                      </p:to>
                                    </p:set>
                                    <p:animEffect transition="in" filter="wipe(down)">
                                      <p:cBhvr>
                                        <p:cTn id="29" dur="1000"/>
                                        <p:tgtEl>
                                          <p:spTgt spid="769040"/>
                                        </p:tgtEl>
                                      </p:cBhvr>
                                    </p:animEffect>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769041"/>
                                        </p:tgtEl>
                                        <p:attrNameLst>
                                          <p:attrName>style.visibility</p:attrName>
                                        </p:attrNameLst>
                                      </p:cBhvr>
                                      <p:to>
                                        <p:strVal val="visible"/>
                                      </p:to>
                                    </p:set>
                                    <p:animEffect transition="in" filter="fade">
                                      <p:cBhvr>
                                        <p:cTn id="33" dur="500"/>
                                        <p:tgtEl>
                                          <p:spTgt spid="76904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69032"/>
                                        </p:tgtEl>
                                        <p:attrNameLst>
                                          <p:attrName>style.visibility</p:attrName>
                                        </p:attrNameLst>
                                      </p:cBhvr>
                                      <p:to>
                                        <p:strVal val="visible"/>
                                      </p:to>
                                    </p:set>
                                    <p:animEffect transition="in" filter="fade">
                                      <p:cBhvr>
                                        <p:cTn id="38" dur="2000"/>
                                        <p:tgtEl>
                                          <p:spTgt spid="76903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769033"/>
                                        </p:tgtEl>
                                        <p:attrNameLst>
                                          <p:attrName>style.visibility</p:attrName>
                                        </p:attrNameLst>
                                      </p:cBhvr>
                                      <p:to>
                                        <p:strVal val="visible"/>
                                      </p:to>
                                    </p:set>
                                    <p:animEffect transition="in" filter="fade">
                                      <p:cBhvr>
                                        <p:cTn id="43" dur="1000"/>
                                        <p:tgtEl>
                                          <p:spTgt spid="76903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769034"/>
                                        </p:tgtEl>
                                        <p:attrNameLst>
                                          <p:attrName>style.visibility</p:attrName>
                                        </p:attrNameLst>
                                      </p:cBhvr>
                                      <p:to>
                                        <p:strVal val="visible"/>
                                      </p:to>
                                    </p:set>
                                    <p:animEffect transition="in" filter="fade">
                                      <p:cBhvr>
                                        <p:cTn id="48" dur="1000"/>
                                        <p:tgtEl>
                                          <p:spTgt spid="769034"/>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69035"/>
                                        </p:tgtEl>
                                        <p:attrNameLst>
                                          <p:attrName>style.visibility</p:attrName>
                                        </p:attrNameLst>
                                      </p:cBhvr>
                                      <p:to>
                                        <p:strVal val="visible"/>
                                      </p:to>
                                    </p:set>
                                    <p:animEffect transition="in" filter="fade">
                                      <p:cBhvr>
                                        <p:cTn id="53" dur="1000"/>
                                        <p:tgtEl>
                                          <p:spTgt spid="769035"/>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769036"/>
                                        </p:tgtEl>
                                        <p:attrNameLst>
                                          <p:attrName>style.visibility</p:attrName>
                                        </p:attrNameLst>
                                      </p:cBhvr>
                                      <p:to>
                                        <p:strVal val="visible"/>
                                      </p:to>
                                    </p:set>
                                    <p:animEffect transition="in" filter="fade">
                                      <p:cBhvr>
                                        <p:cTn id="58" dur="1000"/>
                                        <p:tgtEl>
                                          <p:spTgt spid="769036"/>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769042"/>
                                        </p:tgtEl>
                                        <p:attrNameLst>
                                          <p:attrName>style.visibility</p:attrName>
                                        </p:attrNameLst>
                                      </p:cBhvr>
                                      <p:to>
                                        <p:strVal val="visible"/>
                                      </p:to>
                                    </p:set>
                                    <p:animEffect transition="in" filter="fade">
                                      <p:cBhvr>
                                        <p:cTn id="63" dur="500"/>
                                        <p:tgtEl>
                                          <p:spTgt spid="769042"/>
                                        </p:tgtEl>
                                      </p:cBhvr>
                                    </p:animEffect>
                                  </p:childTnLst>
                                </p:cTn>
                              </p:par>
                            </p:childTnLst>
                          </p:cTn>
                        </p:par>
                        <p:par>
                          <p:cTn id="64" fill="hold">
                            <p:stCondLst>
                              <p:cond delay="500"/>
                            </p:stCondLst>
                            <p:childTnLst>
                              <p:par>
                                <p:cTn id="65" presetID="10" presetClass="entr" presetSubtype="0" fill="hold" grpId="0" nodeType="afterEffect">
                                  <p:stCondLst>
                                    <p:cond delay="0"/>
                                  </p:stCondLst>
                                  <p:childTnLst>
                                    <p:set>
                                      <p:cBhvr>
                                        <p:cTn id="66" dur="1" fill="hold">
                                          <p:stCondLst>
                                            <p:cond delay="0"/>
                                          </p:stCondLst>
                                        </p:cTn>
                                        <p:tgtEl>
                                          <p:spTgt spid="769043"/>
                                        </p:tgtEl>
                                        <p:attrNameLst>
                                          <p:attrName>style.visibility</p:attrName>
                                        </p:attrNameLst>
                                      </p:cBhvr>
                                      <p:to>
                                        <p:strVal val="visible"/>
                                      </p:to>
                                    </p:set>
                                    <p:animEffect transition="in" filter="fade">
                                      <p:cBhvr>
                                        <p:cTn id="67" dur="1000"/>
                                        <p:tgtEl>
                                          <p:spTgt spid="769043"/>
                                        </p:tgtEl>
                                      </p:cBhvr>
                                    </p:animEffect>
                                  </p:childTnLst>
                                </p:cTn>
                              </p:par>
                            </p:childTnLst>
                          </p:cTn>
                        </p:par>
                        <p:par>
                          <p:cTn id="68" fill="hold">
                            <p:stCondLst>
                              <p:cond delay="1500"/>
                            </p:stCondLst>
                            <p:childTnLst>
                              <p:par>
                                <p:cTn id="69" presetID="10" presetClass="entr" presetSubtype="0" fill="hold" grpId="0" nodeType="afterEffect">
                                  <p:stCondLst>
                                    <p:cond delay="0"/>
                                  </p:stCondLst>
                                  <p:childTnLst>
                                    <p:set>
                                      <p:cBhvr>
                                        <p:cTn id="70" dur="1" fill="hold">
                                          <p:stCondLst>
                                            <p:cond delay="0"/>
                                          </p:stCondLst>
                                        </p:cTn>
                                        <p:tgtEl>
                                          <p:spTgt spid="769044"/>
                                        </p:tgtEl>
                                        <p:attrNameLst>
                                          <p:attrName>style.visibility</p:attrName>
                                        </p:attrNameLst>
                                      </p:cBhvr>
                                      <p:to>
                                        <p:strVal val="visible"/>
                                      </p:to>
                                    </p:set>
                                    <p:animEffect transition="in" filter="fade">
                                      <p:cBhvr>
                                        <p:cTn id="71" dur="1000"/>
                                        <p:tgtEl>
                                          <p:spTgt spid="769044"/>
                                        </p:tgtEl>
                                      </p:cBhvr>
                                    </p:animEffect>
                                  </p:childTnLst>
                                </p:cTn>
                              </p:par>
                            </p:childTnLst>
                          </p:cTn>
                        </p:par>
                        <p:par>
                          <p:cTn id="72" fill="hold">
                            <p:stCondLst>
                              <p:cond delay="2500"/>
                            </p:stCondLst>
                            <p:childTnLst>
                              <p:par>
                                <p:cTn id="73" presetID="10" presetClass="entr" presetSubtype="0" fill="hold" grpId="0" nodeType="afterEffect">
                                  <p:stCondLst>
                                    <p:cond delay="0"/>
                                  </p:stCondLst>
                                  <p:childTnLst>
                                    <p:set>
                                      <p:cBhvr>
                                        <p:cTn id="74" dur="1" fill="hold">
                                          <p:stCondLst>
                                            <p:cond delay="0"/>
                                          </p:stCondLst>
                                        </p:cTn>
                                        <p:tgtEl>
                                          <p:spTgt spid="769045"/>
                                        </p:tgtEl>
                                        <p:attrNameLst>
                                          <p:attrName>style.visibility</p:attrName>
                                        </p:attrNameLst>
                                      </p:cBhvr>
                                      <p:to>
                                        <p:strVal val="visible"/>
                                      </p:to>
                                    </p:set>
                                    <p:animEffect transition="in" filter="fade">
                                      <p:cBhvr>
                                        <p:cTn id="75" dur="1000"/>
                                        <p:tgtEl>
                                          <p:spTgt spid="769045"/>
                                        </p:tgtEl>
                                      </p:cBhvr>
                                    </p:animEffect>
                                  </p:childTnLst>
                                </p:cTn>
                              </p:par>
                            </p:childTnLst>
                          </p:cTn>
                        </p:par>
                        <p:par>
                          <p:cTn id="76" fill="hold">
                            <p:stCondLst>
                              <p:cond delay="3500"/>
                            </p:stCondLst>
                            <p:childTnLst>
                              <p:par>
                                <p:cTn id="77" presetID="10" presetClass="entr" presetSubtype="0" fill="hold" grpId="0" nodeType="afterEffect">
                                  <p:stCondLst>
                                    <p:cond delay="0"/>
                                  </p:stCondLst>
                                  <p:childTnLst>
                                    <p:set>
                                      <p:cBhvr>
                                        <p:cTn id="78" dur="1" fill="hold">
                                          <p:stCondLst>
                                            <p:cond delay="0"/>
                                          </p:stCondLst>
                                        </p:cTn>
                                        <p:tgtEl>
                                          <p:spTgt spid="769046"/>
                                        </p:tgtEl>
                                        <p:attrNameLst>
                                          <p:attrName>style.visibility</p:attrName>
                                        </p:attrNameLst>
                                      </p:cBhvr>
                                      <p:to>
                                        <p:strVal val="visible"/>
                                      </p:to>
                                    </p:set>
                                    <p:animEffect transition="in" filter="fade">
                                      <p:cBhvr>
                                        <p:cTn id="79" dur="1000"/>
                                        <p:tgtEl>
                                          <p:spTgt spid="769046"/>
                                        </p:tgtEl>
                                      </p:cBhvr>
                                    </p:animEffect>
                                  </p:childTnLst>
                                </p:cTn>
                              </p:par>
                            </p:childTnLst>
                          </p:cTn>
                        </p:par>
                        <p:par>
                          <p:cTn id="80" fill="hold">
                            <p:stCondLst>
                              <p:cond delay="4500"/>
                            </p:stCondLst>
                            <p:childTnLst>
                              <p:par>
                                <p:cTn id="81" presetID="10" presetClass="entr" presetSubtype="0" fill="hold" grpId="0" nodeType="afterEffect">
                                  <p:stCondLst>
                                    <p:cond delay="0"/>
                                  </p:stCondLst>
                                  <p:childTnLst>
                                    <p:set>
                                      <p:cBhvr>
                                        <p:cTn id="82" dur="1" fill="hold">
                                          <p:stCondLst>
                                            <p:cond delay="0"/>
                                          </p:stCondLst>
                                        </p:cTn>
                                        <p:tgtEl>
                                          <p:spTgt spid="769047"/>
                                        </p:tgtEl>
                                        <p:attrNameLst>
                                          <p:attrName>style.visibility</p:attrName>
                                        </p:attrNameLst>
                                      </p:cBhvr>
                                      <p:to>
                                        <p:strVal val="visible"/>
                                      </p:to>
                                    </p:set>
                                    <p:animEffect transition="in" filter="fade">
                                      <p:cBhvr>
                                        <p:cTn id="83" dur="1000"/>
                                        <p:tgtEl>
                                          <p:spTgt spid="769047"/>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769048"/>
                                        </p:tgtEl>
                                        <p:attrNameLst>
                                          <p:attrName>style.visibility</p:attrName>
                                        </p:attrNameLst>
                                      </p:cBhvr>
                                      <p:to>
                                        <p:strVal val="visible"/>
                                      </p:to>
                                    </p:set>
                                    <p:animEffect transition="in" filter="fade">
                                      <p:cBhvr>
                                        <p:cTn id="88" dur="500"/>
                                        <p:tgtEl>
                                          <p:spTgt spid="769048"/>
                                        </p:tgtEl>
                                      </p:cBhvr>
                                    </p:animEffect>
                                  </p:childTnLst>
                                </p:cTn>
                              </p:par>
                            </p:childTnLst>
                          </p:cTn>
                        </p:par>
                        <p:par>
                          <p:cTn id="89" fill="hold">
                            <p:stCondLst>
                              <p:cond delay="500"/>
                            </p:stCondLst>
                            <p:childTnLst>
                              <p:par>
                                <p:cTn id="90" presetID="10" presetClass="entr" presetSubtype="0" fill="hold" grpId="0" nodeType="afterEffect">
                                  <p:stCondLst>
                                    <p:cond delay="0"/>
                                  </p:stCondLst>
                                  <p:childTnLst>
                                    <p:set>
                                      <p:cBhvr>
                                        <p:cTn id="91" dur="1" fill="hold">
                                          <p:stCondLst>
                                            <p:cond delay="0"/>
                                          </p:stCondLst>
                                        </p:cTn>
                                        <p:tgtEl>
                                          <p:spTgt spid="769049"/>
                                        </p:tgtEl>
                                        <p:attrNameLst>
                                          <p:attrName>style.visibility</p:attrName>
                                        </p:attrNameLst>
                                      </p:cBhvr>
                                      <p:to>
                                        <p:strVal val="visible"/>
                                      </p:to>
                                    </p:set>
                                    <p:animEffect transition="in" filter="fade">
                                      <p:cBhvr>
                                        <p:cTn id="92" dur="1000"/>
                                        <p:tgtEl>
                                          <p:spTgt spid="769049"/>
                                        </p:tgtEl>
                                      </p:cBhvr>
                                    </p:animEffect>
                                  </p:childTnLst>
                                </p:cTn>
                              </p:par>
                            </p:childTnLst>
                          </p:cTn>
                        </p:par>
                        <p:par>
                          <p:cTn id="93" fill="hold">
                            <p:stCondLst>
                              <p:cond delay="1500"/>
                            </p:stCondLst>
                            <p:childTnLst>
                              <p:par>
                                <p:cTn id="94" presetID="10" presetClass="entr" presetSubtype="0" fill="hold" grpId="0" nodeType="afterEffect">
                                  <p:stCondLst>
                                    <p:cond delay="0"/>
                                  </p:stCondLst>
                                  <p:childTnLst>
                                    <p:set>
                                      <p:cBhvr>
                                        <p:cTn id="95" dur="1" fill="hold">
                                          <p:stCondLst>
                                            <p:cond delay="0"/>
                                          </p:stCondLst>
                                        </p:cTn>
                                        <p:tgtEl>
                                          <p:spTgt spid="769050"/>
                                        </p:tgtEl>
                                        <p:attrNameLst>
                                          <p:attrName>style.visibility</p:attrName>
                                        </p:attrNameLst>
                                      </p:cBhvr>
                                      <p:to>
                                        <p:strVal val="visible"/>
                                      </p:to>
                                    </p:set>
                                    <p:animEffect transition="in" filter="fade">
                                      <p:cBhvr>
                                        <p:cTn id="96" dur="1000"/>
                                        <p:tgtEl>
                                          <p:spTgt spid="769050"/>
                                        </p:tgtEl>
                                      </p:cBhvr>
                                    </p:animEffect>
                                  </p:childTnLst>
                                </p:cTn>
                              </p:par>
                            </p:childTnLst>
                          </p:cTn>
                        </p:par>
                        <p:par>
                          <p:cTn id="97" fill="hold">
                            <p:stCondLst>
                              <p:cond delay="2500"/>
                            </p:stCondLst>
                            <p:childTnLst>
                              <p:par>
                                <p:cTn id="98" presetID="10" presetClass="entr" presetSubtype="0" fill="hold" grpId="0" nodeType="afterEffect">
                                  <p:stCondLst>
                                    <p:cond delay="0"/>
                                  </p:stCondLst>
                                  <p:childTnLst>
                                    <p:set>
                                      <p:cBhvr>
                                        <p:cTn id="99" dur="1" fill="hold">
                                          <p:stCondLst>
                                            <p:cond delay="0"/>
                                          </p:stCondLst>
                                        </p:cTn>
                                        <p:tgtEl>
                                          <p:spTgt spid="769051"/>
                                        </p:tgtEl>
                                        <p:attrNameLst>
                                          <p:attrName>style.visibility</p:attrName>
                                        </p:attrNameLst>
                                      </p:cBhvr>
                                      <p:to>
                                        <p:strVal val="visible"/>
                                      </p:to>
                                    </p:set>
                                    <p:animEffect transition="in" filter="fade">
                                      <p:cBhvr>
                                        <p:cTn id="100" dur="1000"/>
                                        <p:tgtEl>
                                          <p:spTgt spid="769051"/>
                                        </p:tgtEl>
                                      </p:cBhvr>
                                    </p:animEffect>
                                  </p:childTnLst>
                                </p:cTn>
                              </p:par>
                            </p:childTnLst>
                          </p:cTn>
                        </p:par>
                        <p:par>
                          <p:cTn id="101" fill="hold">
                            <p:stCondLst>
                              <p:cond delay="3500"/>
                            </p:stCondLst>
                            <p:childTnLst>
                              <p:par>
                                <p:cTn id="102" presetID="10" presetClass="entr" presetSubtype="0" fill="hold" grpId="0" nodeType="afterEffect">
                                  <p:stCondLst>
                                    <p:cond delay="0"/>
                                  </p:stCondLst>
                                  <p:childTnLst>
                                    <p:set>
                                      <p:cBhvr>
                                        <p:cTn id="103" dur="1" fill="hold">
                                          <p:stCondLst>
                                            <p:cond delay="0"/>
                                          </p:stCondLst>
                                        </p:cTn>
                                        <p:tgtEl>
                                          <p:spTgt spid="769052"/>
                                        </p:tgtEl>
                                        <p:attrNameLst>
                                          <p:attrName>style.visibility</p:attrName>
                                        </p:attrNameLst>
                                      </p:cBhvr>
                                      <p:to>
                                        <p:strVal val="visible"/>
                                      </p:to>
                                    </p:set>
                                    <p:animEffect transition="in" filter="fade">
                                      <p:cBhvr>
                                        <p:cTn id="104" dur="1000"/>
                                        <p:tgtEl>
                                          <p:spTgt spid="769052"/>
                                        </p:tgtEl>
                                      </p:cBhvr>
                                    </p:animEffect>
                                  </p:childTnLst>
                                </p:cTn>
                              </p:par>
                            </p:childTnLst>
                          </p:cTn>
                        </p:par>
                        <p:par>
                          <p:cTn id="105" fill="hold">
                            <p:stCondLst>
                              <p:cond delay="4500"/>
                            </p:stCondLst>
                            <p:childTnLst>
                              <p:par>
                                <p:cTn id="106" presetID="10" presetClass="entr" presetSubtype="0" fill="hold" grpId="0" nodeType="afterEffect">
                                  <p:stCondLst>
                                    <p:cond delay="0"/>
                                  </p:stCondLst>
                                  <p:childTnLst>
                                    <p:set>
                                      <p:cBhvr>
                                        <p:cTn id="107" dur="1" fill="hold">
                                          <p:stCondLst>
                                            <p:cond delay="0"/>
                                          </p:stCondLst>
                                        </p:cTn>
                                        <p:tgtEl>
                                          <p:spTgt spid="769053"/>
                                        </p:tgtEl>
                                        <p:attrNameLst>
                                          <p:attrName>style.visibility</p:attrName>
                                        </p:attrNameLst>
                                      </p:cBhvr>
                                      <p:to>
                                        <p:strVal val="visible"/>
                                      </p:to>
                                    </p:set>
                                    <p:animEffect transition="in" filter="fade">
                                      <p:cBhvr>
                                        <p:cTn id="108" dur="1000"/>
                                        <p:tgtEl>
                                          <p:spTgt spid="769053"/>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grpId="0" nodeType="clickEffect">
                                  <p:stCondLst>
                                    <p:cond delay="0"/>
                                  </p:stCondLst>
                                  <p:childTnLst>
                                    <p:set>
                                      <p:cBhvr>
                                        <p:cTn id="112" dur="1" fill="hold">
                                          <p:stCondLst>
                                            <p:cond delay="0"/>
                                          </p:stCondLst>
                                        </p:cTn>
                                        <p:tgtEl>
                                          <p:spTgt spid="769054"/>
                                        </p:tgtEl>
                                        <p:attrNameLst>
                                          <p:attrName>style.visibility</p:attrName>
                                        </p:attrNameLst>
                                      </p:cBhvr>
                                      <p:to>
                                        <p:strVal val="visible"/>
                                      </p:to>
                                    </p:set>
                                    <p:animEffect transition="in" filter="fade">
                                      <p:cBhvr>
                                        <p:cTn id="113" dur="500"/>
                                        <p:tgtEl>
                                          <p:spTgt spid="769054"/>
                                        </p:tgtEl>
                                      </p:cBhvr>
                                    </p:animEffect>
                                  </p:childTnLst>
                                </p:cTn>
                              </p:par>
                            </p:childTnLst>
                          </p:cTn>
                        </p:par>
                        <p:par>
                          <p:cTn id="114" fill="hold">
                            <p:stCondLst>
                              <p:cond delay="500"/>
                            </p:stCondLst>
                            <p:childTnLst>
                              <p:par>
                                <p:cTn id="115" presetID="10" presetClass="entr" presetSubtype="0" fill="hold" grpId="0" nodeType="afterEffect">
                                  <p:stCondLst>
                                    <p:cond delay="0"/>
                                  </p:stCondLst>
                                  <p:childTnLst>
                                    <p:set>
                                      <p:cBhvr>
                                        <p:cTn id="116" dur="1" fill="hold">
                                          <p:stCondLst>
                                            <p:cond delay="0"/>
                                          </p:stCondLst>
                                        </p:cTn>
                                        <p:tgtEl>
                                          <p:spTgt spid="769055"/>
                                        </p:tgtEl>
                                        <p:attrNameLst>
                                          <p:attrName>style.visibility</p:attrName>
                                        </p:attrNameLst>
                                      </p:cBhvr>
                                      <p:to>
                                        <p:strVal val="visible"/>
                                      </p:to>
                                    </p:set>
                                    <p:animEffect transition="in" filter="fade">
                                      <p:cBhvr>
                                        <p:cTn id="117" dur="1000"/>
                                        <p:tgtEl>
                                          <p:spTgt spid="769055"/>
                                        </p:tgtEl>
                                      </p:cBhvr>
                                    </p:animEffect>
                                  </p:childTnLst>
                                </p:cTn>
                              </p:par>
                            </p:childTnLst>
                          </p:cTn>
                        </p:par>
                        <p:par>
                          <p:cTn id="118" fill="hold">
                            <p:stCondLst>
                              <p:cond delay="1500"/>
                            </p:stCondLst>
                            <p:childTnLst>
                              <p:par>
                                <p:cTn id="119" presetID="10" presetClass="entr" presetSubtype="0" fill="hold" grpId="0" nodeType="afterEffect">
                                  <p:stCondLst>
                                    <p:cond delay="0"/>
                                  </p:stCondLst>
                                  <p:childTnLst>
                                    <p:set>
                                      <p:cBhvr>
                                        <p:cTn id="120" dur="1" fill="hold">
                                          <p:stCondLst>
                                            <p:cond delay="0"/>
                                          </p:stCondLst>
                                        </p:cTn>
                                        <p:tgtEl>
                                          <p:spTgt spid="769056"/>
                                        </p:tgtEl>
                                        <p:attrNameLst>
                                          <p:attrName>style.visibility</p:attrName>
                                        </p:attrNameLst>
                                      </p:cBhvr>
                                      <p:to>
                                        <p:strVal val="visible"/>
                                      </p:to>
                                    </p:set>
                                    <p:animEffect transition="in" filter="fade">
                                      <p:cBhvr>
                                        <p:cTn id="121" dur="1000"/>
                                        <p:tgtEl>
                                          <p:spTgt spid="769056"/>
                                        </p:tgtEl>
                                      </p:cBhvr>
                                    </p:animEffect>
                                  </p:childTnLst>
                                </p:cTn>
                              </p:par>
                            </p:childTnLst>
                          </p:cTn>
                        </p:par>
                        <p:par>
                          <p:cTn id="122" fill="hold">
                            <p:stCondLst>
                              <p:cond delay="2500"/>
                            </p:stCondLst>
                            <p:childTnLst>
                              <p:par>
                                <p:cTn id="123" presetID="10" presetClass="entr" presetSubtype="0" fill="hold" grpId="0" nodeType="afterEffect">
                                  <p:stCondLst>
                                    <p:cond delay="0"/>
                                  </p:stCondLst>
                                  <p:childTnLst>
                                    <p:set>
                                      <p:cBhvr>
                                        <p:cTn id="124" dur="1" fill="hold">
                                          <p:stCondLst>
                                            <p:cond delay="0"/>
                                          </p:stCondLst>
                                        </p:cTn>
                                        <p:tgtEl>
                                          <p:spTgt spid="769057"/>
                                        </p:tgtEl>
                                        <p:attrNameLst>
                                          <p:attrName>style.visibility</p:attrName>
                                        </p:attrNameLst>
                                      </p:cBhvr>
                                      <p:to>
                                        <p:strVal val="visible"/>
                                      </p:to>
                                    </p:set>
                                    <p:animEffect transition="in" filter="fade">
                                      <p:cBhvr>
                                        <p:cTn id="125" dur="1000"/>
                                        <p:tgtEl>
                                          <p:spTgt spid="769057"/>
                                        </p:tgtEl>
                                      </p:cBhvr>
                                    </p:animEffect>
                                  </p:childTnLst>
                                </p:cTn>
                              </p:par>
                            </p:childTnLst>
                          </p:cTn>
                        </p:par>
                        <p:par>
                          <p:cTn id="126" fill="hold">
                            <p:stCondLst>
                              <p:cond delay="3500"/>
                            </p:stCondLst>
                            <p:childTnLst>
                              <p:par>
                                <p:cTn id="127" presetID="10" presetClass="entr" presetSubtype="0" fill="hold" grpId="0" nodeType="afterEffect">
                                  <p:stCondLst>
                                    <p:cond delay="0"/>
                                  </p:stCondLst>
                                  <p:childTnLst>
                                    <p:set>
                                      <p:cBhvr>
                                        <p:cTn id="128" dur="1" fill="hold">
                                          <p:stCondLst>
                                            <p:cond delay="0"/>
                                          </p:stCondLst>
                                        </p:cTn>
                                        <p:tgtEl>
                                          <p:spTgt spid="769058"/>
                                        </p:tgtEl>
                                        <p:attrNameLst>
                                          <p:attrName>style.visibility</p:attrName>
                                        </p:attrNameLst>
                                      </p:cBhvr>
                                      <p:to>
                                        <p:strVal val="visible"/>
                                      </p:to>
                                    </p:set>
                                    <p:animEffect transition="in" filter="fade">
                                      <p:cBhvr>
                                        <p:cTn id="129" dur="1000"/>
                                        <p:tgtEl>
                                          <p:spTgt spid="769058"/>
                                        </p:tgtEl>
                                      </p:cBhvr>
                                    </p:animEffect>
                                  </p:childTnLst>
                                </p:cTn>
                              </p:par>
                            </p:childTnLst>
                          </p:cTn>
                        </p:par>
                        <p:par>
                          <p:cTn id="130" fill="hold">
                            <p:stCondLst>
                              <p:cond delay="4500"/>
                            </p:stCondLst>
                            <p:childTnLst>
                              <p:par>
                                <p:cTn id="131" presetID="10" presetClass="entr" presetSubtype="0" fill="hold" grpId="0" nodeType="afterEffect">
                                  <p:stCondLst>
                                    <p:cond delay="0"/>
                                  </p:stCondLst>
                                  <p:childTnLst>
                                    <p:set>
                                      <p:cBhvr>
                                        <p:cTn id="132" dur="1" fill="hold">
                                          <p:stCondLst>
                                            <p:cond delay="0"/>
                                          </p:stCondLst>
                                        </p:cTn>
                                        <p:tgtEl>
                                          <p:spTgt spid="769059"/>
                                        </p:tgtEl>
                                        <p:attrNameLst>
                                          <p:attrName>style.visibility</p:attrName>
                                        </p:attrNameLst>
                                      </p:cBhvr>
                                      <p:to>
                                        <p:strVal val="visible"/>
                                      </p:to>
                                    </p:set>
                                    <p:animEffect transition="in" filter="fade">
                                      <p:cBhvr>
                                        <p:cTn id="133" dur="1000"/>
                                        <p:tgtEl>
                                          <p:spTgt spid="7690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9032" grpId="0" animBg="1"/>
      <p:bldP spid="769033" grpId="0" animBg="1"/>
      <p:bldP spid="769034" grpId="0" animBg="1"/>
      <p:bldP spid="769035" grpId="0" animBg="1"/>
      <p:bldP spid="769036" grpId="0" animBg="1"/>
      <p:bldP spid="769037" grpId="0" animBg="1"/>
      <p:bldP spid="769038" grpId="0"/>
      <p:bldP spid="769040" grpId="0" animBg="1"/>
      <p:bldP spid="769041" grpId="0"/>
      <p:bldP spid="769042" grpId="0" animBg="1"/>
      <p:bldP spid="769043" grpId="0" animBg="1"/>
      <p:bldP spid="769044" grpId="0" animBg="1"/>
      <p:bldP spid="769045" grpId="0" animBg="1"/>
      <p:bldP spid="769046" grpId="0" animBg="1"/>
      <p:bldP spid="769047" grpId="0" animBg="1"/>
      <p:bldP spid="769048" grpId="0" animBg="1"/>
      <p:bldP spid="769049" grpId="0" animBg="1"/>
      <p:bldP spid="769050" grpId="0" animBg="1"/>
      <p:bldP spid="769051" grpId="0" animBg="1"/>
      <p:bldP spid="769052" grpId="0" animBg="1"/>
      <p:bldP spid="769053" grpId="0" animBg="1"/>
      <p:bldP spid="769054" grpId="0" animBg="1"/>
      <p:bldP spid="769055" grpId="0" animBg="1"/>
      <p:bldP spid="769056" grpId="0" animBg="1"/>
      <p:bldP spid="769057" grpId="0" animBg="1"/>
      <p:bldP spid="769058" grpId="0" animBg="1"/>
      <p:bldP spid="769059" grpId="0" animBg="1"/>
      <p:bldP spid="769060" grpId="0" animBg="1"/>
      <p:bldP spid="769061" grpId="0" animBg="1"/>
    </p:bld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71075" name="Text Box 3"/>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it-IT" sz="3200">
                <a:solidFill>
                  <a:schemeClr val="bg1"/>
                </a:solidFill>
                <a:effectLst>
                  <a:outerShdw blurRad="38100" dist="38100" dir="2700000" algn="tl">
                    <a:srgbClr val="000000"/>
                  </a:outerShdw>
                </a:effectLst>
                <a:latin typeface="Calibri" pitchFamily="34" charset="0"/>
              </a:rPr>
              <a:t>How a simple mantle melts</a:t>
            </a:r>
          </a:p>
        </p:txBody>
      </p:sp>
      <p:grpSp>
        <p:nvGrpSpPr>
          <p:cNvPr id="2" name="Group 14"/>
          <p:cNvGrpSpPr>
            <a:grpSpLocks/>
          </p:cNvGrpSpPr>
          <p:nvPr/>
        </p:nvGrpSpPr>
        <p:grpSpPr bwMode="auto">
          <a:xfrm>
            <a:off x="-15875" y="938213"/>
            <a:ext cx="9175750" cy="4130675"/>
            <a:chOff x="-10" y="591"/>
            <a:chExt cx="5780" cy="2602"/>
          </a:xfrm>
        </p:grpSpPr>
        <p:pic>
          <p:nvPicPr>
            <p:cNvPr id="53272" name="Picture 4"/>
            <p:cNvPicPr>
              <a:picLocks noChangeAspect="1" noChangeArrowheads="1"/>
            </p:cNvPicPr>
            <p:nvPr/>
          </p:nvPicPr>
          <p:blipFill>
            <a:blip r:embed="rId3" cstate="print"/>
            <a:srcRect t="63031"/>
            <a:stretch>
              <a:fillRect/>
            </a:stretch>
          </p:blipFill>
          <p:spPr bwMode="auto">
            <a:xfrm>
              <a:off x="0" y="966"/>
              <a:ext cx="5770" cy="2227"/>
            </a:xfrm>
            <a:prstGeom prst="rect">
              <a:avLst/>
            </a:prstGeom>
            <a:noFill/>
            <a:ln w="9525" algn="ctr">
              <a:noFill/>
              <a:miter lim="800000"/>
              <a:headEnd/>
              <a:tailEnd/>
            </a:ln>
          </p:spPr>
        </p:pic>
        <p:pic>
          <p:nvPicPr>
            <p:cNvPr id="53273" name="Picture 5"/>
            <p:cNvPicPr>
              <a:picLocks noChangeAspect="1" noChangeArrowheads="1"/>
            </p:cNvPicPr>
            <p:nvPr/>
          </p:nvPicPr>
          <p:blipFill>
            <a:blip r:embed="rId3" cstate="print"/>
            <a:srcRect b="93559"/>
            <a:stretch>
              <a:fillRect/>
            </a:stretch>
          </p:blipFill>
          <p:spPr bwMode="auto">
            <a:xfrm>
              <a:off x="-10" y="591"/>
              <a:ext cx="5770" cy="388"/>
            </a:xfrm>
            <a:prstGeom prst="rect">
              <a:avLst/>
            </a:prstGeom>
            <a:noFill/>
            <a:ln w="9525" algn="ctr">
              <a:noFill/>
              <a:miter lim="800000"/>
              <a:headEnd/>
              <a:tailEnd/>
            </a:ln>
          </p:spPr>
        </p:pic>
      </p:grpSp>
      <p:sp>
        <p:nvSpPr>
          <p:cNvPr id="771078" name="Text Box 6"/>
          <p:cNvSpPr txBox="1">
            <a:spLocks noChangeArrowheads="1"/>
          </p:cNvSpPr>
          <p:nvPr/>
        </p:nvSpPr>
        <p:spPr bwMode="auto">
          <a:xfrm>
            <a:off x="5017477" y="5961063"/>
            <a:ext cx="4124936" cy="304800"/>
          </a:xfrm>
          <a:prstGeom prst="rect">
            <a:avLst/>
          </a:prstGeom>
          <a:noFill/>
          <a:ln w="9525" algn="ctr">
            <a:noFill/>
            <a:miter lim="800000"/>
            <a:headEnd/>
            <a:tailEnd/>
          </a:ln>
          <a:effectLst/>
        </p:spPr>
        <p:txBody>
          <a:bodyPr wrap="square">
            <a:spAutoFit/>
          </a:bodyPr>
          <a:lstStyle/>
          <a:p>
            <a:pPr algn="r">
              <a:defRPr/>
            </a:pPr>
            <a:r>
              <a:rPr lang="it-IT" sz="1400" dirty="0" smtClean="0">
                <a:solidFill>
                  <a:schemeClr val="bg1"/>
                </a:solidFill>
                <a:effectLst>
                  <a:outerShdw blurRad="38100" dist="38100" dir="2700000" algn="tl">
                    <a:srgbClr val="000000"/>
                  </a:outerShdw>
                </a:effectLst>
                <a:latin typeface="Calibri" pitchFamily="34" charset="0"/>
              </a:rPr>
              <a:t>Walter, 1999 (J</a:t>
            </a:r>
            <a:r>
              <a:rPr lang="it-IT" sz="1400" dirty="0">
                <a:solidFill>
                  <a:schemeClr val="bg1"/>
                </a:solidFill>
                <a:effectLst>
                  <a:outerShdw blurRad="38100" dist="38100" dir="2700000" algn="tl">
                    <a:srgbClr val="000000"/>
                  </a:outerShdw>
                </a:effectLst>
                <a:latin typeface="Calibri" pitchFamily="34" charset="0"/>
              </a:rPr>
              <a:t>. </a:t>
            </a:r>
            <a:r>
              <a:rPr lang="it-IT" sz="1400" dirty="0" err="1">
                <a:solidFill>
                  <a:schemeClr val="bg1"/>
                </a:solidFill>
                <a:effectLst>
                  <a:outerShdw blurRad="38100" dist="38100" dir="2700000" algn="tl">
                    <a:srgbClr val="000000"/>
                  </a:outerShdw>
                </a:effectLst>
                <a:latin typeface="Calibri" pitchFamily="34" charset="0"/>
              </a:rPr>
              <a:t>Petrol</a:t>
            </a:r>
            <a:r>
              <a:rPr lang="it-IT" sz="1400" dirty="0">
                <a:solidFill>
                  <a:schemeClr val="bg1"/>
                </a:solidFill>
                <a:effectLst>
                  <a:outerShdw blurRad="38100" dist="38100" dir="2700000" algn="tl">
                    <a:srgbClr val="000000"/>
                  </a:outerShdw>
                </a:effectLst>
                <a:latin typeface="Calibri" pitchFamily="34" charset="0"/>
              </a:rPr>
              <a:t>.,  40, </a:t>
            </a:r>
            <a:r>
              <a:rPr lang="it-IT" sz="1400" dirty="0" smtClean="0">
                <a:solidFill>
                  <a:schemeClr val="bg1"/>
                </a:solidFill>
                <a:effectLst>
                  <a:outerShdw blurRad="38100" dist="38100" dir="2700000" algn="tl">
                    <a:srgbClr val="000000"/>
                  </a:outerShdw>
                </a:effectLst>
                <a:latin typeface="Calibri" pitchFamily="34" charset="0"/>
              </a:rPr>
              <a:t>1187-1193)</a:t>
            </a:r>
            <a:endParaRPr lang="it-IT" sz="1400" dirty="0">
              <a:solidFill>
                <a:schemeClr val="bg1"/>
              </a:solidFill>
              <a:effectLst>
                <a:outerShdw blurRad="38100" dist="38100" dir="2700000" algn="tl">
                  <a:srgbClr val="000000"/>
                </a:outerShdw>
              </a:effectLst>
              <a:latin typeface="Calibri" pitchFamily="34" charset="0"/>
            </a:endParaRPr>
          </a:p>
        </p:txBody>
      </p:sp>
      <p:sp>
        <p:nvSpPr>
          <p:cNvPr id="771079" name="Oval 7"/>
          <p:cNvSpPr>
            <a:spLocks noChangeArrowheads="1"/>
          </p:cNvSpPr>
          <p:nvPr/>
        </p:nvSpPr>
        <p:spPr bwMode="auto">
          <a:xfrm>
            <a:off x="4684713" y="1671638"/>
            <a:ext cx="2855912" cy="434975"/>
          </a:xfrm>
          <a:prstGeom prst="ellipse">
            <a:avLst/>
          </a:prstGeom>
          <a:noFill/>
          <a:ln w="28575" algn="ctr">
            <a:solidFill>
              <a:srgbClr val="FF0000"/>
            </a:solidFill>
            <a:round/>
            <a:headEnd/>
            <a:tailEnd/>
          </a:ln>
          <a:effectLst/>
        </p:spPr>
        <p:txBody>
          <a:bodyPr wrap="none" anchor="ctr"/>
          <a:lstStyle/>
          <a:p>
            <a:pPr>
              <a:defRPr/>
            </a:pPr>
            <a:endParaRPr lang="it-IT">
              <a:latin typeface="Calibri" pitchFamily="34" charset="0"/>
            </a:endParaRPr>
          </a:p>
        </p:txBody>
      </p:sp>
      <p:sp>
        <p:nvSpPr>
          <p:cNvPr id="771080" name="Oval 8"/>
          <p:cNvSpPr>
            <a:spLocks noChangeArrowheads="1"/>
          </p:cNvSpPr>
          <p:nvPr/>
        </p:nvSpPr>
        <p:spPr bwMode="auto">
          <a:xfrm>
            <a:off x="3614738" y="2543175"/>
            <a:ext cx="1844675" cy="434975"/>
          </a:xfrm>
          <a:prstGeom prst="ellipse">
            <a:avLst/>
          </a:prstGeom>
          <a:noFill/>
          <a:ln w="28575" algn="ctr">
            <a:solidFill>
              <a:srgbClr val="FF0000"/>
            </a:solidFill>
            <a:round/>
            <a:headEnd/>
            <a:tailEnd/>
          </a:ln>
          <a:effectLst/>
        </p:spPr>
        <p:txBody>
          <a:bodyPr wrap="none" anchor="ctr"/>
          <a:lstStyle/>
          <a:p>
            <a:pPr>
              <a:defRPr/>
            </a:pPr>
            <a:endParaRPr lang="it-IT">
              <a:latin typeface="Calibri" pitchFamily="34" charset="0"/>
            </a:endParaRPr>
          </a:p>
        </p:txBody>
      </p:sp>
      <p:sp>
        <p:nvSpPr>
          <p:cNvPr id="771081" name="Oval 9"/>
          <p:cNvSpPr>
            <a:spLocks noChangeArrowheads="1"/>
          </p:cNvSpPr>
          <p:nvPr/>
        </p:nvSpPr>
        <p:spPr bwMode="auto">
          <a:xfrm>
            <a:off x="7920038" y="2586038"/>
            <a:ext cx="719137" cy="377825"/>
          </a:xfrm>
          <a:prstGeom prst="ellipse">
            <a:avLst/>
          </a:prstGeom>
          <a:noFill/>
          <a:ln w="28575" algn="ctr">
            <a:solidFill>
              <a:srgbClr val="FF0000"/>
            </a:solidFill>
            <a:round/>
            <a:headEnd/>
            <a:tailEnd/>
          </a:ln>
          <a:effectLst/>
        </p:spPr>
        <p:txBody>
          <a:bodyPr wrap="none" anchor="ctr"/>
          <a:lstStyle/>
          <a:p>
            <a:pPr>
              <a:defRPr/>
            </a:pPr>
            <a:endParaRPr lang="it-IT">
              <a:latin typeface="Calibri" pitchFamily="34" charset="0"/>
            </a:endParaRPr>
          </a:p>
        </p:txBody>
      </p:sp>
      <p:sp>
        <p:nvSpPr>
          <p:cNvPr id="771082" name="Oval 10"/>
          <p:cNvSpPr>
            <a:spLocks noChangeArrowheads="1"/>
          </p:cNvSpPr>
          <p:nvPr/>
        </p:nvSpPr>
        <p:spPr bwMode="auto">
          <a:xfrm>
            <a:off x="7920038" y="3402013"/>
            <a:ext cx="719137" cy="377825"/>
          </a:xfrm>
          <a:prstGeom prst="ellipse">
            <a:avLst/>
          </a:prstGeom>
          <a:noFill/>
          <a:ln w="28575" algn="ctr">
            <a:solidFill>
              <a:srgbClr val="FF0000"/>
            </a:solidFill>
            <a:round/>
            <a:headEnd/>
            <a:tailEnd/>
          </a:ln>
          <a:effectLst/>
        </p:spPr>
        <p:txBody>
          <a:bodyPr wrap="none" anchor="ctr"/>
          <a:lstStyle/>
          <a:p>
            <a:pPr>
              <a:defRPr/>
            </a:pPr>
            <a:endParaRPr lang="it-IT">
              <a:latin typeface="Calibri" pitchFamily="34" charset="0"/>
            </a:endParaRPr>
          </a:p>
        </p:txBody>
      </p:sp>
      <p:sp>
        <p:nvSpPr>
          <p:cNvPr id="771083" name="Oval 11"/>
          <p:cNvSpPr>
            <a:spLocks noChangeArrowheads="1"/>
          </p:cNvSpPr>
          <p:nvPr/>
        </p:nvSpPr>
        <p:spPr bwMode="auto">
          <a:xfrm>
            <a:off x="4735513" y="3387725"/>
            <a:ext cx="1844675" cy="434975"/>
          </a:xfrm>
          <a:prstGeom prst="ellipse">
            <a:avLst/>
          </a:prstGeom>
          <a:noFill/>
          <a:ln w="28575" algn="ctr">
            <a:solidFill>
              <a:srgbClr val="FF0000"/>
            </a:solidFill>
            <a:round/>
            <a:headEnd/>
            <a:tailEnd/>
          </a:ln>
          <a:effectLst/>
        </p:spPr>
        <p:txBody>
          <a:bodyPr wrap="none" anchor="ctr"/>
          <a:lstStyle/>
          <a:p>
            <a:pPr>
              <a:defRPr/>
            </a:pPr>
            <a:endParaRPr lang="it-IT">
              <a:latin typeface="Calibri" pitchFamily="34" charset="0"/>
            </a:endParaRPr>
          </a:p>
        </p:txBody>
      </p:sp>
      <p:sp>
        <p:nvSpPr>
          <p:cNvPr id="771084" name="Oval 12"/>
          <p:cNvSpPr>
            <a:spLocks noChangeArrowheads="1"/>
          </p:cNvSpPr>
          <p:nvPr/>
        </p:nvSpPr>
        <p:spPr bwMode="auto">
          <a:xfrm>
            <a:off x="4735513" y="4244975"/>
            <a:ext cx="1844675" cy="434975"/>
          </a:xfrm>
          <a:prstGeom prst="ellipse">
            <a:avLst/>
          </a:prstGeom>
          <a:noFill/>
          <a:ln w="28575" algn="ctr">
            <a:solidFill>
              <a:srgbClr val="FF0000"/>
            </a:solidFill>
            <a:round/>
            <a:headEnd/>
            <a:tailEnd/>
          </a:ln>
          <a:effectLst/>
        </p:spPr>
        <p:txBody>
          <a:bodyPr wrap="none" anchor="ctr"/>
          <a:lstStyle/>
          <a:p>
            <a:pPr>
              <a:defRPr/>
            </a:pPr>
            <a:endParaRPr lang="it-IT">
              <a:latin typeface="Calibri" pitchFamily="34" charset="0"/>
            </a:endParaRPr>
          </a:p>
        </p:txBody>
      </p:sp>
      <p:sp>
        <p:nvSpPr>
          <p:cNvPr id="771085" name="Oval 13"/>
          <p:cNvSpPr>
            <a:spLocks noChangeArrowheads="1"/>
          </p:cNvSpPr>
          <p:nvPr/>
        </p:nvSpPr>
        <p:spPr bwMode="auto">
          <a:xfrm>
            <a:off x="7920038" y="4259263"/>
            <a:ext cx="719137" cy="377825"/>
          </a:xfrm>
          <a:prstGeom prst="ellipse">
            <a:avLst/>
          </a:prstGeom>
          <a:noFill/>
          <a:ln w="28575" algn="ctr">
            <a:solidFill>
              <a:srgbClr val="FF0000"/>
            </a:solidFill>
            <a:round/>
            <a:headEnd/>
            <a:tailEnd/>
          </a:ln>
          <a:effectLst/>
        </p:spPr>
        <p:txBody>
          <a:bodyPr wrap="none" anchor="ctr"/>
          <a:lstStyle/>
          <a:p>
            <a:pPr>
              <a:defRPr/>
            </a:pPr>
            <a:endParaRPr lang="it-IT">
              <a:latin typeface="Calibri" pitchFamily="34" charset="0"/>
            </a:endParaRPr>
          </a:p>
        </p:txBody>
      </p:sp>
      <p:sp>
        <p:nvSpPr>
          <p:cNvPr id="771087" name="Rectangle 15"/>
          <p:cNvSpPr>
            <a:spLocks noChangeArrowheads="1"/>
          </p:cNvSpPr>
          <p:nvPr/>
        </p:nvSpPr>
        <p:spPr bwMode="auto">
          <a:xfrm>
            <a:off x="3811588" y="2032000"/>
            <a:ext cx="366712" cy="254000"/>
          </a:xfrm>
          <a:prstGeom prst="rect">
            <a:avLst/>
          </a:prstGeom>
          <a:solidFill>
            <a:srgbClr val="FFFF00">
              <a:alpha val="39999"/>
            </a:srgbClr>
          </a:solidFill>
          <a:ln w="9525" algn="ctr">
            <a:noFill/>
            <a:miter lim="800000"/>
            <a:headEnd/>
            <a:tailEnd/>
          </a:ln>
          <a:effectLst/>
        </p:spPr>
        <p:txBody>
          <a:bodyPr wrap="none" anchor="ctr"/>
          <a:lstStyle/>
          <a:p>
            <a:pPr>
              <a:defRPr/>
            </a:pPr>
            <a:endParaRPr lang="it-IT">
              <a:latin typeface="Calibri" pitchFamily="34" charset="0"/>
            </a:endParaRPr>
          </a:p>
        </p:txBody>
      </p:sp>
      <p:sp>
        <p:nvSpPr>
          <p:cNvPr id="771088" name="Rectangle 16"/>
          <p:cNvSpPr>
            <a:spLocks noChangeArrowheads="1"/>
          </p:cNvSpPr>
          <p:nvPr/>
        </p:nvSpPr>
        <p:spPr bwMode="auto">
          <a:xfrm>
            <a:off x="3811588" y="2889250"/>
            <a:ext cx="366712" cy="254000"/>
          </a:xfrm>
          <a:prstGeom prst="rect">
            <a:avLst/>
          </a:prstGeom>
          <a:solidFill>
            <a:srgbClr val="FFFF00">
              <a:alpha val="39999"/>
            </a:srgbClr>
          </a:solidFill>
          <a:ln w="9525" algn="ctr">
            <a:noFill/>
            <a:miter lim="800000"/>
            <a:headEnd/>
            <a:tailEnd/>
          </a:ln>
          <a:effectLst/>
        </p:spPr>
        <p:txBody>
          <a:bodyPr wrap="none" anchor="ctr"/>
          <a:lstStyle/>
          <a:p>
            <a:pPr>
              <a:defRPr/>
            </a:pPr>
            <a:endParaRPr lang="it-IT">
              <a:latin typeface="Calibri" pitchFamily="34" charset="0"/>
            </a:endParaRPr>
          </a:p>
        </p:txBody>
      </p:sp>
      <p:sp>
        <p:nvSpPr>
          <p:cNvPr id="771089" name="Rectangle 17"/>
          <p:cNvSpPr>
            <a:spLocks noChangeArrowheads="1"/>
          </p:cNvSpPr>
          <p:nvPr/>
        </p:nvSpPr>
        <p:spPr bwMode="auto">
          <a:xfrm>
            <a:off x="3811588" y="3732213"/>
            <a:ext cx="366712" cy="254000"/>
          </a:xfrm>
          <a:prstGeom prst="rect">
            <a:avLst/>
          </a:prstGeom>
          <a:solidFill>
            <a:srgbClr val="FFFF00">
              <a:alpha val="39999"/>
            </a:srgbClr>
          </a:solidFill>
          <a:ln w="9525" algn="ctr">
            <a:noFill/>
            <a:miter lim="800000"/>
            <a:headEnd/>
            <a:tailEnd/>
          </a:ln>
          <a:effectLst/>
        </p:spPr>
        <p:txBody>
          <a:bodyPr wrap="none" anchor="ctr"/>
          <a:lstStyle/>
          <a:p>
            <a:pPr>
              <a:defRPr/>
            </a:pPr>
            <a:endParaRPr lang="it-IT">
              <a:latin typeface="Calibri" pitchFamily="34" charset="0"/>
            </a:endParaRPr>
          </a:p>
        </p:txBody>
      </p:sp>
      <p:sp>
        <p:nvSpPr>
          <p:cNvPr id="771090" name="Rectangle 18"/>
          <p:cNvSpPr>
            <a:spLocks noChangeArrowheads="1"/>
          </p:cNvSpPr>
          <p:nvPr/>
        </p:nvSpPr>
        <p:spPr bwMode="auto">
          <a:xfrm>
            <a:off x="3811588" y="4591050"/>
            <a:ext cx="366712" cy="254000"/>
          </a:xfrm>
          <a:prstGeom prst="rect">
            <a:avLst/>
          </a:prstGeom>
          <a:solidFill>
            <a:srgbClr val="FFFF00">
              <a:alpha val="39999"/>
            </a:srgbClr>
          </a:solidFill>
          <a:ln w="9525" algn="ctr">
            <a:noFill/>
            <a:miter lim="800000"/>
            <a:headEnd/>
            <a:tailEnd/>
          </a:ln>
          <a:effectLst/>
        </p:spPr>
        <p:txBody>
          <a:bodyPr wrap="none" anchor="ctr"/>
          <a:lstStyle/>
          <a:p>
            <a:pPr>
              <a:defRPr/>
            </a:pPr>
            <a:endParaRPr lang="it-IT">
              <a:latin typeface="Calibri" pitchFamily="34" charset="0"/>
            </a:endParaRPr>
          </a:p>
        </p:txBody>
      </p:sp>
      <p:sp>
        <p:nvSpPr>
          <p:cNvPr id="771091" name="Rectangle 19"/>
          <p:cNvSpPr>
            <a:spLocks noChangeArrowheads="1"/>
          </p:cNvSpPr>
          <p:nvPr/>
        </p:nvSpPr>
        <p:spPr bwMode="auto">
          <a:xfrm>
            <a:off x="6089650" y="2032000"/>
            <a:ext cx="366713" cy="254000"/>
          </a:xfrm>
          <a:prstGeom prst="rect">
            <a:avLst/>
          </a:prstGeom>
          <a:solidFill>
            <a:srgbClr val="FF0000">
              <a:alpha val="39999"/>
            </a:srgbClr>
          </a:solidFill>
          <a:ln w="9525" algn="ctr">
            <a:noFill/>
            <a:miter lim="800000"/>
            <a:headEnd/>
            <a:tailEnd/>
          </a:ln>
          <a:effectLst/>
        </p:spPr>
        <p:txBody>
          <a:bodyPr wrap="none" anchor="ctr"/>
          <a:lstStyle/>
          <a:p>
            <a:pPr>
              <a:defRPr/>
            </a:pPr>
            <a:endParaRPr lang="it-IT">
              <a:latin typeface="Calibri" pitchFamily="34" charset="0"/>
            </a:endParaRPr>
          </a:p>
        </p:txBody>
      </p:sp>
      <p:sp>
        <p:nvSpPr>
          <p:cNvPr id="771092" name="Rectangle 20"/>
          <p:cNvSpPr>
            <a:spLocks noChangeArrowheads="1"/>
          </p:cNvSpPr>
          <p:nvPr/>
        </p:nvSpPr>
        <p:spPr bwMode="auto">
          <a:xfrm>
            <a:off x="6089650" y="2889250"/>
            <a:ext cx="366713" cy="254000"/>
          </a:xfrm>
          <a:prstGeom prst="rect">
            <a:avLst/>
          </a:prstGeom>
          <a:solidFill>
            <a:srgbClr val="FF0000">
              <a:alpha val="39999"/>
            </a:srgbClr>
          </a:solidFill>
          <a:ln w="9525" algn="ctr">
            <a:noFill/>
            <a:miter lim="800000"/>
            <a:headEnd/>
            <a:tailEnd/>
          </a:ln>
          <a:effectLst/>
        </p:spPr>
        <p:txBody>
          <a:bodyPr wrap="none" anchor="ctr"/>
          <a:lstStyle/>
          <a:p>
            <a:pPr>
              <a:defRPr/>
            </a:pPr>
            <a:endParaRPr lang="it-IT">
              <a:latin typeface="Calibri" pitchFamily="34" charset="0"/>
            </a:endParaRPr>
          </a:p>
        </p:txBody>
      </p:sp>
      <p:sp>
        <p:nvSpPr>
          <p:cNvPr id="771093" name="Rectangle 21"/>
          <p:cNvSpPr>
            <a:spLocks noChangeArrowheads="1"/>
          </p:cNvSpPr>
          <p:nvPr/>
        </p:nvSpPr>
        <p:spPr bwMode="auto">
          <a:xfrm>
            <a:off x="6089650" y="3732213"/>
            <a:ext cx="366713" cy="254000"/>
          </a:xfrm>
          <a:prstGeom prst="rect">
            <a:avLst/>
          </a:prstGeom>
          <a:solidFill>
            <a:srgbClr val="FF0000">
              <a:alpha val="39999"/>
            </a:srgbClr>
          </a:solidFill>
          <a:ln w="9525" algn="ctr">
            <a:noFill/>
            <a:miter lim="800000"/>
            <a:headEnd/>
            <a:tailEnd/>
          </a:ln>
          <a:effectLst/>
        </p:spPr>
        <p:txBody>
          <a:bodyPr wrap="none" anchor="ctr"/>
          <a:lstStyle/>
          <a:p>
            <a:pPr>
              <a:defRPr/>
            </a:pPr>
            <a:endParaRPr lang="it-IT">
              <a:latin typeface="Calibri" pitchFamily="34" charset="0"/>
            </a:endParaRPr>
          </a:p>
        </p:txBody>
      </p:sp>
      <p:sp>
        <p:nvSpPr>
          <p:cNvPr id="771094" name="Rectangle 22"/>
          <p:cNvSpPr>
            <a:spLocks noChangeArrowheads="1"/>
          </p:cNvSpPr>
          <p:nvPr/>
        </p:nvSpPr>
        <p:spPr bwMode="auto">
          <a:xfrm>
            <a:off x="6089650" y="4591050"/>
            <a:ext cx="366713" cy="254000"/>
          </a:xfrm>
          <a:prstGeom prst="rect">
            <a:avLst/>
          </a:prstGeom>
          <a:solidFill>
            <a:srgbClr val="FF0000">
              <a:alpha val="39999"/>
            </a:srgbClr>
          </a:solidFill>
          <a:ln w="9525" algn="ctr">
            <a:noFill/>
            <a:miter lim="800000"/>
            <a:headEnd/>
            <a:tailEnd/>
          </a:ln>
          <a:effectLst/>
        </p:spPr>
        <p:txBody>
          <a:bodyPr wrap="none" anchor="ctr"/>
          <a:lstStyle/>
          <a:p>
            <a:pPr>
              <a:defRPr/>
            </a:pPr>
            <a:endParaRPr lang="it-IT">
              <a:latin typeface="Calibri" pitchFamily="34" charset="0"/>
            </a:endParaRPr>
          </a:p>
        </p:txBody>
      </p:sp>
      <p:sp>
        <p:nvSpPr>
          <p:cNvPr id="771095" name="Rectangle 23"/>
          <p:cNvSpPr>
            <a:spLocks noChangeArrowheads="1"/>
          </p:cNvSpPr>
          <p:nvPr/>
        </p:nvSpPr>
        <p:spPr bwMode="auto">
          <a:xfrm>
            <a:off x="4894263" y="2032000"/>
            <a:ext cx="366712" cy="254000"/>
          </a:xfrm>
          <a:prstGeom prst="rect">
            <a:avLst/>
          </a:prstGeom>
          <a:solidFill>
            <a:srgbClr val="66FF33">
              <a:alpha val="39999"/>
            </a:srgbClr>
          </a:solidFill>
          <a:ln w="9525" algn="ctr">
            <a:noFill/>
            <a:miter lim="800000"/>
            <a:headEnd/>
            <a:tailEnd/>
          </a:ln>
          <a:effectLst/>
        </p:spPr>
        <p:txBody>
          <a:bodyPr wrap="none" anchor="ctr"/>
          <a:lstStyle/>
          <a:p>
            <a:pPr>
              <a:defRPr/>
            </a:pPr>
            <a:endParaRPr lang="it-IT">
              <a:latin typeface="Calibri" pitchFamily="34" charset="0"/>
            </a:endParaRPr>
          </a:p>
        </p:txBody>
      </p:sp>
      <p:sp>
        <p:nvSpPr>
          <p:cNvPr id="771096" name="Rectangle 24"/>
          <p:cNvSpPr>
            <a:spLocks noChangeArrowheads="1"/>
          </p:cNvSpPr>
          <p:nvPr/>
        </p:nvSpPr>
        <p:spPr bwMode="auto">
          <a:xfrm>
            <a:off x="4894263" y="2889250"/>
            <a:ext cx="366712" cy="254000"/>
          </a:xfrm>
          <a:prstGeom prst="rect">
            <a:avLst/>
          </a:prstGeom>
          <a:solidFill>
            <a:srgbClr val="66FF33">
              <a:alpha val="39999"/>
            </a:srgbClr>
          </a:solidFill>
          <a:ln w="9525" algn="ctr">
            <a:noFill/>
            <a:miter lim="800000"/>
            <a:headEnd/>
            <a:tailEnd/>
          </a:ln>
          <a:effectLst/>
        </p:spPr>
        <p:txBody>
          <a:bodyPr wrap="none" anchor="ctr"/>
          <a:lstStyle/>
          <a:p>
            <a:pPr>
              <a:defRPr/>
            </a:pPr>
            <a:endParaRPr lang="it-IT">
              <a:latin typeface="Calibri" pitchFamily="34" charset="0"/>
            </a:endParaRPr>
          </a:p>
        </p:txBody>
      </p:sp>
      <p:sp>
        <p:nvSpPr>
          <p:cNvPr id="771097" name="Rectangle 25"/>
          <p:cNvSpPr>
            <a:spLocks noChangeArrowheads="1"/>
          </p:cNvSpPr>
          <p:nvPr/>
        </p:nvSpPr>
        <p:spPr bwMode="auto">
          <a:xfrm>
            <a:off x="4894263" y="3732213"/>
            <a:ext cx="366712" cy="254000"/>
          </a:xfrm>
          <a:prstGeom prst="rect">
            <a:avLst/>
          </a:prstGeom>
          <a:solidFill>
            <a:srgbClr val="66FF33">
              <a:alpha val="39999"/>
            </a:srgbClr>
          </a:solidFill>
          <a:ln w="9525" algn="ctr">
            <a:noFill/>
            <a:miter lim="800000"/>
            <a:headEnd/>
            <a:tailEnd/>
          </a:ln>
          <a:effectLst/>
        </p:spPr>
        <p:txBody>
          <a:bodyPr wrap="none" anchor="ctr"/>
          <a:lstStyle/>
          <a:p>
            <a:pPr>
              <a:defRPr/>
            </a:pPr>
            <a:endParaRPr lang="it-IT">
              <a:latin typeface="Calibri" pitchFamily="34" charset="0"/>
            </a:endParaRPr>
          </a:p>
        </p:txBody>
      </p:sp>
      <p:sp>
        <p:nvSpPr>
          <p:cNvPr id="771098" name="Rectangle 26"/>
          <p:cNvSpPr>
            <a:spLocks noChangeArrowheads="1"/>
          </p:cNvSpPr>
          <p:nvPr/>
        </p:nvSpPr>
        <p:spPr bwMode="auto">
          <a:xfrm>
            <a:off x="4894263" y="4591050"/>
            <a:ext cx="366712" cy="254000"/>
          </a:xfrm>
          <a:prstGeom prst="rect">
            <a:avLst/>
          </a:prstGeom>
          <a:solidFill>
            <a:srgbClr val="66FF33">
              <a:alpha val="39999"/>
            </a:srgbClr>
          </a:solidFill>
          <a:ln w="9525" algn="ctr">
            <a:noFill/>
            <a:miter lim="800000"/>
            <a:headEnd/>
            <a:tailEnd/>
          </a:ln>
          <a:effectLst/>
        </p:spPr>
        <p:txBody>
          <a:bodyPr wrap="none" anchor="ctr"/>
          <a:lstStyle/>
          <a:p>
            <a:pPr>
              <a:defRPr/>
            </a:pPr>
            <a:endParaRPr lang="it-IT">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71079"/>
                                        </p:tgtEl>
                                        <p:attrNameLst>
                                          <p:attrName>style.visibility</p:attrName>
                                        </p:attrNameLst>
                                      </p:cBhvr>
                                      <p:to>
                                        <p:strVal val="visible"/>
                                      </p:to>
                                    </p:set>
                                    <p:animEffect transition="in" filter="fade">
                                      <p:cBhvr>
                                        <p:cTn id="11" dur="1000"/>
                                        <p:tgtEl>
                                          <p:spTgt spid="771079"/>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771080"/>
                                        </p:tgtEl>
                                        <p:attrNameLst>
                                          <p:attrName>style.visibility</p:attrName>
                                        </p:attrNameLst>
                                      </p:cBhvr>
                                      <p:to>
                                        <p:strVal val="visible"/>
                                      </p:to>
                                    </p:set>
                                    <p:animEffect transition="in" filter="fade">
                                      <p:cBhvr>
                                        <p:cTn id="15" dur="1000"/>
                                        <p:tgtEl>
                                          <p:spTgt spid="77108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71081"/>
                                        </p:tgtEl>
                                        <p:attrNameLst>
                                          <p:attrName>style.visibility</p:attrName>
                                        </p:attrNameLst>
                                      </p:cBhvr>
                                      <p:to>
                                        <p:strVal val="visible"/>
                                      </p:to>
                                    </p:set>
                                    <p:animEffect transition="in" filter="fade">
                                      <p:cBhvr>
                                        <p:cTn id="18" dur="1000"/>
                                        <p:tgtEl>
                                          <p:spTgt spid="771081"/>
                                        </p:tgtEl>
                                      </p:cBhvr>
                                    </p:animEffect>
                                  </p:childTnLst>
                                </p:cTn>
                              </p:par>
                            </p:childTnLst>
                          </p:cTn>
                        </p:par>
                        <p:par>
                          <p:cTn id="19" fill="hold">
                            <p:stCondLst>
                              <p:cond delay="2500"/>
                            </p:stCondLst>
                            <p:childTnLst>
                              <p:par>
                                <p:cTn id="20" presetID="10" presetClass="entr" presetSubtype="0" fill="hold" grpId="0" nodeType="afterEffect">
                                  <p:stCondLst>
                                    <p:cond delay="0"/>
                                  </p:stCondLst>
                                  <p:childTnLst>
                                    <p:set>
                                      <p:cBhvr>
                                        <p:cTn id="21" dur="1" fill="hold">
                                          <p:stCondLst>
                                            <p:cond delay="0"/>
                                          </p:stCondLst>
                                        </p:cTn>
                                        <p:tgtEl>
                                          <p:spTgt spid="771083"/>
                                        </p:tgtEl>
                                        <p:attrNameLst>
                                          <p:attrName>style.visibility</p:attrName>
                                        </p:attrNameLst>
                                      </p:cBhvr>
                                      <p:to>
                                        <p:strVal val="visible"/>
                                      </p:to>
                                    </p:set>
                                    <p:animEffect transition="in" filter="fade">
                                      <p:cBhvr>
                                        <p:cTn id="22" dur="1000"/>
                                        <p:tgtEl>
                                          <p:spTgt spid="77108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71082"/>
                                        </p:tgtEl>
                                        <p:attrNameLst>
                                          <p:attrName>style.visibility</p:attrName>
                                        </p:attrNameLst>
                                      </p:cBhvr>
                                      <p:to>
                                        <p:strVal val="visible"/>
                                      </p:to>
                                    </p:set>
                                    <p:animEffect transition="in" filter="fade">
                                      <p:cBhvr>
                                        <p:cTn id="25" dur="1000"/>
                                        <p:tgtEl>
                                          <p:spTgt spid="771082"/>
                                        </p:tgtEl>
                                      </p:cBhvr>
                                    </p:animEffect>
                                  </p:childTnLst>
                                </p:cTn>
                              </p:par>
                            </p:childTnLst>
                          </p:cTn>
                        </p:par>
                        <p:par>
                          <p:cTn id="26" fill="hold">
                            <p:stCondLst>
                              <p:cond delay="3500"/>
                            </p:stCondLst>
                            <p:childTnLst>
                              <p:par>
                                <p:cTn id="27" presetID="10" presetClass="entr" presetSubtype="0" fill="hold" grpId="0" nodeType="afterEffect">
                                  <p:stCondLst>
                                    <p:cond delay="0"/>
                                  </p:stCondLst>
                                  <p:childTnLst>
                                    <p:set>
                                      <p:cBhvr>
                                        <p:cTn id="28" dur="1" fill="hold">
                                          <p:stCondLst>
                                            <p:cond delay="0"/>
                                          </p:stCondLst>
                                        </p:cTn>
                                        <p:tgtEl>
                                          <p:spTgt spid="771084"/>
                                        </p:tgtEl>
                                        <p:attrNameLst>
                                          <p:attrName>style.visibility</p:attrName>
                                        </p:attrNameLst>
                                      </p:cBhvr>
                                      <p:to>
                                        <p:strVal val="visible"/>
                                      </p:to>
                                    </p:set>
                                    <p:animEffect transition="in" filter="fade">
                                      <p:cBhvr>
                                        <p:cTn id="29" dur="1000"/>
                                        <p:tgtEl>
                                          <p:spTgt spid="77108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771085"/>
                                        </p:tgtEl>
                                        <p:attrNameLst>
                                          <p:attrName>style.visibility</p:attrName>
                                        </p:attrNameLst>
                                      </p:cBhvr>
                                      <p:to>
                                        <p:strVal val="visible"/>
                                      </p:to>
                                    </p:set>
                                    <p:animEffect transition="in" filter="fade">
                                      <p:cBhvr>
                                        <p:cTn id="32" dur="500"/>
                                        <p:tgtEl>
                                          <p:spTgt spid="771085"/>
                                        </p:tgtEl>
                                      </p:cBhvr>
                                    </p:animEffect>
                                  </p:childTnLst>
                                </p:cTn>
                              </p:par>
                            </p:childTnLst>
                          </p:cTn>
                        </p:par>
                        <p:par>
                          <p:cTn id="33" fill="hold">
                            <p:stCondLst>
                              <p:cond delay="4500"/>
                            </p:stCondLst>
                            <p:childTnLst>
                              <p:par>
                                <p:cTn id="34" presetID="10" presetClass="entr" presetSubtype="0" fill="hold" nodeType="afterEffect">
                                  <p:stCondLst>
                                    <p:cond delay="0"/>
                                  </p:stCondLst>
                                  <p:childTnLst>
                                    <p:set>
                                      <p:cBhvr>
                                        <p:cTn id="35" dur="1" fill="hold">
                                          <p:stCondLst>
                                            <p:cond delay="0"/>
                                          </p:stCondLst>
                                        </p:cTn>
                                        <p:tgtEl>
                                          <p:spTgt spid="771078">
                                            <p:txEl>
                                              <p:pRg st="0" end="0"/>
                                            </p:txEl>
                                          </p:spTgt>
                                        </p:tgtEl>
                                        <p:attrNameLst>
                                          <p:attrName>style.visibility</p:attrName>
                                        </p:attrNameLst>
                                      </p:cBhvr>
                                      <p:to>
                                        <p:strVal val="visible"/>
                                      </p:to>
                                    </p:set>
                                    <p:animEffect transition="in" filter="fade">
                                      <p:cBhvr>
                                        <p:cTn id="36" dur="500"/>
                                        <p:tgtEl>
                                          <p:spTgt spid="771078">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771087"/>
                                        </p:tgtEl>
                                        <p:attrNameLst>
                                          <p:attrName>style.visibility</p:attrName>
                                        </p:attrNameLst>
                                      </p:cBhvr>
                                      <p:to>
                                        <p:strVal val="visible"/>
                                      </p:to>
                                    </p:set>
                                    <p:animEffect transition="in" filter="fade">
                                      <p:cBhvr>
                                        <p:cTn id="41" dur="1000"/>
                                        <p:tgtEl>
                                          <p:spTgt spid="771087"/>
                                        </p:tgtEl>
                                      </p:cBhvr>
                                    </p:animEffect>
                                  </p:childTnLst>
                                </p:cTn>
                              </p:par>
                            </p:childTnLst>
                          </p:cTn>
                        </p:par>
                        <p:par>
                          <p:cTn id="42" fill="hold">
                            <p:stCondLst>
                              <p:cond delay="1000"/>
                            </p:stCondLst>
                            <p:childTnLst>
                              <p:par>
                                <p:cTn id="43" presetID="10" presetClass="entr" presetSubtype="0" fill="hold" grpId="0" nodeType="afterEffect">
                                  <p:stCondLst>
                                    <p:cond delay="0"/>
                                  </p:stCondLst>
                                  <p:childTnLst>
                                    <p:set>
                                      <p:cBhvr>
                                        <p:cTn id="44" dur="1" fill="hold">
                                          <p:stCondLst>
                                            <p:cond delay="0"/>
                                          </p:stCondLst>
                                        </p:cTn>
                                        <p:tgtEl>
                                          <p:spTgt spid="771088"/>
                                        </p:tgtEl>
                                        <p:attrNameLst>
                                          <p:attrName>style.visibility</p:attrName>
                                        </p:attrNameLst>
                                      </p:cBhvr>
                                      <p:to>
                                        <p:strVal val="visible"/>
                                      </p:to>
                                    </p:set>
                                    <p:animEffect transition="in" filter="fade">
                                      <p:cBhvr>
                                        <p:cTn id="45" dur="1000"/>
                                        <p:tgtEl>
                                          <p:spTgt spid="771088"/>
                                        </p:tgtEl>
                                      </p:cBhvr>
                                    </p:animEffect>
                                  </p:childTnLst>
                                </p:cTn>
                              </p:par>
                            </p:childTnLst>
                          </p:cTn>
                        </p:par>
                        <p:par>
                          <p:cTn id="46" fill="hold">
                            <p:stCondLst>
                              <p:cond delay="2000"/>
                            </p:stCondLst>
                            <p:childTnLst>
                              <p:par>
                                <p:cTn id="47" presetID="10" presetClass="entr" presetSubtype="0" fill="hold" grpId="0" nodeType="afterEffect">
                                  <p:stCondLst>
                                    <p:cond delay="0"/>
                                  </p:stCondLst>
                                  <p:childTnLst>
                                    <p:set>
                                      <p:cBhvr>
                                        <p:cTn id="48" dur="1" fill="hold">
                                          <p:stCondLst>
                                            <p:cond delay="0"/>
                                          </p:stCondLst>
                                        </p:cTn>
                                        <p:tgtEl>
                                          <p:spTgt spid="771089"/>
                                        </p:tgtEl>
                                        <p:attrNameLst>
                                          <p:attrName>style.visibility</p:attrName>
                                        </p:attrNameLst>
                                      </p:cBhvr>
                                      <p:to>
                                        <p:strVal val="visible"/>
                                      </p:to>
                                    </p:set>
                                    <p:animEffect transition="in" filter="fade">
                                      <p:cBhvr>
                                        <p:cTn id="49" dur="1000"/>
                                        <p:tgtEl>
                                          <p:spTgt spid="771089"/>
                                        </p:tgtEl>
                                      </p:cBhvr>
                                    </p:animEffect>
                                  </p:childTnLst>
                                </p:cTn>
                              </p:par>
                            </p:childTnLst>
                          </p:cTn>
                        </p:par>
                        <p:par>
                          <p:cTn id="50" fill="hold">
                            <p:stCondLst>
                              <p:cond delay="3000"/>
                            </p:stCondLst>
                            <p:childTnLst>
                              <p:par>
                                <p:cTn id="51" presetID="10" presetClass="entr" presetSubtype="0" fill="hold" grpId="0" nodeType="afterEffect">
                                  <p:stCondLst>
                                    <p:cond delay="0"/>
                                  </p:stCondLst>
                                  <p:childTnLst>
                                    <p:set>
                                      <p:cBhvr>
                                        <p:cTn id="52" dur="1" fill="hold">
                                          <p:stCondLst>
                                            <p:cond delay="0"/>
                                          </p:stCondLst>
                                        </p:cTn>
                                        <p:tgtEl>
                                          <p:spTgt spid="771090"/>
                                        </p:tgtEl>
                                        <p:attrNameLst>
                                          <p:attrName>style.visibility</p:attrName>
                                        </p:attrNameLst>
                                      </p:cBhvr>
                                      <p:to>
                                        <p:strVal val="visible"/>
                                      </p:to>
                                    </p:set>
                                    <p:animEffect transition="in" filter="fade">
                                      <p:cBhvr>
                                        <p:cTn id="53" dur="1000"/>
                                        <p:tgtEl>
                                          <p:spTgt spid="771090"/>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771091"/>
                                        </p:tgtEl>
                                        <p:attrNameLst>
                                          <p:attrName>style.visibility</p:attrName>
                                        </p:attrNameLst>
                                      </p:cBhvr>
                                      <p:to>
                                        <p:strVal val="visible"/>
                                      </p:to>
                                    </p:set>
                                    <p:animEffect transition="in" filter="fade">
                                      <p:cBhvr>
                                        <p:cTn id="58" dur="1000"/>
                                        <p:tgtEl>
                                          <p:spTgt spid="771091"/>
                                        </p:tgtEl>
                                      </p:cBhvr>
                                    </p:animEffect>
                                  </p:childTnLst>
                                </p:cTn>
                              </p:par>
                            </p:childTnLst>
                          </p:cTn>
                        </p:par>
                        <p:par>
                          <p:cTn id="59" fill="hold">
                            <p:stCondLst>
                              <p:cond delay="1000"/>
                            </p:stCondLst>
                            <p:childTnLst>
                              <p:par>
                                <p:cTn id="60" presetID="10" presetClass="entr" presetSubtype="0" fill="hold" grpId="0" nodeType="afterEffect">
                                  <p:stCondLst>
                                    <p:cond delay="0"/>
                                  </p:stCondLst>
                                  <p:childTnLst>
                                    <p:set>
                                      <p:cBhvr>
                                        <p:cTn id="61" dur="1" fill="hold">
                                          <p:stCondLst>
                                            <p:cond delay="0"/>
                                          </p:stCondLst>
                                        </p:cTn>
                                        <p:tgtEl>
                                          <p:spTgt spid="771092"/>
                                        </p:tgtEl>
                                        <p:attrNameLst>
                                          <p:attrName>style.visibility</p:attrName>
                                        </p:attrNameLst>
                                      </p:cBhvr>
                                      <p:to>
                                        <p:strVal val="visible"/>
                                      </p:to>
                                    </p:set>
                                    <p:animEffect transition="in" filter="fade">
                                      <p:cBhvr>
                                        <p:cTn id="62" dur="1000"/>
                                        <p:tgtEl>
                                          <p:spTgt spid="771092"/>
                                        </p:tgtEl>
                                      </p:cBhvr>
                                    </p:animEffect>
                                  </p:childTnLst>
                                </p:cTn>
                              </p:par>
                            </p:childTnLst>
                          </p:cTn>
                        </p:par>
                        <p:par>
                          <p:cTn id="63" fill="hold">
                            <p:stCondLst>
                              <p:cond delay="2000"/>
                            </p:stCondLst>
                            <p:childTnLst>
                              <p:par>
                                <p:cTn id="64" presetID="10" presetClass="entr" presetSubtype="0" fill="hold" grpId="0" nodeType="afterEffect">
                                  <p:stCondLst>
                                    <p:cond delay="0"/>
                                  </p:stCondLst>
                                  <p:childTnLst>
                                    <p:set>
                                      <p:cBhvr>
                                        <p:cTn id="65" dur="1" fill="hold">
                                          <p:stCondLst>
                                            <p:cond delay="0"/>
                                          </p:stCondLst>
                                        </p:cTn>
                                        <p:tgtEl>
                                          <p:spTgt spid="771093"/>
                                        </p:tgtEl>
                                        <p:attrNameLst>
                                          <p:attrName>style.visibility</p:attrName>
                                        </p:attrNameLst>
                                      </p:cBhvr>
                                      <p:to>
                                        <p:strVal val="visible"/>
                                      </p:to>
                                    </p:set>
                                    <p:animEffect transition="in" filter="fade">
                                      <p:cBhvr>
                                        <p:cTn id="66" dur="1000"/>
                                        <p:tgtEl>
                                          <p:spTgt spid="771093"/>
                                        </p:tgtEl>
                                      </p:cBhvr>
                                    </p:animEffect>
                                  </p:childTnLst>
                                </p:cTn>
                              </p:par>
                            </p:childTnLst>
                          </p:cTn>
                        </p:par>
                        <p:par>
                          <p:cTn id="67" fill="hold">
                            <p:stCondLst>
                              <p:cond delay="3000"/>
                            </p:stCondLst>
                            <p:childTnLst>
                              <p:par>
                                <p:cTn id="68" presetID="10" presetClass="entr" presetSubtype="0" fill="hold" grpId="0" nodeType="afterEffect">
                                  <p:stCondLst>
                                    <p:cond delay="0"/>
                                  </p:stCondLst>
                                  <p:childTnLst>
                                    <p:set>
                                      <p:cBhvr>
                                        <p:cTn id="69" dur="1" fill="hold">
                                          <p:stCondLst>
                                            <p:cond delay="0"/>
                                          </p:stCondLst>
                                        </p:cTn>
                                        <p:tgtEl>
                                          <p:spTgt spid="771094"/>
                                        </p:tgtEl>
                                        <p:attrNameLst>
                                          <p:attrName>style.visibility</p:attrName>
                                        </p:attrNameLst>
                                      </p:cBhvr>
                                      <p:to>
                                        <p:strVal val="visible"/>
                                      </p:to>
                                    </p:set>
                                    <p:animEffect transition="in" filter="fade">
                                      <p:cBhvr>
                                        <p:cTn id="70" dur="1000"/>
                                        <p:tgtEl>
                                          <p:spTgt spid="771094"/>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771095"/>
                                        </p:tgtEl>
                                        <p:attrNameLst>
                                          <p:attrName>style.visibility</p:attrName>
                                        </p:attrNameLst>
                                      </p:cBhvr>
                                      <p:to>
                                        <p:strVal val="visible"/>
                                      </p:to>
                                    </p:set>
                                    <p:animEffect transition="in" filter="fade">
                                      <p:cBhvr>
                                        <p:cTn id="75" dur="1000"/>
                                        <p:tgtEl>
                                          <p:spTgt spid="771095"/>
                                        </p:tgtEl>
                                      </p:cBhvr>
                                    </p:animEffect>
                                  </p:childTnLst>
                                </p:cTn>
                              </p:par>
                            </p:childTnLst>
                          </p:cTn>
                        </p:par>
                        <p:par>
                          <p:cTn id="76" fill="hold">
                            <p:stCondLst>
                              <p:cond delay="1000"/>
                            </p:stCondLst>
                            <p:childTnLst>
                              <p:par>
                                <p:cTn id="77" presetID="10" presetClass="entr" presetSubtype="0" fill="hold" grpId="0" nodeType="afterEffect">
                                  <p:stCondLst>
                                    <p:cond delay="0"/>
                                  </p:stCondLst>
                                  <p:childTnLst>
                                    <p:set>
                                      <p:cBhvr>
                                        <p:cTn id="78" dur="1" fill="hold">
                                          <p:stCondLst>
                                            <p:cond delay="0"/>
                                          </p:stCondLst>
                                        </p:cTn>
                                        <p:tgtEl>
                                          <p:spTgt spid="771096"/>
                                        </p:tgtEl>
                                        <p:attrNameLst>
                                          <p:attrName>style.visibility</p:attrName>
                                        </p:attrNameLst>
                                      </p:cBhvr>
                                      <p:to>
                                        <p:strVal val="visible"/>
                                      </p:to>
                                    </p:set>
                                    <p:animEffect transition="in" filter="fade">
                                      <p:cBhvr>
                                        <p:cTn id="79" dur="1000"/>
                                        <p:tgtEl>
                                          <p:spTgt spid="771096"/>
                                        </p:tgtEl>
                                      </p:cBhvr>
                                    </p:animEffect>
                                  </p:childTnLst>
                                </p:cTn>
                              </p:par>
                            </p:childTnLst>
                          </p:cTn>
                        </p:par>
                        <p:par>
                          <p:cTn id="80" fill="hold">
                            <p:stCondLst>
                              <p:cond delay="2000"/>
                            </p:stCondLst>
                            <p:childTnLst>
                              <p:par>
                                <p:cTn id="81" presetID="10" presetClass="entr" presetSubtype="0" fill="hold" grpId="0" nodeType="afterEffect">
                                  <p:stCondLst>
                                    <p:cond delay="0"/>
                                  </p:stCondLst>
                                  <p:childTnLst>
                                    <p:set>
                                      <p:cBhvr>
                                        <p:cTn id="82" dur="1" fill="hold">
                                          <p:stCondLst>
                                            <p:cond delay="0"/>
                                          </p:stCondLst>
                                        </p:cTn>
                                        <p:tgtEl>
                                          <p:spTgt spid="771097"/>
                                        </p:tgtEl>
                                        <p:attrNameLst>
                                          <p:attrName>style.visibility</p:attrName>
                                        </p:attrNameLst>
                                      </p:cBhvr>
                                      <p:to>
                                        <p:strVal val="visible"/>
                                      </p:to>
                                    </p:set>
                                    <p:animEffect transition="in" filter="fade">
                                      <p:cBhvr>
                                        <p:cTn id="83" dur="1000"/>
                                        <p:tgtEl>
                                          <p:spTgt spid="771097"/>
                                        </p:tgtEl>
                                      </p:cBhvr>
                                    </p:animEffect>
                                  </p:childTnLst>
                                </p:cTn>
                              </p:par>
                            </p:childTnLst>
                          </p:cTn>
                        </p:par>
                        <p:par>
                          <p:cTn id="84" fill="hold">
                            <p:stCondLst>
                              <p:cond delay="3000"/>
                            </p:stCondLst>
                            <p:childTnLst>
                              <p:par>
                                <p:cTn id="85" presetID="10" presetClass="entr" presetSubtype="0" fill="hold" grpId="0" nodeType="afterEffect">
                                  <p:stCondLst>
                                    <p:cond delay="0"/>
                                  </p:stCondLst>
                                  <p:childTnLst>
                                    <p:set>
                                      <p:cBhvr>
                                        <p:cTn id="86" dur="1" fill="hold">
                                          <p:stCondLst>
                                            <p:cond delay="0"/>
                                          </p:stCondLst>
                                        </p:cTn>
                                        <p:tgtEl>
                                          <p:spTgt spid="771098"/>
                                        </p:tgtEl>
                                        <p:attrNameLst>
                                          <p:attrName>style.visibility</p:attrName>
                                        </p:attrNameLst>
                                      </p:cBhvr>
                                      <p:to>
                                        <p:strVal val="visible"/>
                                      </p:to>
                                    </p:set>
                                    <p:animEffect transition="in" filter="fade">
                                      <p:cBhvr>
                                        <p:cTn id="87" dur="1000"/>
                                        <p:tgtEl>
                                          <p:spTgt spid="771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1079" grpId="0" animBg="1"/>
      <p:bldP spid="771080" grpId="0" animBg="1"/>
      <p:bldP spid="771081" grpId="0" animBg="1"/>
      <p:bldP spid="771082" grpId="0" animBg="1"/>
      <p:bldP spid="771083" grpId="0" animBg="1"/>
      <p:bldP spid="771084" grpId="0" animBg="1"/>
      <p:bldP spid="771085" grpId="0" animBg="1"/>
      <p:bldP spid="771087" grpId="0" animBg="1"/>
      <p:bldP spid="771088" grpId="0" animBg="1"/>
      <p:bldP spid="771089" grpId="0" animBg="1"/>
      <p:bldP spid="771090" grpId="0" animBg="1"/>
      <p:bldP spid="771091" grpId="0" animBg="1"/>
      <p:bldP spid="771092" grpId="0" animBg="1"/>
      <p:bldP spid="771093" grpId="0" animBg="1"/>
      <p:bldP spid="771094" grpId="0" animBg="1"/>
      <p:bldP spid="771095" grpId="0" animBg="1"/>
      <p:bldP spid="771096" grpId="0" animBg="1"/>
      <p:bldP spid="771097" grpId="0" animBg="1"/>
      <p:bldP spid="77109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7090" name="Text Box 2"/>
          <p:cNvSpPr txBox="1">
            <a:spLocks noChangeArrowheads="1"/>
          </p:cNvSpPr>
          <p:nvPr/>
        </p:nvSpPr>
        <p:spPr bwMode="auto">
          <a:xfrm>
            <a:off x="346840" y="704850"/>
            <a:ext cx="8797159" cy="5476884"/>
          </a:xfrm>
          <a:prstGeom prst="rect">
            <a:avLst/>
          </a:prstGeom>
          <a:noFill/>
          <a:ln w="9525">
            <a:noFill/>
            <a:miter lim="800000"/>
            <a:headEnd/>
            <a:tailEnd/>
          </a:ln>
          <a:effectLst/>
        </p:spPr>
        <p:txBody>
          <a:bodyPr wrap="square">
            <a:spAutoFit/>
          </a:bodyPr>
          <a:lstStyle/>
          <a:p>
            <a:pPr>
              <a:lnSpc>
                <a:spcPct val="110000"/>
              </a:lnSpc>
              <a:defRPr/>
            </a:pP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The </a:t>
            </a:r>
            <a:r>
              <a:rPr lang="en-GB" sz="2800" u="sng" dirty="0" smtClean="0">
                <a:solidFill>
                  <a:srgbClr val="FFFF00"/>
                </a:solidFill>
                <a:effectLst>
                  <a:outerShdw blurRad="38100" dist="38100" dir="2700000" algn="tl">
                    <a:srgbClr val="000000"/>
                  </a:outerShdw>
                </a:effectLst>
                <a:latin typeface="Calibri" pitchFamily="34" charset="0"/>
                <a:sym typeface="Wingdings" pitchFamily="2" charset="2"/>
              </a:rPr>
              <a:t>few things</a:t>
            </a: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 we know about the mechanisms acting in the upper mantle come from </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experimental petrology</a:t>
            </a: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 and </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observation of natural phenomena.</a:t>
            </a:r>
          </a:p>
          <a:p>
            <a:pPr>
              <a:lnSpc>
                <a:spcPct val="110000"/>
              </a:lnSpc>
              <a:defRPr/>
            </a:pPr>
            <a:endParaRPr lang="en-GB" sz="900" dirty="0" smtClean="0">
              <a:solidFill>
                <a:srgbClr val="FFFF00"/>
              </a:solidFill>
              <a:effectLst>
                <a:outerShdw blurRad="38100" dist="38100" dir="2700000" algn="tl">
                  <a:srgbClr val="000000"/>
                </a:outerShdw>
              </a:effectLst>
              <a:latin typeface="Calibri" pitchFamily="34" charset="0"/>
              <a:sym typeface="Wingdings" pitchFamily="2" charset="2"/>
            </a:endParaRPr>
          </a:p>
          <a:p>
            <a:pPr algn="ctr">
              <a:lnSpc>
                <a:spcPct val="110000"/>
              </a:lnSpc>
              <a:defRPr/>
            </a:pPr>
            <a:r>
              <a:rPr lang="en-GB" sz="3600" b="1" dirty="0" smtClean="0">
                <a:solidFill>
                  <a:schemeClr val="bg1"/>
                </a:solidFill>
                <a:effectLst>
                  <a:outerShdw blurRad="38100" dist="38100" dir="2700000" algn="tl">
                    <a:srgbClr val="000000"/>
                  </a:outerShdw>
                </a:effectLst>
                <a:latin typeface="Calibri" pitchFamily="34" charset="0"/>
                <a:sym typeface="Wingdings" pitchFamily="2" charset="2"/>
              </a:rPr>
              <a:t>NATURAL PHENOMENA</a:t>
            </a:r>
          </a:p>
          <a:p>
            <a:pPr>
              <a:lnSpc>
                <a:spcPct val="110000"/>
              </a:lnSpc>
              <a:defRPr/>
            </a:pPr>
            <a:endParaRPr lang="en-GB" sz="1200" dirty="0" smtClean="0">
              <a:solidFill>
                <a:schemeClr val="bg1"/>
              </a:solidFill>
              <a:effectLst>
                <a:outerShdw blurRad="38100" dist="38100" dir="2700000" algn="tl">
                  <a:srgbClr val="000000"/>
                </a:outerShdw>
              </a:effectLst>
              <a:latin typeface="Calibri" pitchFamily="34" charset="0"/>
              <a:sym typeface="Wingdings" pitchFamily="2" charset="2"/>
            </a:endParaRPr>
          </a:p>
          <a:p>
            <a:pPr>
              <a:lnSpc>
                <a:spcPct val="110000"/>
              </a:lnSpc>
              <a:defRPr/>
            </a:pP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Researchers have presented four basic</a:t>
            </a:r>
          </a:p>
          <a:p>
            <a:pPr algn="ctr">
              <a:lnSpc>
                <a:spcPct val="110000"/>
              </a:lnSpc>
              <a:spcAft>
                <a:spcPts val="1200"/>
              </a:spcAft>
              <a:defRPr/>
            </a:pP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Model Mantle Compositions</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a:t>
            </a:r>
          </a:p>
          <a:p>
            <a:pPr>
              <a:lnSpc>
                <a:spcPct val="110000"/>
              </a:lnSpc>
              <a:defRPr/>
            </a:pP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HZ</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 (Hart &amp; Zindler 1986),</a:t>
            </a:r>
          </a:p>
          <a:p>
            <a:pPr>
              <a:lnSpc>
                <a:spcPct val="110000"/>
              </a:lnSpc>
              <a:defRPr/>
            </a:pP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HPY</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 (Hawaiian Pyrolite - enriched),</a:t>
            </a:r>
          </a:p>
          <a:p>
            <a:pPr>
              <a:lnSpc>
                <a:spcPct val="110000"/>
              </a:lnSpc>
              <a:defRPr/>
            </a:pP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MPY </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(MORB Pyrolite - fertile),</a:t>
            </a:r>
          </a:p>
          <a:p>
            <a:pPr>
              <a:lnSpc>
                <a:spcPct val="110000"/>
              </a:lnSpc>
              <a:defRPr/>
            </a:pP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Tinaquillo lherzolite</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 (depleted Pyrolite; </a:t>
            </a:r>
            <a:r>
              <a:rPr lang="en-GB" sz="2000" dirty="0" smtClean="0">
                <a:solidFill>
                  <a:schemeClr val="bg1"/>
                </a:solidFill>
                <a:effectLst>
                  <a:outerShdw blurRad="38100" dist="38100" dir="2700000" algn="tl">
                    <a:srgbClr val="000000"/>
                  </a:outerShdw>
                </a:effectLst>
                <a:latin typeface="Calibri" pitchFamily="34" charset="0"/>
                <a:sym typeface="Wingdings" pitchFamily="2" charset="2"/>
              </a:rPr>
              <a:t>Green and Falloon 1998</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a:t>
            </a:r>
            <a:endParaRPr lang="en-GB" sz="2800" dirty="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857091" name="Text Box 3"/>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en-GB" sz="3200" smtClean="0">
                <a:solidFill>
                  <a:schemeClr val="bg1"/>
                </a:solidFill>
                <a:effectLst>
                  <a:outerShdw blurRad="38100" dist="38100" dir="2700000" algn="tl">
                    <a:srgbClr val="000000"/>
                  </a:outerShdw>
                </a:effectLst>
                <a:latin typeface="Calibri" pitchFamily="34" charset="0"/>
              </a:rPr>
              <a:t>What</a:t>
            </a:r>
            <a:r>
              <a:rPr lang="en-GB" sz="3000" smtClean="0">
                <a:solidFill>
                  <a:schemeClr val="bg1"/>
                </a:solidFill>
                <a:effectLst>
                  <a:outerShdw blurRad="38100" dist="38100" dir="2700000" algn="tl">
                    <a:srgbClr val="000000"/>
                  </a:outerShdw>
                </a:effectLst>
                <a:latin typeface="Calibri" pitchFamily="34" charset="0"/>
              </a:rPr>
              <a:t> </a:t>
            </a:r>
            <a:r>
              <a:rPr lang="en-GB" sz="3200" smtClean="0">
                <a:solidFill>
                  <a:schemeClr val="bg1"/>
                </a:solidFill>
                <a:effectLst>
                  <a:outerShdw blurRad="38100" dist="38100" dir="2700000" algn="tl">
                    <a:srgbClr val="000000"/>
                  </a:outerShdw>
                </a:effectLst>
                <a:latin typeface="Calibri" pitchFamily="34" charset="0"/>
              </a:rPr>
              <a:t>we</a:t>
            </a:r>
            <a:r>
              <a:rPr lang="en-GB" sz="3000" smtClean="0">
                <a:solidFill>
                  <a:schemeClr val="bg1"/>
                </a:solidFill>
                <a:effectLst>
                  <a:outerShdw blurRad="38100" dist="38100" dir="2700000" algn="tl">
                    <a:srgbClr val="000000"/>
                  </a:outerShdw>
                </a:effectLst>
                <a:latin typeface="Calibri" pitchFamily="34" charset="0"/>
              </a:rPr>
              <a:t> </a:t>
            </a:r>
            <a:r>
              <a:rPr lang="en-GB" sz="3200" smtClean="0">
                <a:solidFill>
                  <a:schemeClr val="bg1"/>
                </a:solidFill>
                <a:effectLst>
                  <a:outerShdw blurRad="38100" dist="38100" dir="2700000" algn="tl">
                    <a:srgbClr val="000000"/>
                  </a:outerShdw>
                </a:effectLst>
                <a:latin typeface="Calibri" pitchFamily="34" charset="0"/>
              </a:rPr>
              <a:t>think</a:t>
            </a:r>
            <a:r>
              <a:rPr lang="en-GB" sz="3000" smtClean="0">
                <a:solidFill>
                  <a:schemeClr val="bg1"/>
                </a:solidFill>
                <a:effectLst>
                  <a:outerShdw blurRad="38100" dist="38100" dir="2700000" algn="tl">
                    <a:srgbClr val="000000"/>
                  </a:outerShdw>
                </a:effectLst>
                <a:latin typeface="Calibri" pitchFamily="34" charset="0"/>
              </a:rPr>
              <a:t> </a:t>
            </a:r>
            <a:r>
              <a:rPr lang="en-GB" sz="3200" smtClean="0">
                <a:solidFill>
                  <a:schemeClr val="bg1"/>
                </a:solidFill>
                <a:effectLst>
                  <a:outerShdw blurRad="38100" dist="38100" dir="2700000" algn="tl">
                    <a:srgbClr val="000000"/>
                  </a:outerShdw>
                </a:effectLst>
                <a:latin typeface="Calibri" pitchFamily="34" charset="0"/>
              </a:rPr>
              <a:t>we</a:t>
            </a:r>
            <a:r>
              <a:rPr lang="en-GB" sz="3000" smtClean="0">
                <a:solidFill>
                  <a:schemeClr val="bg1"/>
                </a:solidFill>
                <a:effectLst>
                  <a:outerShdw blurRad="38100" dist="38100" dir="2700000" algn="tl">
                    <a:srgbClr val="000000"/>
                  </a:outerShdw>
                </a:effectLst>
                <a:latin typeface="Calibri" pitchFamily="34" charset="0"/>
              </a:rPr>
              <a:t> </a:t>
            </a:r>
            <a:r>
              <a:rPr lang="en-GB" sz="3200" smtClean="0">
                <a:solidFill>
                  <a:schemeClr val="bg1"/>
                </a:solidFill>
                <a:effectLst>
                  <a:outerShdw blurRad="38100" dist="38100" dir="2700000" algn="tl">
                    <a:srgbClr val="000000"/>
                  </a:outerShdw>
                </a:effectLst>
                <a:latin typeface="Calibri" pitchFamily="34" charset="0"/>
              </a:rPr>
              <a:t>know</a:t>
            </a:r>
            <a:r>
              <a:rPr lang="en-GB" sz="3000" smtClean="0">
                <a:solidFill>
                  <a:schemeClr val="bg1"/>
                </a:solidFill>
                <a:effectLst>
                  <a:outerShdw blurRad="38100" dist="38100" dir="2700000" algn="tl">
                    <a:srgbClr val="000000"/>
                  </a:outerShdw>
                </a:effectLst>
                <a:latin typeface="Calibri" pitchFamily="34" charset="0"/>
              </a:rPr>
              <a:t> </a:t>
            </a:r>
            <a:r>
              <a:rPr lang="en-GB" sz="3200" smtClean="0">
                <a:solidFill>
                  <a:schemeClr val="bg1"/>
                </a:solidFill>
                <a:effectLst>
                  <a:outerShdw blurRad="38100" dist="38100" dir="2700000" algn="tl">
                    <a:srgbClr val="000000"/>
                  </a:outerShdw>
                </a:effectLst>
                <a:latin typeface="Calibri" pitchFamily="34" charset="0"/>
              </a:rPr>
              <a:t>about</a:t>
            </a:r>
            <a:r>
              <a:rPr lang="en-GB" sz="3000" smtClean="0">
                <a:solidFill>
                  <a:schemeClr val="bg1"/>
                </a:solidFill>
                <a:effectLst>
                  <a:outerShdw blurRad="38100" dist="38100" dir="2700000" algn="tl">
                    <a:srgbClr val="000000"/>
                  </a:outerShdw>
                </a:effectLst>
                <a:latin typeface="Calibri" pitchFamily="34" charset="0"/>
              </a:rPr>
              <a:t> </a:t>
            </a:r>
            <a:r>
              <a:rPr lang="en-GB" sz="3200" smtClean="0">
                <a:solidFill>
                  <a:schemeClr val="bg1"/>
                </a:solidFill>
                <a:effectLst>
                  <a:outerShdw blurRad="38100" dist="38100" dir="2700000" algn="tl">
                    <a:srgbClr val="000000"/>
                  </a:outerShdw>
                </a:effectLst>
                <a:latin typeface="Calibri" pitchFamily="34" charset="0"/>
              </a:rPr>
              <a:t>mantle</a:t>
            </a:r>
            <a:r>
              <a:rPr lang="en-GB" sz="3000" smtClean="0">
                <a:solidFill>
                  <a:schemeClr val="bg1"/>
                </a:solidFill>
                <a:effectLst>
                  <a:outerShdw blurRad="38100" dist="38100" dir="2700000" algn="tl">
                    <a:srgbClr val="000000"/>
                  </a:outerShdw>
                </a:effectLst>
                <a:latin typeface="Calibri" pitchFamily="34" charset="0"/>
              </a:rPr>
              <a:t> </a:t>
            </a:r>
            <a:r>
              <a:rPr lang="en-GB" sz="3200" smtClean="0">
                <a:solidFill>
                  <a:schemeClr val="bg1"/>
                </a:solidFill>
                <a:effectLst>
                  <a:outerShdw blurRad="38100" dist="38100" dir="2700000" algn="tl">
                    <a:srgbClr val="000000"/>
                  </a:outerShdw>
                </a:effectLst>
                <a:latin typeface="Calibri" pitchFamily="34" charset="0"/>
              </a:rPr>
              <a:t>processes</a:t>
            </a:r>
            <a:endParaRPr lang="en-GB" sz="3200">
              <a:solidFill>
                <a:schemeClr val="bg1"/>
              </a:solidFill>
              <a:effectLst>
                <a:outerShdw blurRad="38100" dist="38100" dir="2700000" algn="tl">
                  <a:srgbClr val="000000"/>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57090">
                                            <p:txEl>
                                              <p:pRg st="4" end="4"/>
                                            </p:txEl>
                                          </p:spTgt>
                                        </p:tgtEl>
                                        <p:attrNameLst>
                                          <p:attrName>style.visibility</p:attrName>
                                        </p:attrNameLst>
                                      </p:cBhvr>
                                      <p:to>
                                        <p:strVal val="visible"/>
                                      </p:to>
                                    </p:set>
                                    <p:animEffect transition="in" filter="fade">
                                      <p:cBhvr>
                                        <p:cTn id="7" dur="500"/>
                                        <p:tgtEl>
                                          <p:spTgt spid="857090">
                                            <p:txEl>
                                              <p:pRg st="4" end="4"/>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57090">
                                            <p:txEl>
                                              <p:pRg st="5" end="5"/>
                                            </p:txEl>
                                          </p:spTgt>
                                        </p:tgtEl>
                                        <p:attrNameLst>
                                          <p:attrName>style.visibility</p:attrName>
                                        </p:attrNameLst>
                                      </p:cBhvr>
                                      <p:to>
                                        <p:strVal val="visible"/>
                                      </p:to>
                                    </p:set>
                                    <p:animEffect transition="in" filter="fade">
                                      <p:cBhvr>
                                        <p:cTn id="11" dur="500"/>
                                        <p:tgtEl>
                                          <p:spTgt spid="857090">
                                            <p:txEl>
                                              <p:pRg st="5" end="5"/>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57090">
                                            <p:txEl>
                                              <p:pRg st="6" end="6"/>
                                            </p:txEl>
                                          </p:spTgt>
                                        </p:tgtEl>
                                        <p:attrNameLst>
                                          <p:attrName>style.visibility</p:attrName>
                                        </p:attrNameLst>
                                      </p:cBhvr>
                                      <p:to>
                                        <p:strVal val="visible"/>
                                      </p:to>
                                    </p:set>
                                    <p:animEffect transition="in" filter="fade">
                                      <p:cBhvr>
                                        <p:cTn id="15" dur="500"/>
                                        <p:tgtEl>
                                          <p:spTgt spid="857090">
                                            <p:txEl>
                                              <p:pRg st="6" end="6"/>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57090">
                                            <p:txEl>
                                              <p:pRg st="7" end="7"/>
                                            </p:txEl>
                                          </p:spTgt>
                                        </p:tgtEl>
                                        <p:attrNameLst>
                                          <p:attrName>style.visibility</p:attrName>
                                        </p:attrNameLst>
                                      </p:cBhvr>
                                      <p:to>
                                        <p:strVal val="visible"/>
                                      </p:to>
                                    </p:set>
                                    <p:animEffect transition="in" filter="fade">
                                      <p:cBhvr>
                                        <p:cTn id="19" dur="500"/>
                                        <p:tgtEl>
                                          <p:spTgt spid="857090">
                                            <p:txEl>
                                              <p:pRg st="7" end="7"/>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857090">
                                            <p:txEl>
                                              <p:pRg st="8" end="8"/>
                                            </p:txEl>
                                          </p:spTgt>
                                        </p:tgtEl>
                                        <p:attrNameLst>
                                          <p:attrName>style.visibility</p:attrName>
                                        </p:attrNameLst>
                                      </p:cBhvr>
                                      <p:to>
                                        <p:strVal val="visible"/>
                                      </p:to>
                                    </p:set>
                                    <p:animEffect transition="in" filter="fade">
                                      <p:cBhvr>
                                        <p:cTn id="23" dur="500"/>
                                        <p:tgtEl>
                                          <p:spTgt spid="857090">
                                            <p:txEl>
                                              <p:pRg st="8" end="8"/>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857090">
                                            <p:txEl>
                                              <p:pRg st="9" end="9"/>
                                            </p:txEl>
                                          </p:spTgt>
                                        </p:tgtEl>
                                        <p:attrNameLst>
                                          <p:attrName>style.visibility</p:attrName>
                                        </p:attrNameLst>
                                      </p:cBhvr>
                                      <p:to>
                                        <p:strVal val="visible"/>
                                      </p:to>
                                    </p:set>
                                    <p:animEffect transition="in" filter="fade">
                                      <p:cBhvr>
                                        <p:cTn id="27" dur="500"/>
                                        <p:tgtEl>
                                          <p:spTgt spid="857090">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7090" grpId="0" uiExpand="1" build="p"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842" name="Text Box 2"/>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en-GB" sz="3200" smtClean="0">
                <a:solidFill>
                  <a:schemeClr val="bg1"/>
                </a:solidFill>
                <a:effectLst>
                  <a:outerShdw blurRad="38100" dist="38100" dir="2700000" algn="tl">
                    <a:srgbClr val="000000"/>
                  </a:outerShdw>
                </a:effectLst>
                <a:latin typeface="Calibri" pitchFamily="34" charset="0"/>
              </a:rPr>
              <a:t>How a simple mantle melts</a:t>
            </a:r>
            <a:endParaRPr lang="en-GB" sz="3200">
              <a:solidFill>
                <a:schemeClr val="bg1"/>
              </a:solidFill>
              <a:effectLst>
                <a:outerShdw blurRad="38100" dist="38100" dir="2700000" algn="tl">
                  <a:srgbClr val="000000"/>
                </a:outerShdw>
              </a:effectLst>
              <a:latin typeface="Calibri" pitchFamily="34" charset="0"/>
            </a:endParaRPr>
          </a:p>
        </p:txBody>
      </p:sp>
      <p:sp>
        <p:nvSpPr>
          <p:cNvPr id="803846" name="Text Box 6"/>
          <p:cNvSpPr txBox="1">
            <a:spLocks noChangeArrowheads="1"/>
          </p:cNvSpPr>
          <p:nvPr/>
        </p:nvSpPr>
        <p:spPr bwMode="auto">
          <a:xfrm>
            <a:off x="0" y="2108200"/>
            <a:ext cx="9142413" cy="1066800"/>
          </a:xfrm>
          <a:prstGeom prst="rect">
            <a:avLst/>
          </a:prstGeom>
          <a:noFill/>
          <a:ln w="9525" algn="ctr">
            <a:noFill/>
            <a:miter lim="800000"/>
            <a:headEnd/>
            <a:tailEnd/>
          </a:ln>
          <a:effectLst/>
        </p:spPr>
        <p:txBody>
          <a:bodyPr>
            <a:spAutoFit/>
          </a:bodyPr>
          <a:lstStyle/>
          <a:p>
            <a:pPr algn="ctr">
              <a:defRPr/>
            </a:pPr>
            <a:r>
              <a:rPr lang="en-GB" sz="3200" smtClean="0">
                <a:solidFill>
                  <a:schemeClr val="bg1"/>
                </a:solidFill>
                <a:effectLst>
                  <a:outerShdw blurRad="38100" dist="38100" dir="2700000" algn="tl">
                    <a:srgbClr val="000000"/>
                  </a:outerShdw>
                </a:effectLst>
                <a:latin typeface="Calibri" pitchFamily="34" charset="0"/>
              </a:rPr>
              <a:t>0.380 Opx + 0.710 Cpx + 0.130 Sp =</a:t>
            </a:r>
          </a:p>
          <a:p>
            <a:pPr algn="ctr">
              <a:defRPr/>
            </a:pPr>
            <a:r>
              <a:rPr lang="en-GB" sz="3200" smtClean="0">
                <a:solidFill>
                  <a:schemeClr val="bg1"/>
                </a:solidFill>
                <a:effectLst>
                  <a:outerShdw blurRad="38100" dist="38100" dir="2700000" algn="tl">
                    <a:srgbClr val="000000"/>
                  </a:outerShdw>
                </a:effectLst>
                <a:latin typeface="Calibri" pitchFamily="34" charset="0"/>
              </a:rPr>
              <a:t>1.000 Liq + 0.220 Ol</a:t>
            </a:r>
            <a:endParaRPr lang="en-GB" sz="3200">
              <a:solidFill>
                <a:schemeClr val="bg1"/>
              </a:solidFill>
              <a:effectLst>
                <a:outerShdw blurRad="38100" dist="38100" dir="2700000" algn="tl">
                  <a:srgbClr val="000000"/>
                </a:outerShdw>
              </a:effectLst>
              <a:latin typeface="Calibri" pitchFamily="34" charset="0"/>
            </a:endParaRPr>
          </a:p>
        </p:txBody>
      </p:sp>
      <p:sp>
        <p:nvSpPr>
          <p:cNvPr id="803847" name="Text Box 7"/>
          <p:cNvSpPr txBox="1">
            <a:spLocks noChangeArrowheads="1"/>
          </p:cNvSpPr>
          <p:nvPr/>
        </p:nvSpPr>
        <p:spPr bwMode="auto">
          <a:xfrm>
            <a:off x="265113" y="2135188"/>
            <a:ext cx="663575" cy="641350"/>
          </a:xfrm>
          <a:prstGeom prst="rect">
            <a:avLst/>
          </a:prstGeom>
          <a:noFill/>
          <a:ln w="9525" algn="ctr">
            <a:noFill/>
            <a:miter lim="800000"/>
            <a:headEnd/>
            <a:tailEnd/>
          </a:ln>
          <a:effectLst/>
        </p:spPr>
        <p:txBody>
          <a:bodyPr>
            <a:spAutoFit/>
          </a:bodyPr>
          <a:lstStyle/>
          <a:p>
            <a:pPr>
              <a:spcBef>
                <a:spcPct val="50000"/>
              </a:spcBef>
              <a:defRPr/>
            </a:pPr>
            <a:r>
              <a:rPr lang="en-GB" sz="3600" smtClean="0">
                <a:solidFill>
                  <a:srgbClr val="FFFF00"/>
                </a:solidFill>
                <a:effectLst>
                  <a:outerShdw blurRad="38100" dist="38100" dir="2700000" algn="tl">
                    <a:srgbClr val="000000"/>
                  </a:outerShdw>
                </a:effectLst>
                <a:latin typeface="Calibri" pitchFamily="34" charset="0"/>
              </a:rPr>
              <a:t>1</a:t>
            </a:r>
            <a:endParaRPr lang="en-GB" sz="3600">
              <a:solidFill>
                <a:srgbClr val="FFFF00"/>
              </a:solidFill>
              <a:effectLst>
                <a:outerShdw blurRad="38100" dist="38100" dir="2700000" algn="tl">
                  <a:srgbClr val="000000"/>
                </a:outerShdw>
              </a:effectLst>
              <a:latin typeface="Calibri" pitchFamily="34" charset="0"/>
            </a:endParaRPr>
          </a:p>
        </p:txBody>
      </p:sp>
      <p:sp>
        <p:nvSpPr>
          <p:cNvPr id="803848" name="Text Box 8"/>
          <p:cNvSpPr txBox="1">
            <a:spLocks noChangeArrowheads="1"/>
          </p:cNvSpPr>
          <p:nvPr/>
        </p:nvSpPr>
        <p:spPr bwMode="auto">
          <a:xfrm>
            <a:off x="265113" y="3325813"/>
            <a:ext cx="663575" cy="641350"/>
          </a:xfrm>
          <a:prstGeom prst="rect">
            <a:avLst/>
          </a:prstGeom>
          <a:noFill/>
          <a:ln w="9525" algn="ctr">
            <a:noFill/>
            <a:miter lim="800000"/>
            <a:headEnd/>
            <a:tailEnd/>
          </a:ln>
          <a:effectLst/>
        </p:spPr>
        <p:txBody>
          <a:bodyPr>
            <a:spAutoFit/>
          </a:bodyPr>
          <a:lstStyle/>
          <a:p>
            <a:pPr>
              <a:spcBef>
                <a:spcPct val="50000"/>
              </a:spcBef>
              <a:defRPr/>
            </a:pPr>
            <a:r>
              <a:rPr lang="en-GB" sz="3600" smtClean="0">
                <a:solidFill>
                  <a:srgbClr val="FFFF00"/>
                </a:solidFill>
                <a:effectLst>
                  <a:outerShdw blurRad="38100" dist="38100" dir="2700000" algn="tl">
                    <a:srgbClr val="000000"/>
                  </a:outerShdw>
                </a:effectLst>
                <a:latin typeface="Calibri" pitchFamily="34" charset="0"/>
              </a:rPr>
              <a:t>2</a:t>
            </a:r>
            <a:endParaRPr lang="en-GB" sz="3600">
              <a:solidFill>
                <a:srgbClr val="FFFF00"/>
              </a:solidFill>
              <a:effectLst>
                <a:outerShdw blurRad="38100" dist="38100" dir="2700000" algn="tl">
                  <a:srgbClr val="000000"/>
                </a:outerShdw>
              </a:effectLst>
              <a:latin typeface="Calibri" pitchFamily="34" charset="0"/>
            </a:endParaRPr>
          </a:p>
        </p:txBody>
      </p:sp>
      <p:sp>
        <p:nvSpPr>
          <p:cNvPr id="803849" name="Text Box 9"/>
          <p:cNvSpPr txBox="1">
            <a:spLocks noChangeArrowheads="1"/>
          </p:cNvSpPr>
          <p:nvPr/>
        </p:nvSpPr>
        <p:spPr bwMode="auto">
          <a:xfrm>
            <a:off x="346075" y="782638"/>
            <a:ext cx="8451850" cy="1128712"/>
          </a:xfrm>
          <a:prstGeom prst="rect">
            <a:avLst/>
          </a:prstGeom>
          <a:noFill/>
          <a:ln w="9525" algn="ctr">
            <a:noFill/>
            <a:miter lim="800000"/>
            <a:headEnd/>
            <a:tailEnd/>
          </a:ln>
          <a:effectLst/>
        </p:spPr>
        <p:txBody>
          <a:bodyPr wrap="square">
            <a:spAutoFit/>
          </a:bodyPr>
          <a:lstStyle/>
          <a:p>
            <a:pPr>
              <a:spcBef>
                <a:spcPct val="50000"/>
              </a:spcBef>
              <a:defRPr/>
            </a:pPr>
            <a:r>
              <a:rPr lang="en-GB" sz="3000" smtClean="0">
                <a:solidFill>
                  <a:schemeClr val="bg1"/>
                </a:solidFill>
                <a:effectLst>
                  <a:outerShdw blurRad="38100" dist="38100" dir="2700000" algn="tl">
                    <a:srgbClr val="000000"/>
                  </a:outerShdw>
                </a:effectLst>
                <a:latin typeface="Calibri" pitchFamily="34" charset="0"/>
              </a:rPr>
              <a:t>Here are two other melting reactions obtained from a spinel fertile lherzolite</a:t>
            </a:r>
            <a:r>
              <a:rPr lang="en-GB" sz="3000" smtClean="0">
                <a:solidFill>
                  <a:srgbClr val="FF6600"/>
                </a:solidFill>
                <a:effectLst>
                  <a:outerShdw blurRad="38100" dist="38100" dir="2700000" algn="tl">
                    <a:srgbClr val="000000"/>
                  </a:outerShdw>
                </a:effectLst>
                <a:latin typeface="Calibri" pitchFamily="34" charset="0"/>
              </a:rPr>
              <a:t> </a:t>
            </a:r>
            <a:r>
              <a:rPr lang="en-GB" sz="3800" smtClean="0">
                <a:solidFill>
                  <a:srgbClr val="FFFF00"/>
                </a:solidFill>
                <a:effectLst>
                  <a:outerShdw blurRad="38100" dist="38100" dir="2700000" algn="tl">
                    <a:srgbClr val="000000"/>
                  </a:outerShdw>
                </a:effectLst>
                <a:latin typeface="Calibri" pitchFamily="34" charset="0"/>
              </a:rPr>
              <a:t>@ 1 GPa:</a:t>
            </a:r>
            <a:endParaRPr lang="en-GB" sz="3800">
              <a:solidFill>
                <a:srgbClr val="FFFF00"/>
              </a:solidFill>
              <a:effectLst>
                <a:outerShdw blurRad="38100" dist="38100" dir="2700000" algn="tl">
                  <a:srgbClr val="000000"/>
                </a:outerShdw>
              </a:effectLst>
              <a:latin typeface="Calibri" pitchFamily="34" charset="0"/>
            </a:endParaRPr>
          </a:p>
        </p:txBody>
      </p:sp>
      <p:sp>
        <p:nvSpPr>
          <p:cNvPr id="803850" name="Rectangle 10"/>
          <p:cNvSpPr>
            <a:spLocks noChangeArrowheads="1"/>
          </p:cNvSpPr>
          <p:nvPr/>
        </p:nvSpPr>
        <p:spPr bwMode="auto">
          <a:xfrm>
            <a:off x="0" y="6262688"/>
            <a:ext cx="9144000" cy="595312"/>
          </a:xfrm>
          <a:prstGeom prst="rect">
            <a:avLst/>
          </a:prstGeom>
          <a:solidFill>
            <a:schemeClr val="tx1"/>
          </a:solidFill>
          <a:ln w="9525" algn="ctr">
            <a:noFill/>
            <a:miter lim="800000"/>
            <a:headEnd/>
            <a:tailEnd/>
          </a:ln>
          <a:effectLst/>
        </p:spPr>
        <p:txBody>
          <a:bodyPr wrap="none" anchor="ctr"/>
          <a:lstStyle/>
          <a:p>
            <a:pPr>
              <a:defRPr/>
            </a:pPr>
            <a:endParaRPr lang="en-GB">
              <a:latin typeface="Calibri" pitchFamily="34" charset="0"/>
            </a:endParaRPr>
          </a:p>
        </p:txBody>
      </p:sp>
      <p:sp>
        <p:nvSpPr>
          <p:cNvPr id="803845" name="Text Box 5"/>
          <p:cNvSpPr txBox="1">
            <a:spLocks noChangeArrowheads="1"/>
          </p:cNvSpPr>
          <p:nvPr/>
        </p:nvSpPr>
        <p:spPr bwMode="auto">
          <a:xfrm>
            <a:off x="346076" y="6216650"/>
            <a:ext cx="7108824" cy="641350"/>
          </a:xfrm>
          <a:prstGeom prst="rect">
            <a:avLst/>
          </a:prstGeom>
          <a:noFill/>
          <a:ln w="9525" algn="ctr">
            <a:noFill/>
            <a:miter lim="800000"/>
            <a:headEnd/>
            <a:tailEnd/>
          </a:ln>
          <a:effectLst/>
        </p:spPr>
        <p:txBody>
          <a:bodyPr wrap="square">
            <a:spAutoFit/>
          </a:bodyPr>
          <a:lstStyle/>
          <a:p>
            <a:pPr>
              <a:defRPr/>
            </a:pPr>
            <a:r>
              <a:rPr lang="en-GB" dirty="0" smtClean="0">
                <a:solidFill>
                  <a:schemeClr val="bg1"/>
                </a:solidFill>
                <a:effectLst>
                  <a:outerShdw blurRad="38100" dist="38100" dir="2700000" algn="tl">
                    <a:srgbClr val="000000"/>
                  </a:outerShdw>
                </a:effectLst>
                <a:latin typeface="Calibri" pitchFamily="34" charset="0"/>
              </a:rPr>
              <a:t>1 = </a:t>
            </a:r>
            <a:r>
              <a:rPr lang="en-GB" dirty="0" smtClean="0">
                <a:solidFill>
                  <a:schemeClr val="bg1"/>
                </a:solidFill>
                <a:effectLst>
                  <a:outerShdw blurRad="38100" dist="38100" dir="2700000" algn="tl">
                    <a:srgbClr val="000000"/>
                  </a:outerShdw>
                </a:effectLst>
                <a:latin typeface="Calibri" pitchFamily="34" charset="0"/>
              </a:rPr>
              <a:t>Baker </a:t>
            </a:r>
            <a:r>
              <a:rPr lang="en-GB" dirty="0" smtClean="0">
                <a:solidFill>
                  <a:schemeClr val="bg1"/>
                </a:solidFill>
                <a:effectLst>
                  <a:outerShdw blurRad="38100" dist="38100" dir="2700000" algn="tl">
                    <a:srgbClr val="000000"/>
                  </a:outerShdw>
                </a:effectLst>
                <a:latin typeface="Calibri" pitchFamily="34" charset="0"/>
              </a:rPr>
              <a:t>and </a:t>
            </a:r>
            <a:r>
              <a:rPr lang="en-GB" dirty="0" smtClean="0">
                <a:solidFill>
                  <a:schemeClr val="bg1"/>
                </a:solidFill>
                <a:effectLst>
                  <a:outerShdw blurRad="38100" dist="38100" dir="2700000" algn="tl">
                    <a:srgbClr val="000000"/>
                  </a:outerShdw>
                </a:effectLst>
                <a:latin typeface="Calibri" pitchFamily="34" charset="0"/>
              </a:rPr>
              <a:t>Stolper, 1994 (</a:t>
            </a:r>
            <a:r>
              <a:rPr lang="en-GB" dirty="0" err="1" smtClean="0">
                <a:solidFill>
                  <a:schemeClr val="bg1"/>
                </a:solidFill>
                <a:effectLst>
                  <a:outerShdw blurRad="38100" dist="38100" dir="2700000" algn="tl">
                    <a:srgbClr val="000000"/>
                  </a:outerShdw>
                </a:effectLst>
                <a:latin typeface="Calibri" pitchFamily="34" charset="0"/>
              </a:rPr>
              <a:t>Geochim</a:t>
            </a:r>
            <a:r>
              <a:rPr lang="en-GB" dirty="0" smtClean="0">
                <a:solidFill>
                  <a:schemeClr val="bg1"/>
                </a:solidFill>
                <a:effectLst>
                  <a:outerShdw blurRad="38100" dist="38100" dir="2700000" algn="tl">
                    <a:srgbClr val="000000"/>
                  </a:outerShdw>
                </a:effectLst>
                <a:latin typeface="Calibri" pitchFamily="34" charset="0"/>
              </a:rPr>
              <a:t>. </a:t>
            </a:r>
            <a:r>
              <a:rPr lang="en-GB" dirty="0" err="1" smtClean="0">
                <a:solidFill>
                  <a:schemeClr val="bg1"/>
                </a:solidFill>
                <a:effectLst>
                  <a:outerShdw blurRad="38100" dist="38100" dir="2700000" algn="tl">
                    <a:srgbClr val="000000"/>
                  </a:outerShdw>
                </a:effectLst>
                <a:latin typeface="Calibri" pitchFamily="34" charset="0"/>
              </a:rPr>
              <a:t>Cosmochim</a:t>
            </a:r>
            <a:r>
              <a:rPr lang="en-GB" dirty="0" smtClean="0">
                <a:solidFill>
                  <a:schemeClr val="bg1"/>
                </a:solidFill>
                <a:effectLst>
                  <a:outerShdw blurRad="38100" dist="38100" dir="2700000" algn="tl">
                    <a:srgbClr val="000000"/>
                  </a:outerShdw>
                </a:effectLst>
                <a:latin typeface="Calibri" pitchFamily="34" charset="0"/>
              </a:rPr>
              <a:t>. </a:t>
            </a:r>
            <a:r>
              <a:rPr lang="en-GB" dirty="0" err="1" smtClean="0">
                <a:solidFill>
                  <a:schemeClr val="bg1"/>
                </a:solidFill>
                <a:effectLst>
                  <a:outerShdw blurRad="38100" dist="38100" dir="2700000" algn="tl">
                    <a:srgbClr val="000000"/>
                  </a:outerShdw>
                </a:effectLst>
                <a:latin typeface="Calibri" pitchFamily="34" charset="0"/>
              </a:rPr>
              <a:t>Acta</a:t>
            </a:r>
            <a:r>
              <a:rPr lang="en-GB" dirty="0" smtClean="0">
                <a:solidFill>
                  <a:schemeClr val="bg1"/>
                </a:solidFill>
                <a:effectLst>
                  <a:outerShdw blurRad="38100" dist="38100" dir="2700000" algn="tl">
                    <a:srgbClr val="000000"/>
                  </a:outerShdw>
                </a:effectLst>
                <a:latin typeface="Calibri" pitchFamily="34" charset="0"/>
              </a:rPr>
              <a:t>., 58, </a:t>
            </a:r>
            <a:r>
              <a:rPr lang="en-GB" dirty="0" smtClean="0">
                <a:solidFill>
                  <a:schemeClr val="bg1"/>
                </a:solidFill>
                <a:effectLst>
                  <a:outerShdw blurRad="38100" dist="38100" dir="2700000" algn="tl">
                    <a:srgbClr val="000000"/>
                  </a:outerShdw>
                </a:effectLst>
                <a:latin typeface="Calibri" pitchFamily="34" charset="0"/>
              </a:rPr>
              <a:t>2811-2827)</a:t>
            </a:r>
            <a:endParaRPr lang="en-GB" dirty="0" smtClean="0">
              <a:solidFill>
                <a:schemeClr val="bg1"/>
              </a:solidFill>
              <a:effectLst>
                <a:outerShdw blurRad="38100" dist="38100" dir="2700000" algn="tl">
                  <a:srgbClr val="000000"/>
                </a:outerShdw>
              </a:effectLst>
              <a:latin typeface="Calibri" pitchFamily="34" charset="0"/>
            </a:endParaRPr>
          </a:p>
          <a:p>
            <a:pPr>
              <a:defRPr/>
            </a:pPr>
            <a:r>
              <a:rPr lang="en-GB" dirty="0" smtClean="0">
                <a:solidFill>
                  <a:schemeClr val="bg1"/>
                </a:solidFill>
                <a:effectLst>
                  <a:outerShdw blurRad="38100" dist="38100" dir="2700000" algn="tl">
                    <a:srgbClr val="000000"/>
                  </a:outerShdw>
                </a:effectLst>
                <a:latin typeface="Calibri" pitchFamily="34" charset="0"/>
              </a:rPr>
              <a:t>2 = </a:t>
            </a:r>
            <a:r>
              <a:rPr lang="en-GB" dirty="0" err="1" smtClean="0">
                <a:solidFill>
                  <a:schemeClr val="bg1"/>
                </a:solidFill>
                <a:effectLst>
                  <a:outerShdw blurRad="38100" dist="38100" dir="2700000" algn="tl">
                    <a:srgbClr val="000000"/>
                  </a:outerShdw>
                </a:effectLst>
                <a:latin typeface="Calibri" pitchFamily="34" charset="0"/>
              </a:rPr>
              <a:t>Falloon</a:t>
            </a:r>
            <a:r>
              <a:rPr lang="en-GB" dirty="0" smtClean="0">
                <a:solidFill>
                  <a:schemeClr val="bg1"/>
                </a:solidFill>
                <a:effectLst>
                  <a:outerShdw blurRad="38100" dist="38100" dir="2700000" algn="tl">
                    <a:srgbClr val="000000"/>
                  </a:outerShdw>
                </a:effectLst>
                <a:latin typeface="Calibri" pitchFamily="34" charset="0"/>
              </a:rPr>
              <a:t> </a:t>
            </a:r>
            <a:r>
              <a:rPr lang="en-GB" dirty="0" smtClean="0">
                <a:solidFill>
                  <a:schemeClr val="bg1"/>
                </a:solidFill>
                <a:effectLst>
                  <a:outerShdw blurRad="38100" dist="38100" dir="2700000" algn="tl">
                    <a:srgbClr val="000000"/>
                  </a:outerShdw>
                </a:effectLst>
                <a:latin typeface="Calibri" pitchFamily="34" charset="0"/>
              </a:rPr>
              <a:t>et </a:t>
            </a:r>
            <a:r>
              <a:rPr lang="en-GB" dirty="0" smtClean="0">
                <a:solidFill>
                  <a:schemeClr val="bg1"/>
                </a:solidFill>
                <a:effectLst>
                  <a:outerShdw blurRad="38100" dist="38100" dir="2700000" algn="tl">
                    <a:srgbClr val="000000"/>
                  </a:outerShdw>
                </a:effectLst>
                <a:latin typeface="Calibri" pitchFamily="34" charset="0"/>
              </a:rPr>
              <a:t>al., 2008 (J</a:t>
            </a:r>
            <a:r>
              <a:rPr lang="en-GB" dirty="0" smtClean="0">
                <a:solidFill>
                  <a:schemeClr val="bg1"/>
                </a:solidFill>
                <a:effectLst>
                  <a:outerShdw blurRad="38100" dist="38100" dir="2700000" algn="tl">
                    <a:srgbClr val="000000"/>
                  </a:outerShdw>
                </a:effectLst>
                <a:latin typeface="Calibri" pitchFamily="34" charset="0"/>
              </a:rPr>
              <a:t>. Petrol., 49, </a:t>
            </a:r>
            <a:r>
              <a:rPr lang="en-GB" dirty="0" smtClean="0">
                <a:solidFill>
                  <a:schemeClr val="bg1"/>
                </a:solidFill>
                <a:effectLst>
                  <a:outerShdw blurRad="38100" dist="38100" dir="2700000" algn="tl">
                    <a:srgbClr val="000000"/>
                  </a:outerShdw>
                </a:effectLst>
                <a:latin typeface="Calibri" pitchFamily="34" charset="0"/>
              </a:rPr>
              <a:t>591-613)</a:t>
            </a:r>
            <a:endParaRPr lang="en-GB" dirty="0">
              <a:solidFill>
                <a:schemeClr val="bg1"/>
              </a:solidFill>
              <a:effectLst>
                <a:outerShdw blurRad="38100" dist="38100" dir="2700000" algn="tl">
                  <a:srgbClr val="000000"/>
                </a:outerShdw>
              </a:effectLst>
              <a:latin typeface="Calibri" pitchFamily="34" charset="0"/>
            </a:endParaRPr>
          </a:p>
        </p:txBody>
      </p:sp>
      <p:sp>
        <p:nvSpPr>
          <p:cNvPr id="803851" name="Text Box 11"/>
          <p:cNvSpPr txBox="1">
            <a:spLocks noChangeArrowheads="1"/>
          </p:cNvSpPr>
          <p:nvPr/>
        </p:nvSpPr>
        <p:spPr bwMode="auto">
          <a:xfrm>
            <a:off x="346076" y="4494213"/>
            <a:ext cx="8450262" cy="1569660"/>
          </a:xfrm>
          <a:prstGeom prst="rect">
            <a:avLst/>
          </a:prstGeom>
          <a:noFill/>
          <a:ln w="9525" algn="ctr">
            <a:noFill/>
            <a:miter lim="800000"/>
            <a:headEnd/>
            <a:tailEnd/>
          </a:ln>
          <a:effectLst/>
        </p:spPr>
        <p:txBody>
          <a:bodyPr wrap="square">
            <a:spAutoFit/>
          </a:bodyPr>
          <a:lstStyle/>
          <a:p>
            <a:pPr algn="ctr">
              <a:defRPr/>
            </a:pPr>
            <a:r>
              <a:rPr lang="en-GB" sz="3200" smtClean="0">
                <a:solidFill>
                  <a:schemeClr val="bg1"/>
                </a:solidFill>
                <a:effectLst>
                  <a:outerShdw blurRad="38100" dist="38100" dir="2700000" algn="tl">
                    <a:srgbClr val="000000"/>
                  </a:outerShdw>
                </a:effectLst>
                <a:latin typeface="Calibri" pitchFamily="34" charset="0"/>
              </a:rPr>
              <a:t>These two equations differ substantially in several aspects but they have a common feature:</a:t>
            </a:r>
            <a:r>
              <a:rPr lang="en-GB" sz="3200" smtClean="0">
                <a:solidFill>
                  <a:srgbClr val="FF6600"/>
                </a:solidFill>
                <a:effectLst>
                  <a:outerShdw blurRad="38100" dist="38100" dir="2700000" algn="tl">
                    <a:srgbClr val="000000"/>
                  </a:outerShdw>
                </a:effectLst>
                <a:latin typeface="Calibri" pitchFamily="34" charset="0"/>
              </a:rPr>
              <a:t> </a:t>
            </a:r>
            <a:r>
              <a:rPr lang="en-GB" sz="3200" smtClean="0">
                <a:solidFill>
                  <a:srgbClr val="FFFF00"/>
                </a:solidFill>
                <a:effectLst>
                  <a:outerShdw blurRad="38100" dist="38100" dir="2700000" algn="tl">
                    <a:srgbClr val="000000"/>
                  </a:outerShdw>
                </a:effectLst>
                <a:latin typeface="Calibri" pitchFamily="34" charset="0"/>
              </a:rPr>
              <a:t>Cpx enters the melt more than Opx.</a:t>
            </a:r>
            <a:endParaRPr lang="en-GB" sz="3200">
              <a:solidFill>
                <a:srgbClr val="FFFF00"/>
              </a:solidFill>
              <a:effectLst>
                <a:outerShdw blurRad="38100" dist="38100" dir="2700000" algn="tl">
                  <a:srgbClr val="000000"/>
                </a:outerShdw>
              </a:effectLst>
              <a:latin typeface="Calibri" pitchFamily="34" charset="0"/>
            </a:endParaRPr>
          </a:p>
        </p:txBody>
      </p:sp>
      <p:sp>
        <p:nvSpPr>
          <p:cNvPr id="803852" name="Text Box 12"/>
          <p:cNvSpPr txBox="1">
            <a:spLocks noChangeArrowheads="1"/>
          </p:cNvSpPr>
          <p:nvPr/>
        </p:nvSpPr>
        <p:spPr bwMode="auto">
          <a:xfrm>
            <a:off x="0" y="3344863"/>
            <a:ext cx="9142413" cy="1066800"/>
          </a:xfrm>
          <a:prstGeom prst="rect">
            <a:avLst/>
          </a:prstGeom>
          <a:noFill/>
          <a:ln w="9525" algn="ctr">
            <a:noFill/>
            <a:miter lim="800000"/>
            <a:headEnd/>
            <a:tailEnd/>
          </a:ln>
          <a:effectLst/>
        </p:spPr>
        <p:txBody>
          <a:bodyPr>
            <a:spAutoFit/>
          </a:bodyPr>
          <a:lstStyle/>
          <a:p>
            <a:pPr algn="ctr">
              <a:defRPr/>
            </a:pPr>
            <a:r>
              <a:rPr lang="en-GB" sz="3200" smtClean="0">
                <a:solidFill>
                  <a:schemeClr val="bg1"/>
                </a:solidFill>
                <a:effectLst>
                  <a:outerShdw blurRad="38100" dist="38100" dir="2700000" algn="tl">
                    <a:srgbClr val="000000"/>
                  </a:outerShdw>
                </a:effectLst>
                <a:latin typeface="Calibri" pitchFamily="34" charset="0"/>
              </a:rPr>
              <a:t>0.090 Opx + 0.907 Cpx + 0.039 Sp =</a:t>
            </a:r>
          </a:p>
          <a:p>
            <a:pPr algn="ctr">
              <a:defRPr/>
            </a:pPr>
            <a:r>
              <a:rPr lang="en-GB" sz="3200" smtClean="0">
                <a:solidFill>
                  <a:schemeClr val="bg1"/>
                </a:solidFill>
                <a:effectLst>
                  <a:outerShdw blurRad="38100" dist="38100" dir="2700000" algn="tl">
                    <a:srgbClr val="000000"/>
                  </a:outerShdw>
                </a:effectLst>
                <a:latin typeface="Calibri" pitchFamily="34" charset="0"/>
              </a:rPr>
              <a:t>1.002 Liq + 0.034 Ol</a:t>
            </a:r>
            <a:endParaRPr lang="en-GB" sz="3200">
              <a:solidFill>
                <a:schemeClr val="bg1"/>
              </a:solidFill>
              <a:effectLst>
                <a:outerShdw blurRad="38100" dist="38100" dir="2700000" algn="tl">
                  <a:srgbClr val="000000"/>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03849"/>
                                        </p:tgtEl>
                                        <p:attrNameLst>
                                          <p:attrName>style.visibility</p:attrName>
                                        </p:attrNameLst>
                                      </p:cBhvr>
                                      <p:to>
                                        <p:strVal val="visible"/>
                                      </p:to>
                                    </p:set>
                                    <p:animEffect transition="in" filter="fade">
                                      <p:cBhvr>
                                        <p:cTn id="7" dur="500"/>
                                        <p:tgtEl>
                                          <p:spTgt spid="80384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03847"/>
                                        </p:tgtEl>
                                        <p:attrNameLst>
                                          <p:attrName>style.visibility</p:attrName>
                                        </p:attrNameLst>
                                      </p:cBhvr>
                                      <p:to>
                                        <p:strVal val="visible"/>
                                      </p:to>
                                    </p:set>
                                    <p:animEffect transition="in" filter="fade">
                                      <p:cBhvr>
                                        <p:cTn id="12" dur="500"/>
                                        <p:tgtEl>
                                          <p:spTgt spid="803847"/>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803846"/>
                                        </p:tgtEl>
                                        <p:attrNameLst>
                                          <p:attrName>style.visibility</p:attrName>
                                        </p:attrNameLst>
                                      </p:cBhvr>
                                      <p:to>
                                        <p:strVal val="visible"/>
                                      </p:to>
                                    </p:set>
                                    <p:animEffect transition="in" filter="fade">
                                      <p:cBhvr>
                                        <p:cTn id="16" dur="500"/>
                                        <p:tgtEl>
                                          <p:spTgt spid="803846"/>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803845">
                                            <p:txEl>
                                              <p:pRg st="0" end="0"/>
                                            </p:txEl>
                                          </p:spTgt>
                                        </p:tgtEl>
                                        <p:attrNameLst>
                                          <p:attrName>style.visibility</p:attrName>
                                        </p:attrNameLst>
                                      </p:cBhvr>
                                      <p:to>
                                        <p:strVal val="visible"/>
                                      </p:to>
                                    </p:set>
                                    <p:animEffect transition="in" filter="fade">
                                      <p:cBhvr>
                                        <p:cTn id="20" dur="500"/>
                                        <p:tgtEl>
                                          <p:spTgt spid="80384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03848"/>
                                        </p:tgtEl>
                                        <p:attrNameLst>
                                          <p:attrName>style.visibility</p:attrName>
                                        </p:attrNameLst>
                                      </p:cBhvr>
                                      <p:to>
                                        <p:strVal val="visible"/>
                                      </p:to>
                                    </p:set>
                                    <p:animEffect transition="in" filter="fade">
                                      <p:cBhvr>
                                        <p:cTn id="25" dur="500"/>
                                        <p:tgtEl>
                                          <p:spTgt spid="803848"/>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803852"/>
                                        </p:tgtEl>
                                        <p:attrNameLst>
                                          <p:attrName>style.visibility</p:attrName>
                                        </p:attrNameLst>
                                      </p:cBhvr>
                                      <p:to>
                                        <p:strVal val="visible"/>
                                      </p:to>
                                    </p:set>
                                    <p:animEffect transition="in" filter="fade">
                                      <p:cBhvr>
                                        <p:cTn id="29" dur="500"/>
                                        <p:tgtEl>
                                          <p:spTgt spid="803852"/>
                                        </p:tgtEl>
                                      </p:cBhvr>
                                    </p:animEffect>
                                  </p:childTnLst>
                                </p:cTn>
                              </p:par>
                            </p:childTnLst>
                          </p:cTn>
                        </p:par>
                        <p:par>
                          <p:cTn id="30" fill="hold">
                            <p:stCondLst>
                              <p:cond delay="1000"/>
                            </p:stCondLst>
                            <p:childTnLst>
                              <p:par>
                                <p:cTn id="31" presetID="10" presetClass="entr" presetSubtype="0" fill="hold" nodeType="afterEffect">
                                  <p:stCondLst>
                                    <p:cond delay="0"/>
                                  </p:stCondLst>
                                  <p:childTnLst>
                                    <p:set>
                                      <p:cBhvr>
                                        <p:cTn id="32" dur="1" fill="hold">
                                          <p:stCondLst>
                                            <p:cond delay="0"/>
                                          </p:stCondLst>
                                        </p:cTn>
                                        <p:tgtEl>
                                          <p:spTgt spid="803845">
                                            <p:txEl>
                                              <p:pRg st="1" end="1"/>
                                            </p:txEl>
                                          </p:spTgt>
                                        </p:tgtEl>
                                        <p:attrNameLst>
                                          <p:attrName>style.visibility</p:attrName>
                                        </p:attrNameLst>
                                      </p:cBhvr>
                                      <p:to>
                                        <p:strVal val="visible"/>
                                      </p:to>
                                    </p:set>
                                    <p:animEffect transition="in" filter="fade">
                                      <p:cBhvr>
                                        <p:cTn id="33" dur="500"/>
                                        <p:tgtEl>
                                          <p:spTgt spid="803845">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803851">
                                            <p:txEl>
                                              <p:pRg st="0" end="0"/>
                                            </p:txEl>
                                          </p:spTgt>
                                        </p:tgtEl>
                                        <p:attrNameLst>
                                          <p:attrName>style.visibility</p:attrName>
                                        </p:attrNameLst>
                                      </p:cBhvr>
                                      <p:to>
                                        <p:strVal val="visible"/>
                                      </p:to>
                                    </p:set>
                                    <p:animEffect transition="in" filter="fade">
                                      <p:cBhvr>
                                        <p:cTn id="38" dur="500"/>
                                        <p:tgtEl>
                                          <p:spTgt spid="8038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3846" grpId="0"/>
      <p:bldP spid="803847" grpId="0"/>
      <p:bldP spid="803848" grpId="0"/>
      <p:bldP spid="803849" grpId="0"/>
      <p:bldP spid="803852"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7938" name="Text Box 2"/>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en-GB" sz="3200" smtClean="0">
                <a:solidFill>
                  <a:schemeClr val="bg1"/>
                </a:solidFill>
                <a:effectLst>
                  <a:outerShdw blurRad="38100" dist="38100" dir="2700000" algn="tl">
                    <a:srgbClr val="000000"/>
                  </a:outerShdw>
                </a:effectLst>
                <a:latin typeface="Calibri" pitchFamily="34" charset="0"/>
              </a:rPr>
              <a:t>How a simple mantle melts</a:t>
            </a:r>
            <a:endParaRPr lang="en-GB" sz="3200">
              <a:solidFill>
                <a:schemeClr val="bg1"/>
              </a:solidFill>
              <a:effectLst>
                <a:outerShdw blurRad="38100" dist="38100" dir="2700000" algn="tl">
                  <a:srgbClr val="000000"/>
                </a:outerShdw>
              </a:effectLst>
              <a:latin typeface="Calibri" pitchFamily="34" charset="0"/>
            </a:endParaRPr>
          </a:p>
        </p:txBody>
      </p:sp>
      <p:sp>
        <p:nvSpPr>
          <p:cNvPr id="807939" name="Text Box 3"/>
          <p:cNvSpPr txBox="1">
            <a:spLocks noChangeArrowheads="1"/>
          </p:cNvSpPr>
          <p:nvPr/>
        </p:nvSpPr>
        <p:spPr bwMode="auto">
          <a:xfrm>
            <a:off x="0" y="2654300"/>
            <a:ext cx="9142413" cy="1190625"/>
          </a:xfrm>
          <a:prstGeom prst="rect">
            <a:avLst/>
          </a:prstGeom>
          <a:noFill/>
          <a:ln w="9525" algn="ctr">
            <a:noFill/>
            <a:miter lim="800000"/>
            <a:headEnd/>
            <a:tailEnd/>
          </a:ln>
          <a:effectLst/>
        </p:spPr>
        <p:txBody>
          <a:bodyPr>
            <a:spAutoFit/>
          </a:bodyPr>
          <a:lstStyle/>
          <a:p>
            <a:pPr algn="ctr">
              <a:defRPr/>
            </a:pPr>
            <a:r>
              <a:rPr lang="en-GB" sz="3600" smtClean="0">
                <a:solidFill>
                  <a:srgbClr val="FFFF00"/>
                </a:solidFill>
                <a:effectLst>
                  <a:outerShdw blurRad="38100" dist="38100" dir="2700000" algn="tl">
                    <a:srgbClr val="000000"/>
                  </a:outerShdw>
                </a:effectLst>
                <a:latin typeface="Calibri" pitchFamily="34" charset="0"/>
              </a:rPr>
              <a:t>0.360 Opx + 0.806 Cpx + 0.037 Sp =</a:t>
            </a:r>
          </a:p>
          <a:p>
            <a:pPr algn="ctr">
              <a:defRPr/>
            </a:pPr>
            <a:r>
              <a:rPr lang="en-GB" sz="3600" smtClean="0">
                <a:solidFill>
                  <a:srgbClr val="FFFF00"/>
                </a:solidFill>
                <a:effectLst>
                  <a:outerShdw blurRad="38100" dist="38100" dir="2700000" algn="tl">
                    <a:srgbClr val="000000"/>
                  </a:outerShdw>
                </a:effectLst>
                <a:latin typeface="Calibri" pitchFamily="34" charset="0"/>
              </a:rPr>
              <a:t>0.987 Liq + 0.216 Ol</a:t>
            </a:r>
            <a:endParaRPr lang="en-GB" sz="5400">
              <a:solidFill>
                <a:srgbClr val="FFFF00"/>
              </a:solidFill>
              <a:effectLst>
                <a:outerShdw blurRad="38100" dist="38100" dir="2700000" algn="tl">
                  <a:srgbClr val="000000"/>
                </a:outerShdw>
              </a:effectLst>
              <a:latin typeface="Calibri" pitchFamily="34" charset="0"/>
            </a:endParaRPr>
          </a:p>
        </p:txBody>
      </p:sp>
      <p:sp>
        <p:nvSpPr>
          <p:cNvPr id="807942" name="Text Box 6"/>
          <p:cNvSpPr txBox="1">
            <a:spLocks noChangeArrowheads="1"/>
          </p:cNvSpPr>
          <p:nvPr/>
        </p:nvSpPr>
        <p:spPr bwMode="auto">
          <a:xfrm>
            <a:off x="346075" y="782638"/>
            <a:ext cx="8451850" cy="1128712"/>
          </a:xfrm>
          <a:prstGeom prst="rect">
            <a:avLst/>
          </a:prstGeom>
          <a:noFill/>
          <a:ln w="9525" algn="ctr">
            <a:noFill/>
            <a:miter lim="800000"/>
            <a:headEnd/>
            <a:tailEnd/>
          </a:ln>
          <a:effectLst/>
        </p:spPr>
        <p:txBody>
          <a:bodyPr wrap="square">
            <a:spAutoFit/>
          </a:bodyPr>
          <a:lstStyle/>
          <a:p>
            <a:pPr>
              <a:spcBef>
                <a:spcPct val="50000"/>
              </a:spcBef>
              <a:defRPr/>
            </a:pPr>
            <a:r>
              <a:rPr lang="en-GB" sz="3000" smtClean="0">
                <a:solidFill>
                  <a:schemeClr val="bg1"/>
                </a:solidFill>
                <a:effectLst>
                  <a:outerShdw blurRad="38100" dist="38100" dir="2700000" algn="tl">
                    <a:srgbClr val="000000"/>
                  </a:outerShdw>
                </a:effectLst>
                <a:latin typeface="Calibri" pitchFamily="34" charset="0"/>
              </a:rPr>
              <a:t>The melting reactions </a:t>
            </a:r>
            <a:r>
              <a:rPr lang="en-GB" sz="3800" smtClean="0">
                <a:solidFill>
                  <a:srgbClr val="FFFF00"/>
                </a:solidFill>
                <a:effectLst>
                  <a:outerShdw blurRad="38100" dist="38100" dir="2700000" algn="tl">
                    <a:srgbClr val="000000"/>
                  </a:outerShdw>
                </a:effectLst>
                <a:latin typeface="Calibri" pitchFamily="34" charset="0"/>
              </a:rPr>
              <a:t>@ 1.5 GPa</a:t>
            </a:r>
            <a:r>
              <a:rPr lang="en-GB" sz="3000" smtClean="0">
                <a:solidFill>
                  <a:srgbClr val="FF6600"/>
                </a:solidFill>
                <a:effectLst>
                  <a:outerShdw blurRad="38100" dist="38100" dir="2700000" algn="tl">
                    <a:srgbClr val="000000"/>
                  </a:outerShdw>
                </a:effectLst>
                <a:latin typeface="Calibri" pitchFamily="34" charset="0"/>
              </a:rPr>
              <a:t> </a:t>
            </a:r>
            <a:r>
              <a:rPr lang="en-GB" sz="3000" smtClean="0">
                <a:solidFill>
                  <a:schemeClr val="bg1"/>
                </a:solidFill>
                <a:effectLst>
                  <a:outerShdw blurRad="38100" dist="38100" dir="2700000" algn="tl">
                    <a:srgbClr val="000000"/>
                  </a:outerShdw>
                </a:effectLst>
                <a:latin typeface="Calibri" pitchFamily="34" charset="0"/>
              </a:rPr>
              <a:t>obtained from the spinel fertile lherzolite are:</a:t>
            </a:r>
            <a:endParaRPr lang="en-GB" sz="3000">
              <a:solidFill>
                <a:schemeClr val="bg1"/>
              </a:solidFill>
              <a:effectLst>
                <a:outerShdw blurRad="38100" dist="38100" dir="2700000" algn="tl">
                  <a:srgbClr val="000000"/>
                </a:outerShdw>
              </a:effectLst>
              <a:latin typeface="Calibri" pitchFamily="34" charset="0"/>
            </a:endParaRPr>
          </a:p>
        </p:txBody>
      </p:sp>
      <p:sp>
        <p:nvSpPr>
          <p:cNvPr id="807944" name="Text Box 8"/>
          <p:cNvSpPr txBox="1">
            <a:spLocks noChangeArrowheads="1"/>
          </p:cNvSpPr>
          <p:nvPr/>
        </p:nvSpPr>
        <p:spPr bwMode="auto">
          <a:xfrm>
            <a:off x="346076" y="5930900"/>
            <a:ext cx="4238624" cy="366713"/>
          </a:xfrm>
          <a:prstGeom prst="rect">
            <a:avLst/>
          </a:prstGeom>
          <a:noFill/>
          <a:ln w="9525" algn="ctr">
            <a:noFill/>
            <a:miter lim="800000"/>
            <a:headEnd/>
            <a:tailEnd/>
          </a:ln>
          <a:effectLst/>
        </p:spPr>
        <p:txBody>
          <a:bodyPr wrap="square">
            <a:spAutoFit/>
          </a:bodyPr>
          <a:lstStyle/>
          <a:p>
            <a:pPr>
              <a:defRPr/>
            </a:pPr>
            <a:r>
              <a:rPr lang="en-GB" dirty="0" err="1" smtClean="0">
                <a:solidFill>
                  <a:schemeClr val="bg1"/>
                </a:solidFill>
                <a:effectLst>
                  <a:outerShdw blurRad="38100" dist="38100" dir="2700000" algn="tl">
                    <a:srgbClr val="000000"/>
                  </a:outerShdw>
                </a:effectLst>
                <a:latin typeface="Calibri" pitchFamily="34" charset="0"/>
              </a:rPr>
              <a:t>Falloon</a:t>
            </a:r>
            <a:r>
              <a:rPr lang="en-GB" dirty="0" smtClean="0">
                <a:solidFill>
                  <a:schemeClr val="bg1"/>
                </a:solidFill>
                <a:effectLst>
                  <a:outerShdw blurRad="38100" dist="38100" dir="2700000" algn="tl">
                    <a:srgbClr val="000000"/>
                  </a:outerShdw>
                </a:effectLst>
                <a:latin typeface="Calibri" pitchFamily="34" charset="0"/>
              </a:rPr>
              <a:t> </a:t>
            </a:r>
            <a:r>
              <a:rPr lang="en-GB" dirty="0" smtClean="0">
                <a:solidFill>
                  <a:schemeClr val="bg1"/>
                </a:solidFill>
                <a:effectLst>
                  <a:outerShdw blurRad="38100" dist="38100" dir="2700000" algn="tl">
                    <a:srgbClr val="000000"/>
                  </a:outerShdw>
                </a:effectLst>
                <a:latin typeface="Calibri" pitchFamily="34" charset="0"/>
              </a:rPr>
              <a:t>et </a:t>
            </a:r>
            <a:r>
              <a:rPr lang="en-GB" dirty="0" smtClean="0">
                <a:solidFill>
                  <a:schemeClr val="bg1"/>
                </a:solidFill>
                <a:effectLst>
                  <a:outerShdw blurRad="38100" dist="38100" dir="2700000" algn="tl">
                    <a:srgbClr val="000000"/>
                  </a:outerShdw>
                </a:effectLst>
                <a:latin typeface="Calibri" pitchFamily="34" charset="0"/>
              </a:rPr>
              <a:t>al., 2008 (J</a:t>
            </a:r>
            <a:r>
              <a:rPr lang="en-GB" dirty="0" smtClean="0">
                <a:solidFill>
                  <a:schemeClr val="bg1"/>
                </a:solidFill>
                <a:effectLst>
                  <a:outerShdw blurRad="38100" dist="38100" dir="2700000" algn="tl">
                    <a:srgbClr val="000000"/>
                  </a:outerShdw>
                </a:effectLst>
                <a:latin typeface="Calibri" pitchFamily="34" charset="0"/>
              </a:rPr>
              <a:t>. Petrol., 49, </a:t>
            </a:r>
            <a:r>
              <a:rPr lang="en-GB" dirty="0" smtClean="0">
                <a:solidFill>
                  <a:schemeClr val="bg1"/>
                </a:solidFill>
                <a:effectLst>
                  <a:outerShdw blurRad="38100" dist="38100" dir="2700000" algn="tl">
                    <a:srgbClr val="000000"/>
                  </a:outerShdw>
                </a:effectLst>
                <a:latin typeface="Calibri" pitchFamily="34" charset="0"/>
              </a:rPr>
              <a:t>591-613)</a:t>
            </a:r>
            <a:endParaRPr lang="en-GB" dirty="0">
              <a:solidFill>
                <a:schemeClr val="bg1"/>
              </a:solidFill>
              <a:effectLst>
                <a:outerShdw blurRad="38100" dist="38100" dir="2700000" algn="tl">
                  <a:srgbClr val="000000"/>
                </a:outerShdw>
              </a:effectLst>
              <a:latin typeface="Calibri" pitchFamily="34" charset="0"/>
            </a:endParaRPr>
          </a:p>
        </p:txBody>
      </p:sp>
      <p:sp>
        <p:nvSpPr>
          <p:cNvPr id="807945" name="Text Box 9"/>
          <p:cNvSpPr txBox="1">
            <a:spLocks noChangeArrowheads="1"/>
          </p:cNvSpPr>
          <p:nvPr/>
        </p:nvSpPr>
        <p:spPr bwMode="auto">
          <a:xfrm>
            <a:off x="0" y="4494213"/>
            <a:ext cx="9142413" cy="1190625"/>
          </a:xfrm>
          <a:prstGeom prst="rect">
            <a:avLst/>
          </a:prstGeom>
          <a:noFill/>
          <a:ln w="9525" algn="ctr">
            <a:noFill/>
            <a:miter lim="800000"/>
            <a:headEnd/>
            <a:tailEnd/>
          </a:ln>
          <a:effectLst/>
        </p:spPr>
        <p:txBody>
          <a:bodyPr>
            <a:spAutoFit/>
          </a:bodyPr>
          <a:lstStyle/>
          <a:p>
            <a:pPr algn="ctr">
              <a:defRPr/>
            </a:pPr>
            <a:r>
              <a:rPr lang="en-GB" sz="3600" smtClean="0">
                <a:solidFill>
                  <a:schemeClr val="bg1"/>
                </a:solidFill>
                <a:effectLst>
                  <a:outerShdw blurRad="38100" dist="38100" dir="2700000" algn="tl">
                    <a:srgbClr val="000000"/>
                  </a:outerShdw>
                </a:effectLst>
                <a:latin typeface="Calibri" pitchFamily="34" charset="0"/>
              </a:rPr>
              <a:t>i.e., also at higher pressures</a:t>
            </a:r>
          </a:p>
          <a:p>
            <a:pPr algn="ctr">
              <a:defRPr/>
            </a:pPr>
            <a:r>
              <a:rPr lang="en-GB" sz="3600" smtClean="0">
                <a:solidFill>
                  <a:srgbClr val="FFFF00"/>
                </a:solidFill>
                <a:effectLst>
                  <a:outerShdw blurRad="38100" dist="38100" dir="2700000" algn="tl">
                    <a:srgbClr val="000000"/>
                  </a:outerShdw>
                </a:effectLst>
                <a:latin typeface="Calibri" pitchFamily="34" charset="0"/>
              </a:rPr>
              <a:t>Cpx enters the melt more than Opx.</a:t>
            </a:r>
            <a:endParaRPr lang="en-GB" sz="3600">
              <a:solidFill>
                <a:srgbClr val="FFFF00"/>
              </a:solidFill>
              <a:effectLst>
                <a:outerShdw blurRad="38100" dist="38100" dir="2700000" algn="tl">
                  <a:srgbClr val="000000"/>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07942"/>
                                        </p:tgtEl>
                                        <p:attrNameLst>
                                          <p:attrName>style.visibility</p:attrName>
                                        </p:attrNameLst>
                                      </p:cBhvr>
                                      <p:to>
                                        <p:strVal val="visible"/>
                                      </p:to>
                                    </p:set>
                                    <p:animEffect transition="in" filter="fade">
                                      <p:cBhvr>
                                        <p:cTn id="7" dur="500"/>
                                        <p:tgtEl>
                                          <p:spTgt spid="8079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07939"/>
                                        </p:tgtEl>
                                        <p:attrNameLst>
                                          <p:attrName>style.visibility</p:attrName>
                                        </p:attrNameLst>
                                      </p:cBhvr>
                                      <p:to>
                                        <p:strVal val="visible"/>
                                      </p:to>
                                    </p:set>
                                    <p:animEffect transition="in" filter="fade">
                                      <p:cBhvr>
                                        <p:cTn id="12" dur="500"/>
                                        <p:tgtEl>
                                          <p:spTgt spid="807939"/>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807945">
                                            <p:txEl>
                                              <p:pRg st="0" end="0"/>
                                            </p:txEl>
                                          </p:spTgt>
                                        </p:tgtEl>
                                        <p:attrNameLst>
                                          <p:attrName>style.visibility</p:attrName>
                                        </p:attrNameLst>
                                      </p:cBhvr>
                                      <p:to>
                                        <p:strVal val="visible"/>
                                      </p:to>
                                    </p:set>
                                    <p:animEffect transition="in" filter="fade">
                                      <p:cBhvr>
                                        <p:cTn id="16" dur="500"/>
                                        <p:tgtEl>
                                          <p:spTgt spid="807945">
                                            <p:txEl>
                                              <p:pRg st="0" end="0"/>
                                            </p:txEl>
                                          </p:spTgt>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807945">
                                            <p:txEl>
                                              <p:pRg st="1" end="1"/>
                                            </p:txEl>
                                          </p:spTgt>
                                        </p:tgtEl>
                                        <p:attrNameLst>
                                          <p:attrName>style.visibility</p:attrName>
                                        </p:attrNameLst>
                                      </p:cBhvr>
                                      <p:to>
                                        <p:strVal val="visible"/>
                                      </p:to>
                                    </p:set>
                                    <p:animEffect transition="in" filter="fade">
                                      <p:cBhvr>
                                        <p:cTn id="20" dur="500"/>
                                        <p:tgtEl>
                                          <p:spTgt spid="807945">
                                            <p:txEl>
                                              <p:pRg st="1" end="1"/>
                                            </p:txEl>
                                          </p:spTgt>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807944">
                                            <p:txEl>
                                              <p:pRg st="0" end="0"/>
                                            </p:txEl>
                                          </p:spTgt>
                                        </p:tgtEl>
                                        <p:attrNameLst>
                                          <p:attrName>style.visibility</p:attrName>
                                        </p:attrNameLst>
                                      </p:cBhvr>
                                      <p:to>
                                        <p:strVal val="visible"/>
                                      </p:to>
                                    </p:set>
                                    <p:animEffect transition="in" filter="fade">
                                      <p:cBhvr>
                                        <p:cTn id="24" dur="500"/>
                                        <p:tgtEl>
                                          <p:spTgt spid="8079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7939" grpId="0"/>
      <p:bldP spid="807942"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7938" name="Text Box 2"/>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it-IT" sz="3200" dirty="0" err="1">
                <a:solidFill>
                  <a:schemeClr val="bg1"/>
                </a:solidFill>
                <a:effectLst>
                  <a:outerShdw blurRad="38100" dist="38100" dir="2700000" algn="tl">
                    <a:srgbClr val="000000"/>
                  </a:outerShdw>
                </a:effectLst>
                <a:latin typeface="Calibri" pitchFamily="34" charset="0"/>
              </a:rPr>
              <a:t>How</a:t>
            </a:r>
            <a:r>
              <a:rPr lang="it-IT" sz="3200" dirty="0">
                <a:solidFill>
                  <a:schemeClr val="bg1"/>
                </a:solidFill>
                <a:effectLst>
                  <a:outerShdw blurRad="38100" dist="38100" dir="2700000" algn="tl">
                    <a:srgbClr val="000000"/>
                  </a:outerShdw>
                </a:effectLst>
                <a:latin typeface="Calibri" pitchFamily="34" charset="0"/>
              </a:rPr>
              <a:t> a </a:t>
            </a:r>
            <a:r>
              <a:rPr lang="it-IT" sz="3200" dirty="0" err="1">
                <a:solidFill>
                  <a:schemeClr val="bg1"/>
                </a:solidFill>
                <a:effectLst>
                  <a:outerShdw blurRad="38100" dist="38100" dir="2700000" algn="tl">
                    <a:srgbClr val="000000"/>
                  </a:outerShdw>
                </a:effectLst>
                <a:latin typeface="Calibri" pitchFamily="34" charset="0"/>
              </a:rPr>
              <a:t>simple</a:t>
            </a:r>
            <a:r>
              <a:rPr lang="it-IT" sz="3200" dirty="0">
                <a:solidFill>
                  <a:schemeClr val="bg1"/>
                </a:solidFill>
                <a:effectLst>
                  <a:outerShdw blurRad="38100" dist="38100" dir="2700000" algn="tl">
                    <a:srgbClr val="000000"/>
                  </a:outerShdw>
                </a:effectLst>
                <a:latin typeface="Calibri" pitchFamily="34" charset="0"/>
              </a:rPr>
              <a:t> </a:t>
            </a:r>
            <a:r>
              <a:rPr lang="it-IT" sz="3200" dirty="0" err="1">
                <a:solidFill>
                  <a:schemeClr val="bg1"/>
                </a:solidFill>
                <a:effectLst>
                  <a:outerShdw blurRad="38100" dist="38100" dir="2700000" algn="tl">
                    <a:srgbClr val="000000"/>
                  </a:outerShdw>
                </a:effectLst>
                <a:latin typeface="Calibri" pitchFamily="34" charset="0"/>
              </a:rPr>
              <a:t>mantle</a:t>
            </a:r>
            <a:r>
              <a:rPr lang="it-IT" sz="3200" dirty="0">
                <a:solidFill>
                  <a:schemeClr val="bg1"/>
                </a:solidFill>
                <a:effectLst>
                  <a:outerShdw blurRad="38100" dist="38100" dir="2700000" algn="tl">
                    <a:srgbClr val="000000"/>
                  </a:outerShdw>
                </a:effectLst>
                <a:latin typeface="Calibri" pitchFamily="34" charset="0"/>
              </a:rPr>
              <a:t> </a:t>
            </a:r>
            <a:r>
              <a:rPr lang="it-IT" sz="3200" dirty="0" err="1">
                <a:solidFill>
                  <a:schemeClr val="bg1"/>
                </a:solidFill>
                <a:effectLst>
                  <a:outerShdw blurRad="38100" dist="38100" dir="2700000" algn="tl">
                    <a:srgbClr val="000000"/>
                  </a:outerShdw>
                </a:effectLst>
                <a:latin typeface="Calibri" pitchFamily="34" charset="0"/>
              </a:rPr>
              <a:t>melts</a:t>
            </a:r>
            <a:endParaRPr lang="it-IT" sz="3200" dirty="0">
              <a:solidFill>
                <a:schemeClr val="bg1"/>
              </a:solidFill>
              <a:effectLst>
                <a:outerShdw blurRad="38100" dist="38100" dir="2700000" algn="tl">
                  <a:srgbClr val="000000"/>
                </a:outerShdw>
              </a:effectLst>
              <a:latin typeface="Calibri" pitchFamily="34" charset="0"/>
            </a:endParaRPr>
          </a:p>
        </p:txBody>
      </p:sp>
      <p:sp>
        <p:nvSpPr>
          <p:cNvPr id="807944" name="Text Box 8"/>
          <p:cNvSpPr txBox="1">
            <a:spLocks noChangeArrowheads="1"/>
          </p:cNvSpPr>
          <p:nvPr/>
        </p:nvSpPr>
        <p:spPr bwMode="auto">
          <a:xfrm>
            <a:off x="334963" y="6197600"/>
            <a:ext cx="8774112" cy="338138"/>
          </a:xfrm>
          <a:prstGeom prst="rect">
            <a:avLst/>
          </a:prstGeom>
          <a:noFill/>
          <a:ln w="9525" algn="ctr">
            <a:noFill/>
            <a:miter lim="800000"/>
            <a:headEnd/>
            <a:tailEnd/>
          </a:ln>
          <a:effectLst/>
        </p:spPr>
        <p:txBody>
          <a:bodyPr>
            <a:spAutoFit/>
          </a:bodyPr>
          <a:lstStyle/>
          <a:p>
            <a:pPr algn="r">
              <a:defRPr/>
            </a:pPr>
            <a:r>
              <a:rPr lang="it-IT" sz="1600" dirty="0" smtClean="0">
                <a:solidFill>
                  <a:schemeClr val="bg1"/>
                </a:solidFill>
                <a:latin typeface="Calibri" pitchFamily="34" charset="0"/>
              </a:rPr>
              <a:t>Keshav </a:t>
            </a:r>
            <a:r>
              <a:rPr lang="it-IT" sz="1600" dirty="0">
                <a:solidFill>
                  <a:schemeClr val="bg1"/>
                </a:solidFill>
                <a:latin typeface="Calibri" pitchFamily="34" charset="0"/>
              </a:rPr>
              <a:t>and </a:t>
            </a:r>
            <a:r>
              <a:rPr lang="it-IT" sz="1600" dirty="0" err="1" smtClean="0">
                <a:solidFill>
                  <a:schemeClr val="bg1"/>
                </a:solidFill>
                <a:latin typeface="Calibri" pitchFamily="34" charset="0"/>
              </a:rPr>
              <a:t>Gudfinnsonn</a:t>
            </a:r>
            <a:r>
              <a:rPr lang="it-IT" sz="1600" dirty="0" smtClean="0">
                <a:solidFill>
                  <a:schemeClr val="bg1"/>
                </a:solidFill>
                <a:latin typeface="Calibri" pitchFamily="34" charset="0"/>
              </a:rPr>
              <a:t>, </a:t>
            </a:r>
            <a:r>
              <a:rPr lang="it-IT" sz="1600" dirty="0" smtClean="0">
                <a:solidFill>
                  <a:schemeClr val="bg1"/>
                </a:solidFill>
                <a:latin typeface="Calibri" pitchFamily="34" charset="0"/>
              </a:rPr>
              <a:t>2013 (J</a:t>
            </a:r>
            <a:r>
              <a:rPr lang="it-IT" sz="1600" dirty="0">
                <a:solidFill>
                  <a:schemeClr val="bg1"/>
                </a:solidFill>
                <a:latin typeface="Calibri" pitchFamily="34" charset="0"/>
              </a:rPr>
              <a:t>. Geophys. Res., 118, 1–13, </a:t>
            </a:r>
            <a:r>
              <a:rPr lang="it-IT" sz="1600" dirty="0" smtClean="0">
                <a:solidFill>
                  <a:schemeClr val="bg1"/>
                </a:solidFill>
                <a:latin typeface="Calibri" pitchFamily="34" charset="0"/>
              </a:rPr>
              <a:t>doi:10.1002/jgrb.50249)</a:t>
            </a:r>
            <a:endParaRPr lang="it-IT" sz="1600" dirty="0">
              <a:solidFill>
                <a:schemeClr val="bg1"/>
              </a:solidFill>
              <a:latin typeface="Calibri" pitchFamily="34" charset="0"/>
            </a:endParaRPr>
          </a:p>
        </p:txBody>
      </p:sp>
      <p:sp>
        <p:nvSpPr>
          <p:cNvPr id="7" name="Rettangolo 6"/>
          <p:cNvSpPr/>
          <p:nvPr/>
        </p:nvSpPr>
        <p:spPr>
          <a:xfrm>
            <a:off x="571500" y="574675"/>
            <a:ext cx="8001000" cy="5632450"/>
          </a:xfrm>
          <a:prstGeom prst="rect">
            <a:avLst/>
          </a:prstGeom>
        </p:spPr>
        <p:txBody>
          <a:bodyPr wrap="square">
            <a:spAutoFit/>
          </a:bodyPr>
          <a:lstStyle/>
          <a:p>
            <a:pPr algn="ctr">
              <a:lnSpc>
                <a:spcPts val="3600"/>
              </a:lnSpc>
              <a:defRPr/>
            </a:pPr>
            <a:r>
              <a:rPr lang="it-IT" sz="3200" dirty="0">
                <a:solidFill>
                  <a:srgbClr val="FFFF00"/>
                </a:solidFill>
                <a:latin typeface="Calibri" pitchFamily="34" charset="0"/>
              </a:rPr>
              <a:t>1.1 GPa:</a:t>
            </a:r>
          </a:p>
          <a:p>
            <a:pPr>
              <a:lnSpc>
                <a:spcPts val="3600"/>
              </a:lnSpc>
              <a:defRPr/>
            </a:pPr>
            <a:r>
              <a:rPr lang="it-IT" sz="3200" dirty="0">
                <a:solidFill>
                  <a:schemeClr val="bg1"/>
                </a:solidFill>
                <a:latin typeface="Calibri" pitchFamily="34" charset="0"/>
              </a:rPr>
              <a:t>0.30 </a:t>
            </a:r>
            <a:r>
              <a:rPr lang="it-IT" sz="3200" dirty="0" err="1">
                <a:solidFill>
                  <a:schemeClr val="bg1"/>
                </a:solidFill>
                <a:latin typeface="Calibri" pitchFamily="34" charset="0"/>
              </a:rPr>
              <a:t>Opx</a:t>
            </a:r>
            <a:r>
              <a:rPr lang="it-IT" sz="3200" dirty="0">
                <a:solidFill>
                  <a:schemeClr val="bg1"/>
                </a:solidFill>
                <a:latin typeface="Calibri" pitchFamily="34" charset="0"/>
              </a:rPr>
              <a:t> + 0.81 </a:t>
            </a:r>
            <a:r>
              <a:rPr lang="it-IT" sz="3200" dirty="0" err="1">
                <a:solidFill>
                  <a:schemeClr val="bg1"/>
                </a:solidFill>
                <a:latin typeface="Calibri" pitchFamily="34" charset="0"/>
              </a:rPr>
              <a:t>Cpx</a:t>
            </a:r>
            <a:r>
              <a:rPr lang="it-IT" sz="3200" dirty="0">
                <a:solidFill>
                  <a:schemeClr val="bg1"/>
                </a:solidFill>
                <a:latin typeface="Calibri" pitchFamily="34" charset="0"/>
              </a:rPr>
              <a:t> + 0.13 </a:t>
            </a:r>
            <a:r>
              <a:rPr lang="it-IT" sz="3200" dirty="0" err="1">
                <a:solidFill>
                  <a:schemeClr val="bg1"/>
                </a:solidFill>
                <a:latin typeface="Calibri" pitchFamily="34" charset="0"/>
              </a:rPr>
              <a:t>Sp</a:t>
            </a:r>
            <a:r>
              <a:rPr lang="it-IT" sz="3200" dirty="0">
                <a:solidFill>
                  <a:schemeClr val="bg1"/>
                </a:solidFill>
                <a:latin typeface="Calibri" pitchFamily="34" charset="0"/>
              </a:rPr>
              <a:t> + 0.04 Vapor = 0.30 Fo + 1.00 </a:t>
            </a:r>
            <a:r>
              <a:rPr lang="it-IT" sz="3200" dirty="0" err="1">
                <a:solidFill>
                  <a:schemeClr val="bg1"/>
                </a:solidFill>
                <a:latin typeface="Calibri" pitchFamily="34" charset="0"/>
              </a:rPr>
              <a:t>Liq</a:t>
            </a:r>
            <a:endParaRPr lang="it-IT" sz="3200" dirty="0">
              <a:solidFill>
                <a:schemeClr val="bg1"/>
              </a:solidFill>
              <a:latin typeface="Calibri" pitchFamily="34" charset="0"/>
            </a:endParaRPr>
          </a:p>
          <a:p>
            <a:pPr algn="ctr">
              <a:lnSpc>
                <a:spcPts val="3600"/>
              </a:lnSpc>
              <a:defRPr/>
            </a:pPr>
            <a:r>
              <a:rPr lang="it-IT" sz="3200" dirty="0">
                <a:solidFill>
                  <a:srgbClr val="FFFF00"/>
                </a:solidFill>
                <a:latin typeface="Calibri" pitchFamily="34" charset="0"/>
              </a:rPr>
              <a:t>1.4 GPa:</a:t>
            </a:r>
          </a:p>
          <a:p>
            <a:pPr>
              <a:lnSpc>
                <a:spcPts val="3600"/>
              </a:lnSpc>
              <a:defRPr/>
            </a:pPr>
            <a:r>
              <a:rPr lang="it-IT" sz="3200" dirty="0">
                <a:solidFill>
                  <a:schemeClr val="bg1"/>
                </a:solidFill>
                <a:latin typeface="Calibri" pitchFamily="34" charset="0"/>
              </a:rPr>
              <a:t>0.29 </a:t>
            </a:r>
            <a:r>
              <a:rPr lang="it-IT" sz="3200" dirty="0" err="1">
                <a:solidFill>
                  <a:schemeClr val="bg1"/>
                </a:solidFill>
                <a:latin typeface="Calibri" pitchFamily="34" charset="0"/>
              </a:rPr>
              <a:t>Opx</a:t>
            </a:r>
            <a:r>
              <a:rPr lang="it-IT" sz="3200" dirty="0">
                <a:solidFill>
                  <a:schemeClr val="bg1"/>
                </a:solidFill>
                <a:latin typeface="Calibri" pitchFamily="34" charset="0"/>
              </a:rPr>
              <a:t> + 0.86 </a:t>
            </a:r>
            <a:r>
              <a:rPr lang="it-IT" sz="3200" dirty="0" err="1">
                <a:solidFill>
                  <a:schemeClr val="bg1"/>
                </a:solidFill>
                <a:latin typeface="Calibri" pitchFamily="34" charset="0"/>
              </a:rPr>
              <a:t>Cpx</a:t>
            </a:r>
            <a:r>
              <a:rPr lang="it-IT" sz="3200" dirty="0">
                <a:solidFill>
                  <a:schemeClr val="bg1"/>
                </a:solidFill>
                <a:latin typeface="Calibri" pitchFamily="34" charset="0"/>
              </a:rPr>
              <a:t> + 0.12 </a:t>
            </a:r>
            <a:r>
              <a:rPr lang="it-IT" sz="3200" dirty="0" err="1">
                <a:solidFill>
                  <a:schemeClr val="bg1"/>
                </a:solidFill>
                <a:latin typeface="Calibri" pitchFamily="34" charset="0"/>
              </a:rPr>
              <a:t>Sp</a:t>
            </a:r>
            <a:r>
              <a:rPr lang="it-IT" sz="3200" dirty="0">
                <a:solidFill>
                  <a:schemeClr val="bg1"/>
                </a:solidFill>
                <a:latin typeface="Calibri" pitchFamily="34" charset="0"/>
              </a:rPr>
              <a:t> + 0.05 Vapor = 0.30 Fo + 1.00 </a:t>
            </a:r>
            <a:r>
              <a:rPr lang="it-IT" sz="3200" dirty="0" err="1">
                <a:solidFill>
                  <a:schemeClr val="bg1"/>
                </a:solidFill>
                <a:latin typeface="Calibri" pitchFamily="34" charset="0"/>
              </a:rPr>
              <a:t>Liq</a:t>
            </a:r>
            <a:endParaRPr lang="it-IT" sz="3200" dirty="0">
              <a:solidFill>
                <a:schemeClr val="bg1"/>
              </a:solidFill>
              <a:latin typeface="Calibri" pitchFamily="34" charset="0"/>
            </a:endParaRPr>
          </a:p>
          <a:p>
            <a:pPr algn="ctr">
              <a:lnSpc>
                <a:spcPts val="3600"/>
              </a:lnSpc>
              <a:defRPr/>
            </a:pPr>
            <a:r>
              <a:rPr lang="it-IT" sz="3200" dirty="0">
                <a:solidFill>
                  <a:srgbClr val="FFFF00"/>
                </a:solidFill>
                <a:latin typeface="Calibri" pitchFamily="34" charset="0"/>
              </a:rPr>
              <a:t>1.7 GPa:</a:t>
            </a:r>
          </a:p>
          <a:p>
            <a:pPr>
              <a:lnSpc>
                <a:spcPts val="3600"/>
              </a:lnSpc>
              <a:defRPr/>
            </a:pPr>
            <a:r>
              <a:rPr lang="it-IT" sz="3200" dirty="0">
                <a:solidFill>
                  <a:schemeClr val="bg1"/>
                </a:solidFill>
                <a:latin typeface="Calibri" pitchFamily="34" charset="0"/>
              </a:rPr>
              <a:t>0.22 </a:t>
            </a:r>
            <a:r>
              <a:rPr lang="it-IT" sz="3200" dirty="0" err="1">
                <a:solidFill>
                  <a:schemeClr val="bg1"/>
                </a:solidFill>
                <a:latin typeface="Calibri" pitchFamily="34" charset="0"/>
              </a:rPr>
              <a:t>Opx</a:t>
            </a:r>
            <a:r>
              <a:rPr lang="it-IT" sz="3200" dirty="0">
                <a:solidFill>
                  <a:schemeClr val="bg1"/>
                </a:solidFill>
                <a:latin typeface="Calibri" pitchFamily="34" charset="0"/>
              </a:rPr>
              <a:t> + 0.93 </a:t>
            </a:r>
            <a:r>
              <a:rPr lang="it-IT" sz="3200" dirty="0" err="1">
                <a:solidFill>
                  <a:schemeClr val="bg1"/>
                </a:solidFill>
                <a:latin typeface="Calibri" pitchFamily="34" charset="0"/>
              </a:rPr>
              <a:t>Cpx</a:t>
            </a:r>
            <a:r>
              <a:rPr lang="it-IT" sz="3200" dirty="0">
                <a:solidFill>
                  <a:schemeClr val="bg1"/>
                </a:solidFill>
                <a:latin typeface="Calibri" pitchFamily="34" charset="0"/>
              </a:rPr>
              <a:t> + 0.11 </a:t>
            </a:r>
            <a:r>
              <a:rPr lang="it-IT" sz="3200" dirty="0" err="1">
                <a:solidFill>
                  <a:schemeClr val="bg1"/>
                </a:solidFill>
                <a:latin typeface="Calibri" pitchFamily="34" charset="0"/>
              </a:rPr>
              <a:t>Sp</a:t>
            </a:r>
            <a:r>
              <a:rPr lang="it-IT" sz="3200" dirty="0">
                <a:solidFill>
                  <a:schemeClr val="bg1"/>
                </a:solidFill>
                <a:latin typeface="Calibri" pitchFamily="34" charset="0"/>
              </a:rPr>
              <a:t> + 0.05 Vapor = 0.31 Fo + 1.00 </a:t>
            </a:r>
            <a:r>
              <a:rPr lang="it-IT" sz="3200" dirty="0" err="1">
                <a:solidFill>
                  <a:schemeClr val="bg1"/>
                </a:solidFill>
                <a:latin typeface="Calibri" pitchFamily="34" charset="0"/>
              </a:rPr>
              <a:t>Liq</a:t>
            </a:r>
            <a:endParaRPr lang="it-IT" sz="3200" dirty="0">
              <a:solidFill>
                <a:schemeClr val="bg1"/>
              </a:solidFill>
              <a:latin typeface="Calibri" pitchFamily="34" charset="0"/>
            </a:endParaRPr>
          </a:p>
          <a:p>
            <a:pPr algn="ctr">
              <a:lnSpc>
                <a:spcPts val="3600"/>
              </a:lnSpc>
              <a:defRPr/>
            </a:pPr>
            <a:r>
              <a:rPr lang="it-IT" sz="3200" dirty="0">
                <a:solidFill>
                  <a:srgbClr val="FFFF00"/>
                </a:solidFill>
                <a:latin typeface="Calibri" pitchFamily="34" charset="0"/>
              </a:rPr>
              <a:t>1.9 GPa:</a:t>
            </a:r>
          </a:p>
          <a:p>
            <a:pPr>
              <a:lnSpc>
                <a:spcPts val="3600"/>
              </a:lnSpc>
              <a:defRPr/>
            </a:pPr>
            <a:r>
              <a:rPr lang="it-IT" sz="3200" dirty="0">
                <a:solidFill>
                  <a:schemeClr val="bg1"/>
                </a:solidFill>
                <a:latin typeface="Calibri" pitchFamily="34" charset="0"/>
              </a:rPr>
              <a:t>0.15 </a:t>
            </a:r>
            <a:r>
              <a:rPr lang="it-IT" sz="3200" dirty="0" err="1">
                <a:solidFill>
                  <a:schemeClr val="bg1"/>
                </a:solidFill>
                <a:latin typeface="Calibri" pitchFamily="34" charset="0"/>
              </a:rPr>
              <a:t>Opx</a:t>
            </a:r>
            <a:r>
              <a:rPr lang="it-IT" sz="3200" dirty="0">
                <a:solidFill>
                  <a:schemeClr val="bg1"/>
                </a:solidFill>
                <a:latin typeface="Calibri" pitchFamily="34" charset="0"/>
              </a:rPr>
              <a:t> + 0.91 </a:t>
            </a:r>
            <a:r>
              <a:rPr lang="it-IT" sz="3200" dirty="0" err="1">
                <a:solidFill>
                  <a:schemeClr val="bg1"/>
                </a:solidFill>
                <a:latin typeface="Calibri" pitchFamily="34" charset="0"/>
              </a:rPr>
              <a:t>Cpx</a:t>
            </a:r>
            <a:r>
              <a:rPr lang="it-IT" sz="3200" dirty="0">
                <a:solidFill>
                  <a:schemeClr val="bg1"/>
                </a:solidFill>
                <a:latin typeface="Calibri" pitchFamily="34" charset="0"/>
              </a:rPr>
              <a:t> + 0.13 </a:t>
            </a:r>
            <a:r>
              <a:rPr lang="it-IT" sz="3200" dirty="0" err="1">
                <a:solidFill>
                  <a:schemeClr val="bg1"/>
                </a:solidFill>
                <a:latin typeface="Calibri" pitchFamily="34" charset="0"/>
              </a:rPr>
              <a:t>Sp</a:t>
            </a:r>
            <a:r>
              <a:rPr lang="it-IT" sz="3200" dirty="0">
                <a:solidFill>
                  <a:schemeClr val="bg1"/>
                </a:solidFill>
                <a:latin typeface="Calibri" pitchFamily="34" charset="0"/>
              </a:rPr>
              <a:t> + 0.04 Vapor = 0.24 Fo + 1.00 </a:t>
            </a:r>
            <a:r>
              <a:rPr lang="it-IT" sz="3200" dirty="0" err="1">
                <a:solidFill>
                  <a:schemeClr val="bg1"/>
                </a:solidFill>
                <a:latin typeface="Calibri" pitchFamily="34" charset="0"/>
              </a:rPr>
              <a:t>Liq</a:t>
            </a:r>
            <a:endParaRPr lang="it-IT" sz="3200" dirty="0">
              <a:solidFill>
                <a:schemeClr val="bg1"/>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07944">
                                            <p:txEl>
                                              <p:pRg st="0" end="0"/>
                                            </p:txEl>
                                          </p:spTgt>
                                        </p:tgtEl>
                                        <p:attrNameLst>
                                          <p:attrName>style.visibility</p:attrName>
                                        </p:attrNameLst>
                                      </p:cBhvr>
                                      <p:to>
                                        <p:strVal val="visible"/>
                                      </p:to>
                                    </p:set>
                                    <p:animEffect transition="in" filter="fade">
                                      <p:cBhvr>
                                        <p:cTn id="11" dur="500"/>
                                        <p:tgtEl>
                                          <p:spTgt spid="8079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73122" name="Text Box 2"/>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it-IT" sz="3200">
                <a:solidFill>
                  <a:schemeClr val="bg1"/>
                </a:solidFill>
                <a:effectLst>
                  <a:outerShdw blurRad="38100" dist="38100" dir="2700000" algn="tl">
                    <a:srgbClr val="000000"/>
                  </a:outerShdw>
                </a:effectLst>
                <a:latin typeface="Calibri" pitchFamily="34" charset="0"/>
              </a:rPr>
              <a:t>How a simple mantle melts</a:t>
            </a:r>
          </a:p>
        </p:txBody>
      </p:sp>
      <p:sp>
        <p:nvSpPr>
          <p:cNvPr id="773125" name="Text Box 5"/>
          <p:cNvSpPr txBox="1">
            <a:spLocks noChangeArrowheads="1"/>
          </p:cNvSpPr>
          <p:nvPr/>
        </p:nvSpPr>
        <p:spPr bwMode="auto">
          <a:xfrm>
            <a:off x="4765675" y="6261100"/>
            <a:ext cx="4376738" cy="304800"/>
          </a:xfrm>
          <a:prstGeom prst="rect">
            <a:avLst/>
          </a:prstGeom>
          <a:noFill/>
          <a:ln w="9525" algn="ctr">
            <a:noFill/>
            <a:miter lim="800000"/>
            <a:headEnd/>
            <a:tailEnd/>
          </a:ln>
          <a:effectLst/>
        </p:spPr>
        <p:txBody>
          <a:bodyPr wrap="square">
            <a:spAutoFit/>
          </a:bodyPr>
          <a:lstStyle/>
          <a:p>
            <a:pPr algn="r">
              <a:defRPr/>
            </a:pPr>
            <a:r>
              <a:rPr lang="it-IT" sz="1400" dirty="0" smtClean="0">
                <a:solidFill>
                  <a:schemeClr val="bg1"/>
                </a:solidFill>
                <a:effectLst>
                  <a:outerShdw blurRad="38100" dist="38100" dir="2700000" algn="tl">
                    <a:srgbClr val="000000"/>
                  </a:outerShdw>
                </a:effectLst>
                <a:latin typeface="Calibri" pitchFamily="34" charset="0"/>
              </a:rPr>
              <a:t>Walter, 1999 (J</a:t>
            </a:r>
            <a:r>
              <a:rPr lang="it-IT" sz="1400" dirty="0">
                <a:solidFill>
                  <a:schemeClr val="bg1"/>
                </a:solidFill>
                <a:effectLst>
                  <a:outerShdw blurRad="38100" dist="38100" dir="2700000" algn="tl">
                    <a:srgbClr val="000000"/>
                  </a:outerShdw>
                </a:effectLst>
                <a:latin typeface="Calibri" pitchFamily="34" charset="0"/>
              </a:rPr>
              <a:t>. </a:t>
            </a:r>
            <a:r>
              <a:rPr lang="it-IT" sz="1400" dirty="0" err="1">
                <a:solidFill>
                  <a:schemeClr val="bg1"/>
                </a:solidFill>
                <a:effectLst>
                  <a:outerShdw blurRad="38100" dist="38100" dir="2700000" algn="tl">
                    <a:srgbClr val="000000"/>
                  </a:outerShdw>
                </a:effectLst>
                <a:latin typeface="Calibri" pitchFamily="34" charset="0"/>
              </a:rPr>
              <a:t>Petrol</a:t>
            </a:r>
            <a:r>
              <a:rPr lang="it-IT" sz="1400" dirty="0">
                <a:solidFill>
                  <a:schemeClr val="bg1"/>
                </a:solidFill>
                <a:effectLst>
                  <a:outerShdw blurRad="38100" dist="38100" dir="2700000" algn="tl">
                    <a:srgbClr val="000000"/>
                  </a:outerShdw>
                </a:effectLst>
                <a:latin typeface="Calibri" pitchFamily="34" charset="0"/>
              </a:rPr>
              <a:t>.,  40, </a:t>
            </a:r>
            <a:r>
              <a:rPr lang="it-IT" sz="1400" dirty="0" smtClean="0">
                <a:solidFill>
                  <a:schemeClr val="bg1"/>
                </a:solidFill>
                <a:effectLst>
                  <a:outerShdw blurRad="38100" dist="38100" dir="2700000" algn="tl">
                    <a:srgbClr val="000000"/>
                  </a:outerShdw>
                </a:effectLst>
                <a:latin typeface="Calibri" pitchFamily="34" charset="0"/>
              </a:rPr>
              <a:t>1187-1193)</a:t>
            </a:r>
            <a:endParaRPr lang="it-IT" sz="1400" dirty="0">
              <a:solidFill>
                <a:schemeClr val="bg1"/>
              </a:solidFill>
              <a:effectLst>
                <a:outerShdw blurRad="38100" dist="38100" dir="2700000" algn="tl">
                  <a:srgbClr val="000000"/>
                </a:outerShdw>
              </a:effectLst>
              <a:latin typeface="Calibri" pitchFamily="34" charset="0"/>
            </a:endParaRPr>
          </a:p>
        </p:txBody>
      </p:sp>
      <p:pic>
        <p:nvPicPr>
          <p:cNvPr id="773126" name="Picture 6"/>
          <p:cNvPicPr>
            <a:picLocks noChangeAspect="1" noChangeArrowheads="1"/>
          </p:cNvPicPr>
          <p:nvPr/>
        </p:nvPicPr>
        <p:blipFill>
          <a:blip r:embed="rId3" cstate="print"/>
          <a:srcRect/>
          <a:stretch>
            <a:fillRect/>
          </a:stretch>
        </p:blipFill>
        <p:spPr bwMode="auto">
          <a:xfrm>
            <a:off x="4037013" y="1401763"/>
            <a:ext cx="5105400" cy="4810125"/>
          </a:xfrm>
          <a:prstGeom prst="rect">
            <a:avLst/>
          </a:prstGeom>
          <a:noFill/>
          <a:ln w="9525" algn="ctr">
            <a:noFill/>
            <a:miter lim="800000"/>
            <a:headEnd/>
            <a:tailEnd/>
          </a:ln>
        </p:spPr>
      </p:pic>
      <p:sp>
        <p:nvSpPr>
          <p:cNvPr id="773127" name="Text Box 7"/>
          <p:cNvSpPr txBox="1">
            <a:spLocks noChangeArrowheads="1"/>
          </p:cNvSpPr>
          <p:nvPr/>
        </p:nvSpPr>
        <p:spPr bwMode="auto">
          <a:xfrm>
            <a:off x="346075" y="1376363"/>
            <a:ext cx="3779838" cy="4893647"/>
          </a:xfrm>
          <a:prstGeom prst="rect">
            <a:avLst/>
          </a:prstGeom>
          <a:noFill/>
          <a:ln w="9525" algn="ctr">
            <a:noFill/>
            <a:miter lim="800000"/>
            <a:headEnd/>
            <a:tailEnd/>
          </a:ln>
          <a:effectLst/>
        </p:spPr>
        <p:txBody>
          <a:bodyPr wrap="square">
            <a:spAutoFit/>
          </a:bodyPr>
          <a:lstStyle/>
          <a:p>
            <a:pPr algn="ctr">
              <a:spcBef>
                <a:spcPct val="50000"/>
              </a:spcBef>
              <a:defRPr/>
            </a:pPr>
            <a:r>
              <a:rPr lang="en-GB" sz="3600" dirty="0">
                <a:solidFill>
                  <a:srgbClr val="FFFF00"/>
                </a:solidFill>
                <a:effectLst>
                  <a:outerShdw blurRad="38100" dist="38100" dir="2700000" algn="tl">
                    <a:srgbClr val="000000"/>
                  </a:outerShdw>
                </a:effectLst>
                <a:latin typeface="Calibri" pitchFamily="34" charset="0"/>
              </a:rPr>
              <a:t>What does this diagram show?</a:t>
            </a:r>
          </a:p>
          <a:p>
            <a:pPr>
              <a:spcBef>
                <a:spcPct val="50000"/>
              </a:spcBef>
              <a:defRPr/>
            </a:pPr>
            <a:r>
              <a:rPr lang="en-GB" sz="3200" dirty="0">
                <a:solidFill>
                  <a:schemeClr val="bg1"/>
                </a:solidFill>
                <a:effectLst>
                  <a:outerShdw blurRad="38100" dist="38100" dir="2700000" algn="tl">
                    <a:srgbClr val="000000"/>
                  </a:outerShdw>
                </a:effectLst>
                <a:latin typeface="Calibri" pitchFamily="34" charset="0"/>
              </a:rPr>
              <a:t>Residual mineral modes vs. degree of melt depletion from 25 to 6 kbar using phase equilibrium data from the CMASN system. </a:t>
            </a:r>
          </a:p>
        </p:txBody>
      </p:sp>
      <p:sp>
        <p:nvSpPr>
          <p:cNvPr id="773128" name="Text Box 8"/>
          <p:cNvSpPr txBox="1">
            <a:spLocks noChangeArrowheads="1"/>
          </p:cNvSpPr>
          <p:nvPr/>
        </p:nvSpPr>
        <p:spPr bwMode="auto">
          <a:xfrm>
            <a:off x="0" y="677863"/>
            <a:ext cx="9142413" cy="579437"/>
          </a:xfrm>
          <a:prstGeom prst="rect">
            <a:avLst/>
          </a:prstGeom>
          <a:noFill/>
          <a:ln w="9525" algn="ctr">
            <a:noFill/>
            <a:miter lim="800000"/>
            <a:headEnd/>
            <a:tailEnd/>
          </a:ln>
          <a:effectLst/>
        </p:spPr>
        <p:txBody>
          <a:bodyPr>
            <a:spAutoFit/>
          </a:bodyPr>
          <a:lstStyle/>
          <a:p>
            <a:pPr algn="ctr">
              <a:spcBef>
                <a:spcPct val="50000"/>
              </a:spcBef>
              <a:defRPr/>
            </a:pPr>
            <a:r>
              <a:rPr lang="en-GB" sz="3200">
                <a:solidFill>
                  <a:schemeClr val="bg1"/>
                </a:solidFill>
                <a:effectLst>
                  <a:outerShdw blurRad="38100" dist="38100" dir="2700000" algn="tl">
                    <a:srgbClr val="000000"/>
                  </a:outerShdw>
                </a:effectLst>
                <a:latin typeface="Calibri" pitchFamily="34" charset="0"/>
              </a:rPr>
              <a:t>Polybaric, near-fractional melting of lherzolite</a:t>
            </a:r>
          </a:p>
        </p:txBody>
      </p:sp>
      <p:grpSp>
        <p:nvGrpSpPr>
          <p:cNvPr id="2" name="Group 95"/>
          <p:cNvGrpSpPr>
            <a:grpSpLocks/>
          </p:cNvGrpSpPr>
          <p:nvPr/>
        </p:nvGrpSpPr>
        <p:grpSpPr bwMode="auto">
          <a:xfrm>
            <a:off x="4711700" y="2243138"/>
            <a:ext cx="3957638" cy="977900"/>
            <a:chOff x="2968" y="1413"/>
            <a:chExt cx="2493" cy="616"/>
          </a:xfrm>
        </p:grpSpPr>
        <p:sp>
          <p:nvSpPr>
            <p:cNvPr id="773129" name="AutoShape 9"/>
            <p:cNvSpPr>
              <a:spLocks noChangeArrowheads="1"/>
            </p:cNvSpPr>
            <p:nvPr/>
          </p:nvSpPr>
          <p:spPr bwMode="auto">
            <a:xfrm>
              <a:off x="2968" y="1933"/>
              <a:ext cx="95" cy="96"/>
            </a:xfrm>
            <a:prstGeom prst="triangle">
              <a:avLst>
                <a:gd name="adj" fmla="val 50000"/>
              </a:avLst>
            </a:prstGeom>
            <a:solidFill>
              <a:srgbClr val="FF00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3130" name="AutoShape 10"/>
            <p:cNvSpPr>
              <a:spLocks noChangeArrowheads="1"/>
            </p:cNvSpPr>
            <p:nvPr/>
          </p:nvSpPr>
          <p:spPr bwMode="auto">
            <a:xfrm>
              <a:off x="3092" y="1923"/>
              <a:ext cx="95" cy="96"/>
            </a:xfrm>
            <a:prstGeom prst="triangle">
              <a:avLst>
                <a:gd name="adj" fmla="val 50000"/>
              </a:avLst>
            </a:prstGeom>
            <a:solidFill>
              <a:srgbClr val="FF00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3131" name="AutoShape 11"/>
            <p:cNvSpPr>
              <a:spLocks noChangeArrowheads="1"/>
            </p:cNvSpPr>
            <p:nvPr/>
          </p:nvSpPr>
          <p:spPr bwMode="auto">
            <a:xfrm>
              <a:off x="3212" y="1909"/>
              <a:ext cx="95" cy="96"/>
            </a:xfrm>
            <a:prstGeom prst="triangle">
              <a:avLst>
                <a:gd name="adj" fmla="val 50000"/>
              </a:avLst>
            </a:prstGeom>
            <a:solidFill>
              <a:srgbClr val="FF00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3132" name="AutoShape 12"/>
            <p:cNvSpPr>
              <a:spLocks noChangeArrowheads="1"/>
            </p:cNvSpPr>
            <p:nvPr/>
          </p:nvSpPr>
          <p:spPr bwMode="auto">
            <a:xfrm>
              <a:off x="3330" y="1897"/>
              <a:ext cx="95" cy="96"/>
            </a:xfrm>
            <a:prstGeom prst="triangle">
              <a:avLst>
                <a:gd name="adj" fmla="val 50000"/>
              </a:avLst>
            </a:prstGeom>
            <a:solidFill>
              <a:srgbClr val="FF00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3133" name="AutoShape 13"/>
            <p:cNvSpPr>
              <a:spLocks noChangeArrowheads="1"/>
            </p:cNvSpPr>
            <p:nvPr/>
          </p:nvSpPr>
          <p:spPr bwMode="auto">
            <a:xfrm>
              <a:off x="3448" y="1875"/>
              <a:ext cx="95" cy="96"/>
            </a:xfrm>
            <a:prstGeom prst="triangle">
              <a:avLst>
                <a:gd name="adj" fmla="val 50000"/>
              </a:avLst>
            </a:prstGeom>
            <a:solidFill>
              <a:srgbClr val="FF00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3134" name="AutoShape 14"/>
            <p:cNvSpPr>
              <a:spLocks noChangeArrowheads="1"/>
            </p:cNvSpPr>
            <p:nvPr/>
          </p:nvSpPr>
          <p:spPr bwMode="auto">
            <a:xfrm>
              <a:off x="3568" y="1863"/>
              <a:ext cx="95" cy="96"/>
            </a:xfrm>
            <a:prstGeom prst="triangle">
              <a:avLst>
                <a:gd name="adj" fmla="val 50000"/>
              </a:avLst>
            </a:prstGeom>
            <a:solidFill>
              <a:srgbClr val="FF00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3135" name="AutoShape 15"/>
            <p:cNvSpPr>
              <a:spLocks noChangeArrowheads="1"/>
            </p:cNvSpPr>
            <p:nvPr/>
          </p:nvSpPr>
          <p:spPr bwMode="auto">
            <a:xfrm>
              <a:off x="3694" y="1849"/>
              <a:ext cx="95" cy="96"/>
            </a:xfrm>
            <a:prstGeom prst="triangle">
              <a:avLst>
                <a:gd name="adj" fmla="val 50000"/>
              </a:avLst>
            </a:prstGeom>
            <a:solidFill>
              <a:srgbClr val="FF00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3136" name="AutoShape 16"/>
            <p:cNvSpPr>
              <a:spLocks noChangeArrowheads="1"/>
            </p:cNvSpPr>
            <p:nvPr/>
          </p:nvSpPr>
          <p:spPr bwMode="auto">
            <a:xfrm>
              <a:off x="3814" y="1829"/>
              <a:ext cx="95" cy="96"/>
            </a:xfrm>
            <a:prstGeom prst="triangle">
              <a:avLst>
                <a:gd name="adj" fmla="val 50000"/>
              </a:avLst>
            </a:prstGeom>
            <a:solidFill>
              <a:srgbClr val="FF00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3137" name="AutoShape 17"/>
            <p:cNvSpPr>
              <a:spLocks noChangeArrowheads="1"/>
            </p:cNvSpPr>
            <p:nvPr/>
          </p:nvSpPr>
          <p:spPr bwMode="auto">
            <a:xfrm>
              <a:off x="3932" y="1815"/>
              <a:ext cx="95" cy="96"/>
            </a:xfrm>
            <a:prstGeom prst="triangle">
              <a:avLst>
                <a:gd name="adj" fmla="val 50000"/>
              </a:avLst>
            </a:prstGeom>
            <a:solidFill>
              <a:srgbClr val="FF00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3138" name="AutoShape 18"/>
            <p:cNvSpPr>
              <a:spLocks noChangeArrowheads="1"/>
            </p:cNvSpPr>
            <p:nvPr/>
          </p:nvSpPr>
          <p:spPr bwMode="auto">
            <a:xfrm>
              <a:off x="4050" y="1795"/>
              <a:ext cx="95" cy="96"/>
            </a:xfrm>
            <a:prstGeom prst="triangle">
              <a:avLst>
                <a:gd name="adj" fmla="val 50000"/>
              </a:avLst>
            </a:prstGeom>
            <a:solidFill>
              <a:srgbClr val="FF00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3139" name="AutoShape 19"/>
            <p:cNvSpPr>
              <a:spLocks noChangeArrowheads="1"/>
            </p:cNvSpPr>
            <p:nvPr/>
          </p:nvSpPr>
          <p:spPr bwMode="auto">
            <a:xfrm>
              <a:off x="4166" y="1773"/>
              <a:ext cx="95" cy="96"/>
            </a:xfrm>
            <a:prstGeom prst="triangle">
              <a:avLst>
                <a:gd name="adj" fmla="val 50000"/>
              </a:avLst>
            </a:prstGeom>
            <a:solidFill>
              <a:srgbClr val="FF00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3140" name="AutoShape 20"/>
            <p:cNvSpPr>
              <a:spLocks noChangeArrowheads="1"/>
            </p:cNvSpPr>
            <p:nvPr/>
          </p:nvSpPr>
          <p:spPr bwMode="auto">
            <a:xfrm>
              <a:off x="4284" y="1753"/>
              <a:ext cx="95" cy="96"/>
            </a:xfrm>
            <a:prstGeom prst="triangle">
              <a:avLst>
                <a:gd name="adj" fmla="val 50000"/>
              </a:avLst>
            </a:prstGeom>
            <a:solidFill>
              <a:srgbClr val="FF00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3141" name="AutoShape 21"/>
            <p:cNvSpPr>
              <a:spLocks noChangeArrowheads="1"/>
            </p:cNvSpPr>
            <p:nvPr/>
          </p:nvSpPr>
          <p:spPr bwMode="auto">
            <a:xfrm>
              <a:off x="4410" y="1727"/>
              <a:ext cx="95" cy="96"/>
            </a:xfrm>
            <a:prstGeom prst="triangle">
              <a:avLst>
                <a:gd name="adj" fmla="val 50000"/>
              </a:avLst>
            </a:prstGeom>
            <a:solidFill>
              <a:srgbClr val="FF00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3142" name="AutoShape 22"/>
            <p:cNvSpPr>
              <a:spLocks noChangeArrowheads="1"/>
            </p:cNvSpPr>
            <p:nvPr/>
          </p:nvSpPr>
          <p:spPr bwMode="auto">
            <a:xfrm>
              <a:off x="4526" y="1707"/>
              <a:ext cx="95" cy="96"/>
            </a:xfrm>
            <a:prstGeom prst="triangle">
              <a:avLst>
                <a:gd name="adj" fmla="val 50000"/>
              </a:avLst>
            </a:prstGeom>
            <a:solidFill>
              <a:srgbClr val="FF00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3143" name="AutoShape 23"/>
            <p:cNvSpPr>
              <a:spLocks noChangeArrowheads="1"/>
            </p:cNvSpPr>
            <p:nvPr/>
          </p:nvSpPr>
          <p:spPr bwMode="auto">
            <a:xfrm>
              <a:off x="4648" y="1683"/>
              <a:ext cx="95" cy="96"/>
            </a:xfrm>
            <a:prstGeom prst="triangle">
              <a:avLst>
                <a:gd name="adj" fmla="val 50000"/>
              </a:avLst>
            </a:prstGeom>
            <a:solidFill>
              <a:srgbClr val="FF00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3144" name="AutoShape 24"/>
            <p:cNvSpPr>
              <a:spLocks noChangeArrowheads="1"/>
            </p:cNvSpPr>
            <p:nvPr/>
          </p:nvSpPr>
          <p:spPr bwMode="auto">
            <a:xfrm>
              <a:off x="4768" y="1665"/>
              <a:ext cx="95" cy="96"/>
            </a:xfrm>
            <a:prstGeom prst="triangle">
              <a:avLst>
                <a:gd name="adj" fmla="val 50000"/>
              </a:avLst>
            </a:prstGeom>
            <a:solidFill>
              <a:srgbClr val="FF00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3145" name="AutoShape 25"/>
            <p:cNvSpPr>
              <a:spLocks noChangeArrowheads="1"/>
            </p:cNvSpPr>
            <p:nvPr/>
          </p:nvSpPr>
          <p:spPr bwMode="auto">
            <a:xfrm>
              <a:off x="4884" y="1657"/>
              <a:ext cx="95" cy="96"/>
            </a:xfrm>
            <a:prstGeom prst="triangle">
              <a:avLst>
                <a:gd name="adj" fmla="val 50000"/>
              </a:avLst>
            </a:prstGeom>
            <a:solidFill>
              <a:srgbClr val="FF00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3146" name="AutoShape 26"/>
            <p:cNvSpPr>
              <a:spLocks noChangeArrowheads="1"/>
            </p:cNvSpPr>
            <p:nvPr/>
          </p:nvSpPr>
          <p:spPr bwMode="auto">
            <a:xfrm>
              <a:off x="5002" y="1511"/>
              <a:ext cx="95" cy="96"/>
            </a:xfrm>
            <a:prstGeom prst="triangle">
              <a:avLst>
                <a:gd name="adj" fmla="val 50000"/>
              </a:avLst>
            </a:prstGeom>
            <a:solidFill>
              <a:srgbClr val="FF00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3147" name="AutoShape 27"/>
            <p:cNvSpPr>
              <a:spLocks noChangeArrowheads="1"/>
            </p:cNvSpPr>
            <p:nvPr/>
          </p:nvSpPr>
          <p:spPr bwMode="auto">
            <a:xfrm>
              <a:off x="5128" y="1477"/>
              <a:ext cx="95" cy="96"/>
            </a:xfrm>
            <a:prstGeom prst="triangle">
              <a:avLst>
                <a:gd name="adj" fmla="val 50000"/>
              </a:avLst>
            </a:prstGeom>
            <a:solidFill>
              <a:srgbClr val="FF00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3148" name="AutoShape 28"/>
            <p:cNvSpPr>
              <a:spLocks noChangeArrowheads="1"/>
            </p:cNvSpPr>
            <p:nvPr/>
          </p:nvSpPr>
          <p:spPr bwMode="auto">
            <a:xfrm>
              <a:off x="5244" y="1447"/>
              <a:ext cx="95" cy="96"/>
            </a:xfrm>
            <a:prstGeom prst="triangle">
              <a:avLst>
                <a:gd name="adj" fmla="val 50000"/>
              </a:avLst>
            </a:prstGeom>
            <a:solidFill>
              <a:srgbClr val="FF00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3149" name="AutoShape 29"/>
            <p:cNvSpPr>
              <a:spLocks noChangeArrowheads="1"/>
            </p:cNvSpPr>
            <p:nvPr/>
          </p:nvSpPr>
          <p:spPr bwMode="auto">
            <a:xfrm>
              <a:off x="5366" y="1413"/>
              <a:ext cx="95" cy="96"/>
            </a:xfrm>
            <a:prstGeom prst="triangle">
              <a:avLst>
                <a:gd name="adj" fmla="val 50000"/>
              </a:avLst>
            </a:prstGeom>
            <a:solidFill>
              <a:srgbClr val="FF00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grpSp>
      <p:grpSp>
        <p:nvGrpSpPr>
          <p:cNvPr id="3" name="Group 171"/>
          <p:cNvGrpSpPr>
            <a:grpSpLocks/>
          </p:cNvGrpSpPr>
          <p:nvPr/>
        </p:nvGrpSpPr>
        <p:grpSpPr bwMode="auto">
          <a:xfrm>
            <a:off x="4714875" y="5289550"/>
            <a:ext cx="3190875" cy="234950"/>
            <a:chOff x="2970" y="3332"/>
            <a:chExt cx="2010" cy="148"/>
          </a:xfrm>
        </p:grpSpPr>
        <p:sp>
          <p:nvSpPr>
            <p:cNvPr id="773192" name="AutoShape 72"/>
            <p:cNvSpPr>
              <a:spLocks noChangeArrowheads="1"/>
            </p:cNvSpPr>
            <p:nvPr/>
          </p:nvSpPr>
          <p:spPr bwMode="auto">
            <a:xfrm>
              <a:off x="2970" y="3336"/>
              <a:ext cx="104" cy="116"/>
            </a:xfrm>
            <a:prstGeom prst="diamond">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3193" name="AutoShape 73"/>
            <p:cNvSpPr>
              <a:spLocks noChangeArrowheads="1"/>
            </p:cNvSpPr>
            <p:nvPr/>
          </p:nvSpPr>
          <p:spPr bwMode="auto">
            <a:xfrm>
              <a:off x="3086" y="3332"/>
              <a:ext cx="104" cy="116"/>
            </a:xfrm>
            <a:prstGeom prst="diamond">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3194" name="AutoShape 74"/>
            <p:cNvSpPr>
              <a:spLocks noChangeArrowheads="1"/>
            </p:cNvSpPr>
            <p:nvPr/>
          </p:nvSpPr>
          <p:spPr bwMode="auto">
            <a:xfrm>
              <a:off x="3206" y="3338"/>
              <a:ext cx="104" cy="116"/>
            </a:xfrm>
            <a:prstGeom prst="diamond">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3195" name="AutoShape 75"/>
            <p:cNvSpPr>
              <a:spLocks noChangeArrowheads="1"/>
            </p:cNvSpPr>
            <p:nvPr/>
          </p:nvSpPr>
          <p:spPr bwMode="auto">
            <a:xfrm>
              <a:off x="3324" y="3340"/>
              <a:ext cx="104" cy="116"/>
            </a:xfrm>
            <a:prstGeom prst="diamond">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3196" name="AutoShape 76"/>
            <p:cNvSpPr>
              <a:spLocks noChangeArrowheads="1"/>
            </p:cNvSpPr>
            <p:nvPr/>
          </p:nvSpPr>
          <p:spPr bwMode="auto">
            <a:xfrm>
              <a:off x="3442" y="3342"/>
              <a:ext cx="104" cy="116"/>
            </a:xfrm>
            <a:prstGeom prst="diamond">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3197" name="AutoShape 77"/>
            <p:cNvSpPr>
              <a:spLocks noChangeArrowheads="1"/>
            </p:cNvSpPr>
            <p:nvPr/>
          </p:nvSpPr>
          <p:spPr bwMode="auto">
            <a:xfrm>
              <a:off x="3564" y="3344"/>
              <a:ext cx="104" cy="116"/>
            </a:xfrm>
            <a:prstGeom prst="diamond">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3198" name="AutoShape 78"/>
            <p:cNvSpPr>
              <a:spLocks noChangeArrowheads="1"/>
            </p:cNvSpPr>
            <p:nvPr/>
          </p:nvSpPr>
          <p:spPr bwMode="auto">
            <a:xfrm>
              <a:off x="3690" y="3342"/>
              <a:ext cx="104" cy="116"/>
            </a:xfrm>
            <a:prstGeom prst="diamond">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3199" name="AutoShape 79"/>
            <p:cNvSpPr>
              <a:spLocks noChangeArrowheads="1"/>
            </p:cNvSpPr>
            <p:nvPr/>
          </p:nvSpPr>
          <p:spPr bwMode="auto">
            <a:xfrm>
              <a:off x="3806" y="3350"/>
              <a:ext cx="104" cy="116"/>
            </a:xfrm>
            <a:prstGeom prst="diamond">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3200" name="AutoShape 80"/>
            <p:cNvSpPr>
              <a:spLocks noChangeArrowheads="1"/>
            </p:cNvSpPr>
            <p:nvPr/>
          </p:nvSpPr>
          <p:spPr bwMode="auto">
            <a:xfrm>
              <a:off x="3926" y="3350"/>
              <a:ext cx="104" cy="116"/>
            </a:xfrm>
            <a:prstGeom prst="diamond">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3201" name="AutoShape 81"/>
            <p:cNvSpPr>
              <a:spLocks noChangeArrowheads="1"/>
            </p:cNvSpPr>
            <p:nvPr/>
          </p:nvSpPr>
          <p:spPr bwMode="auto">
            <a:xfrm>
              <a:off x="4042" y="3358"/>
              <a:ext cx="104" cy="116"/>
            </a:xfrm>
            <a:prstGeom prst="diamond">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3202" name="AutoShape 82"/>
            <p:cNvSpPr>
              <a:spLocks noChangeArrowheads="1"/>
            </p:cNvSpPr>
            <p:nvPr/>
          </p:nvSpPr>
          <p:spPr bwMode="auto">
            <a:xfrm>
              <a:off x="4160" y="3358"/>
              <a:ext cx="104" cy="116"/>
            </a:xfrm>
            <a:prstGeom prst="diamond">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3203" name="AutoShape 83"/>
            <p:cNvSpPr>
              <a:spLocks noChangeArrowheads="1"/>
            </p:cNvSpPr>
            <p:nvPr/>
          </p:nvSpPr>
          <p:spPr bwMode="auto">
            <a:xfrm>
              <a:off x="4278" y="3358"/>
              <a:ext cx="104" cy="116"/>
            </a:xfrm>
            <a:prstGeom prst="diamond">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3204" name="AutoShape 84"/>
            <p:cNvSpPr>
              <a:spLocks noChangeArrowheads="1"/>
            </p:cNvSpPr>
            <p:nvPr/>
          </p:nvSpPr>
          <p:spPr bwMode="auto">
            <a:xfrm>
              <a:off x="4404" y="3362"/>
              <a:ext cx="104" cy="116"/>
            </a:xfrm>
            <a:prstGeom prst="diamond">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3205" name="AutoShape 85"/>
            <p:cNvSpPr>
              <a:spLocks noChangeArrowheads="1"/>
            </p:cNvSpPr>
            <p:nvPr/>
          </p:nvSpPr>
          <p:spPr bwMode="auto">
            <a:xfrm>
              <a:off x="4524" y="3360"/>
              <a:ext cx="104" cy="116"/>
            </a:xfrm>
            <a:prstGeom prst="diamond">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3206" name="AutoShape 86"/>
            <p:cNvSpPr>
              <a:spLocks noChangeArrowheads="1"/>
            </p:cNvSpPr>
            <p:nvPr/>
          </p:nvSpPr>
          <p:spPr bwMode="auto">
            <a:xfrm>
              <a:off x="4640" y="3360"/>
              <a:ext cx="104" cy="116"/>
            </a:xfrm>
            <a:prstGeom prst="diamond">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3207" name="AutoShape 87"/>
            <p:cNvSpPr>
              <a:spLocks noChangeArrowheads="1"/>
            </p:cNvSpPr>
            <p:nvPr/>
          </p:nvSpPr>
          <p:spPr bwMode="auto">
            <a:xfrm>
              <a:off x="4760" y="3362"/>
              <a:ext cx="104" cy="116"/>
            </a:xfrm>
            <a:prstGeom prst="diamond">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3208" name="AutoShape 88"/>
            <p:cNvSpPr>
              <a:spLocks noChangeArrowheads="1"/>
            </p:cNvSpPr>
            <p:nvPr/>
          </p:nvSpPr>
          <p:spPr bwMode="auto">
            <a:xfrm>
              <a:off x="4876" y="3364"/>
              <a:ext cx="104" cy="116"/>
            </a:xfrm>
            <a:prstGeom prst="diamond">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grpSp>
      <p:grpSp>
        <p:nvGrpSpPr>
          <p:cNvPr id="4" name="Group 172"/>
          <p:cNvGrpSpPr>
            <a:grpSpLocks/>
          </p:cNvGrpSpPr>
          <p:nvPr/>
        </p:nvGrpSpPr>
        <p:grpSpPr bwMode="auto">
          <a:xfrm>
            <a:off x="7943850" y="5114925"/>
            <a:ext cx="727075" cy="241300"/>
            <a:chOff x="5004" y="3222"/>
            <a:chExt cx="458" cy="152"/>
          </a:xfrm>
        </p:grpSpPr>
        <p:sp>
          <p:nvSpPr>
            <p:cNvPr id="773211" name="AutoShape 91"/>
            <p:cNvSpPr>
              <a:spLocks noChangeArrowheads="1"/>
            </p:cNvSpPr>
            <p:nvPr/>
          </p:nvSpPr>
          <p:spPr bwMode="auto">
            <a:xfrm>
              <a:off x="5124" y="3248"/>
              <a:ext cx="98" cy="102"/>
            </a:xfrm>
            <a:prstGeom prst="plus">
              <a:avLst>
                <a:gd name="adj" fmla="val 25000"/>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3212" name="AutoShape 92"/>
            <p:cNvSpPr>
              <a:spLocks noChangeArrowheads="1"/>
            </p:cNvSpPr>
            <p:nvPr/>
          </p:nvSpPr>
          <p:spPr bwMode="auto">
            <a:xfrm>
              <a:off x="5246" y="3230"/>
              <a:ext cx="98" cy="102"/>
            </a:xfrm>
            <a:prstGeom prst="plus">
              <a:avLst>
                <a:gd name="adj" fmla="val 25000"/>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3213" name="AutoShape 93"/>
            <p:cNvSpPr>
              <a:spLocks noChangeArrowheads="1"/>
            </p:cNvSpPr>
            <p:nvPr/>
          </p:nvSpPr>
          <p:spPr bwMode="auto">
            <a:xfrm>
              <a:off x="5364" y="3222"/>
              <a:ext cx="98" cy="102"/>
            </a:xfrm>
            <a:prstGeom prst="plus">
              <a:avLst>
                <a:gd name="adj" fmla="val 25000"/>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3214" name="AutoShape 94"/>
            <p:cNvSpPr>
              <a:spLocks noChangeArrowheads="1"/>
            </p:cNvSpPr>
            <p:nvPr/>
          </p:nvSpPr>
          <p:spPr bwMode="auto">
            <a:xfrm>
              <a:off x="5004" y="3272"/>
              <a:ext cx="98" cy="102"/>
            </a:xfrm>
            <a:prstGeom prst="plus">
              <a:avLst>
                <a:gd name="adj" fmla="val 25000"/>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grpSp>
      <p:grpSp>
        <p:nvGrpSpPr>
          <p:cNvPr id="5" name="Group 170"/>
          <p:cNvGrpSpPr>
            <a:grpSpLocks/>
          </p:cNvGrpSpPr>
          <p:nvPr/>
        </p:nvGrpSpPr>
        <p:grpSpPr bwMode="auto">
          <a:xfrm>
            <a:off x="4706938" y="4103688"/>
            <a:ext cx="3978275" cy="1490662"/>
            <a:chOff x="2965" y="2585"/>
            <a:chExt cx="2506" cy="939"/>
          </a:xfrm>
        </p:grpSpPr>
        <p:sp>
          <p:nvSpPr>
            <p:cNvPr id="773162" name="Oval 42"/>
            <p:cNvSpPr>
              <a:spLocks noChangeArrowheads="1"/>
            </p:cNvSpPr>
            <p:nvPr/>
          </p:nvSpPr>
          <p:spPr bwMode="auto">
            <a:xfrm>
              <a:off x="4407" y="3019"/>
              <a:ext cx="100" cy="103"/>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grpSp>
          <p:nvGrpSpPr>
            <p:cNvPr id="57385" name="Group 99"/>
            <p:cNvGrpSpPr>
              <a:grpSpLocks/>
            </p:cNvGrpSpPr>
            <p:nvPr/>
          </p:nvGrpSpPr>
          <p:grpSpPr bwMode="auto">
            <a:xfrm>
              <a:off x="2965" y="2585"/>
              <a:ext cx="2506" cy="939"/>
              <a:chOff x="2965" y="2585"/>
              <a:chExt cx="2506" cy="939"/>
            </a:xfrm>
          </p:grpSpPr>
          <p:sp>
            <p:nvSpPr>
              <p:cNvPr id="773167" name="Oval 47"/>
              <p:cNvSpPr>
                <a:spLocks noChangeArrowheads="1"/>
              </p:cNvSpPr>
              <p:nvPr/>
            </p:nvSpPr>
            <p:spPr bwMode="auto">
              <a:xfrm>
                <a:off x="5005" y="3293"/>
                <a:ext cx="100" cy="103"/>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grpSp>
            <p:nvGrpSpPr>
              <p:cNvPr id="57387" name="Group 97"/>
              <p:cNvGrpSpPr>
                <a:grpSpLocks/>
              </p:cNvGrpSpPr>
              <p:nvPr/>
            </p:nvGrpSpPr>
            <p:grpSpPr bwMode="auto">
              <a:xfrm>
                <a:off x="2965" y="2585"/>
                <a:ext cx="2506" cy="939"/>
                <a:chOff x="2965" y="2585"/>
                <a:chExt cx="2506" cy="939"/>
              </a:xfrm>
            </p:grpSpPr>
            <p:sp>
              <p:nvSpPr>
                <p:cNvPr id="773150" name="Oval 30"/>
                <p:cNvSpPr>
                  <a:spLocks noChangeArrowheads="1"/>
                </p:cNvSpPr>
                <p:nvPr/>
              </p:nvSpPr>
              <p:spPr bwMode="auto">
                <a:xfrm>
                  <a:off x="2965" y="2585"/>
                  <a:ext cx="100" cy="103"/>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773151" name="Oval 31"/>
                <p:cNvSpPr>
                  <a:spLocks noChangeArrowheads="1"/>
                </p:cNvSpPr>
                <p:nvPr/>
              </p:nvSpPr>
              <p:spPr bwMode="auto">
                <a:xfrm>
                  <a:off x="3085" y="2641"/>
                  <a:ext cx="100" cy="103"/>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773152" name="Oval 32"/>
                <p:cNvSpPr>
                  <a:spLocks noChangeArrowheads="1"/>
                </p:cNvSpPr>
                <p:nvPr/>
              </p:nvSpPr>
              <p:spPr bwMode="auto">
                <a:xfrm>
                  <a:off x="3213" y="2683"/>
                  <a:ext cx="100" cy="103"/>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773153" name="Oval 33"/>
                <p:cNvSpPr>
                  <a:spLocks noChangeArrowheads="1"/>
                </p:cNvSpPr>
                <p:nvPr/>
              </p:nvSpPr>
              <p:spPr bwMode="auto">
                <a:xfrm>
                  <a:off x="3331" y="2731"/>
                  <a:ext cx="100" cy="103"/>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773154" name="Oval 34"/>
                <p:cNvSpPr>
                  <a:spLocks noChangeArrowheads="1"/>
                </p:cNvSpPr>
                <p:nvPr/>
              </p:nvSpPr>
              <p:spPr bwMode="auto">
                <a:xfrm>
                  <a:off x="3449" y="2773"/>
                  <a:ext cx="100" cy="103"/>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773155" name="Oval 35"/>
                <p:cNvSpPr>
                  <a:spLocks noChangeArrowheads="1"/>
                </p:cNvSpPr>
                <p:nvPr/>
              </p:nvSpPr>
              <p:spPr bwMode="auto">
                <a:xfrm>
                  <a:off x="3569" y="2805"/>
                  <a:ext cx="100" cy="103"/>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773156" name="Oval 36"/>
                <p:cNvSpPr>
                  <a:spLocks noChangeArrowheads="1"/>
                </p:cNvSpPr>
                <p:nvPr/>
              </p:nvSpPr>
              <p:spPr bwMode="auto">
                <a:xfrm>
                  <a:off x="3683" y="2845"/>
                  <a:ext cx="100" cy="103"/>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773157" name="Oval 37"/>
                <p:cNvSpPr>
                  <a:spLocks noChangeArrowheads="1"/>
                </p:cNvSpPr>
                <p:nvPr/>
              </p:nvSpPr>
              <p:spPr bwMode="auto">
                <a:xfrm>
                  <a:off x="3803" y="2881"/>
                  <a:ext cx="100" cy="103"/>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773158" name="Oval 38"/>
                <p:cNvSpPr>
                  <a:spLocks noChangeArrowheads="1"/>
                </p:cNvSpPr>
                <p:nvPr/>
              </p:nvSpPr>
              <p:spPr bwMode="auto">
                <a:xfrm>
                  <a:off x="3929" y="2917"/>
                  <a:ext cx="100" cy="103"/>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773159" name="Oval 39"/>
                <p:cNvSpPr>
                  <a:spLocks noChangeArrowheads="1"/>
                </p:cNvSpPr>
                <p:nvPr/>
              </p:nvSpPr>
              <p:spPr bwMode="auto">
                <a:xfrm>
                  <a:off x="4047" y="2951"/>
                  <a:ext cx="100" cy="103"/>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773160" name="Oval 40"/>
                <p:cNvSpPr>
                  <a:spLocks noChangeArrowheads="1"/>
                </p:cNvSpPr>
                <p:nvPr/>
              </p:nvSpPr>
              <p:spPr bwMode="auto">
                <a:xfrm>
                  <a:off x="4167" y="2979"/>
                  <a:ext cx="100" cy="103"/>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773161" name="Oval 41"/>
                <p:cNvSpPr>
                  <a:spLocks noChangeArrowheads="1"/>
                </p:cNvSpPr>
                <p:nvPr/>
              </p:nvSpPr>
              <p:spPr bwMode="auto">
                <a:xfrm>
                  <a:off x="4287" y="3001"/>
                  <a:ext cx="100" cy="103"/>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773163" name="Oval 43"/>
                <p:cNvSpPr>
                  <a:spLocks noChangeArrowheads="1"/>
                </p:cNvSpPr>
                <p:nvPr/>
              </p:nvSpPr>
              <p:spPr bwMode="auto">
                <a:xfrm>
                  <a:off x="4519" y="3047"/>
                  <a:ext cx="100" cy="103"/>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773164" name="Oval 44"/>
                <p:cNvSpPr>
                  <a:spLocks noChangeArrowheads="1"/>
                </p:cNvSpPr>
                <p:nvPr/>
              </p:nvSpPr>
              <p:spPr bwMode="auto">
                <a:xfrm>
                  <a:off x="4647" y="3067"/>
                  <a:ext cx="100" cy="103"/>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773165" name="Oval 45"/>
                <p:cNvSpPr>
                  <a:spLocks noChangeArrowheads="1"/>
                </p:cNvSpPr>
                <p:nvPr/>
              </p:nvSpPr>
              <p:spPr bwMode="auto">
                <a:xfrm>
                  <a:off x="4765" y="3087"/>
                  <a:ext cx="100" cy="103"/>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773166" name="Oval 46"/>
                <p:cNvSpPr>
                  <a:spLocks noChangeArrowheads="1"/>
                </p:cNvSpPr>
                <p:nvPr/>
              </p:nvSpPr>
              <p:spPr bwMode="auto">
                <a:xfrm>
                  <a:off x="4883" y="3103"/>
                  <a:ext cx="100" cy="103"/>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773168" name="Oval 48"/>
                <p:cNvSpPr>
                  <a:spLocks noChangeArrowheads="1"/>
                </p:cNvSpPr>
                <p:nvPr/>
              </p:nvSpPr>
              <p:spPr bwMode="auto">
                <a:xfrm>
                  <a:off x="5121" y="3341"/>
                  <a:ext cx="100" cy="103"/>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773169" name="Oval 49"/>
                <p:cNvSpPr>
                  <a:spLocks noChangeArrowheads="1"/>
                </p:cNvSpPr>
                <p:nvPr/>
              </p:nvSpPr>
              <p:spPr bwMode="auto">
                <a:xfrm>
                  <a:off x="5241" y="3379"/>
                  <a:ext cx="100" cy="103"/>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773170" name="Oval 50"/>
                <p:cNvSpPr>
                  <a:spLocks noChangeArrowheads="1"/>
                </p:cNvSpPr>
                <p:nvPr/>
              </p:nvSpPr>
              <p:spPr bwMode="auto">
                <a:xfrm>
                  <a:off x="5371" y="3421"/>
                  <a:ext cx="100" cy="103"/>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grpSp>
        </p:grpSp>
      </p:grpSp>
      <p:sp>
        <p:nvSpPr>
          <p:cNvPr id="773222" name="AutoShape 102"/>
          <p:cNvSpPr>
            <a:spLocks noChangeArrowheads="1"/>
          </p:cNvSpPr>
          <p:nvPr/>
        </p:nvSpPr>
        <p:spPr bwMode="auto">
          <a:xfrm>
            <a:off x="7416800" y="3014663"/>
            <a:ext cx="150813" cy="152400"/>
          </a:xfrm>
          <a:prstGeom prst="triangle">
            <a:avLst>
              <a:gd name="adj" fmla="val 50000"/>
            </a:avLst>
          </a:prstGeom>
          <a:solidFill>
            <a:srgbClr val="FF00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grpSp>
        <p:nvGrpSpPr>
          <p:cNvPr id="8" name="Group 96"/>
          <p:cNvGrpSpPr>
            <a:grpSpLocks/>
          </p:cNvGrpSpPr>
          <p:nvPr/>
        </p:nvGrpSpPr>
        <p:grpSpPr bwMode="auto">
          <a:xfrm>
            <a:off x="4719638" y="4449763"/>
            <a:ext cx="3954462" cy="558800"/>
            <a:chOff x="2973" y="2803"/>
            <a:chExt cx="2491" cy="352"/>
          </a:xfrm>
        </p:grpSpPr>
        <p:sp>
          <p:nvSpPr>
            <p:cNvPr id="773171" name="Rectangle 51"/>
            <p:cNvSpPr>
              <a:spLocks noChangeArrowheads="1"/>
            </p:cNvSpPr>
            <p:nvPr/>
          </p:nvSpPr>
          <p:spPr bwMode="auto">
            <a:xfrm>
              <a:off x="2973" y="3059"/>
              <a:ext cx="91" cy="96"/>
            </a:xfrm>
            <a:prstGeom prst="rect">
              <a:avLst/>
            </a:prstGeom>
            <a:solidFill>
              <a:srgbClr val="00CC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3172" name="Rectangle 52"/>
            <p:cNvSpPr>
              <a:spLocks noChangeArrowheads="1"/>
            </p:cNvSpPr>
            <p:nvPr/>
          </p:nvSpPr>
          <p:spPr bwMode="auto">
            <a:xfrm>
              <a:off x="3095" y="3017"/>
              <a:ext cx="91" cy="96"/>
            </a:xfrm>
            <a:prstGeom prst="rect">
              <a:avLst/>
            </a:prstGeom>
            <a:solidFill>
              <a:srgbClr val="00CC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3173" name="Rectangle 53"/>
            <p:cNvSpPr>
              <a:spLocks noChangeArrowheads="1"/>
            </p:cNvSpPr>
            <p:nvPr/>
          </p:nvSpPr>
          <p:spPr bwMode="auto">
            <a:xfrm>
              <a:off x="3213" y="2985"/>
              <a:ext cx="91" cy="96"/>
            </a:xfrm>
            <a:prstGeom prst="rect">
              <a:avLst/>
            </a:prstGeom>
            <a:solidFill>
              <a:srgbClr val="00CC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3174" name="Rectangle 54"/>
            <p:cNvSpPr>
              <a:spLocks noChangeArrowheads="1"/>
            </p:cNvSpPr>
            <p:nvPr/>
          </p:nvSpPr>
          <p:spPr bwMode="auto">
            <a:xfrm>
              <a:off x="3337" y="2953"/>
              <a:ext cx="91" cy="96"/>
            </a:xfrm>
            <a:prstGeom prst="rect">
              <a:avLst/>
            </a:prstGeom>
            <a:solidFill>
              <a:srgbClr val="00CC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3175" name="Rectangle 55"/>
            <p:cNvSpPr>
              <a:spLocks noChangeArrowheads="1"/>
            </p:cNvSpPr>
            <p:nvPr/>
          </p:nvSpPr>
          <p:spPr bwMode="auto">
            <a:xfrm>
              <a:off x="3451" y="2929"/>
              <a:ext cx="91" cy="96"/>
            </a:xfrm>
            <a:prstGeom prst="rect">
              <a:avLst/>
            </a:prstGeom>
            <a:solidFill>
              <a:srgbClr val="00CC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3176" name="Rectangle 56"/>
            <p:cNvSpPr>
              <a:spLocks noChangeArrowheads="1"/>
            </p:cNvSpPr>
            <p:nvPr/>
          </p:nvSpPr>
          <p:spPr bwMode="auto">
            <a:xfrm>
              <a:off x="3571" y="2903"/>
              <a:ext cx="91" cy="96"/>
            </a:xfrm>
            <a:prstGeom prst="rect">
              <a:avLst/>
            </a:prstGeom>
            <a:solidFill>
              <a:srgbClr val="00CC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3177" name="Rectangle 57"/>
            <p:cNvSpPr>
              <a:spLocks noChangeArrowheads="1"/>
            </p:cNvSpPr>
            <p:nvPr/>
          </p:nvSpPr>
          <p:spPr bwMode="auto">
            <a:xfrm>
              <a:off x="3693" y="2883"/>
              <a:ext cx="91" cy="96"/>
            </a:xfrm>
            <a:prstGeom prst="rect">
              <a:avLst/>
            </a:prstGeom>
            <a:solidFill>
              <a:srgbClr val="00CC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3178" name="Rectangle 58"/>
            <p:cNvSpPr>
              <a:spLocks noChangeArrowheads="1"/>
            </p:cNvSpPr>
            <p:nvPr/>
          </p:nvSpPr>
          <p:spPr bwMode="auto">
            <a:xfrm>
              <a:off x="3817" y="2853"/>
              <a:ext cx="91" cy="96"/>
            </a:xfrm>
            <a:prstGeom prst="rect">
              <a:avLst/>
            </a:prstGeom>
            <a:solidFill>
              <a:srgbClr val="00CC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3179" name="Rectangle 59"/>
            <p:cNvSpPr>
              <a:spLocks noChangeArrowheads="1"/>
            </p:cNvSpPr>
            <p:nvPr/>
          </p:nvSpPr>
          <p:spPr bwMode="auto">
            <a:xfrm>
              <a:off x="3935" y="2837"/>
              <a:ext cx="91" cy="96"/>
            </a:xfrm>
            <a:prstGeom prst="rect">
              <a:avLst/>
            </a:prstGeom>
            <a:solidFill>
              <a:srgbClr val="00CC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3180" name="Rectangle 60"/>
            <p:cNvSpPr>
              <a:spLocks noChangeArrowheads="1"/>
            </p:cNvSpPr>
            <p:nvPr/>
          </p:nvSpPr>
          <p:spPr bwMode="auto">
            <a:xfrm>
              <a:off x="4057" y="2829"/>
              <a:ext cx="91" cy="96"/>
            </a:xfrm>
            <a:prstGeom prst="rect">
              <a:avLst/>
            </a:prstGeom>
            <a:solidFill>
              <a:srgbClr val="00CC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3181" name="Rectangle 61"/>
            <p:cNvSpPr>
              <a:spLocks noChangeArrowheads="1"/>
            </p:cNvSpPr>
            <p:nvPr/>
          </p:nvSpPr>
          <p:spPr bwMode="auto">
            <a:xfrm>
              <a:off x="4173" y="2813"/>
              <a:ext cx="91" cy="96"/>
            </a:xfrm>
            <a:prstGeom prst="rect">
              <a:avLst/>
            </a:prstGeom>
            <a:solidFill>
              <a:srgbClr val="00CC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3182" name="Rectangle 62"/>
            <p:cNvSpPr>
              <a:spLocks noChangeArrowheads="1"/>
            </p:cNvSpPr>
            <p:nvPr/>
          </p:nvSpPr>
          <p:spPr bwMode="auto">
            <a:xfrm>
              <a:off x="4291" y="2809"/>
              <a:ext cx="91" cy="96"/>
            </a:xfrm>
            <a:prstGeom prst="rect">
              <a:avLst/>
            </a:prstGeom>
            <a:solidFill>
              <a:srgbClr val="00CC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3183" name="Rectangle 63"/>
            <p:cNvSpPr>
              <a:spLocks noChangeArrowheads="1"/>
            </p:cNvSpPr>
            <p:nvPr/>
          </p:nvSpPr>
          <p:spPr bwMode="auto">
            <a:xfrm>
              <a:off x="4417" y="2807"/>
              <a:ext cx="91" cy="96"/>
            </a:xfrm>
            <a:prstGeom prst="rect">
              <a:avLst/>
            </a:prstGeom>
            <a:solidFill>
              <a:srgbClr val="00CC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3184" name="Rectangle 64"/>
            <p:cNvSpPr>
              <a:spLocks noChangeArrowheads="1"/>
            </p:cNvSpPr>
            <p:nvPr/>
          </p:nvSpPr>
          <p:spPr bwMode="auto">
            <a:xfrm>
              <a:off x="4537" y="2807"/>
              <a:ext cx="91" cy="96"/>
            </a:xfrm>
            <a:prstGeom prst="rect">
              <a:avLst/>
            </a:prstGeom>
            <a:solidFill>
              <a:srgbClr val="00CC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3185" name="Rectangle 65"/>
            <p:cNvSpPr>
              <a:spLocks noChangeArrowheads="1"/>
            </p:cNvSpPr>
            <p:nvPr/>
          </p:nvSpPr>
          <p:spPr bwMode="auto">
            <a:xfrm>
              <a:off x="4651" y="2803"/>
              <a:ext cx="91" cy="96"/>
            </a:xfrm>
            <a:prstGeom prst="rect">
              <a:avLst/>
            </a:prstGeom>
            <a:solidFill>
              <a:srgbClr val="00CC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3186" name="Rectangle 66"/>
            <p:cNvSpPr>
              <a:spLocks noChangeArrowheads="1"/>
            </p:cNvSpPr>
            <p:nvPr/>
          </p:nvSpPr>
          <p:spPr bwMode="auto">
            <a:xfrm>
              <a:off x="4771" y="2803"/>
              <a:ext cx="91" cy="96"/>
            </a:xfrm>
            <a:prstGeom prst="rect">
              <a:avLst/>
            </a:prstGeom>
            <a:solidFill>
              <a:srgbClr val="00CC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3187" name="Rectangle 67"/>
            <p:cNvSpPr>
              <a:spLocks noChangeArrowheads="1"/>
            </p:cNvSpPr>
            <p:nvPr/>
          </p:nvSpPr>
          <p:spPr bwMode="auto">
            <a:xfrm>
              <a:off x="4891" y="2807"/>
              <a:ext cx="91" cy="96"/>
            </a:xfrm>
            <a:prstGeom prst="rect">
              <a:avLst/>
            </a:prstGeom>
            <a:solidFill>
              <a:srgbClr val="00CC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3188" name="Rectangle 68"/>
            <p:cNvSpPr>
              <a:spLocks noChangeArrowheads="1"/>
            </p:cNvSpPr>
            <p:nvPr/>
          </p:nvSpPr>
          <p:spPr bwMode="auto">
            <a:xfrm>
              <a:off x="5007" y="2855"/>
              <a:ext cx="91" cy="96"/>
            </a:xfrm>
            <a:prstGeom prst="rect">
              <a:avLst/>
            </a:prstGeom>
            <a:solidFill>
              <a:srgbClr val="00CC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3189" name="Rectangle 69"/>
            <p:cNvSpPr>
              <a:spLocks noChangeArrowheads="1"/>
            </p:cNvSpPr>
            <p:nvPr/>
          </p:nvSpPr>
          <p:spPr bwMode="auto">
            <a:xfrm>
              <a:off x="5133" y="2875"/>
              <a:ext cx="91" cy="96"/>
            </a:xfrm>
            <a:prstGeom prst="rect">
              <a:avLst/>
            </a:prstGeom>
            <a:solidFill>
              <a:srgbClr val="00CC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3190" name="Rectangle 70"/>
            <p:cNvSpPr>
              <a:spLocks noChangeArrowheads="1"/>
            </p:cNvSpPr>
            <p:nvPr/>
          </p:nvSpPr>
          <p:spPr bwMode="auto">
            <a:xfrm>
              <a:off x="5249" y="2887"/>
              <a:ext cx="91" cy="96"/>
            </a:xfrm>
            <a:prstGeom prst="rect">
              <a:avLst/>
            </a:prstGeom>
            <a:solidFill>
              <a:srgbClr val="00CC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3191" name="Rectangle 71"/>
            <p:cNvSpPr>
              <a:spLocks noChangeArrowheads="1"/>
            </p:cNvSpPr>
            <p:nvPr/>
          </p:nvSpPr>
          <p:spPr bwMode="auto">
            <a:xfrm>
              <a:off x="5373" y="2901"/>
              <a:ext cx="91" cy="96"/>
            </a:xfrm>
            <a:prstGeom prst="rect">
              <a:avLst/>
            </a:prstGeom>
            <a:solidFill>
              <a:srgbClr val="00CC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grpSp>
      <p:sp>
        <p:nvSpPr>
          <p:cNvPr id="773243" name="Rectangle 123"/>
          <p:cNvSpPr>
            <a:spLocks noChangeArrowheads="1"/>
          </p:cNvSpPr>
          <p:nvPr/>
        </p:nvSpPr>
        <p:spPr bwMode="auto">
          <a:xfrm>
            <a:off x="7419975" y="3302000"/>
            <a:ext cx="144463" cy="152400"/>
          </a:xfrm>
          <a:prstGeom prst="rect">
            <a:avLst/>
          </a:prstGeom>
          <a:solidFill>
            <a:srgbClr val="00CC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3265" name="Oval 145"/>
          <p:cNvSpPr>
            <a:spLocks noChangeArrowheads="1"/>
          </p:cNvSpPr>
          <p:nvPr/>
        </p:nvSpPr>
        <p:spPr bwMode="auto">
          <a:xfrm>
            <a:off x="7415213" y="3608388"/>
            <a:ext cx="158750" cy="163512"/>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773287" name="AutoShape 167"/>
          <p:cNvSpPr>
            <a:spLocks noChangeArrowheads="1"/>
          </p:cNvSpPr>
          <p:nvPr/>
        </p:nvSpPr>
        <p:spPr bwMode="auto">
          <a:xfrm>
            <a:off x="7416800" y="4094163"/>
            <a:ext cx="155575" cy="161925"/>
          </a:xfrm>
          <a:prstGeom prst="plus">
            <a:avLst>
              <a:gd name="adj" fmla="val 25000"/>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3288" name="AutoShape 168"/>
          <p:cNvSpPr>
            <a:spLocks noChangeArrowheads="1"/>
          </p:cNvSpPr>
          <p:nvPr/>
        </p:nvSpPr>
        <p:spPr bwMode="auto">
          <a:xfrm>
            <a:off x="7404100" y="3827463"/>
            <a:ext cx="165100" cy="184150"/>
          </a:xfrm>
          <a:prstGeom prst="diamond">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3293" name="Oval 173"/>
          <p:cNvSpPr>
            <a:spLocks noChangeArrowheads="1"/>
          </p:cNvSpPr>
          <p:nvPr/>
        </p:nvSpPr>
        <p:spPr bwMode="auto">
          <a:xfrm>
            <a:off x="346075" y="5695950"/>
            <a:ext cx="1476375" cy="514350"/>
          </a:xfrm>
          <a:prstGeom prst="ellipse">
            <a:avLst/>
          </a:prstGeom>
          <a:noFill/>
          <a:ln w="38100" algn="ctr">
            <a:solidFill>
              <a:srgbClr val="FF0000"/>
            </a:solidFill>
            <a:round/>
            <a:headEnd/>
            <a:tailEnd/>
          </a:ln>
          <a:effectLst/>
        </p:spPr>
        <p:txBody>
          <a:bodyPr wrap="none" anchor="ctr"/>
          <a:lstStyle/>
          <a:p>
            <a:pPr>
              <a:defRPr/>
            </a:pPr>
            <a:endParaRPr lang="it-IT">
              <a:latin typeface="Calibri" pitchFamily="34" charset="0"/>
            </a:endParaRPr>
          </a:p>
        </p:txBody>
      </p:sp>
      <p:sp>
        <p:nvSpPr>
          <p:cNvPr id="773294" name="Text Box 174"/>
          <p:cNvSpPr txBox="1">
            <a:spLocks noChangeArrowheads="1"/>
          </p:cNvSpPr>
          <p:nvPr/>
        </p:nvSpPr>
        <p:spPr bwMode="auto">
          <a:xfrm>
            <a:off x="1476375" y="6005939"/>
            <a:ext cx="470000" cy="830997"/>
          </a:xfrm>
          <a:prstGeom prst="rect">
            <a:avLst/>
          </a:prstGeom>
          <a:noFill/>
          <a:ln w="9525" algn="ctr">
            <a:noFill/>
            <a:miter lim="800000"/>
            <a:headEnd/>
            <a:tailEnd/>
          </a:ln>
          <a:effectLst/>
        </p:spPr>
        <p:txBody>
          <a:bodyPr wrap="none">
            <a:spAutoFit/>
          </a:bodyPr>
          <a:lstStyle/>
          <a:p>
            <a:pPr>
              <a:defRPr/>
            </a:pPr>
            <a:r>
              <a:rPr lang="it-IT" sz="4800" dirty="0">
                <a:solidFill>
                  <a:srgbClr val="FF0000"/>
                </a:solidFill>
                <a:effectLst>
                  <a:outerShdw blurRad="38100" dist="38100" dir="2700000" algn="tl">
                    <a:srgbClr val="000000"/>
                  </a:outerShdw>
                </a:effectLst>
                <a:latin typeface="Calibri" pitchFamily="34"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73128"/>
                                        </p:tgtEl>
                                        <p:attrNameLst>
                                          <p:attrName>style.visibility</p:attrName>
                                        </p:attrNameLst>
                                      </p:cBhvr>
                                      <p:to>
                                        <p:strVal val="visible"/>
                                      </p:to>
                                    </p:set>
                                    <p:animEffect transition="in" filter="fade">
                                      <p:cBhvr>
                                        <p:cTn id="7" dur="500"/>
                                        <p:tgtEl>
                                          <p:spTgt spid="77312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73126"/>
                                        </p:tgtEl>
                                        <p:attrNameLst>
                                          <p:attrName>style.visibility</p:attrName>
                                        </p:attrNameLst>
                                      </p:cBhvr>
                                      <p:to>
                                        <p:strVal val="visible"/>
                                      </p:to>
                                    </p:set>
                                    <p:animEffect transition="in" filter="fade">
                                      <p:cBhvr>
                                        <p:cTn id="11" dur="500"/>
                                        <p:tgtEl>
                                          <p:spTgt spid="77312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73125"/>
                                        </p:tgtEl>
                                        <p:attrNameLst>
                                          <p:attrName>style.visibility</p:attrName>
                                        </p:attrNameLst>
                                      </p:cBhvr>
                                      <p:to>
                                        <p:strVal val="visible"/>
                                      </p:to>
                                    </p:set>
                                    <p:animEffect transition="in" filter="fade">
                                      <p:cBhvr>
                                        <p:cTn id="15" dur="500"/>
                                        <p:tgtEl>
                                          <p:spTgt spid="77312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73127">
                                            <p:txEl>
                                              <p:pRg st="0" end="0"/>
                                            </p:txEl>
                                          </p:spTgt>
                                        </p:tgtEl>
                                        <p:attrNameLst>
                                          <p:attrName>style.visibility</p:attrName>
                                        </p:attrNameLst>
                                      </p:cBhvr>
                                      <p:to>
                                        <p:strVal val="visible"/>
                                      </p:to>
                                    </p:set>
                                    <p:animEffect transition="in" filter="fade">
                                      <p:cBhvr>
                                        <p:cTn id="20" dur="500"/>
                                        <p:tgtEl>
                                          <p:spTgt spid="77312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73127">
                                            <p:txEl>
                                              <p:pRg st="1" end="1"/>
                                            </p:txEl>
                                          </p:spTgt>
                                        </p:tgtEl>
                                        <p:attrNameLst>
                                          <p:attrName>style.visibility</p:attrName>
                                        </p:attrNameLst>
                                      </p:cBhvr>
                                      <p:to>
                                        <p:strVal val="visible"/>
                                      </p:to>
                                    </p:set>
                                    <p:animEffect transition="in" filter="fade">
                                      <p:cBhvr>
                                        <p:cTn id="25" dur="500"/>
                                        <p:tgtEl>
                                          <p:spTgt spid="773127">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73293"/>
                                        </p:tgtEl>
                                        <p:attrNameLst>
                                          <p:attrName>style.visibility</p:attrName>
                                        </p:attrNameLst>
                                      </p:cBhvr>
                                      <p:to>
                                        <p:strVal val="visible"/>
                                      </p:to>
                                    </p:set>
                                    <p:animEffect transition="in" filter="fade">
                                      <p:cBhvr>
                                        <p:cTn id="30" dur="500"/>
                                        <p:tgtEl>
                                          <p:spTgt spid="773293"/>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773294"/>
                                        </p:tgtEl>
                                        <p:attrNameLst>
                                          <p:attrName>style.visibility</p:attrName>
                                        </p:attrNameLst>
                                      </p:cBhvr>
                                      <p:to>
                                        <p:strVal val="visible"/>
                                      </p:to>
                                    </p:set>
                                    <p:animEffect transition="in" filter="fade">
                                      <p:cBhvr>
                                        <p:cTn id="34" dur="500"/>
                                        <p:tgtEl>
                                          <p:spTgt spid="77329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773222"/>
                                        </p:tgtEl>
                                        <p:attrNameLst>
                                          <p:attrName>style.visibility</p:attrName>
                                        </p:attrNameLst>
                                      </p:cBhvr>
                                      <p:to>
                                        <p:strVal val="visible"/>
                                      </p:to>
                                    </p:set>
                                    <p:animEffect transition="in" filter="fade">
                                      <p:cBhvr>
                                        <p:cTn id="39" dur="500"/>
                                        <p:tgtEl>
                                          <p:spTgt spid="773222"/>
                                        </p:tgtEl>
                                      </p:cBhvr>
                                    </p:animEffect>
                                  </p:childTnLst>
                                </p:cTn>
                              </p:par>
                            </p:childTnLst>
                          </p:cTn>
                        </p:par>
                        <p:par>
                          <p:cTn id="40" fill="hold">
                            <p:stCondLst>
                              <p:cond delay="500"/>
                            </p:stCondLst>
                            <p:childTnLst>
                              <p:par>
                                <p:cTn id="41" presetID="22" presetClass="entr" presetSubtype="8" fill="hold" nodeType="afterEffect">
                                  <p:stCondLst>
                                    <p:cond delay="500"/>
                                  </p:stCondLst>
                                  <p:childTnLst>
                                    <p:set>
                                      <p:cBhvr>
                                        <p:cTn id="42" dur="1" fill="hold">
                                          <p:stCondLst>
                                            <p:cond delay="0"/>
                                          </p:stCondLst>
                                        </p:cTn>
                                        <p:tgtEl>
                                          <p:spTgt spid="2"/>
                                        </p:tgtEl>
                                        <p:attrNameLst>
                                          <p:attrName>style.visibility</p:attrName>
                                        </p:attrNameLst>
                                      </p:cBhvr>
                                      <p:to>
                                        <p:strVal val="visible"/>
                                      </p:to>
                                    </p:set>
                                    <p:animEffect transition="in" filter="wipe(left)">
                                      <p:cBhvr>
                                        <p:cTn id="43" dur="3000"/>
                                        <p:tgtEl>
                                          <p:spTgt spid="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773243"/>
                                        </p:tgtEl>
                                        <p:attrNameLst>
                                          <p:attrName>style.visibility</p:attrName>
                                        </p:attrNameLst>
                                      </p:cBhvr>
                                      <p:to>
                                        <p:strVal val="visible"/>
                                      </p:to>
                                    </p:set>
                                    <p:animEffect transition="in" filter="fade">
                                      <p:cBhvr>
                                        <p:cTn id="48" dur="500"/>
                                        <p:tgtEl>
                                          <p:spTgt spid="773243"/>
                                        </p:tgtEl>
                                      </p:cBhvr>
                                    </p:animEffect>
                                  </p:childTnLst>
                                </p:cTn>
                              </p:par>
                            </p:childTnLst>
                          </p:cTn>
                        </p:par>
                        <p:par>
                          <p:cTn id="49" fill="hold">
                            <p:stCondLst>
                              <p:cond delay="500"/>
                            </p:stCondLst>
                            <p:childTnLst>
                              <p:par>
                                <p:cTn id="50" presetID="22" presetClass="entr" presetSubtype="8" fill="hold" nodeType="afterEffect">
                                  <p:stCondLst>
                                    <p:cond delay="500"/>
                                  </p:stCondLst>
                                  <p:childTnLst>
                                    <p:set>
                                      <p:cBhvr>
                                        <p:cTn id="51" dur="1" fill="hold">
                                          <p:stCondLst>
                                            <p:cond delay="0"/>
                                          </p:stCondLst>
                                        </p:cTn>
                                        <p:tgtEl>
                                          <p:spTgt spid="8"/>
                                        </p:tgtEl>
                                        <p:attrNameLst>
                                          <p:attrName>style.visibility</p:attrName>
                                        </p:attrNameLst>
                                      </p:cBhvr>
                                      <p:to>
                                        <p:strVal val="visible"/>
                                      </p:to>
                                    </p:set>
                                    <p:animEffect transition="in" filter="wipe(left)">
                                      <p:cBhvr>
                                        <p:cTn id="52" dur="2000"/>
                                        <p:tgtEl>
                                          <p:spTgt spid="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773265"/>
                                        </p:tgtEl>
                                        <p:attrNameLst>
                                          <p:attrName>style.visibility</p:attrName>
                                        </p:attrNameLst>
                                      </p:cBhvr>
                                      <p:to>
                                        <p:strVal val="visible"/>
                                      </p:to>
                                    </p:set>
                                    <p:animEffect transition="in" filter="fade">
                                      <p:cBhvr>
                                        <p:cTn id="57" dur="1000"/>
                                        <p:tgtEl>
                                          <p:spTgt spid="773265"/>
                                        </p:tgtEl>
                                      </p:cBhvr>
                                    </p:animEffect>
                                  </p:childTnLst>
                                </p:cTn>
                              </p:par>
                            </p:childTnLst>
                          </p:cTn>
                        </p:par>
                        <p:par>
                          <p:cTn id="58" fill="hold">
                            <p:stCondLst>
                              <p:cond delay="1000"/>
                            </p:stCondLst>
                            <p:childTnLst>
                              <p:par>
                                <p:cTn id="59" presetID="22" presetClass="entr" presetSubtype="8" fill="hold" nodeType="afterEffect">
                                  <p:stCondLst>
                                    <p:cond delay="500"/>
                                  </p:stCondLst>
                                  <p:childTnLst>
                                    <p:set>
                                      <p:cBhvr>
                                        <p:cTn id="60" dur="1" fill="hold">
                                          <p:stCondLst>
                                            <p:cond delay="0"/>
                                          </p:stCondLst>
                                        </p:cTn>
                                        <p:tgtEl>
                                          <p:spTgt spid="5"/>
                                        </p:tgtEl>
                                        <p:attrNameLst>
                                          <p:attrName>style.visibility</p:attrName>
                                        </p:attrNameLst>
                                      </p:cBhvr>
                                      <p:to>
                                        <p:strVal val="visible"/>
                                      </p:to>
                                    </p:set>
                                    <p:animEffect transition="in" filter="wipe(left)">
                                      <p:cBhvr>
                                        <p:cTn id="61" dur="2000"/>
                                        <p:tgtEl>
                                          <p:spTgt spid="5"/>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773288"/>
                                        </p:tgtEl>
                                        <p:attrNameLst>
                                          <p:attrName>style.visibility</p:attrName>
                                        </p:attrNameLst>
                                      </p:cBhvr>
                                      <p:to>
                                        <p:strVal val="visible"/>
                                      </p:to>
                                    </p:set>
                                    <p:animEffect transition="in" filter="fade">
                                      <p:cBhvr>
                                        <p:cTn id="66" dur="500"/>
                                        <p:tgtEl>
                                          <p:spTgt spid="773288"/>
                                        </p:tgtEl>
                                      </p:cBhvr>
                                    </p:animEffect>
                                  </p:childTnLst>
                                </p:cTn>
                              </p:par>
                            </p:childTnLst>
                          </p:cTn>
                        </p:par>
                        <p:par>
                          <p:cTn id="67" fill="hold">
                            <p:stCondLst>
                              <p:cond delay="500"/>
                            </p:stCondLst>
                            <p:childTnLst>
                              <p:par>
                                <p:cTn id="68" presetID="22" presetClass="entr" presetSubtype="8" fill="hold" nodeType="afterEffect">
                                  <p:stCondLst>
                                    <p:cond delay="500"/>
                                  </p:stCondLst>
                                  <p:childTnLst>
                                    <p:set>
                                      <p:cBhvr>
                                        <p:cTn id="69" dur="1" fill="hold">
                                          <p:stCondLst>
                                            <p:cond delay="0"/>
                                          </p:stCondLst>
                                        </p:cTn>
                                        <p:tgtEl>
                                          <p:spTgt spid="3"/>
                                        </p:tgtEl>
                                        <p:attrNameLst>
                                          <p:attrName>style.visibility</p:attrName>
                                        </p:attrNameLst>
                                      </p:cBhvr>
                                      <p:to>
                                        <p:strVal val="visible"/>
                                      </p:to>
                                    </p:set>
                                    <p:animEffect transition="in" filter="wipe(left)">
                                      <p:cBhvr>
                                        <p:cTn id="70" dur="2000"/>
                                        <p:tgtEl>
                                          <p:spTgt spid="3"/>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773287"/>
                                        </p:tgtEl>
                                        <p:attrNameLst>
                                          <p:attrName>style.visibility</p:attrName>
                                        </p:attrNameLst>
                                      </p:cBhvr>
                                      <p:to>
                                        <p:strVal val="visible"/>
                                      </p:to>
                                    </p:set>
                                    <p:animEffect transition="in" filter="fade">
                                      <p:cBhvr>
                                        <p:cTn id="75" dur="500"/>
                                        <p:tgtEl>
                                          <p:spTgt spid="773287"/>
                                        </p:tgtEl>
                                      </p:cBhvr>
                                    </p:animEffect>
                                  </p:childTnLst>
                                </p:cTn>
                              </p:par>
                            </p:childTnLst>
                          </p:cTn>
                        </p:par>
                        <p:par>
                          <p:cTn id="76" fill="hold">
                            <p:stCondLst>
                              <p:cond delay="500"/>
                            </p:stCondLst>
                            <p:childTnLst>
                              <p:par>
                                <p:cTn id="77" presetID="22" presetClass="entr" presetSubtype="8" fill="hold" nodeType="afterEffect">
                                  <p:stCondLst>
                                    <p:cond delay="500"/>
                                  </p:stCondLst>
                                  <p:childTnLst>
                                    <p:set>
                                      <p:cBhvr>
                                        <p:cTn id="78" dur="1" fill="hold">
                                          <p:stCondLst>
                                            <p:cond delay="0"/>
                                          </p:stCondLst>
                                        </p:cTn>
                                        <p:tgtEl>
                                          <p:spTgt spid="4"/>
                                        </p:tgtEl>
                                        <p:attrNameLst>
                                          <p:attrName>style.visibility</p:attrName>
                                        </p:attrNameLst>
                                      </p:cBhvr>
                                      <p:to>
                                        <p:strVal val="visible"/>
                                      </p:to>
                                    </p:set>
                                    <p:animEffect transition="in" filter="wipe(left)">
                                      <p:cBhvr>
                                        <p:cTn id="7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3125" grpId="0"/>
      <p:bldP spid="773127" grpId="0" build="p"/>
      <p:bldP spid="773128" grpId="0"/>
      <p:bldP spid="773222" grpId="0" animBg="1"/>
      <p:bldP spid="773243" grpId="0" animBg="1"/>
      <p:bldP spid="773265" grpId="0" animBg="1"/>
      <p:bldP spid="773287" grpId="0" animBg="1"/>
      <p:bldP spid="773288" grpId="0" animBg="1"/>
      <p:bldP spid="773293" grpId="0" animBg="1"/>
      <p:bldP spid="773294" grpId="0"/>
    </p:bld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89858" name="Text Box 2"/>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it-IT" sz="3200">
                <a:solidFill>
                  <a:schemeClr val="bg1"/>
                </a:solidFill>
                <a:effectLst>
                  <a:outerShdw blurRad="38100" dist="38100" dir="2700000" algn="tl">
                    <a:srgbClr val="000000"/>
                  </a:outerShdw>
                </a:effectLst>
                <a:latin typeface="Calibri" pitchFamily="34" charset="0"/>
              </a:rPr>
              <a:t>How a simple mantle melts</a:t>
            </a:r>
          </a:p>
        </p:txBody>
      </p:sp>
      <p:pic>
        <p:nvPicPr>
          <p:cNvPr id="58372" name="Picture 4"/>
          <p:cNvPicPr>
            <a:picLocks noChangeAspect="1" noChangeArrowheads="1"/>
          </p:cNvPicPr>
          <p:nvPr/>
        </p:nvPicPr>
        <p:blipFill>
          <a:blip r:embed="rId3" cstate="print"/>
          <a:srcRect/>
          <a:stretch>
            <a:fillRect/>
          </a:stretch>
        </p:blipFill>
        <p:spPr bwMode="auto">
          <a:xfrm>
            <a:off x="4037013" y="1401763"/>
            <a:ext cx="5105400" cy="4810125"/>
          </a:xfrm>
          <a:prstGeom prst="rect">
            <a:avLst/>
          </a:prstGeom>
          <a:noFill/>
          <a:ln w="9525" algn="ctr">
            <a:noFill/>
            <a:miter lim="800000"/>
            <a:headEnd/>
            <a:tailEnd/>
          </a:ln>
        </p:spPr>
      </p:pic>
      <p:sp>
        <p:nvSpPr>
          <p:cNvPr id="889861" name="Text Box 5"/>
          <p:cNvSpPr txBox="1">
            <a:spLocks noChangeArrowheads="1"/>
          </p:cNvSpPr>
          <p:nvPr/>
        </p:nvSpPr>
        <p:spPr bwMode="auto">
          <a:xfrm>
            <a:off x="346074" y="1500188"/>
            <a:ext cx="3751263" cy="4832092"/>
          </a:xfrm>
          <a:prstGeom prst="rect">
            <a:avLst/>
          </a:prstGeom>
          <a:noFill/>
          <a:ln w="9525" algn="ctr">
            <a:noFill/>
            <a:miter lim="800000"/>
            <a:headEnd/>
            <a:tailEnd/>
          </a:ln>
          <a:effectLst/>
        </p:spPr>
        <p:txBody>
          <a:bodyPr wrap="square">
            <a:spAutoFit/>
          </a:bodyPr>
          <a:lstStyle/>
          <a:p>
            <a:pPr>
              <a:spcBef>
                <a:spcPct val="50000"/>
              </a:spcBef>
              <a:defRPr/>
            </a:pPr>
            <a:r>
              <a:rPr lang="en-GB" sz="2800" dirty="0">
                <a:solidFill>
                  <a:schemeClr val="bg1"/>
                </a:solidFill>
                <a:effectLst>
                  <a:outerShdw blurRad="38100" dist="38100" dir="2700000" algn="tl">
                    <a:srgbClr val="000000"/>
                  </a:outerShdw>
                </a:effectLst>
                <a:latin typeface="Calibri" pitchFamily="34" charset="0"/>
              </a:rPr>
              <a:t>One percent melt is extracted at each pressure, and the bulk composition is sequentially depleted. Mineral modes are calculated by mass balance from the phase compositions that occur at the conditions of melting.</a:t>
            </a:r>
          </a:p>
        </p:txBody>
      </p:sp>
      <p:sp>
        <p:nvSpPr>
          <p:cNvPr id="889862" name="Text Box 6"/>
          <p:cNvSpPr txBox="1">
            <a:spLocks noChangeArrowheads="1"/>
          </p:cNvSpPr>
          <p:nvPr/>
        </p:nvSpPr>
        <p:spPr bwMode="auto">
          <a:xfrm>
            <a:off x="0" y="677863"/>
            <a:ext cx="9142413" cy="579437"/>
          </a:xfrm>
          <a:prstGeom prst="rect">
            <a:avLst/>
          </a:prstGeom>
          <a:noFill/>
          <a:ln w="9525" algn="ctr">
            <a:noFill/>
            <a:miter lim="800000"/>
            <a:headEnd/>
            <a:tailEnd/>
          </a:ln>
          <a:effectLst/>
        </p:spPr>
        <p:txBody>
          <a:bodyPr>
            <a:spAutoFit/>
          </a:bodyPr>
          <a:lstStyle/>
          <a:p>
            <a:pPr algn="ctr">
              <a:spcBef>
                <a:spcPct val="50000"/>
              </a:spcBef>
              <a:defRPr/>
            </a:pPr>
            <a:r>
              <a:rPr lang="en-GB" sz="3200">
                <a:solidFill>
                  <a:schemeClr val="bg1"/>
                </a:solidFill>
                <a:effectLst>
                  <a:outerShdw blurRad="38100" dist="38100" dir="2700000" algn="tl">
                    <a:srgbClr val="000000"/>
                  </a:outerShdw>
                </a:effectLst>
                <a:latin typeface="Calibri" pitchFamily="34" charset="0"/>
              </a:rPr>
              <a:t>Polybaric, near-fractional melting of lherzolite</a:t>
            </a:r>
          </a:p>
        </p:txBody>
      </p:sp>
      <p:grpSp>
        <p:nvGrpSpPr>
          <p:cNvPr id="58375" name="Group 7"/>
          <p:cNvGrpSpPr>
            <a:grpSpLocks/>
          </p:cNvGrpSpPr>
          <p:nvPr/>
        </p:nvGrpSpPr>
        <p:grpSpPr bwMode="auto">
          <a:xfrm>
            <a:off x="4711700" y="2243138"/>
            <a:ext cx="3957638" cy="977900"/>
            <a:chOff x="2968" y="1413"/>
            <a:chExt cx="2493" cy="616"/>
          </a:xfrm>
        </p:grpSpPr>
        <p:sp>
          <p:nvSpPr>
            <p:cNvPr id="889864" name="AutoShape 8"/>
            <p:cNvSpPr>
              <a:spLocks noChangeArrowheads="1"/>
            </p:cNvSpPr>
            <p:nvPr/>
          </p:nvSpPr>
          <p:spPr bwMode="auto">
            <a:xfrm>
              <a:off x="2968" y="1933"/>
              <a:ext cx="95" cy="96"/>
            </a:xfrm>
            <a:prstGeom prst="triangle">
              <a:avLst>
                <a:gd name="adj" fmla="val 50000"/>
              </a:avLst>
            </a:prstGeom>
            <a:solidFill>
              <a:srgbClr val="FF00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889865" name="AutoShape 9"/>
            <p:cNvSpPr>
              <a:spLocks noChangeArrowheads="1"/>
            </p:cNvSpPr>
            <p:nvPr/>
          </p:nvSpPr>
          <p:spPr bwMode="auto">
            <a:xfrm>
              <a:off x="3092" y="1923"/>
              <a:ext cx="95" cy="96"/>
            </a:xfrm>
            <a:prstGeom prst="triangle">
              <a:avLst>
                <a:gd name="adj" fmla="val 50000"/>
              </a:avLst>
            </a:prstGeom>
            <a:solidFill>
              <a:srgbClr val="FF00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889866" name="AutoShape 10"/>
            <p:cNvSpPr>
              <a:spLocks noChangeArrowheads="1"/>
            </p:cNvSpPr>
            <p:nvPr/>
          </p:nvSpPr>
          <p:spPr bwMode="auto">
            <a:xfrm>
              <a:off x="3212" y="1909"/>
              <a:ext cx="95" cy="96"/>
            </a:xfrm>
            <a:prstGeom prst="triangle">
              <a:avLst>
                <a:gd name="adj" fmla="val 50000"/>
              </a:avLst>
            </a:prstGeom>
            <a:solidFill>
              <a:srgbClr val="FF00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889867" name="AutoShape 11"/>
            <p:cNvSpPr>
              <a:spLocks noChangeArrowheads="1"/>
            </p:cNvSpPr>
            <p:nvPr/>
          </p:nvSpPr>
          <p:spPr bwMode="auto">
            <a:xfrm>
              <a:off x="3330" y="1897"/>
              <a:ext cx="95" cy="96"/>
            </a:xfrm>
            <a:prstGeom prst="triangle">
              <a:avLst>
                <a:gd name="adj" fmla="val 50000"/>
              </a:avLst>
            </a:prstGeom>
            <a:solidFill>
              <a:srgbClr val="FF00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889868" name="AutoShape 12"/>
            <p:cNvSpPr>
              <a:spLocks noChangeArrowheads="1"/>
            </p:cNvSpPr>
            <p:nvPr/>
          </p:nvSpPr>
          <p:spPr bwMode="auto">
            <a:xfrm>
              <a:off x="3448" y="1875"/>
              <a:ext cx="95" cy="96"/>
            </a:xfrm>
            <a:prstGeom prst="triangle">
              <a:avLst>
                <a:gd name="adj" fmla="val 50000"/>
              </a:avLst>
            </a:prstGeom>
            <a:solidFill>
              <a:srgbClr val="FF00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889869" name="AutoShape 13"/>
            <p:cNvSpPr>
              <a:spLocks noChangeArrowheads="1"/>
            </p:cNvSpPr>
            <p:nvPr/>
          </p:nvSpPr>
          <p:spPr bwMode="auto">
            <a:xfrm>
              <a:off x="3568" y="1863"/>
              <a:ext cx="95" cy="96"/>
            </a:xfrm>
            <a:prstGeom prst="triangle">
              <a:avLst>
                <a:gd name="adj" fmla="val 50000"/>
              </a:avLst>
            </a:prstGeom>
            <a:solidFill>
              <a:srgbClr val="FF00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889870" name="AutoShape 14"/>
            <p:cNvSpPr>
              <a:spLocks noChangeArrowheads="1"/>
            </p:cNvSpPr>
            <p:nvPr/>
          </p:nvSpPr>
          <p:spPr bwMode="auto">
            <a:xfrm>
              <a:off x="3694" y="1849"/>
              <a:ext cx="95" cy="96"/>
            </a:xfrm>
            <a:prstGeom prst="triangle">
              <a:avLst>
                <a:gd name="adj" fmla="val 50000"/>
              </a:avLst>
            </a:prstGeom>
            <a:solidFill>
              <a:srgbClr val="FF00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889871" name="AutoShape 15"/>
            <p:cNvSpPr>
              <a:spLocks noChangeArrowheads="1"/>
            </p:cNvSpPr>
            <p:nvPr/>
          </p:nvSpPr>
          <p:spPr bwMode="auto">
            <a:xfrm>
              <a:off x="3814" y="1829"/>
              <a:ext cx="95" cy="96"/>
            </a:xfrm>
            <a:prstGeom prst="triangle">
              <a:avLst>
                <a:gd name="adj" fmla="val 50000"/>
              </a:avLst>
            </a:prstGeom>
            <a:solidFill>
              <a:srgbClr val="FF00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889872" name="AutoShape 16"/>
            <p:cNvSpPr>
              <a:spLocks noChangeArrowheads="1"/>
            </p:cNvSpPr>
            <p:nvPr/>
          </p:nvSpPr>
          <p:spPr bwMode="auto">
            <a:xfrm>
              <a:off x="3932" y="1815"/>
              <a:ext cx="95" cy="96"/>
            </a:xfrm>
            <a:prstGeom prst="triangle">
              <a:avLst>
                <a:gd name="adj" fmla="val 50000"/>
              </a:avLst>
            </a:prstGeom>
            <a:solidFill>
              <a:srgbClr val="FF00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889873" name="AutoShape 17"/>
            <p:cNvSpPr>
              <a:spLocks noChangeArrowheads="1"/>
            </p:cNvSpPr>
            <p:nvPr/>
          </p:nvSpPr>
          <p:spPr bwMode="auto">
            <a:xfrm>
              <a:off x="4050" y="1795"/>
              <a:ext cx="95" cy="96"/>
            </a:xfrm>
            <a:prstGeom prst="triangle">
              <a:avLst>
                <a:gd name="adj" fmla="val 50000"/>
              </a:avLst>
            </a:prstGeom>
            <a:solidFill>
              <a:srgbClr val="FF00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889874" name="AutoShape 18"/>
            <p:cNvSpPr>
              <a:spLocks noChangeArrowheads="1"/>
            </p:cNvSpPr>
            <p:nvPr/>
          </p:nvSpPr>
          <p:spPr bwMode="auto">
            <a:xfrm>
              <a:off x="4166" y="1773"/>
              <a:ext cx="95" cy="96"/>
            </a:xfrm>
            <a:prstGeom prst="triangle">
              <a:avLst>
                <a:gd name="adj" fmla="val 50000"/>
              </a:avLst>
            </a:prstGeom>
            <a:solidFill>
              <a:srgbClr val="FF00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889875" name="AutoShape 19"/>
            <p:cNvSpPr>
              <a:spLocks noChangeArrowheads="1"/>
            </p:cNvSpPr>
            <p:nvPr/>
          </p:nvSpPr>
          <p:spPr bwMode="auto">
            <a:xfrm>
              <a:off x="4284" y="1753"/>
              <a:ext cx="95" cy="96"/>
            </a:xfrm>
            <a:prstGeom prst="triangle">
              <a:avLst>
                <a:gd name="adj" fmla="val 50000"/>
              </a:avLst>
            </a:prstGeom>
            <a:solidFill>
              <a:srgbClr val="FF00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889876" name="AutoShape 20"/>
            <p:cNvSpPr>
              <a:spLocks noChangeArrowheads="1"/>
            </p:cNvSpPr>
            <p:nvPr/>
          </p:nvSpPr>
          <p:spPr bwMode="auto">
            <a:xfrm>
              <a:off x="4410" y="1727"/>
              <a:ext cx="95" cy="96"/>
            </a:xfrm>
            <a:prstGeom prst="triangle">
              <a:avLst>
                <a:gd name="adj" fmla="val 50000"/>
              </a:avLst>
            </a:prstGeom>
            <a:solidFill>
              <a:srgbClr val="FF00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889877" name="AutoShape 21"/>
            <p:cNvSpPr>
              <a:spLocks noChangeArrowheads="1"/>
            </p:cNvSpPr>
            <p:nvPr/>
          </p:nvSpPr>
          <p:spPr bwMode="auto">
            <a:xfrm>
              <a:off x="4526" y="1707"/>
              <a:ext cx="95" cy="96"/>
            </a:xfrm>
            <a:prstGeom prst="triangle">
              <a:avLst>
                <a:gd name="adj" fmla="val 50000"/>
              </a:avLst>
            </a:prstGeom>
            <a:solidFill>
              <a:srgbClr val="FF00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889878" name="AutoShape 22"/>
            <p:cNvSpPr>
              <a:spLocks noChangeArrowheads="1"/>
            </p:cNvSpPr>
            <p:nvPr/>
          </p:nvSpPr>
          <p:spPr bwMode="auto">
            <a:xfrm>
              <a:off x="4648" y="1683"/>
              <a:ext cx="95" cy="96"/>
            </a:xfrm>
            <a:prstGeom prst="triangle">
              <a:avLst>
                <a:gd name="adj" fmla="val 50000"/>
              </a:avLst>
            </a:prstGeom>
            <a:solidFill>
              <a:srgbClr val="FF00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889879" name="AutoShape 23"/>
            <p:cNvSpPr>
              <a:spLocks noChangeArrowheads="1"/>
            </p:cNvSpPr>
            <p:nvPr/>
          </p:nvSpPr>
          <p:spPr bwMode="auto">
            <a:xfrm>
              <a:off x="4768" y="1665"/>
              <a:ext cx="95" cy="96"/>
            </a:xfrm>
            <a:prstGeom prst="triangle">
              <a:avLst>
                <a:gd name="adj" fmla="val 50000"/>
              </a:avLst>
            </a:prstGeom>
            <a:solidFill>
              <a:srgbClr val="FF00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889880" name="AutoShape 24"/>
            <p:cNvSpPr>
              <a:spLocks noChangeArrowheads="1"/>
            </p:cNvSpPr>
            <p:nvPr/>
          </p:nvSpPr>
          <p:spPr bwMode="auto">
            <a:xfrm>
              <a:off x="4884" y="1657"/>
              <a:ext cx="95" cy="96"/>
            </a:xfrm>
            <a:prstGeom prst="triangle">
              <a:avLst>
                <a:gd name="adj" fmla="val 50000"/>
              </a:avLst>
            </a:prstGeom>
            <a:solidFill>
              <a:srgbClr val="FF00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889881" name="AutoShape 25"/>
            <p:cNvSpPr>
              <a:spLocks noChangeArrowheads="1"/>
            </p:cNvSpPr>
            <p:nvPr/>
          </p:nvSpPr>
          <p:spPr bwMode="auto">
            <a:xfrm>
              <a:off x="5002" y="1511"/>
              <a:ext cx="95" cy="96"/>
            </a:xfrm>
            <a:prstGeom prst="triangle">
              <a:avLst>
                <a:gd name="adj" fmla="val 50000"/>
              </a:avLst>
            </a:prstGeom>
            <a:solidFill>
              <a:srgbClr val="FF00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889882" name="AutoShape 26"/>
            <p:cNvSpPr>
              <a:spLocks noChangeArrowheads="1"/>
            </p:cNvSpPr>
            <p:nvPr/>
          </p:nvSpPr>
          <p:spPr bwMode="auto">
            <a:xfrm>
              <a:off x="5128" y="1477"/>
              <a:ext cx="95" cy="96"/>
            </a:xfrm>
            <a:prstGeom prst="triangle">
              <a:avLst>
                <a:gd name="adj" fmla="val 50000"/>
              </a:avLst>
            </a:prstGeom>
            <a:solidFill>
              <a:srgbClr val="FF00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889883" name="AutoShape 27"/>
            <p:cNvSpPr>
              <a:spLocks noChangeArrowheads="1"/>
            </p:cNvSpPr>
            <p:nvPr/>
          </p:nvSpPr>
          <p:spPr bwMode="auto">
            <a:xfrm>
              <a:off x="5244" y="1447"/>
              <a:ext cx="95" cy="96"/>
            </a:xfrm>
            <a:prstGeom prst="triangle">
              <a:avLst>
                <a:gd name="adj" fmla="val 50000"/>
              </a:avLst>
            </a:prstGeom>
            <a:solidFill>
              <a:srgbClr val="FF00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889884" name="AutoShape 28"/>
            <p:cNvSpPr>
              <a:spLocks noChangeArrowheads="1"/>
            </p:cNvSpPr>
            <p:nvPr/>
          </p:nvSpPr>
          <p:spPr bwMode="auto">
            <a:xfrm>
              <a:off x="5366" y="1413"/>
              <a:ext cx="95" cy="96"/>
            </a:xfrm>
            <a:prstGeom prst="triangle">
              <a:avLst>
                <a:gd name="adj" fmla="val 50000"/>
              </a:avLst>
            </a:prstGeom>
            <a:solidFill>
              <a:srgbClr val="FF00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grpSp>
      <p:grpSp>
        <p:nvGrpSpPr>
          <p:cNvPr id="58376" name="Group 29"/>
          <p:cNvGrpSpPr>
            <a:grpSpLocks/>
          </p:cNvGrpSpPr>
          <p:nvPr/>
        </p:nvGrpSpPr>
        <p:grpSpPr bwMode="auto">
          <a:xfrm>
            <a:off x="4714875" y="5289550"/>
            <a:ext cx="3190875" cy="234950"/>
            <a:chOff x="2970" y="3332"/>
            <a:chExt cx="2010" cy="148"/>
          </a:xfrm>
        </p:grpSpPr>
        <p:sp>
          <p:nvSpPr>
            <p:cNvPr id="889886" name="AutoShape 30"/>
            <p:cNvSpPr>
              <a:spLocks noChangeArrowheads="1"/>
            </p:cNvSpPr>
            <p:nvPr/>
          </p:nvSpPr>
          <p:spPr bwMode="auto">
            <a:xfrm>
              <a:off x="2970" y="3336"/>
              <a:ext cx="104" cy="116"/>
            </a:xfrm>
            <a:prstGeom prst="diamond">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889887" name="AutoShape 31"/>
            <p:cNvSpPr>
              <a:spLocks noChangeArrowheads="1"/>
            </p:cNvSpPr>
            <p:nvPr/>
          </p:nvSpPr>
          <p:spPr bwMode="auto">
            <a:xfrm>
              <a:off x="3086" y="3332"/>
              <a:ext cx="104" cy="116"/>
            </a:xfrm>
            <a:prstGeom prst="diamond">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889888" name="AutoShape 32"/>
            <p:cNvSpPr>
              <a:spLocks noChangeArrowheads="1"/>
            </p:cNvSpPr>
            <p:nvPr/>
          </p:nvSpPr>
          <p:spPr bwMode="auto">
            <a:xfrm>
              <a:off x="3206" y="3338"/>
              <a:ext cx="104" cy="116"/>
            </a:xfrm>
            <a:prstGeom prst="diamond">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889889" name="AutoShape 33"/>
            <p:cNvSpPr>
              <a:spLocks noChangeArrowheads="1"/>
            </p:cNvSpPr>
            <p:nvPr/>
          </p:nvSpPr>
          <p:spPr bwMode="auto">
            <a:xfrm>
              <a:off x="3324" y="3340"/>
              <a:ext cx="104" cy="116"/>
            </a:xfrm>
            <a:prstGeom prst="diamond">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889890" name="AutoShape 34"/>
            <p:cNvSpPr>
              <a:spLocks noChangeArrowheads="1"/>
            </p:cNvSpPr>
            <p:nvPr/>
          </p:nvSpPr>
          <p:spPr bwMode="auto">
            <a:xfrm>
              <a:off x="3442" y="3342"/>
              <a:ext cx="104" cy="116"/>
            </a:xfrm>
            <a:prstGeom prst="diamond">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889891" name="AutoShape 35"/>
            <p:cNvSpPr>
              <a:spLocks noChangeArrowheads="1"/>
            </p:cNvSpPr>
            <p:nvPr/>
          </p:nvSpPr>
          <p:spPr bwMode="auto">
            <a:xfrm>
              <a:off x="3564" y="3344"/>
              <a:ext cx="104" cy="116"/>
            </a:xfrm>
            <a:prstGeom prst="diamond">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889892" name="AutoShape 36"/>
            <p:cNvSpPr>
              <a:spLocks noChangeArrowheads="1"/>
            </p:cNvSpPr>
            <p:nvPr/>
          </p:nvSpPr>
          <p:spPr bwMode="auto">
            <a:xfrm>
              <a:off x="3690" y="3342"/>
              <a:ext cx="104" cy="116"/>
            </a:xfrm>
            <a:prstGeom prst="diamond">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889893" name="AutoShape 37"/>
            <p:cNvSpPr>
              <a:spLocks noChangeArrowheads="1"/>
            </p:cNvSpPr>
            <p:nvPr/>
          </p:nvSpPr>
          <p:spPr bwMode="auto">
            <a:xfrm>
              <a:off x="3806" y="3350"/>
              <a:ext cx="104" cy="116"/>
            </a:xfrm>
            <a:prstGeom prst="diamond">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889894" name="AutoShape 38"/>
            <p:cNvSpPr>
              <a:spLocks noChangeArrowheads="1"/>
            </p:cNvSpPr>
            <p:nvPr/>
          </p:nvSpPr>
          <p:spPr bwMode="auto">
            <a:xfrm>
              <a:off x="3926" y="3350"/>
              <a:ext cx="104" cy="116"/>
            </a:xfrm>
            <a:prstGeom prst="diamond">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889895" name="AutoShape 39"/>
            <p:cNvSpPr>
              <a:spLocks noChangeArrowheads="1"/>
            </p:cNvSpPr>
            <p:nvPr/>
          </p:nvSpPr>
          <p:spPr bwMode="auto">
            <a:xfrm>
              <a:off x="4042" y="3358"/>
              <a:ext cx="104" cy="116"/>
            </a:xfrm>
            <a:prstGeom prst="diamond">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889896" name="AutoShape 40"/>
            <p:cNvSpPr>
              <a:spLocks noChangeArrowheads="1"/>
            </p:cNvSpPr>
            <p:nvPr/>
          </p:nvSpPr>
          <p:spPr bwMode="auto">
            <a:xfrm>
              <a:off x="4160" y="3358"/>
              <a:ext cx="104" cy="116"/>
            </a:xfrm>
            <a:prstGeom prst="diamond">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889897" name="AutoShape 41"/>
            <p:cNvSpPr>
              <a:spLocks noChangeArrowheads="1"/>
            </p:cNvSpPr>
            <p:nvPr/>
          </p:nvSpPr>
          <p:spPr bwMode="auto">
            <a:xfrm>
              <a:off x="4278" y="3358"/>
              <a:ext cx="104" cy="116"/>
            </a:xfrm>
            <a:prstGeom prst="diamond">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889898" name="AutoShape 42"/>
            <p:cNvSpPr>
              <a:spLocks noChangeArrowheads="1"/>
            </p:cNvSpPr>
            <p:nvPr/>
          </p:nvSpPr>
          <p:spPr bwMode="auto">
            <a:xfrm>
              <a:off x="4404" y="3362"/>
              <a:ext cx="104" cy="116"/>
            </a:xfrm>
            <a:prstGeom prst="diamond">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889899" name="AutoShape 43"/>
            <p:cNvSpPr>
              <a:spLocks noChangeArrowheads="1"/>
            </p:cNvSpPr>
            <p:nvPr/>
          </p:nvSpPr>
          <p:spPr bwMode="auto">
            <a:xfrm>
              <a:off x="4524" y="3360"/>
              <a:ext cx="104" cy="116"/>
            </a:xfrm>
            <a:prstGeom prst="diamond">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889900" name="AutoShape 44"/>
            <p:cNvSpPr>
              <a:spLocks noChangeArrowheads="1"/>
            </p:cNvSpPr>
            <p:nvPr/>
          </p:nvSpPr>
          <p:spPr bwMode="auto">
            <a:xfrm>
              <a:off x="4640" y="3360"/>
              <a:ext cx="104" cy="116"/>
            </a:xfrm>
            <a:prstGeom prst="diamond">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889901" name="AutoShape 45"/>
            <p:cNvSpPr>
              <a:spLocks noChangeArrowheads="1"/>
            </p:cNvSpPr>
            <p:nvPr/>
          </p:nvSpPr>
          <p:spPr bwMode="auto">
            <a:xfrm>
              <a:off x="4760" y="3362"/>
              <a:ext cx="104" cy="116"/>
            </a:xfrm>
            <a:prstGeom prst="diamond">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889902" name="AutoShape 46"/>
            <p:cNvSpPr>
              <a:spLocks noChangeArrowheads="1"/>
            </p:cNvSpPr>
            <p:nvPr/>
          </p:nvSpPr>
          <p:spPr bwMode="auto">
            <a:xfrm>
              <a:off x="4876" y="3364"/>
              <a:ext cx="104" cy="116"/>
            </a:xfrm>
            <a:prstGeom prst="diamond">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grpSp>
      <p:grpSp>
        <p:nvGrpSpPr>
          <p:cNvPr id="58377" name="Group 47"/>
          <p:cNvGrpSpPr>
            <a:grpSpLocks/>
          </p:cNvGrpSpPr>
          <p:nvPr/>
        </p:nvGrpSpPr>
        <p:grpSpPr bwMode="auto">
          <a:xfrm>
            <a:off x="7943850" y="5114925"/>
            <a:ext cx="727075" cy="241300"/>
            <a:chOff x="5004" y="3222"/>
            <a:chExt cx="458" cy="152"/>
          </a:xfrm>
        </p:grpSpPr>
        <p:sp>
          <p:nvSpPr>
            <p:cNvPr id="889904" name="AutoShape 48"/>
            <p:cNvSpPr>
              <a:spLocks noChangeArrowheads="1"/>
            </p:cNvSpPr>
            <p:nvPr/>
          </p:nvSpPr>
          <p:spPr bwMode="auto">
            <a:xfrm>
              <a:off x="5124" y="3248"/>
              <a:ext cx="98" cy="102"/>
            </a:xfrm>
            <a:prstGeom prst="plus">
              <a:avLst>
                <a:gd name="adj" fmla="val 25000"/>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889905" name="AutoShape 49"/>
            <p:cNvSpPr>
              <a:spLocks noChangeArrowheads="1"/>
            </p:cNvSpPr>
            <p:nvPr/>
          </p:nvSpPr>
          <p:spPr bwMode="auto">
            <a:xfrm>
              <a:off x="5246" y="3230"/>
              <a:ext cx="98" cy="102"/>
            </a:xfrm>
            <a:prstGeom prst="plus">
              <a:avLst>
                <a:gd name="adj" fmla="val 25000"/>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889906" name="AutoShape 50"/>
            <p:cNvSpPr>
              <a:spLocks noChangeArrowheads="1"/>
            </p:cNvSpPr>
            <p:nvPr/>
          </p:nvSpPr>
          <p:spPr bwMode="auto">
            <a:xfrm>
              <a:off x="5364" y="3222"/>
              <a:ext cx="98" cy="102"/>
            </a:xfrm>
            <a:prstGeom prst="plus">
              <a:avLst>
                <a:gd name="adj" fmla="val 25000"/>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889907" name="AutoShape 51"/>
            <p:cNvSpPr>
              <a:spLocks noChangeArrowheads="1"/>
            </p:cNvSpPr>
            <p:nvPr/>
          </p:nvSpPr>
          <p:spPr bwMode="auto">
            <a:xfrm>
              <a:off x="5004" y="3272"/>
              <a:ext cx="98" cy="102"/>
            </a:xfrm>
            <a:prstGeom prst="plus">
              <a:avLst>
                <a:gd name="adj" fmla="val 25000"/>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grpSp>
      <p:grpSp>
        <p:nvGrpSpPr>
          <p:cNvPr id="58378" name="Group 52"/>
          <p:cNvGrpSpPr>
            <a:grpSpLocks/>
          </p:cNvGrpSpPr>
          <p:nvPr/>
        </p:nvGrpSpPr>
        <p:grpSpPr bwMode="auto">
          <a:xfrm>
            <a:off x="4706938" y="4103688"/>
            <a:ext cx="3978275" cy="1490662"/>
            <a:chOff x="2965" y="2585"/>
            <a:chExt cx="2506" cy="939"/>
          </a:xfrm>
        </p:grpSpPr>
        <p:sp>
          <p:nvSpPr>
            <p:cNvPr id="889909" name="Oval 53"/>
            <p:cNvSpPr>
              <a:spLocks noChangeArrowheads="1"/>
            </p:cNvSpPr>
            <p:nvPr/>
          </p:nvSpPr>
          <p:spPr bwMode="auto">
            <a:xfrm>
              <a:off x="4407" y="3019"/>
              <a:ext cx="100" cy="103"/>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grpSp>
          <p:nvGrpSpPr>
            <p:cNvPr id="58407" name="Group 54"/>
            <p:cNvGrpSpPr>
              <a:grpSpLocks/>
            </p:cNvGrpSpPr>
            <p:nvPr/>
          </p:nvGrpSpPr>
          <p:grpSpPr bwMode="auto">
            <a:xfrm>
              <a:off x="2965" y="2585"/>
              <a:ext cx="2506" cy="939"/>
              <a:chOff x="2965" y="2585"/>
              <a:chExt cx="2506" cy="939"/>
            </a:xfrm>
          </p:grpSpPr>
          <p:sp>
            <p:nvSpPr>
              <p:cNvPr id="889911" name="Oval 55"/>
              <p:cNvSpPr>
                <a:spLocks noChangeArrowheads="1"/>
              </p:cNvSpPr>
              <p:nvPr/>
            </p:nvSpPr>
            <p:spPr bwMode="auto">
              <a:xfrm>
                <a:off x="5005" y="3293"/>
                <a:ext cx="100" cy="103"/>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grpSp>
            <p:nvGrpSpPr>
              <p:cNvPr id="58409" name="Group 56"/>
              <p:cNvGrpSpPr>
                <a:grpSpLocks/>
              </p:cNvGrpSpPr>
              <p:nvPr/>
            </p:nvGrpSpPr>
            <p:grpSpPr bwMode="auto">
              <a:xfrm>
                <a:off x="2965" y="2585"/>
                <a:ext cx="2506" cy="939"/>
                <a:chOff x="2965" y="2585"/>
                <a:chExt cx="2506" cy="939"/>
              </a:xfrm>
            </p:grpSpPr>
            <p:sp>
              <p:nvSpPr>
                <p:cNvPr id="889913" name="Oval 57"/>
                <p:cNvSpPr>
                  <a:spLocks noChangeArrowheads="1"/>
                </p:cNvSpPr>
                <p:nvPr/>
              </p:nvSpPr>
              <p:spPr bwMode="auto">
                <a:xfrm>
                  <a:off x="2965" y="2585"/>
                  <a:ext cx="100" cy="103"/>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889914" name="Oval 58"/>
                <p:cNvSpPr>
                  <a:spLocks noChangeArrowheads="1"/>
                </p:cNvSpPr>
                <p:nvPr/>
              </p:nvSpPr>
              <p:spPr bwMode="auto">
                <a:xfrm>
                  <a:off x="3085" y="2641"/>
                  <a:ext cx="100" cy="103"/>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889915" name="Oval 59"/>
                <p:cNvSpPr>
                  <a:spLocks noChangeArrowheads="1"/>
                </p:cNvSpPr>
                <p:nvPr/>
              </p:nvSpPr>
              <p:spPr bwMode="auto">
                <a:xfrm>
                  <a:off x="3213" y="2683"/>
                  <a:ext cx="100" cy="103"/>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889916" name="Oval 60"/>
                <p:cNvSpPr>
                  <a:spLocks noChangeArrowheads="1"/>
                </p:cNvSpPr>
                <p:nvPr/>
              </p:nvSpPr>
              <p:spPr bwMode="auto">
                <a:xfrm>
                  <a:off x="3331" y="2731"/>
                  <a:ext cx="100" cy="103"/>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889917" name="Oval 61"/>
                <p:cNvSpPr>
                  <a:spLocks noChangeArrowheads="1"/>
                </p:cNvSpPr>
                <p:nvPr/>
              </p:nvSpPr>
              <p:spPr bwMode="auto">
                <a:xfrm>
                  <a:off x="3449" y="2773"/>
                  <a:ext cx="100" cy="103"/>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889918" name="Oval 62"/>
                <p:cNvSpPr>
                  <a:spLocks noChangeArrowheads="1"/>
                </p:cNvSpPr>
                <p:nvPr/>
              </p:nvSpPr>
              <p:spPr bwMode="auto">
                <a:xfrm>
                  <a:off x="3569" y="2805"/>
                  <a:ext cx="100" cy="103"/>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889919" name="Oval 63"/>
                <p:cNvSpPr>
                  <a:spLocks noChangeArrowheads="1"/>
                </p:cNvSpPr>
                <p:nvPr/>
              </p:nvSpPr>
              <p:spPr bwMode="auto">
                <a:xfrm>
                  <a:off x="3683" y="2845"/>
                  <a:ext cx="100" cy="103"/>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889920" name="Oval 64"/>
                <p:cNvSpPr>
                  <a:spLocks noChangeArrowheads="1"/>
                </p:cNvSpPr>
                <p:nvPr/>
              </p:nvSpPr>
              <p:spPr bwMode="auto">
                <a:xfrm>
                  <a:off x="3803" y="2881"/>
                  <a:ext cx="100" cy="103"/>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889921" name="Oval 65"/>
                <p:cNvSpPr>
                  <a:spLocks noChangeArrowheads="1"/>
                </p:cNvSpPr>
                <p:nvPr/>
              </p:nvSpPr>
              <p:spPr bwMode="auto">
                <a:xfrm>
                  <a:off x="3929" y="2917"/>
                  <a:ext cx="100" cy="103"/>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889922" name="Oval 66"/>
                <p:cNvSpPr>
                  <a:spLocks noChangeArrowheads="1"/>
                </p:cNvSpPr>
                <p:nvPr/>
              </p:nvSpPr>
              <p:spPr bwMode="auto">
                <a:xfrm>
                  <a:off x="4047" y="2951"/>
                  <a:ext cx="100" cy="103"/>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889923" name="Oval 67"/>
                <p:cNvSpPr>
                  <a:spLocks noChangeArrowheads="1"/>
                </p:cNvSpPr>
                <p:nvPr/>
              </p:nvSpPr>
              <p:spPr bwMode="auto">
                <a:xfrm>
                  <a:off x="4167" y="2979"/>
                  <a:ext cx="100" cy="103"/>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889924" name="Oval 68"/>
                <p:cNvSpPr>
                  <a:spLocks noChangeArrowheads="1"/>
                </p:cNvSpPr>
                <p:nvPr/>
              </p:nvSpPr>
              <p:spPr bwMode="auto">
                <a:xfrm>
                  <a:off x="4287" y="3001"/>
                  <a:ext cx="100" cy="103"/>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889925" name="Oval 69"/>
                <p:cNvSpPr>
                  <a:spLocks noChangeArrowheads="1"/>
                </p:cNvSpPr>
                <p:nvPr/>
              </p:nvSpPr>
              <p:spPr bwMode="auto">
                <a:xfrm>
                  <a:off x="4519" y="3047"/>
                  <a:ext cx="100" cy="103"/>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889926" name="Oval 70"/>
                <p:cNvSpPr>
                  <a:spLocks noChangeArrowheads="1"/>
                </p:cNvSpPr>
                <p:nvPr/>
              </p:nvSpPr>
              <p:spPr bwMode="auto">
                <a:xfrm>
                  <a:off x="4647" y="3067"/>
                  <a:ext cx="100" cy="103"/>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889927" name="Oval 71"/>
                <p:cNvSpPr>
                  <a:spLocks noChangeArrowheads="1"/>
                </p:cNvSpPr>
                <p:nvPr/>
              </p:nvSpPr>
              <p:spPr bwMode="auto">
                <a:xfrm>
                  <a:off x="4765" y="3087"/>
                  <a:ext cx="100" cy="103"/>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889928" name="Oval 72"/>
                <p:cNvSpPr>
                  <a:spLocks noChangeArrowheads="1"/>
                </p:cNvSpPr>
                <p:nvPr/>
              </p:nvSpPr>
              <p:spPr bwMode="auto">
                <a:xfrm>
                  <a:off x="4883" y="3103"/>
                  <a:ext cx="100" cy="103"/>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889929" name="Oval 73"/>
                <p:cNvSpPr>
                  <a:spLocks noChangeArrowheads="1"/>
                </p:cNvSpPr>
                <p:nvPr/>
              </p:nvSpPr>
              <p:spPr bwMode="auto">
                <a:xfrm>
                  <a:off x="5121" y="3341"/>
                  <a:ext cx="100" cy="103"/>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889930" name="Oval 74"/>
                <p:cNvSpPr>
                  <a:spLocks noChangeArrowheads="1"/>
                </p:cNvSpPr>
                <p:nvPr/>
              </p:nvSpPr>
              <p:spPr bwMode="auto">
                <a:xfrm>
                  <a:off x="5241" y="3379"/>
                  <a:ext cx="100" cy="103"/>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889931" name="Oval 75"/>
                <p:cNvSpPr>
                  <a:spLocks noChangeArrowheads="1"/>
                </p:cNvSpPr>
                <p:nvPr/>
              </p:nvSpPr>
              <p:spPr bwMode="auto">
                <a:xfrm>
                  <a:off x="5371" y="3421"/>
                  <a:ext cx="100" cy="103"/>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grpSp>
        </p:grpSp>
      </p:grpSp>
      <p:sp>
        <p:nvSpPr>
          <p:cNvPr id="889932" name="AutoShape 76"/>
          <p:cNvSpPr>
            <a:spLocks noChangeArrowheads="1"/>
          </p:cNvSpPr>
          <p:nvPr/>
        </p:nvSpPr>
        <p:spPr bwMode="auto">
          <a:xfrm>
            <a:off x="7416800" y="3014663"/>
            <a:ext cx="150813" cy="152400"/>
          </a:xfrm>
          <a:prstGeom prst="triangle">
            <a:avLst>
              <a:gd name="adj" fmla="val 50000"/>
            </a:avLst>
          </a:prstGeom>
          <a:solidFill>
            <a:srgbClr val="FF00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grpSp>
        <p:nvGrpSpPr>
          <p:cNvPr id="58380" name="Group 77"/>
          <p:cNvGrpSpPr>
            <a:grpSpLocks/>
          </p:cNvGrpSpPr>
          <p:nvPr/>
        </p:nvGrpSpPr>
        <p:grpSpPr bwMode="auto">
          <a:xfrm>
            <a:off x="4719638" y="4449763"/>
            <a:ext cx="3954462" cy="558800"/>
            <a:chOff x="2973" y="2803"/>
            <a:chExt cx="2491" cy="352"/>
          </a:xfrm>
        </p:grpSpPr>
        <p:sp>
          <p:nvSpPr>
            <p:cNvPr id="889934" name="Rectangle 78"/>
            <p:cNvSpPr>
              <a:spLocks noChangeArrowheads="1"/>
            </p:cNvSpPr>
            <p:nvPr/>
          </p:nvSpPr>
          <p:spPr bwMode="auto">
            <a:xfrm>
              <a:off x="2973" y="3059"/>
              <a:ext cx="91" cy="96"/>
            </a:xfrm>
            <a:prstGeom prst="rect">
              <a:avLst/>
            </a:prstGeom>
            <a:solidFill>
              <a:srgbClr val="00CC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889935" name="Rectangle 79"/>
            <p:cNvSpPr>
              <a:spLocks noChangeArrowheads="1"/>
            </p:cNvSpPr>
            <p:nvPr/>
          </p:nvSpPr>
          <p:spPr bwMode="auto">
            <a:xfrm>
              <a:off x="3095" y="3017"/>
              <a:ext cx="91" cy="96"/>
            </a:xfrm>
            <a:prstGeom prst="rect">
              <a:avLst/>
            </a:prstGeom>
            <a:solidFill>
              <a:srgbClr val="00CC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889936" name="Rectangle 80"/>
            <p:cNvSpPr>
              <a:spLocks noChangeArrowheads="1"/>
            </p:cNvSpPr>
            <p:nvPr/>
          </p:nvSpPr>
          <p:spPr bwMode="auto">
            <a:xfrm>
              <a:off x="3213" y="2985"/>
              <a:ext cx="91" cy="96"/>
            </a:xfrm>
            <a:prstGeom prst="rect">
              <a:avLst/>
            </a:prstGeom>
            <a:solidFill>
              <a:srgbClr val="00CC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889937" name="Rectangle 81"/>
            <p:cNvSpPr>
              <a:spLocks noChangeArrowheads="1"/>
            </p:cNvSpPr>
            <p:nvPr/>
          </p:nvSpPr>
          <p:spPr bwMode="auto">
            <a:xfrm>
              <a:off x="3337" y="2953"/>
              <a:ext cx="91" cy="96"/>
            </a:xfrm>
            <a:prstGeom prst="rect">
              <a:avLst/>
            </a:prstGeom>
            <a:solidFill>
              <a:srgbClr val="00CC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889938" name="Rectangle 82"/>
            <p:cNvSpPr>
              <a:spLocks noChangeArrowheads="1"/>
            </p:cNvSpPr>
            <p:nvPr/>
          </p:nvSpPr>
          <p:spPr bwMode="auto">
            <a:xfrm>
              <a:off x="3451" y="2929"/>
              <a:ext cx="91" cy="96"/>
            </a:xfrm>
            <a:prstGeom prst="rect">
              <a:avLst/>
            </a:prstGeom>
            <a:solidFill>
              <a:srgbClr val="00CC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889939" name="Rectangle 83"/>
            <p:cNvSpPr>
              <a:spLocks noChangeArrowheads="1"/>
            </p:cNvSpPr>
            <p:nvPr/>
          </p:nvSpPr>
          <p:spPr bwMode="auto">
            <a:xfrm>
              <a:off x="3571" y="2903"/>
              <a:ext cx="91" cy="96"/>
            </a:xfrm>
            <a:prstGeom prst="rect">
              <a:avLst/>
            </a:prstGeom>
            <a:solidFill>
              <a:srgbClr val="00CC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889940" name="Rectangle 84"/>
            <p:cNvSpPr>
              <a:spLocks noChangeArrowheads="1"/>
            </p:cNvSpPr>
            <p:nvPr/>
          </p:nvSpPr>
          <p:spPr bwMode="auto">
            <a:xfrm>
              <a:off x="3693" y="2883"/>
              <a:ext cx="91" cy="96"/>
            </a:xfrm>
            <a:prstGeom prst="rect">
              <a:avLst/>
            </a:prstGeom>
            <a:solidFill>
              <a:srgbClr val="00CC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889941" name="Rectangle 85"/>
            <p:cNvSpPr>
              <a:spLocks noChangeArrowheads="1"/>
            </p:cNvSpPr>
            <p:nvPr/>
          </p:nvSpPr>
          <p:spPr bwMode="auto">
            <a:xfrm>
              <a:off x="3817" y="2853"/>
              <a:ext cx="91" cy="96"/>
            </a:xfrm>
            <a:prstGeom prst="rect">
              <a:avLst/>
            </a:prstGeom>
            <a:solidFill>
              <a:srgbClr val="00CC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889942" name="Rectangle 86"/>
            <p:cNvSpPr>
              <a:spLocks noChangeArrowheads="1"/>
            </p:cNvSpPr>
            <p:nvPr/>
          </p:nvSpPr>
          <p:spPr bwMode="auto">
            <a:xfrm>
              <a:off x="3935" y="2837"/>
              <a:ext cx="91" cy="96"/>
            </a:xfrm>
            <a:prstGeom prst="rect">
              <a:avLst/>
            </a:prstGeom>
            <a:solidFill>
              <a:srgbClr val="00CC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889943" name="Rectangle 87"/>
            <p:cNvSpPr>
              <a:spLocks noChangeArrowheads="1"/>
            </p:cNvSpPr>
            <p:nvPr/>
          </p:nvSpPr>
          <p:spPr bwMode="auto">
            <a:xfrm>
              <a:off x="4057" y="2829"/>
              <a:ext cx="91" cy="96"/>
            </a:xfrm>
            <a:prstGeom prst="rect">
              <a:avLst/>
            </a:prstGeom>
            <a:solidFill>
              <a:srgbClr val="00CC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889944" name="Rectangle 88"/>
            <p:cNvSpPr>
              <a:spLocks noChangeArrowheads="1"/>
            </p:cNvSpPr>
            <p:nvPr/>
          </p:nvSpPr>
          <p:spPr bwMode="auto">
            <a:xfrm>
              <a:off x="4173" y="2813"/>
              <a:ext cx="91" cy="96"/>
            </a:xfrm>
            <a:prstGeom prst="rect">
              <a:avLst/>
            </a:prstGeom>
            <a:solidFill>
              <a:srgbClr val="00CC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889945" name="Rectangle 89"/>
            <p:cNvSpPr>
              <a:spLocks noChangeArrowheads="1"/>
            </p:cNvSpPr>
            <p:nvPr/>
          </p:nvSpPr>
          <p:spPr bwMode="auto">
            <a:xfrm>
              <a:off x="4291" y="2809"/>
              <a:ext cx="91" cy="96"/>
            </a:xfrm>
            <a:prstGeom prst="rect">
              <a:avLst/>
            </a:prstGeom>
            <a:solidFill>
              <a:srgbClr val="00CC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889946" name="Rectangle 90"/>
            <p:cNvSpPr>
              <a:spLocks noChangeArrowheads="1"/>
            </p:cNvSpPr>
            <p:nvPr/>
          </p:nvSpPr>
          <p:spPr bwMode="auto">
            <a:xfrm>
              <a:off x="4417" y="2807"/>
              <a:ext cx="91" cy="96"/>
            </a:xfrm>
            <a:prstGeom prst="rect">
              <a:avLst/>
            </a:prstGeom>
            <a:solidFill>
              <a:srgbClr val="00CC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889947" name="Rectangle 91"/>
            <p:cNvSpPr>
              <a:spLocks noChangeArrowheads="1"/>
            </p:cNvSpPr>
            <p:nvPr/>
          </p:nvSpPr>
          <p:spPr bwMode="auto">
            <a:xfrm>
              <a:off x="4537" y="2807"/>
              <a:ext cx="91" cy="96"/>
            </a:xfrm>
            <a:prstGeom prst="rect">
              <a:avLst/>
            </a:prstGeom>
            <a:solidFill>
              <a:srgbClr val="00CC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889948" name="Rectangle 92"/>
            <p:cNvSpPr>
              <a:spLocks noChangeArrowheads="1"/>
            </p:cNvSpPr>
            <p:nvPr/>
          </p:nvSpPr>
          <p:spPr bwMode="auto">
            <a:xfrm>
              <a:off x="4651" y="2803"/>
              <a:ext cx="91" cy="96"/>
            </a:xfrm>
            <a:prstGeom prst="rect">
              <a:avLst/>
            </a:prstGeom>
            <a:solidFill>
              <a:srgbClr val="00CC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889949" name="Rectangle 93"/>
            <p:cNvSpPr>
              <a:spLocks noChangeArrowheads="1"/>
            </p:cNvSpPr>
            <p:nvPr/>
          </p:nvSpPr>
          <p:spPr bwMode="auto">
            <a:xfrm>
              <a:off x="4771" y="2803"/>
              <a:ext cx="91" cy="96"/>
            </a:xfrm>
            <a:prstGeom prst="rect">
              <a:avLst/>
            </a:prstGeom>
            <a:solidFill>
              <a:srgbClr val="00CC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889950" name="Rectangle 94"/>
            <p:cNvSpPr>
              <a:spLocks noChangeArrowheads="1"/>
            </p:cNvSpPr>
            <p:nvPr/>
          </p:nvSpPr>
          <p:spPr bwMode="auto">
            <a:xfrm>
              <a:off x="4891" y="2807"/>
              <a:ext cx="91" cy="96"/>
            </a:xfrm>
            <a:prstGeom prst="rect">
              <a:avLst/>
            </a:prstGeom>
            <a:solidFill>
              <a:srgbClr val="00CC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889951" name="Rectangle 95"/>
            <p:cNvSpPr>
              <a:spLocks noChangeArrowheads="1"/>
            </p:cNvSpPr>
            <p:nvPr/>
          </p:nvSpPr>
          <p:spPr bwMode="auto">
            <a:xfrm>
              <a:off x="5007" y="2855"/>
              <a:ext cx="91" cy="96"/>
            </a:xfrm>
            <a:prstGeom prst="rect">
              <a:avLst/>
            </a:prstGeom>
            <a:solidFill>
              <a:srgbClr val="00CC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889952" name="Rectangle 96"/>
            <p:cNvSpPr>
              <a:spLocks noChangeArrowheads="1"/>
            </p:cNvSpPr>
            <p:nvPr/>
          </p:nvSpPr>
          <p:spPr bwMode="auto">
            <a:xfrm>
              <a:off x="5133" y="2875"/>
              <a:ext cx="91" cy="96"/>
            </a:xfrm>
            <a:prstGeom prst="rect">
              <a:avLst/>
            </a:prstGeom>
            <a:solidFill>
              <a:srgbClr val="00CC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889953" name="Rectangle 97"/>
            <p:cNvSpPr>
              <a:spLocks noChangeArrowheads="1"/>
            </p:cNvSpPr>
            <p:nvPr/>
          </p:nvSpPr>
          <p:spPr bwMode="auto">
            <a:xfrm>
              <a:off x="5249" y="2887"/>
              <a:ext cx="91" cy="96"/>
            </a:xfrm>
            <a:prstGeom prst="rect">
              <a:avLst/>
            </a:prstGeom>
            <a:solidFill>
              <a:srgbClr val="00CC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889954" name="Rectangle 98"/>
            <p:cNvSpPr>
              <a:spLocks noChangeArrowheads="1"/>
            </p:cNvSpPr>
            <p:nvPr/>
          </p:nvSpPr>
          <p:spPr bwMode="auto">
            <a:xfrm>
              <a:off x="5373" y="2901"/>
              <a:ext cx="91" cy="96"/>
            </a:xfrm>
            <a:prstGeom prst="rect">
              <a:avLst/>
            </a:prstGeom>
            <a:solidFill>
              <a:srgbClr val="00CC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grpSp>
      <p:sp>
        <p:nvSpPr>
          <p:cNvPr id="889955" name="Rectangle 99"/>
          <p:cNvSpPr>
            <a:spLocks noChangeArrowheads="1"/>
          </p:cNvSpPr>
          <p:nvPr/>
        </p:nvSpPr>
        <p:spPr bwMode="auto">
          <a:xfrm>
            <a:off x="7419975" y="3302000"/>
            <a:ext cx="144463" cy="152400"/>
          </a:xfrm>
          <a:prstGeom prst="rect">
            <a:avLst/>
          </a:prstGeom>
          <a:solidFill>
            <a:srgbClr val="00CC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889956" name="Oval 100"/>
          <p:cNvSpPr>
            <a:spLocks noChangeArrowheads="1"/>
          </p:cNvSpPr>
          <p:nvPr/>
        </p:nvSpPr>
        <p:spPr bwMode="auto">
          <a:xfrm>
            <a:off x="7415213" y="3608388"/>
            <a:ext cx="158750" cy="163512"/>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889957" name="AutoShape 101"/>
          <p:cNvSpPr>
            <a:spLocks noChangeArrowheads="1"/>
          </p:cNvSpPr>
          <p:nvPr/>
        </p:nvSpPr>
        <p:spPr bwMode="auto">
          <a:xfrm>
            <a:off x="7416800" y="4094163"/>
            <a:ext cx="155575" cy="161925"/>
          </a:xfrm>
          <a:prstGeom prst="plus">
            <a:avLst>
              <a:gd name="adj" fmla="val 25000"/>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889958" name="AutoShape 102"/>
          <p:cNvSpPr>
            <a:spLocks noChangeArrowheads="1"/>
          </p:cNvSpPr>
          <p:nvPr/>
        </p:nvSpPr>
        <p:spPr bwMode="auto">
          <a:xfrm>
            <a:off x="7404100" y="3827463"/>
            <a:ext cx="165100" cy="184150"/>
          </a:xfrm>
          <a:prstGeom prst="diamond">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103" name="Text Box 5"/>
          <p:cNvSpPr txBox="1">
            <a:spLocks noChangeArrowheads="1"/>
          </p:cNvSpPr>
          <p:nvPr/>
        </p:nvSpPr>
        <p:spPr bwMode="auto">
          <a:xfrm>
            <a:off x="4765675" y="6261100"/>
            <a:ext cx="4376738" cy="304800"/>
          </a:xfrm>
          <a:prstGeom prst="rect">
            <a:avLst/>
          </a:prstGeom>
          <a:noFill/>
          <a:ln w="9525" algn="ctr">
            <a:noFill/>
            <a:miter lim="800000"/>
            <a:headEnd/>
            <a:tailEnd/>
          </a:ln>
          <a:effectLst/>
        </p:spPr>
        <p:txBody>
          <a:bodyPr wrap="square">
            <a:spAutoFit/>
          </a:bodyPr>
          <a:lstStyle/>
          <a:p>
            <a:pPr algn="r">
              <a:defRPr/>
            </a:pPr>
            <a:r>
              <a:rPr lang="it-IT" sz="1400" dirty="0" smtClean="0">
                <a:solidFill>
                  <a:schemeClr val="bg1"/>
                </a:solidFill>
                <a:effectLst>
                  <a:outerShdw blurRad="38100" dist="38100" dir="2700000" algn="tl">
                    <a:srgbClr val="000000"/>
                  </a:outerShdw>
                </a:effectLst>
                <a:latin typeface="Calibri" pitchFamily="34" charset="0"/>
              </a:rPr>
              <a:t>Walter, 1999 (J</a:t>
            </a:r>
            <a:r>
              <a:rPr lang="it-IT" sz="1400" dirty="0">
                <a:solidFill>
                  <a:schemeClr val="bg1"/>
                </a:solidFill>
                <a:effectLst>
                  <a:outerShdw blurRad="38100" dist="38100" dir="2700000" algn="tl">
                    <a:srgbClr val="000000"/>
                  </a:outerShdw>
                </a:effectLst>
                <a:latin typeface="Calibri" pitchFamily="34" charset="0"/>
              </a:rPr>
              <a:t>. </a:t>
            </a:r>
            <a:r>
              <a:rPr lang="it-IT" sz="1400" dirty="0" err="1">
                <a:solidFill>
                  <a:schemeClr val="bg1"/>
                </a:solidFill>
                <a:effectLst>
                  <a:outerShdw blurRad="38100" dist="38100" dir="2700000" algn="tl">
                    <a:srgbClr val="000000"/>
                  </a:outerShdw>
                </a:effectLst>
                <a:latin typeface="Calibri" pitchFamily="34" charset="0"/>
              </a:rPr>
              <a:t>Petrol</a:t>
            </a:r>
            <a:r>
              <a:rPr lang="it-IT" sz="1400" dirty="0">
                <a:solidFill>
                  <a:schemeClr val="bg1"/>
                </a:solidFill>
                <a:effectLst>
                  <a:outerShdw blurRad="38100" dist="38100" dir="2700000" algn="tl">
                    <a:srgbClr val="000000"/>
                  </a:outerShdw>
                </a:effectLst>
                <a:latin typeface="Calibri" pitchFamily="34" charset="0"/>
              </a:rPr>
              <a:t>.,  40, </a:t>
            </a:r>
            <a:r>
              <a:rPr lang="it-IT" sz="1400" dirty="0" smtClean="0">
                <a:solidFill>
                  <a:schemeClr val="bg1"/>
                </a:solidFill>
                <a:effectLst>
                  <a:outerShdw blurRad="38100" dist="38100" dir="2700000" algn="tl">
                    <a:srgbClr val="000000"/>
                  </a:outerShdw>
                </a:effectLst>
                <a:latin typeface="Calibri" pitchFamily="34" charset="0"/>
              </a:rPr>
              <a:t>1187-1193)</a:t>
            </a:r>
            <a:endParaRPr lang="it-IT" sz="1400" dirty="0">
              <a:solidFill>
                <a:schemeClr val="bg1"/>
              </a:solidFill>
              <a:effectLst>
                <a:outerShdw blurRad="38100" dist="38100" dir="2700000" algn="tl">
                  <a:srgbClr val="000000"/>
                </a:outerShdw>
              </a:effectLst>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89861"/>
                                        </p:tgtEl>
                                        <p:attrNameLst>
                                          <p:attrName>style.visibility</p:attrName>
                                        </p:attrNameLst>
                                      </p:cBhvr>
                                      <p:to>
                                        <p:strVal val="visible"/>
                                      </p:to>
                                    </p:set>
                                    <p:animEffect transition="in" filter="fade">
                                      <p:cBhvr>
                                        <p:cTn id="7" dur="500"/>
                                        <p:tgtEl>
                                          <p:spTgt spid="8898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9861" grpId="0"/>
    </p:bld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89506" name="Text Box 2"/>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it-IT" sz="3200">
                <a:solidFill>
                  <a:schemeClr val="bg1"/>
                </a:solidFill>
                <a:effectLst>
                  <a:outerShdw blurRad="38100" dist="38100" dir="2700000" algn="tl">
                    <a:srgbClr val="000000"/>
                  </a:outerShdw>
                </a:effectLst>
                <a:latin typeface="Calibri" pitchFamily="34" charset="0"/>
              </a:rPr>
              <a:t>How a simple mantle melts</a:t>
            </a:r>
          </a:p>
        </p:txBody>
      </p:sp>
      <p:pic>
        <p:nvPicPr>
          <p:cNvPr id="59396" name="Picture 4"/>
          <p:cNvPicPr>
            <a:picLocks noChangeAspect="1" noChangeArrowheads="1"/>
          </p:cNvPicPr>
          <p:nvPr/>
        </p:nvPicPr>
        <p:blipFill>
          <a:blip r:embed="rId3" cstate="print"/>
          <a:srcRect/>
          <a:stretch>
            <a:fillRect/>
          </a:stretch>
        </p:blipFill>
        <p:spPr bwMode="auto">
          <a:xfrm>
            <a:off x="4037013" y="1401763"/>
            <a:ext cx="5105400" cy="4810125"/>
          </a:xfrm>
          <a:prstGeom prst="rect">
            <a:avLst/>
          </a:prstGeom>
          <a:noFill/>
          <a:ln w="9525" algn="ctr">
            <a:noFill/>
            <a:miter lim="800000"/>
            <a:headEnd/>
            <a:tailEnd/>
          </a:ln>
        </p:spPr>
      </p:pic>
      <p:sp>
        <p:nvSpPr>
          <p:cNvPr id="789509" name="Text Box 5"/>
          <p:cNvSpPr txBox="1">
            <a:spLocks noChangeArrowheads="1"/>
          </p:cNvSpPr>
          <p:nvPr/>
        </p:nvSpPr>
        <p:spPr bwMode="auto">
          <a:xfrm>
            <a:off x="346074" y="1257300"/>
            <a:ext cx="3751263" cy="2677656"/>
          </a:xfrm>
          <a:prstGeom prst="rect">
            <a:avLst/>
          </a:prstGeom>
          <a:noFill/>
          <a:ln w="9525" algn="ctr">
            <a:noFill/>
            <a:miter lim="800000"/>
            <a:headEnd/>
            <a:tailEnd/>
          </a:ln>
          <a:effectLst/>
        </p:spPr>
        <p:txBody>
          <a:bodyPr wrap="square">
            <a:spAutoFit/>
          </a:bodyPr>
          <a:lstStyle/>
          <a:p>
            <a:pPr>
              <a:spcBef>
                <a:spcPct val="50000"/>
              </a:spcBef>
              <a:defRPr/>
            </a:pPr>
            <a:r>
              <a:rPr lang="en-GB" sz="2800" dirty="0">
                <a:solidFill>
                  <a:srgbClr val="FFFF00"/>
                </a:solidFill>
                <a:effectLst>
                  <a:outerShdw blurRad="38100" dist="38100" dir="2700000" algn="tl">
                    <a:srgbClr val="000000"/>
                  </a:outerShdw>
                </a:effectLst>
                <a:latin typeface="Calibri" pitchFamily="34" charset="0"/>
              </a:rPr>
              <a:t>However, as noted by </a:t>
            </a:r>
            <a:r>
              <a:rPr lang="en-GB" sz="2800" dirty="0" err="1">
                <a:solidFill>
                  <a:srgbClr val="FFFF00"/>
                </a:solidFill>
                <a:effectLst>
                  <a:outerShdw blurRad="38100" dist="38100" dir="2700000" algn="tl">
                    <a:srgbClr val="000000"/>
                  </a:outerShdw>
                </a:effectLst>
                <a:latin typeface="Calibri" pitchFamily="34" charset="0"/>
              </a:rPr>
              <a:t>Niu</a:t>
            </a:r>
            <a:r>
              <a:rPr lang="en-GB" sz="2800" dirty="0">
                <a:solidFill>
                  <a:srgbClr val="FFFF00"/>
                </a:solidFill>
                <a:effectLst>
                  <a:outerShdw blurRad="38100" dist="38100" dir="2700000" algn="tl">
                    <a:srgbClr val="000000"/>
                  </a:outerShdw>
                </a:effectLst>
                <a:latin typeface="Calibri" pitchFamily="34" charset="0"/>
              </a:rPr>
              <a:t> in 1999, this positive correlation between olivine and orthopyroxene is </a:t>
            </a:r>
            <a:r>
              <a:rPr lang="en-GB" sz="2800" dirty="0">
                <a:solidFill>
                  <a:schemeClr val="bg1"/>
                </a:solidFill>
                <a:effectLst>
                  <a:outerShdw blurRad="38100" dist="38100" dir="2700000" algn="tl">
                    <a:srgbClr val="000000"/>
                  </a:outerShdw>
                </a:effectLst>
                <a:latin typeface="Calibri" pitchFamily="34" charset="0"/>
              </a:rPr>
              <a:t>very strange.</a:t>
            </a:r>
          </a:p>
        </p:txBody>
      </p:sp>
      <p:sp>
        <p:nvSpPr>
          <p:cNvPr id="789510" name="Text Box 6"/>
          <p:cNvSpPr txBox="1">
            <a:spLocks noChangeArrowheads="1"/>
          </p:cNvSpPr>
          <p:nvPr/>
        </p:nvSpPr>
        <p:spPr bwMode="auto">
          <a:xfrm>
            <a:off x="0" y="677863"/>
            <a:ext cx="9142413" cy="579437"/>
          </a:xfrm>
          <a:prstGeom prst="rect">
            <a:avLst/>
          </a:prstGeom>
          <a:noFill/>
          <a:ln w="9525" algn="ctr">
            <a:noFill/>
            <a:miter lim="800000"/>
            <a:headEnd/>
            <a:tailEnd/>
          </a:ln>
          <a:effectLst/>
        </p:spPr>
        <p:txBody>
          <a:bodyPr>
            <a:spAutoFit/>
          </a:bodyPr>
          <a:lstStyle/>
          <a:p>
            <a:pPr algn="ctr">
              <a:spcBef>
                <a:spcPct val="50000"/>
              </a:spcBef>
              <a:defRPr/>
            </a:pPr>
            <a:r>
              <a:rPr lang="en-GB" sz="3200">
                <a:solidFill>
                  <a:schemeClr val="bg1"/>
                </a:solidFill>
                <a:effectLst>
                  <a:outerShdw blurRad="38100" dist="38100" dir="2700000" algn="tl">
                    <a:srgbClr val="000000"/>
                  </a:outerShdw>
                </a:effectLst>
                <a:latin typeface="Calibri" pitchFamily="34" charset="0"/>
              </a:rPr>
              <a:t>Polybaric, near-fractional melting of lherzolite</a:t>
            </a:r>
          </a:p>
        </p:txBody>
      </p:sp>
      <p:grpSp>
        <p:nvGrpSpPr>
          <p:cNvPr id="59399" name="Group 7"/>
          <p:cNvGrpSpPr>
            <a:grpSpLocks/>
          </p:cNvGrpSpPr>
          <p:nvPr/>
        </p:nvGrpSpPr>
        <p:grpSpPr bwMode="auto">
          <a:xfrm>
            <a:off x="4711700" y="2243138"/>
            <a:ext cx="3957638" cy="977900"/>
            <a:chOff x="2968" y="1413"/>
            <a:chExt cx="2493" cy="616"/>
          </a:xfrm>
        </p:grpSpPr>
        <p:sp>
          <p:nvSpPr>
            <p:cNvPr id="789512" name="AutoShape 8"/>
            <p:cNvSpPr>
              <a:spLocks noChangeArrowheads="1"/>
            </p:cNvSpPr>
            <p:nvPr/>
          </p:nvSpPr>
          <p:spPr bwMode="auto">
            <a:xfrm>
              <a:off x="2968" y="1933"/>
              <a:ext cx="95" cy="96"/>
            </a:xfrm>
            <a:prstGeom prst="triangle">
              <a:avLst>
                <a:gd name="adj" fmla="val 50000"/>
              </a:avLst>
            </a:prstGeom>
            <a:solidFill>
              <a:srgbClr val="FF00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89513" name="AutoShape 9"/>
            <p:cNvSpPr>
              <a:spLocks noChangeArrowheads="1"/>
            </p:cNvSpPr>
            <p:nvPr/>
          </p:nvSpPr>
          <p:spPr bwMode="auto">
            <a:xfrm>
              <a:off x="3092" y="1923"/>
              <a:ext cx="95" cy="96"/>
            </a:xfrm>
            <a:prstGeom prst="triangle">
              <a:avLst>
                <a:gd name="adj" fmla="val 50000"/>
              </a:avLst>
            </a:prstGeom>
            <a:solidFill>
              <a:srgbClr val="FF00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89514" name="AutoShape 10"/>
            <p:cNvSpPr>
              <a:spLocks noChangeArrowheads="1"/>
            </p:cNvSpPr>
            <p:nvPr/>
          </p:nvSpPr>
          <p:spPr bwMode="auto">
            <a:xfrm>
              <a:off x="3212" y="1909"/>
              <a:ext cx="95" cy="96"/>
            </a:xfrm>
            <a:prstGeom prst="triangle">
              <a:avLst>
                <a:gd name="adj" fmla="val 50000"/>
              </a:avLst>
            </a:prstGeom>
            <a:solidFill>
              <a:srgbClr val="FF00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89515" name="AutoShape 11"/>
            <p:cNvSpPr>
              <a:spLocks noChangeArrowheads="1"/>
            </p:cNvSpPr>
            <p:nvPr/>
          </p:nvSpPr>
          <p:spPr bwMode="auto">
            <a:xfrm>
              <a:off x="3330" y="1897"/>
              <a:ext cx="95" cy="96"/>
            </a:xfrm>
            <a:prstGeom prst="triangle">
              <a:avLst>
                <a:gd name="adj" fmla="val 50000"/>
              </a:avLst>
            </a:prstGeom>
            <a:solidFill>
              <a:srgbClr val="FF00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89516" name="AutoShape 12"/>
            <p:cNvSpPr>
              <a:spLocks noChangeArrowheads="1"/>
            </p:cNvSpPr>
            <p:nvPr/>
          </p:nvSpPr>
          <p:spPr bwMode="auto">
            <a:xfrm>
              <a:off x="3448" y="1875"/>
              <a:ext cx="95" cy="96"/>
            </a:xfrm>
            <a:prstGeom prst="triangle">
              <a:avLst>
                <a:gd name="adj" fmla="val 50000"/>
              </a:avLst>
            </a:prstGeom>
            <a:solidFill>
              <a:srgbClr val="FF00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89517" name="AutoShape 13"/>
            <p:cNvSpPr>
              <a:spLocks noChangeArrowheads="1"/>
            </p:cNvSpPr>
            <p:nvPr/>
          </p:nvSpPr>
          <p:spPr bwMode="auto">
            <a:xfrm>
              <a:off x="3568" y="1863"/>
              <a:ext cx="95" cy="96"/>
            </a:xfrm>
            <a:prstGeom prst="triangle">
              <a:avLst>
                <a:gd name="adj" fmla="val 50000"/>
              </a:avLst>
            </a:prstGeom>
            <a:solidFill>
              <a:srgbClr val="FF00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89518" name="AutoShape 14"/>
            <p:cNvSpPr>
              <a:spLocks noChangeArrowheads="1"/>
            </p:cNvSpPr>
            <p:nvPr/>
          </p:nvSpPr>
          <p:spPr bwMode="auto">
            <a:xfrm>
              <a:off x="3694" y="1849"/>
              <a:ext cx="95" cy="96"/>
            </a:xfrm>
            <a:prstGeom prst="triangle">
              <a:avLst>
                <a:gd name="adj" fmla="val 50000"/>
              </a:avLst>
            </a:prstGeom>
            <a:solidFill>
              <a:srgbClr val="FF00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89519" name="AutoShape 15"/>
            <p:cNvSpPr>
              <a:spLocks noChangeArrowheads="1"/>
            </p:cNvSpPr>
            <p:nvPr/>
          </p:nvSpPr>
          <p:spPr bwMode="auto">
            <a:xfrm>
              <a:off x="3814" y="1829"/>
              <a:ext cx="95" cy="96"/>
            </a:xfrm>
            <a:prstGeom prst="triangle">
              <a:avLst>
                <a:gd name="adj" fmla="val 50000"/>
              </a:avLst>
            </a:prstGeom>
            <a:solidFill>
              <a:srgbClr val="FF00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89520" name="AutoShape 16"/>
            <p:cNvSpPr>
              <a:spLocks noChangeArrowheads="1"/>
            </p:cNvSpPr>
            <p:nvPr/>
          </p:nvSpPr>
          <p:spPr bwMode="auto">
            <a:xfrm>
              <a:off x="3932" y="1815"/>
              <a:ext cx="95" cy="96"/>
            </a:xfrm>
            <a:prstGeom prst="triangle">
              <a:avLst>
                <a:gd name="adj" fmla="val 50000"/>
              </a:avLst>
            </a:prstGeom>
            <a:solidFill>
              <a:srgbClr val="FF00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89521" name="AutoShape 17"/>
            <p:cNvSpPr>
              <a:spLocks noChangeArrowheads="1"/>
            </p:cNvSpPr>
            <p:nvPr/>
          </p:nvSpPr>
          <p:spPr bwMode="auto">
            <a:xfrm>
              <a:off x="4050" y="1795"/>
              <a:ext cx="95" cy="96"/>
            </a:xfrm>
            <a:prstGeom prst="triangle">
              <a:avLst>
                <a:gd name="adj" fmla="val 50000"/>
              </a:avLst>
            </a:prstGeom>
            <a:solidFill>
              <a:srgbClr val="FF00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89522" name="AutoShape 18"/>
            <p:cNvSpPr>
              <a:spLocks noChangeArrowheads="1"/>
            </p:cNvSpPr>
            <p:nvPr/>
          </p:nvSpPr>
          <p:spPr bwMode="auto">
            <a:xfrm>
              <a:off x="4166" y="1773"/>
              <a:ext cx="95" cy="96"/>
            </a:xfrm>
            <a:prstGeom prst="triangle">
              <a:avLst>
                <a:gd name="adj" fmla="val 50000"/>
              </a:avLst>
            </a:prstGeom>
            <a:solidFill>
              <a:srgbClr val="FF00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89523" name="AutoShape 19"/>
            <p:cNvSpPr>
              <a:spLocks noChangeArrowheads="1"/>
            </p:cNvSpPr>
            <p:nvPr/>
          </p:nvSpPr>
          <p:spPr bwMode="auto">
            <a:xfrm>
              <a:off x="4284" y="1753"/>
              <a:ext cx="95" cy="96"/>
            </a:xfrm>
            <a:prstGeom prst="triangle">
              <a:avLst>
                <a:gd name="adj" fmla="val 50000"/>
              </a:avLst>
            </a:prstGeom>
            <a:solidFill>
              <a:srgbClr val="FF00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89524" name="AutoShape 20"/>
            <p:cNvSpPr>
              <a:spLocks noChangeArrowheads="1"/>
            </p:cNvSpPr>
            <p:nvPr/>
          </p:nvSpPr>
          <p:spPr bwMode="auto">
            <a:xfrm>
              <a:off x="4410" y="1727"/>
              <a:ext cx="95" cy="96"/>
            </a:xfrm>
            <a:prstGeom prst="triangle">
              <a:avLst>
                <a:gd name="adj" fmla="val 50000"/>
              </a:avLst>
            </a:prstGeom>
            <a:solidFill>
              <a:srgbClr val="FF00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89525" name="AutoShape 21"/>
            <p:cNvSpPr>
              <a:spLocks noChangeArrowheads="1"/>
            </p:cNvSpPr>
            <p:nvPr/>
          </p:nvSpPr>
          <p:spPr bwMode="auto">
            <a:xfrm>
              <a:off x="4526" y="1707"/>
              <a:ext cx="95" cy="96"/>
            </a:xfrm>
            <a:prstGeom prst="triangle">
              <a:avLst>
                <a:gd name="adj" fmla="val 50000"/>
              </a:avLst>
            </a:prstGeom>
            <a:solidFill>
              <a:srgbClr val="FF00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89526" name="AutoShape 22"/>
            <p:cNvSpPr>
              <a:spLocks noChangeArrowheads="1"/>
            </p:cNvSpPr>
            <p:nvPr/>
          </p:nvSpPr>
          <p:spPr bwMode="auto">
            <a:xfrm>
              <a:off x="4648" y="1683"/>
              <a:ext cx="95" cy="96"/>
            </a:xfrm>
            <a:prstGeom prst="triangle">
              <a:avLst>
                <a:gd name="adj" fmla="val 50000"/>
              </a:avLst>
            </a:prstGeom>
            <a:solidFill>
              <a:srgbClr val="FF00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89527" name="AutoShape 23"/>
            <p:cNvSpPr>
              <a:spLocks noChangeArrowheads="1"/>
            </p:cNvSpPr>
            <p:nvPr/>
          </p:nvSpPr>
          <p:spPr bwMode="auto">
            <a:xfrm>
              <a:off x="4768" y="1665"/>
              <a:ext cx="95" cy="96"/>
            </a:xfrm>
            <a:prstGeom prst="triangle">
              <a:avLst>
                <a:gd name="adj" fmla="val 50000"/>
              </a:avLst>
            </a:prstGeom>
            <a:solidFill>
              <a:srgbClr val="FF00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89528" name="AutoShape 24"/>
            <p:cNvSpPr>
              <a:spLocks noChangeArrowheads="1"/>
            </p:cNvSpPr>
            <p:nvPr/>
          </p:nvSpPr>
          <p:spPr bwMode="auto">
            <a:xfrm>
              <a:off x="4884" y="1657"/>
              <a:ext cx="95" cy="96"/>
            </a:xfrm>
            <a:prstGeom prst="triangle">
              <a:avLst>
                <a:gd name="adj" fmla="val 50000"/>
              </a:avLst>
            </a:prstGeom>
            <a:solidFill>
              <a:srgbClr val="FF00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89529" name="AutoShape 25"/>
            <p:cNvSpPr>
              <a:spLocks noChangeArrowheads="1"/>
            </p:cNvSpPr>
            <p:nvPr/>
          </p:nvSpPr>
          <p:spPr bwMode="auto">
            <a:xfrm>
              <a:off x="5002" y="1511"/>
              <a:ext cx="95" cy="96"/>
            </a:xfrm>
            <a:prstGeom prst="triangle">
              <a:avLst>
                <a:gd name="adj" fmla="val 50000"/>
              </a:avLst>
            </a:prstGeom>
            <a:solidFill>
              <a:srgbClr val="FF00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89530" name="AutoShape 26"/>
            <p:cNvSpPr>
              <a:spLocks noChangeArrowheads="1"/>
            </p:cNvSpPr>
            <p:nvPr/>
          </p:nvSpPr>
          <p:spPr bwMode="auto">
            <a:xfrm>
              <a:off x="5128" y="1477"/>
              <a:ext cx="95" cy="96"/>
            </a:xfrm>
            <a:prstGeom prst="triangle">
              <a:avLst>
                <a:gd name="adj" fmla="val 50000"/>
              </a:avLst>
            </a:prstGeom>
            <a:solidFill>
              <a:srgbClr val="FF00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89531" name="AutoShape 27"/>
            <p:cNvSpPr>
              <a:spLocks noChangeArrowheads="1"/>
            </p:cNvSpPr>
            <p:nvPr/>
          </p:nvSpPr>
          <p:spPr bwMode="auto">
            <a:xfrm>
              <a:off x="5244" y="1447"/>
              <a:ext cx="95" cy="96"/>
            </a:xfrm>
            <a:prstGeom prst="triangle">
              <a:avLst>
                <a:gd name="adj" fmla="val 50000"/>
              </a:avLst>
            </a:prstGeom>
            <a:solidFill>
              <a:srgbClr val="FF00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89532" name="AutoShape 28"/>
            <p:cNvSpPr>
              <a:spLocks noChangeArrowheads="1"/>
            </p:cNvSpPr>
            <p:nvPr/>
          </p:nvSpPr>
          <p:spPr bwMode="auto">
            <a:xfrm>
              <a:off x="5366" y="1413"/>
              <a:ext cx="95" cy="96"/>
            </a:xfrm>
            <a:prstGeom prst="triangle">
              <a:avLst>
                <a:gd name="adj" fmla="val 50000"/>
              </a:avLst>
            </a:prstGeom>
            <a:solidFill>
              <a:srgbClr val="FF00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grpSp>
      <p:grpSp>
        <p:nvGrpSpPr>
          <p:cNvPr id="59400" name="Group 29"/>
          <p:cNvGrpSpPr>
            <a:grpSpLocks/>
          </p:cNvGrpSpPr>
          <p:nvPr/>
        </p:nvGrpSpPr>
        <p:grpSpPr bwMode="auto">
          <a:xfrm>
            <a:off x="4714875" y="5289550"/>
            <a:ext cx="3190875" cy="234950"/>
            <a:chOff x="2970" y="3332"/>
            <a:chExt cx="2010" cy="148"/>
          </a:xfrm>
        </p:grpSpPr>
        <p:sp>
          <p:nvSpPr>
            <p:cNvPr id="789534" name="AutoShape 30"/>
            <p:cNvSpPr>
              <a:spLocks noChangeArrowheads="1"/>
            </p:cNvSpPr>
            <p:nvPr/>
          </p:nvSpPr>
          <p:spPr bwMode="auto">
            <a:xfrm>
              <a:off x="2970" y="3336"/>
              <a:ext cx="104" cy="116"/>
            </a:xfrm>
            <a:prstGeom prst="diamond">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89535" name="AutoShape 31"/>
            <p:cNvSpPr>
              <a:spLocks noChangeArrowheads="1"/>
            </p:cNvSpPr>
            <p:nvPr/>
          </p:nvSpPr>
          <p:spPr bwMode="auto">
            <a:xfrm>
              <a:off x="3086" y="3332"/>
              <a:ext cx="104" cy="116"/>
            </a:xfrm>
            <a:prstGeom prst="diamond">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89536" name="AutoShape 32"/>
            <p:cNvSpPr>
              <a:spLocks noChangeArrowheads="1"/>
            </p:cNvSpPr>
            <p:nvPr/>
          </p:nvSpPr>
          <p:spPr bwMode="auto">
            <a:xfrm>
              <a:off x="3206" y="3338"/>
              <a:ext cx="104" cy="116"/>
            </a:xfrm>
            <a:prstGeom prst="diamond">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89537" name="AutoShape 33"/>
            <p:cNvSpPr>
              <a:spLocks noChangeArrowheads="1"/>
            </p:cNvSpPr>
            <p:nvPr/>
          </p:nvSpPr>
          <p:spPr bwMode="auto">
            <a:xfrm>
              <a:off x="3324" y="3340"/>
              <a:ext cx="104" cy="116"/>
            </a:xfrm>
            <a:prstGeom prst="diamond">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89538" name="AutoShape 34"/>
            <p:cNvSpPr>
              <a:spLocks noChangeArrowheads="1"/>
            </p:cNvSpPr>
            <p:nvPr/>
          </p:nvSpPr>
          <p:spPr bwMode="auto">
            <a:xfrm>
              <a:off x="3442" y="3342"/>
              <a:ext cx="104" cy="116"/>
            </a:xfrm>
            <a:prstGeom prst="diamond">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89539" name="AutoShape 35"/>
            <p:cNvSpPr>
              <a:spLocks noChangeArrowheads="1"/>
            </p:cNvSpPr>
            <p:nvPr/>
          </p:nvSpPr>
          <p:spPr bwMode="auto">
            <a:xfrm>
              <a:off x="3564" y="3344"/>
              <a:ext cx="104" cy="116"/>
            </a:xfrm>
            <a:prstGeom prst="diamond">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89540" name="AutoShape 36"/>
            <p:cNvSpPr>
              <a:spLocks noChangeArrowheads="1"/>
            </p:cNvSpPr>
            <p:nvPr/>
          </p:nvSpPr>
          <p:spPr bwMode="auto">
            <a:xfrm>
              <a:off x="3690" y="3342"/>
              <a:ext cx="104" cy="116"/>
            </a:xfrm>
            <a:prstGeom prst="diamond">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89541" name="AutoShape 37"/>
            <p:cNvSpPr>
              <a:spLocks noChangeArrowheads="1"/>
            </p:cNvSpPr>
            <p:nvPr/>
          </p:nvSpPr>
          <p:spPr bwMode="auto">
            <a:xfrm>
              <a:off x="3806" y="3350"/>
              <a:ext cx="104" cy="116"/>
            </a:xfrm>
            <a:prstGeom prst="diamond">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89542" name="AutoShape 38"/>
            <p:cNvSpPr>
              <a:spLocks noChangeArrowheads="1"/>
            </p:cNvSpPr>
            <p:nvPr/>
          </p:nvSpPr>
          <p:spPr bwMode="auto">
            <a:xfrm>
              <a:off x="3926" y="3350"/>
              <a:ext cx="104" cy="116"/>
            </a:xfrm>
            <a:prstGeom prst="diamond">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89543" name="AutoShape 39"/>
            <p:cNvSpPr>
              <a:spLocks noChangeArrowheads="1"/>
            </p:cNvSpPr>
            <p:nvPr/>
          </p:nvSpPr>
          <p:spPr bwMode="auto">
            <a:xfrm>
              <a:off x="4042" y="3358"/>
              <a:ext cx="104" cy="116"/>
            </a:xfrm>
            <a:prstGeom prst="diamond">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89544" name="AutoShape 40"/>
            <p:cNvSpPr>
              <a:spLocks noChangeArrowheads="1"/>
            </p:cNvSpPr>
            <p:nvPr/>
          </p:nvSpPr>
          <p:spPr bwMode="auto">
            <a:xfrm>
              <a:off x="4160" y="3358"/>
              <a:ext cx="104" cy="116"/>
            </a:xfrm>
            <a:prstGeom prst="diamond">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89545" name="AutoShape 41"/>
            <p:cNvSpPr>
              <a:spLocks noChangeArrowheads="1"/>
            </p:cNvSpPr>
            <p:nvPr/>
          </p:nvSpPr>
          <p:spPr bwMode="auto">
            <a:xfrm>
              <a:off x="4278" y="3358"/>
              <a:ext cx="104" cy="116"/>
            </a:xfrm>
            <a:prstGeom prst="diamond">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89546" name="AutoShape 42"/>
            <p:cNvSpPr>
              <a:spLocks noChangeArrowheads="1"/>
            </p:cNvSpPr>
            <p:nvPr/>
          </p:nvSpPr>
          <p:spPr bwMode="auto">
            <a:xfrm>
              <a:off x="4404" y="3362"/>
              <a:ext cx="104" cy="116"/>
            </a:xfrm>
            <a:prstGeom prst="diamond">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89547" name="AutoShape 43"/>
            <p:cNvSpPr>
              <a:spLocks noChangeArrowheads="1"/>
            </p:cNvSpPr>
            <p:nvPr/>
          </p:nvSpPr>
          <p:spPr bwMode="auto">
            <a:xfrm>
              <a:off x="4524" y="3360"/>
              <a:ext cx="104" cy="116"/>
            </a:xfrm>
            <a:prstGeom prst="diamond">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89548" name="AutoShape 44"/>
            <p:cNvSpPr>
              <a:spLocks noChangeArrowheads="1"/>
            </p:cNvSpPr>
            <p:nvPr/>
          </p:nvSpPr>
          <p:spPr bwMode="auto">
            <a:xfrm>
              <a:off x="4640" y="3360"/>
              <a:ext cx="104" cy="116"/>
            </a:xfrm>
            <a:prstGeom prst="diamond">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89549" name="AutoShape 45"/>
            <p:cNvSpPr>
              <a:spLocks noChangeArrowheads="1"/>
            </p:cNvSpPr>
            <p:nvPr/>
          </p:nvSpPr>
          <p:spPr bwMode="auto">
            <a:xfrm>
              <a:off x="4760" y="3362"/>
              <a:ext cx="104" cy="116"/>
            </a:xfrm>
            <a:prstGeom prst="diamond">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89550" name="AutoShape 46"/>
            <p:cNvSpPr>
              <a:spLocks noChangeArrowheads="1"/>
            </p:cNvSpPr>
            <p:nvPr/>
          </p:nvSpPr>
          <p:spPr bwMode="auto">
            <a:xfrm>
              <a:off x="4876" y="3364"/>
              <a:ext cx="104" cy="116"/>
            </a:xfrm>
            <a:prstGeom prst="diamond">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grpSp>
      <p:grpSp>
        <p:nvGrpSpPr>
          <p:cNvPr id="59401" name="Group 47"/>
          <p:cNvGrpSpPr>
            <a:grpSpLocks/>
          </p:cNvGrpSpPr>
          <p:nvPr/>
        </p:nvGrpSpPr>
        <p:grpSpPr bwMode="auto">
          <a:xfrm>
            <a:off x="7943850" y="5114925"/>
            <a:ext cx="727075" cy="241300"/>
            <a:chOff x="5004" y="3222"/>
            <a:chExt cx="458" cy="152"/>
          </a:xfrm>
        </p:grpSpPr>
        <p:sp>
          <p:nvSpPr>
            <p:cNvPr id="789552" name="AutoShape 48"/>
            <p:cNvSpPr>
              <a:spLocks noChangeArrowheads="1"/>
            </p:cNvSpPr>
            <p:nvPr/>
          </p:nvSpPr>
          <p:spPr bwMode="auto">
            <a:xfrm>
              <a:off x="5124" y="3248"/>
              <a:ext cx="98" cy="102"/>
            </a:xfrm>
            <a:prstGeom prst="plus">
              <a:avLst>
                <a:gd name="adj" fmla="val 25000"/>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89553" name="AutoShape 49"/>
            <p:cNvSpPr>
              <a:spLocks noChangeArrowheads="1"/>
            </p:cNvSpPr>
            <p:nvPr/>
          </p:nvSpPr>
          <p:spPr bwMode="auto">
            <a:xfrm>
              <a:off x="5246" y="3230"/>
              <a:ext cx="98" cy="102"/>
            </a:xfrm>
            <a:prstGeom prst="plus">
              <a:avLst>
                <a:gd name="adj" fmla="val 25000"/>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89554" name="AutoShape 50"/>
            <p:cNvSpPr>
              <a:spLocks noChangeArrowheads="1"/>
            </p:cNvSpPr>
            <p:nvPr/>
          </p:nvSpPr>
          <p:spPr bwMode="auto">
            <a:xfrm>
              <a:off x="5364" y="3222"/>
              <a:ext cx="98" cy="102"/>
            </a:xfrm>
            <a:prstGeom prst="plus">
              <a:avLst>
                <a:gd name="adj" fmla="val 25000"/>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89555" name="AutoShape 51"/>
            <p:cNvSpPr>
              <a:spLocks noChangeArrowheads="1"/>
            </p:cNvSpPr>
            <p:nvPr/>
          </p:nvSpPr>
          <p:spPr bwMode="auto">
            <a:xfrm>
              <a:off x="5004" y="3272"/>
              <a:ext cx="98" cy="102"/>
            </a:xfrm>
            <a:prstGeom prst="plus">
              <a:avLst>
                <a:gd name="adj" fmla="val 25000"/>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grpSp>
      <p:grpSp>
        <p:nvGrpSpPr>
          <p:cNvPr id="59402" name="Group 52"/>
          <p:cNvGrpSpPr>
            <a:grpSpLocks/>
          </p:cNvGrpSpPr>
          <p:nvPr/>
        </p:nvGrpSpPr>
        <p:grpSpPr bwMode="auto">
          <a:xfrm>
            <a:off x="4706938" y="4103688"/>
            <a:ext cx="3978275" cy="1490662"/>
            <a:chOff x="2965" y="2585"/>
            <a:chExt cx="2506" cy="939"/>
          </a:xfrm>
        </p:grpSpPr>
        <p:sp>
          <p:nvSpPr>
            <p:cNvPr id="789557" name="Oval 53"/>
            <p:cNvSpPr>
              <a:spLocks noChangeArrowheads="1"/>
            </p:cNvSpPr>
            <p:nvPr/>
          </p:nvSpPr>
          <p:spPr bwMode="auto">
            <a:xfrm>
              <a:off x="4407" y="3019"/>
              <a:ext cx="100" cy="103"/>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grpSp>
          <p:nvGrpSpPr>
            <p:cNvPr id="59434" name="Group 54"/>
            <p:cNvGrpSpPr>
              <a:grpSpLocks/>
            </p:cNvGrpSpPr>
            <p:nvPr/>
          </p:nvGrpSpPr>
          <p:grpSpPr bwMode="auto">
            <a:xfrm>
              <a:off x="2965" y="2585"/>
              <a:ext cx="2506" cy="939"/>
              <a:chOff x="2965" y="2585"/>
              <a:chExt cx="2506" cy="939"/>
            </a:xfrm>
          </p:grpSpPr>
          <p:sp>
            <p:nvSpPr>
              <p:cNvPr id="789559" name="Oval 55"/>
              <p:cNvSpPr>
                <a:spLocks noChangeArrowheads="1"/>
              </p:cNvSpPr>
              <p:nvPr/>
            </p:nvSpPr>
            <p:spPr bwMode="auto">
              <a:xfrm>
                <a:off x="5005" y="3293"/>
                <a:ext cx="100" cy="103"/>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grpSp>
            <p:nvGrpSpPr>
              <p:cNvPr id="59436" name="Group 56"/>
              <p:cNvGrpSpPr>
                <a:grpSpLocks/>
              </p:cNvGrpSpPr>
              <p:nvPr/>
            </p:nvGrpSpPr>
            <p:grpSpPr bwMode="auto">
              <a:xfrm>
                <a:off x="2965" y="2585"/>
                <a:ext cx="2506" cy="939"/>
                <a:chOff x="2965" y="2585"/>
                <a:chExt cx="2506" cy="939"/>
              </a:xfrm>
            </p:grpSpPr>
            <p:sp>
              <p:nvSpPr>
                <p:cNvPr id="789561" name="Oval 57"/>
                <p:cNvSpPr>
                  <a:spLocks noChangeArrowheads="1"/>
                </p:cNvSpPr>
                <p:nvPr/>
              </p:nvSpPr>
              <p:spPr bwMode="auto">
                <a:xfrm>
                  <a:off x="2965" y="2585"/>
                  <a:ext cx="100" cy="103"/>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789562" name="Oval 58"/>
                <p:cNvSpPr>
                  <a:spLocks noChangeArrowheads="1"/>
                </p:cNvSpPr>
                <p:nvPr/>
              </p:nvSpPr>
              <p:spPr bwMode="auto">
                <a:xfrm>
                  <a:off x="3085" y="2641"/>
                  <a:ext cx="100" cy="103"/>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789563" name="Oval 59"/>
                <p:cNvSpPr>
                  <a:spLocks noChangeArrowheads="1"/>
                </p:cNvSpPr>
                <p:nvPr/>
              </p:nvSpPr>
              <p:spPr bwMode="auto">
                <a:xfrm>
                  <a:off x="3213" y="2683"/>
                  <a:ext cx="100" cy="103"/>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789564" name="Oval 60"/>
                <p:cNvSpPr>
                  <a:spLocks noChangeArrowheads="1"/>
                </p:cNvSpPr>
                <p:nvPr/>
              </p:nvSpPr>
              <p:spPr bwMode="auto">
                <a:xfrm>
                  <a:off x="3331" y="2731"/>
                  <a:ext cx="100" cy="103"/>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789565" name="Oval 61"/>
                <p:cNvSpPr>
                  <a:spLocks noChangeArrowheads="1"/>
                </p:cNvSpPr>
                <p:nvPr/>
              </p:nvSpPr>
              <p:spPr bwMode="auto">
                <a:xfrm>
                  <a:off x="3449" y="2773"/>
                  <a:ext cx="100" cy="103"/>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789566" name="Oval 62"/>
                <p:cNvSpPr>
                  <a:spLocks noChangeArrowheads="1"/>
                </p:cNvSpPr>
                <p:nvPr/>
              </p:nvSpPr>
              <p:spPr bwMode="auto">
                <a:xfrm>
                  <a:off x="3569" y="2805"/>
                  <a:ext cx="100" cy="103"/>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789567" name="Oval 63"/>
                <p:cNvSpPr>
                  <a:spLocks noChangeArrowheads="1"/>
                </p:cNvSpPr>
                <p:nvPr/>
              </p:nvSpPr>
              <p:spPr bwMode="auto">
                <a:xfrm>
                  <a:off x="3683" y="2845"/>
                  <a:ext cx="100" cy="103"/>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789568" name="Oval 64"/>
                <p:cNvSpPr>
                  <a:spLocks noChangeArrowheads="1"/>
                </p:cNvSpPr>
                <p:nvPr/>
              </p:nvSpPr>
              <p:spPr bwMode="auto">
                <a:xfrm>
                  <a:off x="3803" y="2881"/>
                  <a:ext cx="100" cy="103"/>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789569" name="Oval 65"/>
                <p:cNvSpPr>
                  <a:spLocks noChangeArrowheads="1"/>
                </p:cNvSpPr>
                <p:nvPr/>
              </p:nvSpPr>
              <p:spPr bwMode="auto">
                <a:xfrm>
                  <a:off x="3929" y="2917"/>
                  <a:ext cx="100" cy="103"/>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789570" name="Oval 66"/>
                <p:cNvSpPr>
                  <a:spLocks noChangeArrowheads="1"/>
                </p:cNvSpPr>
                <p:nvPr/>
              </p:nvSpPr>
              <p:spPr bwMode="auto">
                <a:xfrm>
                  <a:off x="4047" y="2951"/>
                  <a:ext cx="100" cy="103"/>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789571" name="Oval 67"/>
                <p:cNvSpPr>
                  <a:spLocks noChangeArrowheads="1"/>
                </p:cNvSpPr>
                <p:nvPr/>
              </p:nvSpPr>
              <p:spPr bwMode="auto">
                <a:xfrm>
                  <a:off x="4167" y="2979"/>
                  <a:ext cx="100" cy="103"/>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789572" name="Oval 68"/>
                <p:cNvSpPr>
                  <a:spLocks noChangeArrowheads="1"/>
                </p:cNvSpPr>
                <p:nvPr/>
              </p:nvSpPr>
              <p:spPr bwMode="auto">
                <a:xfrm>
                  <a:off x="4287" y="3001"/>
                  <a:ext cx="100" cy="103"/>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789573" name="Oval 69"/>
                <p:cNvSpPr>
                  <a:spLocks noChangeArrowheads="1"/>
                </p:cNvSpPr>
                <p:nvPr/>
              </p:nvSpPr>
              <p:spPr bwMode="auto">
                <a:xfrm>
                  <a:off x="4519" y="3047"/>
                  <a:ext cx="100" cy="103"/>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789574" name="Oval 70"/>
                <p:cNvSpPr>
                  <a:spLocks noChangeArrowheads="1"/>
                </p:cNvSpPr>
                <p:nvPr/>
              </p:nvSpPr>
              <p:spPr bwMode="auto">
                <a:xfrm>
                  <a:off x="4647" y="3067"/>
                  <a:ext cx="100" cy="103"/>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789575" name="Oval 71"/>
                <p:cNvSpPr>
                  <a:spLocks noChangeArrowheads="1"/>
                </p:cNvSpPr>
                <p:nvPr/>
              </p:nvSpPr>
              <p:spPr bwMode="auto">
                <a:xfrm>
                  <a:off x="4765" y="3087"/>
                  <a:ext cx="100" cy="103"/>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789576" name="Oval 72"/>
                <p:cNvSpPr>
                  <a:spLocks noChangeArrowheads="1"/>
                </p:cNvSpPr>
                <p:nvPr/>
              </p:nvSpPr>
              <p:spPr bwMode="auto">
                <a:xfrm>
                  <a:off x="4883" y="3103"/>
                  <a:ext cx="100" cy="103"/>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789577" name="Oval 73"/>
                <p:cNvSpPr>
                  <a:spLocks noChangeArrowheads="1"/>
                </p:cNvSpPr>
                <p:nvPr/>
              </p:nvSpPr>
              <p:spPr bwMode="auto">
                <a:xfrm>
                  <a:off x="5121" y="3341"/>
                  <a:ext cx="100" cy="103"/>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789578" name="Oval 74"/>
                <p:cNvSpPr>
                  <a:spLocks noChangeArrowheads="1"/>
                </p:cNvSpPr>
                <p:nvPr/>
              </p:nvSpPr>
              <p:spPr bwMode="auto">
                <a:xfrm>
                  <a:off x="5241" y="3379"/>
                  <a:ext cx="100" cy="103"/>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789579" name="Oval 75"/>
                <p:cNvSpPr>
                  <a:spLocks noChangeArrowheads="1"/>
                </p:cNvSpPr>
                <p:nvPr/>
              </p:nvSpPr>
              <p:spPr bwMode="auto">
                <a:xfrm>
                  <a:off x="5371" y="3421"/>
                  <a:ext cx="100" cy="103"/>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grpSp>
        </p:grpSp>
      </p:grpSp>
      <p:sp>
        <p:nvSpPr>
          <p:cNvPr id="789580" name="AutoShape 76"/>
          <p:cNvSpPr>
            <a:spLocks noChangeArrowheads="1"/>
          </p:cNvSpPr>
          <p:nvPr/>
        </p:nvSpPr>
        <p:spPr bwMode="auto">
          <a:xfrm>
            <a:off x="7416800" y="3014663"/>
            <a:ext cx="150813" cy="152400"/>
          </a:xfrm>
          <a:prstGeom prst="triangle">
            <a:avLst>
              <a:gd name="adj" fmla="val 50000"/>
            </a:avLst>
          </a:prstGeom>
          <a:solidFill>
            <a:srgbClr val="FF00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grpSp>
        <p:nvGrpSpPr>
          <p:cNvPr id="59404" name="Group 77"/>
          <p:cNvGrpSpPr>
            <a:grpSpLocks/>
          </p:cNvGrpSpPr>
          <p:nvPr/>
        </p:nvGrpSpPr>
        <p:grpSpPr bwMode="auto">
          <a:xfrm>
            <a:off x="4719638" y="4449763"/>
            <a:ext cx="3954462" cy="558800"/>
            <a:chOff x="2973" y="2803"/>
            <a:chExt cx="2491" cy="352"/>
          </a:xfrm>
        </p:grpSpPr>
        <p:sp>
          <p:nvSpPr>
            <p:cNvPr id="789582" name="Rectangle 78"/>
            <p:cNvSpPr>
              <a:spLocks noChangeArrowheads="1"/>
            </p:cNvSpPr>
            <p:nvPr/>
          </p:nvSpPr>
          <p:spPr bwMode="auto">
            <a:xfrm>
              <a:off x="2973" y="3059"/>
              <a:ext cx="91" cy="96"/>
            </a:xfrm>
            <a:prstGeom prst="rect">
              <a:avLst/>
            </a:prstGeom>
            <a:solidFill>
              <a:srgbClr val="00CC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89583" name="Rectangle 79"/>
            <p:cNvSpPr>
              <a:spLocks noChangeArrowheads="1"/>
            </p:cNvSpPr>
            <p:nvPr/>
          </p:nvSpPr>
          <p:spPr bwMode="auto">
            <a:xfrm>
              <a:off x="3095" y="3017"/>
              <a:ext cx="91" cy="96"/>
            </a:xfrm>
            <a:prstGeom prst="rect">
              <a:avLst/>
            </a:prstGeom>
            <a:solidFill>
              <a:srgbClr val="00CC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89584" name="Rectangle 80"/>
            <p:cNvSpPr>
              <a:spLocks noChangeArrowheads="1"/>
            </p:cNvSpPr>
            <p:nvPr/>
          </p:nvSpPr>
          <p:spPr bwMode="auto">
            <a:xfrm>
              <a:off x="3213" y="2985"/>
              <a:ext cx="91" cy="96"/>
            </a:xfrm>
            <a:prstGeom prst="rect">
              <a:avLst/>
            </a:prstGeom>
            <a:solidFill>
              <a:srgbClr val="00CC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89585" name="Rectangle 81"/>
            <p:cNvSpPr>
              <a:spLocks noChangeArrowheads="1"/>
            </p:cNvSpPr>
            <p:nvPr/>
          </p:nvSpPr>
          <p:spPr bwMode="auto">
            <a:xfrm>
              <a:off x="3337" y="2953"/>
              <a:ext cx="91" cy="96"/>
            </a:xfrm>
            <a:prstGeom prst="rect">
              <a:avLst/>
            </a:prstGeom>
            <a:solidFill>
              <a:srgbClr val="00CC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89586" name="Rectangle 82"/>
            <p:cNvSpPr>
              <a:spLocks noChangeArrowheads="1"/>
            </p:cNvSpPr>
            <p:nvPr/>
          </p:nvSpPr>
          <p:spPr bwMode="auto">
            <a:xfrm>
              <a:off x="3451" y="2929"/>
              <a:ext cx="91" cy="96"/>
            </a:xfrm>
            <a:prstGeom prst="rect">
              <a:avLst/>
            </a:prstGeom>
            <a:solidFill>
              <a:srgbClr val="00CC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89587" name="Rectangle 83"/>
            <p:cNvSpPr>
              <a:spLocks noChangeArrowheads="1"/>
            </p:cNvSpPr>
            <p:nvPr/>
          </p:nvSpPr>
          <p:spPr bwMode="auto">
            <a:xfrm>
              <a:off x="3571" y="2903"/>
              <a:ext cx="91" cy="96"/>
            </a:xfrm>
            <a:prstGeom prst="rect">
              <a:avLst/>
            </a:prstGeom>
            <a:solidFill>
              <a:srgbClr val="00CC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89588" name="Rectangle 84"/>
            <p:cNvSpPr>
              <a:spLocks noChangeArrowheads="1"/>
            </p:cNvSpPr>
            <p:nvPr/>
          </p:nvSpPr>
          <p:spPr bwMode="auto">
            <a:xfrm>
              <a:off x="3693" y="2883"/>
              <a:ext cx="91" cy="96"/>
            </a:xfrm>
            <a:prstGeom prst="rect">
              <a:avLst/>
            </a:prstGeom>
            <a:solidFill>
              <a:srgbClr val="00CC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89589" name="Rectangle 85"/>
            <p:cNvSpPr>
              <a:spLocks noChangeArrowheads="1"/>
            </p:cNvSpPr>
            <p:nvPr/>
          </p:nvSpPr>
          <p:spPr bwMode="auto">
            <a:xfrm>
              <a:off x="3817" y="2853"/>
              <a:ext cx="91" cy="96"/>
            </a:xfrm>
            <a:prstGeom prst="rect">
              <a:avLst/>
            </a:prstGeom>
            <a:solidFill>
              <a:srgbClr val="00CC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89590" name="Rectangle 86"/>
            <p:cNvSpPr>
              <a:spLocks noChangeArrowheads="1"/>
            </p:cNvSpPr>
            <p:nvPr/>
          </p:nvSpPr>
          <p:spPr bwMode="auto">
            <a:xfrm>
              <a:off x="3935" y="2837"/>
              <a:ext cx="91" cy="96"/>
            </a:xfrm>
            <a:prstGeom prst="rect">
              <a:avLst/>
            </a:prstGeom>
            <a:solidFill>
              <a:srgbClr val="00CC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89591" name="Rectangle 87"/>
            <p:cNvSpPr>
              <a:spLocks noChangeArrowheads="1"/>
            </p:cNvSpPr>
            <p:nvPr/>
          </p:nvSpPr>
          <p:spPr bwMode="auto">
            <a:xfrm>
              <a:off x="4057" y="2829"/>
              <a:ext cx="91" cy="96"/>
            </a:xfrm>
            <a:prstGeom prst="rect">
              <a:avLst/>
            </a:prstGeom>
            <a:solidFill>
              <a:srgbClr val="00CC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89592" name="Rectangle 88"/>
            <p:cNvSpPr>
              <a:spLocks noChangeArrowheads="1"/>
            </p:cNvSpPr>
            <p:nvPr/>
          </p:nvSpPr>
          <p:spPr bwMode="auto">
            <a:xfrm>
              <a:off x="4173" y="2813"/>
              <a:ext cx="91" cy="96"/>
            </a:xfrm>
            <a:prstGeom prst="rect">
              <a:avLst/>
            </a:prstGeom>
            <a:solidFill>
              <a:srgbClr val="00CC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89593" name="Rectangle 89"/>
            <p:cNvSpPr>
              <a:spLocks noChangeArrowheads="1"/>
            </p:cNvSpPr>
            <p:nvPr/>
          </p:nvSpPr>
          <p:spPr bwMode="auto">
            <a:xfrm>
              <a:off x="4291" y="2809"/>
              <a:ext cx="91" cy="96"/>
            </a:xfrm>
            <a:prstGeom prst="rect">
              <a:avLst/>
            </a:prstGeom>
            <a:solidFill>
              <a:srgbClr val="00CC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89594" name="Rectangle 90"/>
            <p:cNvSpPr>
              <a:spLocks noChangeArrowheads="1"/>
            </p:cNvSpPr>
            <p:nvPr/>
          </p:nvSpPr>
          <p:spPr bwMode="auto">
            <a:xfrm>
              <a:off x="4417" y="2807"/>
              <a:ext cx="91" cy="96"/>
            </a:xfrm>
            <a:prstGeom prst="rect">
              <a:avLst/>
            </a:prstGeom>
            <a:solidFill>
              <a:srgbClr val="00CC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89595" name="Rectangle 91"/>
            <p:cNvSpPr>
              <a:spLocks noChangeArrowheads="1"/>
            </p:cNvSpPr>
            <p:nvPr/>
          </p:nvSpPr>
          <p:spPr bwMode="auto">
            <a:xfrm>
              <a:off x="4537" y="2807"/>
              <a:ext cx="91" cy="96"/>
            </a:xfrm>
            <a:prstGeom prst="rect">
              <a:avLst/>
            </a:prstGeom>
            <a:solidFill>
              <a:srgbClr val="00CC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89596" name="Rectangle 92"/>
            <p:cNvSpPr>
              <a:spLocks noChangeArrowheads="1"/>
            </p:cNvSpPr>
            <p:nvPr/>
          </p:nvSpPr>
          <p:spPr bwMode="auto">
            <a:xfrm>
              <a:off x="4651" y="2803"/>
              <a:ext cx="91" cy="96"/>
            </a:xfrm>
            <a:prstGeom prst="rect">
              <a:avLst/>
            </a:prstGeom>
            <a:solidFill>
              <a:srgbClr val="00CC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89597" name="Rectangle 93"/>
            <p:cNvSpPr>
              <a:spLocks noChangeArrowheads="1"/>
            </p:cNvSpPr>
            <p:nvPr/>
          </p:nvSpPr>
          <p:spPr bwMode="auto">
            <a:xfrm>
              <a:off x="4771" y="2803"/>
              <a:ext cx="91" cy="96"/>
            </a:xfrm>
            <a:prstGeom prst="rect">
              <a:avLst/>
            </a:prstGeom>
            <a:solidFill>
              <a:srgbClr val="00CC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89598" name="Rectangle 94"/>
            <p:cNvSpPr>
              <a:spLocks noChangeArrowheads="1"/>
            </p:cNvSpPr>
            <p:nvPr/>
          </p:nvSpPr>
          <p:spPr bwMode="auto">
            <a:xfrm>
              <a:off x="4891" y="2807"/>
              <a:ext cx="91" cy="96"/>
            </a:xfrm>
            <a:prstGeom prst="rect">
              <a:avLst/>
            </a:prstGeom>
            <a:solidFill>
              <a:srgbClr val="00CC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89599" name="Rectangle 95"/>
            <p:cNvSpPr>
              <a:spLocks noChangeArrowheads="1"/>
            </p:cNvSpPr>
            <p:nvPr/>
          </p:nvSpPr>
          <p:spPr bwMode="auto">
            <a:xfrm>
              <a:off x="5007" y="2855"/>
              <a:ext cx="91" cy="96"/>
            </a:xfrm>
            <a:prstGeom prst="rect">
              <a:avLst/>
            </a:prstGeom>
            <a:solidFill>
              <a:srgbClr val="00CC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89600" name="Rectangle 96"/>
            <p:cNvSpPr>
              <a:spLocks noChangeArrowheads="1"/>
            </p:cNvSpPr>
            <p:nvPr/>
          </p:nvSpPr>
          <p:spPr bwMode="auto">
            <a:xfrm>
              <a:off x="5133" y="2875"/>
              <a:ext cx="91" cy="96"/>
            </a:xfrm>
            <a:prstGeom prst="rect">
              <a:avLst/>
            </a:prstGeom>
            <a:solidFill>
              <a:srgbClr val="00CC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89601" name="Rectangle 97"/>
            <p:cNvSpPr>
              <a:spLocks noChangeArrowheads="1"/>
            </p:cNvSpPr>
            <p:nvPr/>
          </p:nvSpPr>
          <p:spPr bwMode="auto">
            <a:xfrm>
              <a:off x="5249" y="2887"/>
              <a:ext cx="91" cy="96"/>
            </a:xfrm>
            <a:prstGeom prst="rect">
              <a:avLst/>
            </a:prstGeom>
            <a:solidFill>
              <a:srgbClr val="00CC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89602" name="Rectangle 98"/>
            <p:cNvSpPr>
              <a:spLocks noChangeArrowheads="1"/>
            </p:cNvSpPr>
            <p:nvPr/>
          </p:nvSpPr>
          <p:spPr bwMode="auto">
            <a:xfrm>
              <a:off x="5373" y="2901"/>
              <a:ext cx="91" cy="96"/>
            </a:xfrm>
            <a:prstGeom prst="rect">
              <a:avLst/>
            </a:prstGeom>
            <a:solidFill>
              <a:srgbClr val="00CC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grpSp>
      <p:sp>
        <p:nvSpPr>
          <p:cNvPr id="789603" name="Rectangle 99"/>
          <p:cNvSpPr>
            <a:spLocks noChangeArrowheads="1"/>
          </p:cNvSpPr>
          <p:nvPr/>
        </p:nvSpPr>
        <p:spPr bwMode="auto">
          <a:xfrm>
            <a:off x="7419975" y="3302000"/>
            <a:ext cx="144463" cy="152400"/>
          </a:xfrm>
          <a:prstGeom prst="rect">
            <a:avLst/>
          </a:prstGeom>
          <a:solidFill>
            <a:srgbClr val="00CC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89604" name="Oval 100"/>
          <p:cNvSpPr>
            <a:spLocks noChangeArrowheads="1"/>
          </p:cNvSpPr>
          <p:nvPr/>
        </p:nvSpPr>
        <p:spPr bwMode="auto">
          <a:xfrm>
            <a:off x="7415213" y="3608388"/>
            <a:ext cx="158750" cy="163512"/>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789605" name="AutoShape 101"/>
          <p:cNvSpPr>
            <a:spLocks noChangeArrowheads="1"/>
          </p:cNvSpPr>
          <p:nvPr/>
        </p:nvSpPr>
        <p:spPr bwMode="auto">
          <a:xfrm>
            <a:off x="7416800" y="4094163"/>
            <a:ext cx="155575" cy="161925"/>
          </a:xfrm>
          <a:prstGeom prst="plus">
            <a:avLst>
              <a:gd name="adj" fmla="val 25000"/>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89606" name="AutoShape 102"/>
          <p:cNvSpPr>
            <a:spLocks noChangeArrowheads="1"/>
          </p:cNvSpPr>
          <p:nvPr/>
        </p:nvSpPr>
        <p:spPr bwMode="auto">
          <a:xfrm>
            <a:off x="7404100" y="3827463"/>
            <a:ext cx="165100" cy="184150"/>
          </a:xfrm>
          <a:prstGeom prst="diamond">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89607" name="AutoShape 103"/>
          <p:cNvSpPr>
            <a:spLocks noChangeArrowheads="1"/>
          </p:cNvSpPr>
          <p:nvPr/>
        </p:nvSpPr>
        <p:spPr bwMode="auto">
          <a:xfrm rot="-472563">
            <a:off x="4699000" y="4343400"/>
            <a:ext cx="2736850" cy="655638"/>
          </a:xfrm>
          <a:prstGeom prst="rightArrow">
            <a:avLst>
              <a:gd name="adj1" fmla="val 50000"/>
              <a:gd name="adj2" fmla="val 104358"/>
            </a:avLst>
          </a:prstGeom>
          <a:solidFill>
            <a:srgbClr val="00FF00">
              <a:alpha val="50000"/>
            </a:srgbClr>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89608" name="AutoShape 104"/>
          <p:cNvSpPr>
            <a:spLocks noChangeArrowheads="1"/>
          </p:cNvSpPr>
          <p:nvPr/>
        </p:nvSpPr>
        <p:spPr bwMode="auto">
          <a:xfrm rot="-453598">
            <a:off x="4741863" y="2660650"/>
            <a:ext cx="2833687" cy="677863"/>
          </a:xfrm>
          <a:prstGeom prst="rightArrow">
            <a:avLst>
              <a:gd name="adj1" fmla="val 50000"/>
              <a:gd name="adj2" fmla="val 104508"/>
            </a:avLst>
          </a:prstGeom>
          <a:solidFill>
            <a:srgbClr val="FF0000">
              <a:alpha val="50000"/>
            </a:srgbClr>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pic>
        <p:nvPicPr>
          <p:cNvPr id="789609" name="Picture 105"/>
          <p:cNvPicPr>
            <a:picLocks noChangeAspect="1" noChangeArrowheads="1"/>
          </p:cNvPicPr>
          <p:nvPr/>
        </p:nvPicPr>
        <p:blipFill>
          <a:blip r:embed="rId4" cstate="print"/>
          <a:srcRect/>
          <a:stretch>
            <a:fillRect/>
          </a:stretch>
        </p:blipFill>
        <p:spPr bwMode="auto">
          <a:xfrm>
            <a:off x="1956713" y="3638550"/>
            <a:ext cx="1946950" cy="2855913"/>
          </a:xfrm>
          <a:prstGeom prst="rect">
            <a:avLst/>
          </a:prstGeom>
          <a:noFill/>
          <a:ln w="9525" algn="ctr">
            <a:noFill/>
            <a:miter lim="800000"/>
            <a:headEnd/>
            <a:tailEnd/>
          </a:ln>
        </p:spPr>
      </p:pic>
      <p:sp>
        <p:nvSpPr>
          <p:cNvPr id="106" name="Text Box 5"/>
          <p:cNvSpPr txBox="1">
            <a:spLocks noChangeArrowheads="1"/>
          </p:cNvSpPr>
          <p:nvPr/>
        </p:nvSpPr>
        <p:spPr bwMode="auto">
          <a:xfrm>
            <a:off x="4765675" y="6261100"/>
            <a:ext cx="4376738" cy="304800"/>
          </a:xfrm>
          <a:prstGeom prst="rect">
            <a:avLst/>
          </a:prstGeom>
          <a:noFill/>
          <a:ln w="9525" algn="ctr">
            <a:noFill/>
            <a:miter lim="800000"/>
            <a:headEnd/>
            <a:tailEnd/>
          </a:ln>
          <a:effectLst/>
        </p:spPr>
        <p:txBody>
          <a:bodyPr wrap="square">
            <a:spAutoFit/>
          </a:bodyPr>
          <a:lstStyle/>
          <a:p>
            <a:pPr algn="r">
              <a:defRPr/>
            </a:pPr>
            <a:r>
              <a:rPr lang="it-IT" sz="1400" dirty="0" smtClean="0">
                <a:solidFill>
                  <a:schemeClr val="bg1"/>
                </a:solidFill>
                <a:effectLst>
                  <a:outerShdw blurRad="38100" dist="38100" dir="2700000" algn="tl">
                    <a:srgbClr val="000000"/>
                  </a:outerShdw>
                </a:effectLst>
                <a:latin typeface="Calibri" pitchFamily="34" charset="0"/>
              </a:rPr>
              <a:t>Walter, 1999 (J</a:t>
            </a:r>
            <a:r>
              <a:rPr lang="it-IT" sz="1400" dirty="0">
                <a:solidFill>
                  <a:schemeClr val="bg1"/>
                </a:solidFill>
                <a:effectLst>
                  <a:outerShdw blurRad="38100" dist="38100" dir="2700000" algn="tl">
                    <a:srgbClr val="000000"/>
                  </a:outerShdw>
                </a:effectLst>
                <a:latin typeface="Calibri" pitchFamily="34" charset="0"/>
              </a:rPr>
              <a:t>. </a:t>
            </a:r>
            <a:r>
              <a:rPr lang="it-IT" sz="1400" dirty="0" err="1">
                <a:solidFill>
                  <a:schemeClr val="bg1"/>
                </a:solidFill>
                <a:effectLst>
                  <a:outerShdw blurRad="38100" dist="38100" dir="2700000" algn="tl">
                    <a:srgbClr val="000000"/>
                  </a:outerShdw>
                </a:effectLst>
                <a:latin typeface="Calibri" pitchFamily="34" charset="0"/>
              </a:rPr>
              <a:t>Petrol</a:t>
            </a:r>
            <a:r>
              <a:rPr lang="it-IT" sz="1400" dirty="0">
                <a:solidFill>
                  <a:schemeClr val="bg1"/>
                </a:solidFill>
                <a:effectLst>
                  <a:outerShdw blurRad="38100" dist="38100" dir="2700000" algn="tl">
                    <a:srgbClr val="000000"/>
                  </a:outerShdw>
                </a:effectLst>
                <a:latin typeface="Calibri" pitchFamily="34" charset="0"/>
              </a:rPr>
              <a:t>.,  40, </a:t>
            </a:r>
            <a:r>
              <a:rPr lang="it-IT" sz="1400" dirty="0" smtClean="0">
                <a:solidFill>
                  <a:schemeClr val="bg1"/>
                </a:solidFill>
                <a:effectLst>
                  <a:outerShdw blurRad="38100" dist="38100" dir="2700000" algn="tl">
                    <a:srgbClr val="000000"/>
                  </a:outerShdw>
                </a:effectLst>
                <a:latin typeface="Calibri" pitchFamily="34" charset="0"/>
              </a:rPr>
              <a:t>1187-1193)</a:t>
            </a:r>
            <a:endParaRPr lang="it-IT" sz="1400" dirty="0">
              <a:solidFill>
                <a:schemeClr val="bg1"/>
              </a:solidFill>
              <a:effectLst>
                <a:outerShdw blurRad="38100" dist="38100" dir="2700000" algn="tl">
                  <a:srgbClr val="000000"/>
                </a:outerShdw>
              </a:effectLst>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89509"/>
                                        </p:tgtEl>
                                        <p:attrNameLst>
                                          <p:attrName>style.visibility</p:attrName>
                                        </p:attrNameLst>
                                      </p:cBhvr>
                                      <p:to>
                                        <p:strVal val="visible"/>
                                      </p:to>
                                    </p:set>
                                    <p:animEffect transition="in" filter="fade">
                                      <p:cBhvr>
                                        <p:cTn id="7" dur="500"/>
                                        <p:tgtEl>
                                          <p:spTgt spid="78950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89609"/>
                                        </p:tgtEl>
                                        <p:attrNameLst>
                                          <p:attrName>style.visibility</p:attrName>
                                        </p:attrNameLst>
                                      </p:cBhvr>
                                      <p:to>
                                        <p:strVal val="visible"/>
                                      </p:to>
                                    </p:set>
                                    <p:animEffect transition="in" filter="fade">
                                      <p:cBhvr>
                                        <p:cTn id="11" dur="2000"/>
                                        <p:tgtEl>
                                          <p:spTgt spid="78960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789607"/>
                                        </p:tgtEl>
                                        <p:attrNameLst>
                                          <p:attrName>style.visibility</p:attrName>
                                        </p:attrNameLst>
                                      </p:cBhvr>
                                      <p:to>
                                        <p:strVal val="visible"/>
                                      </p:to>
                                    </p:set>
                                    <p:animEffect transition="in" filter="wipe(left)">
                                      <p:cBhvr>
                                        <p:cTn id="16" dur="2000"/>
                                        <p:tgtEl>
                                          <p:spTgt spid="789607"/>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789608"/>
                                        </p:tgtEl>
                                        <p:attrNameLst>
                                          <p:attrName>style.visibility</p:attrName>
                                        </p:attrNameLst>
                                      </p:cBhvr>
                                      <p:to>
                                        <p:strVal val="visible"/>
                                      </p:to>
                                    </p:set>
                                    <p:animEffect transition="in" filter="wipe(left)">
                                      <p:cBhvr>
                                        <p:cTn id="19" dur="2000"/>
                                        <p:tgtEl>
                                          <p:spTgt spid="7896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9509" grpId="0"/>
      <p:bldP spid="789607" grpId="0" animBg="1"/>
      <p:bldP spid="789608" grpId="0" animBg="1"/>
    </p:bld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91660" name="Rectangle 108"/>
          <p:cNvSpPr>
            <a:spLocks noChangeArrowheads="1"/>
          </p:cNvSpPr>
          <p:nvPr/>
        </p:nvSpPr>
        <p:spPr bwMode="auto">
          <a:xfrm>
            <a:off x="1154113" y="6513513"/>
            <a:ext cx="7989887" cy="344487"/>
          </a:xfrm>
          <a:prstGeom prst="rect">
            <a:avLst/>
          </a:prstGeom>
          <a:solidFill>
            <a:schemeClr val="tx1"/>
          </a:solidFill>
          <a:ln w="9525" algn="ctr">
            <a:noFill/>
            <a:miter lim="800000"/>
            <a:headEnd/>
            <a:tailEnd/>
          </a:ln>
          <a:effectLst/>
        </p:spPr>
        <p:txBody>
          <a:bodyPr wrap="none" anchor="ctr"/>
          <a:lstStyle/>
          <a:p>
            <a:pPr>
              <a:defRPr/>
            </a:pPr>
            <a:endParaRPr lang="it-IT">
              <a:latin typeface="Calibri" pitchFamily="34" charset="0"/>
            </a:endParaRPr>
          </a:p>
        </p:txBody>
      </p:sp>
      <p:grpSp>
        <p:nvGrpSpPr>
          <p:cNvPr id="2" name="Group 107"/>
          <p:cNvGrpSpPr>
            <a:grpSpLocks/>
          </p:cNvGrpSpPr>
          <p:nvPr/>
        </p:nvGrpSpPr>
        <p:grpSpPr bwMode="auto">
          <a:xfrm>
            <a:off x="4695825" y="1257300"/>
            <a:ext cx="4446588" cy="5591175"/>
            <a:chOff x="2997" y="858"/>
            <a:chExt cx="2030" cy="2583"/>
          </a:xfrm>
        </p:grpSpPr>
        <p:sp>
          <p:nvSpPr>
            <p:cNvPr id="791658" name="Rectangle 106"/>
            <p:cNvSpPr>
              <a:spLocks noChangeArrowheads="1"/>
            </p:cNvSpPr>
            <p:nvPr/>
          </p:nvSpPr>
          <p:spPr bwMode="auto">
            <a:xfrm>
              <a:off x="2997" y="858"/>
              <a:ext cx="2025" cy="2583"/>
            </a:xfrm>
            <a:prstGeom prst="rect">
              <a:avLst/>
            </a:prstGeom>
            <a:solidFill>
              <a:schemeClr val="bg1"/>
            </a:solidFill>
            <a:ln w="9525" algn="ctr">
              <a:noFill/>
              <a:miter lim="800000"/>
              <a:headEnd/>
              <a:tailEnd/>
            </a:ln>
            <a:effectLst/>
          </p:spPr>
          <p:txBody>
            <a:bodyPr wrap="none" anchor="ctr"/>
            <a:lstStyle/>
            <a:p>
              <a:pPr>
                <a:defRPr/>
              </a:pPr>
              <a:endParaRPr lang="it-IT">
                <a:latin typeface="Calibri" pitchFamily="34" charset="0"/>
              </a:endParaRPr>
            </a:p>
          </p:txBody>
        </p:sp>
        <p:pic>
          <p:nvPicPr>
            <p:cNvPr id="60427" name="Picture 103"/>
            <p:cNvPicPr>
              <a:picLocks noChangeAspect="1" noChangeArrowheads="1"/>
            </p:cNvPicPr>
            <p:nvPr/>
          </p:nvPicPr>
          <p:blipFill>
            <a:blip r:embed="rId3" cstate="print"/>
            <a:srcRect/>
            <a:stretch>
              <a:fillRect/>
            </a:stretch>
          </p:blipFill>
          <p:spPr bwMode="auto">
            <a:xfrm>
              <a:off x="3000" y="871"/>
              <a:ext cx="2027" cy="1163"/>
            </a:xfrm>
            <a:prstGeom prst="rect">
              <a:avLst/>
            </a:prstGeom>
            <a:noFill/>
            <a:ln w="9525" algn="ctr">
              <a:noFill/>
              <a:miter lim="800000"/>
              <a:headEnd/>
              <a:tailEnd/>
            </a:ln>
          </p:spPr>
        </p:pic>
        <p:pic>
          <p:nvPicPr>
            <p:cNvPr id="60428" name="Picture 104"/>
            <p:cNvPicPr>
              <a:picLocks noChangeAspect="1" noChangeArrowheads="1"/>
            </p:cNvPicPr>
            <p:nvPr/>
          </p:nvPicPr>
          <p:blipFill>
            <a:blip r:embed="rId4" cstate="print"/>
            <a:srcRect/>
            <a:stretch>
              <a:fillRect/>
            </a:stretch>
          </p:blipFill>
          <p:spPr bwMode="auto">
            <a:xfrm>
              <a:off x="3021" y="2032"/>
              <a:ext cx="2003" cy="1097"/>
            </a:xfrm>
            <a:prstGeom prst="rect">
              <a:avLst/>
            </a:prstGeom>
            <a:noFill/>
            <a:ln w="9525" algn="ctr">
              <a:noFill/>
              <a:miter lim="800000"/>
              <a:headEnd/>
              <a:tailEnd/>
            </a:ln>
          </p:spPr>
        </p:pic>
        <p:pic>
          <p:nvPicPr>
            <p:cNvPr id="60429" name="Picture 105"/>
            <p:cNvPicPr>
              <a:picLocks noChangeAspect="1" noChangeArrowheads="1"/>
            </p:cNvPicPr>
            <p:nvPr/>
          </p:nvPicPr>
          <p:blipFill>
            <a:blip r:embed="rId5" cstate="print"/>
            <a:srcRect t="4167"/>
            <a:stretch>
              <a:fillRect/>
            </a:stretch>
          </p:blipFill>
          <p:spPr bwMode="auto">
            <a:xfrm>
              <a:off x="3063" y="3147"/>
              <a:ext cx="1955" cy="276"/>
            </a:xfrm>
            <a:prstGeom prst="rect">
              <a:avLst/>
            </a:prstGeom>
            <a:noFill/>
            <a:ln w="9525" algn="ctr">
              <a:noFill/>
              <a:miter lim="800000"/>
              <a:headEnd/>
              <a:tailEnd/>
            </a:ln>
          </p:spPr>
        </p:pic>
      </p:grpSp>
      <p:sp>
        <p:nvSpPr>
          <p:cNvPr id="791554" name="Text Box 2"/>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it-IT" sz="3200">
                <a:solidFill>
                  <a:schemeClr val="bg1"/>
                </a:solidFill>
                <a:effectLst>
                  <a:outerShdw blurRad="38100" dist="38100" dir="2700000" algn="tl">
                    <a:srgbClr val="000000"/>
                  </a:outerShdw>
                </a:effectLst>
                <a:latin typeface="Calibri" pitchFamily="34" charset="0"/>
              </a:rPr>
              <a:t>How a simple mantle melts</a:t>
            </a:r>
          </a:p>
        </p:txBody>
      </p:sp>
      <p:sp>
        <p:nvSpPr>
          <p:cNvPr id="791555" name="Text Box 3"/>
          <p:cNvSpPr txBox="1">
            <a:spLocks noChangeArrowheads="1"/>
          </p:cNvSpPr>
          <p:nvPr/>
        </p:nvSpPr>
        <p:spPr bwMode="auto">
          <a:xfrm>
            <a:off x="788988" y="6559550"/>
            <a:ext cx="3865562" cy="304800"/>
          </a:xfrm>
          <a:prstGeom prst="rect">
            <a:avLst/>
          </a:prstGeom>
          <a:noFill/>
          <a:ln w="9525" algn="ctr">
            <a:noFill/>
            <a:miter lim="800000"/>
            <a:headEnd/>
            <a:tailEnd/>
          </a:ln>
          <a:effectLst/>
        </p:spPr>
        <p:txBody>
          <a:bodyPr>
            <a:spAutoFit/>
          </a:bodyPr>
          <a:lstStyle/>
          <a:p>
            <a:pPr algn="r">
              <a:defRPr/>
            </a:pPr>
            <a:r>
              <a:rPr lang="it-IT" sz="1400" dirty="0" err="1" smtClean="0">
                <a:solidFill>
                  <a:schemeClr val="bg1"/>
                </a:solidFill>
                <a:effectLst>
                  <a:outerShdw blurRad="38100" dist="38100" dir="2700000" algn="tl">
                    <a:srgbClr val="000000"/>
                  </a:outerShdw>
                </a:effectLst>
                <a:latin typeface="Calibri" pitchFamily="34" charset="0"/>
              </a:rPr>
              <a:t>Niu</a:t>
            </a:r>
            <a:r>
              <a:rPr lang="it-IT" sz="1400" dirty="0" smtClean="0">
                <a:solidFill>
                  <a:schemeClr val="bg1"/>
                </a:solidFill>
                <a:effectLst>
                  <a:outerShdw blurRad="38100" dist="38100" dir="2700000" algn="tl">
                    <a:srgbClr val="000000"/>
                  </a:outerShdw>
                </a:effectLst>
                <a:latin typeface="Calibri" pitchFamily="34" charset="0"/>
              </a:rPr>
              <a:t>, </a:t>
            </a:r>
            <a:r>
              <a:rPr lang="it-IT" sz="1400" dirty="0" smtClean="0">
                <a:solidFill>
                  <a:schemeClr val="bg1"/>
                </a:solidFill>
                <a:effectLst>
                  <a:outerShdw blurRad="38100" dist="38100" dir="2700000" algn="tl">
                    <a:srgbClr val="000000"/>
                  </a:outerShdw>
                </a:effectLst>
                <a:latin typeface="Calibri" pitchFamily="34" charset="0"/>
              </a:rPr>
              <a:t>1999 (J</a:t>
            </a:r>
            <a:r>
              <a:rPr lang="it-IT" sz="1400" dirty="0">
                <a:solidFill>
                  <a:schemeClr val="bg1"/>
                </a:solidFill>
                <a:effectLst>
                  <a:outerShdw blurRad="38100" dist="38100" dir="2700000" algn="tl">
                    <a:srgbClr val="000000"/>
                  </a:outerShdw>
                </a:effectLst>
                <a:latin typeface="Calibri" pitchFamily="34" charset="0"/>
              </a:rPr>
              <a:t>. </a:t>
            </a:r>
            <a:r>
              <a:rPr lang="it-IT" sz="1400" dirty="0" err="1">
                <a:solidFill>
                  <a:schemeClr val="bg1"/>
                </a:solidFill>
                <a:effectLst>
                  <a:outerShdw blurRad="38100" dist="38100" dir="2700000" algn="tl">
                    <a:srgbClr val="000000"/>
                  </a:outerShdw>
                </a:effectLst>
                <a:latin typeface="Calibri" pitchFamily="34" charset="0"/>
              </a:rPr>
              <a:t>Petrol</a:t>
            </a:r>
            <a:r>
              <a:rPr lang="it-IT" sz="1400" dirty="0">
                <a:solidFill>
                  <a:schemeClr val="bg1"/>
                </a:solidFill>
                <a:effectLst>
                  <a:outerShdw blurRad="38100" dist="38100" dir="2700000" algn="tl">
                    <a:srgbClr val="000000"/>
                  </a:outerShdw>
                </a:effectLst>
                <a:latin typeface="Calibri" pitchFamily="34" charset="0"/>
              </a:rPr>
              <a:t>.,  40, </a:t>
            </a:r>
            <a:r>
              <a:rPr lang="it-IT" sz="1400" dirty="0" smtClean="0">
                <a:solidFill>
                  <a:schemeClr val="bg1"/>
                </a:solidFill>
                <a:effectLst>
                  <a:outerShdw blurRad="38100" dist="38100" dir="2700000" algn="tl">
                    <a:srgbClr val="000000"/>
                  </a:outerShdw>
                </a:effectLst>
                <a:latin typeface="Calibri" pitchFamily="34" charset="0"/>
              </a:rPr>
              <a:t>1195-1203)</a:t>
            </a:r>
            <a:endParaRPr lang="it-IT" sz="1400" dirty="0">
              <a:solidFill>
                <a:schemeClr val="bg1"/>
              </a:solidFill>
              <a:effectLst>
                <a:outerShdw blurRad="38100" dist="38100" dir="2700000" algn="tl">
                  <a:srgbClr val="000000"/>
                </a:outerShdw>
              </a:effectLst>
              <a:latin typeface="Calibri" pitchFamily="34" charset="0"/>
            </a:endParaRPr>
          </a:p>
        </p:txBody>
      </p:sp>
      <p:sp>
        <p:nvSpPr>
          <p:cNvPr id="791558" name="Text Box 6"/>
          <p:cNvSpPr txBox="1">
            <a:spLocks noChangeArrowheads="1"/>
          </p:cNvSpPr>
          <p:nvPr/>
        </p:nvSpPr>
        <p:spPr bwMode="auto">
          <a:xfrm>
            <a:off x="0" y="677863"/>
            <a:ext cx="9142413" cy="579437"/>
          </a:xfrm>
          <a:prstGeom prst="rect">
            <a:avLst/>
          </a:prstGeom>
          <a:noFill/>
          <a:ln w="9525" algn="ctr">
            <a:noFill/>
            <a:miter lim="800000"/>
            <a:headEnd/>
            <a:tailEnd/>
          </a:ln>
          <a:effectLst/>
        </p:spPr>
        <p:txBody>
          <a:bodyPr>
            <a:spAutoFit/>
          </a:bodyPr>
          <a:lstStyle/>
          <a:p>
            <a:pPr algn="ctr">
              <a:spcBef>
                <a:spcPct val="50000"/>
              </a:spcBef>
              <a:defRPr/>
            </a:pPr>
            <a:r>
              <a:rPr lang="en-GB" sz="3200">
                <a:solidFill>
                  <a:schemeClr val="bg1"/>
                </a:solidFill>
                <a:effectLst>
                  <a:outerShdw blurRad="38100" dist="38100" dir="2700000" algn="tl">
                    <a:srgbClr val="000000"/>
                  </a:outerShdw>
                </a:effectLst>
                <a:latin typeface="Calibri" pitchFamily="34" charset="0"/>
              </a:rPr>
              <a:t>Polybaric, near-fractional melting of lherzolite</a:t>
            </a:r>
          </a:p>
        </p:txBody>
      </p:sp>
      <p:sp>
        <p:nvSpPr>
          <p:cNvPr id="791661" name="Text Box 109"/>
          <p:cNvSpPr txBox="1">
            <a:spLocks noChangeArrowheads="1"/>
          </p:cNvSpPr>
          <p:nvPr/>
        </p:nvSpPr>
        <p:spPr bwMode="auto">
          <a:xfrm>
            <a:off x="346075" y="1381125"/>
            <a:ext cx="4332288" cy="3848100"/>
          </a:xfrm>
          <a:prstGeom prst="rect">
            <a:avLst/>
          </a:prstGeom>
          <a:noFill/>
          <a:ln w="9525" algn="ctr">
            <a:noFill/>
            <a:miter lim="800000"/>
            <a:headEnd/>
            <a:tailEnd/>
          </a:ln>
          <a:effectLst/>
        </p:spPr>
        <p:txBody>
          <a:bodyPr wrap="square">
            <a:spAutoFit/>
          </a:bodyPr>
          <a:lstStyle/>
          <a:p>
            <a:pPr>
              <a:lnSpc>
                <a:spcPct val="110000"/>
              </a:lnSpc>
              <a:spcBef>
                <a:spcPct val="50000"/>
              </a:spcBef>
              <a:defRPr/>
            </a:pPr>
            <a:r>
              <a:rPr lang="en-GB" sz="3200" dirty="0">
                <a:solidFill>
                  <a:srgbClr val="FFFF00"/>
                </a:solidFill>
                <a:effectLst>
                  <a:outerShdw blurRad="38100" dist="38100" dir="2700000" algn="tl">
                    <a:srgbClr val="000000"/>
                  </a:outerShdw>
                </a:effectLst>
                <a:latin typeface="Calibri" pitchFamily="34" charset="0"/>
              </a:rPr>
              <a:t>Indeed, in natural examples (abyssal peridotites but also peridotitic massifs), </a:t>
            </a:r>
            <a:r>
              <a:rPr lang="en-GB" sz="3200" dirty="0">
                <a:solidFill>
                  <a:schemeClr val="bg1"/>
                </a:solidFill>
                <a:effectLst>
                  <a:outerShdw blurRad="38100" dist="38100" dir="2700000" algn="tl">
                    <a:srgbClr val="000000"/>
                  </a:outerShdw>
                </a:effectLst>
                <a:latin typeface="Calibri" pitchFamily="34" charset="0"/>
              </a:rPr>
              <a:t>orthopyroxene mode is negatively correlated with olivine mode.</a:t>
            </a:r>
            <a:endParaRPr lang="en-GB" sz="3200" dirty="0">
              <a:solidFill>
                <a:srgbClr val="FFFF00"/>
              </a:solidFill>
              <a:effectLst>
                <a:outerShdw blurRad="38100" dist="38100" dir="2700000" algn="tl">
                  <a:srgbClr val="000000"/>
                </a:outerShdw>
              </a:effectLst>
              <a:latin typeface="Calibri" pitchFamily="34" charset="0"/>
            </a:endParaRPr>
          </a:p>
        </p:txBody>
      </p:sp>
      <p:sp>
        <p:nvSpPr>
          <p:cNvPr id="791662" name="AutoShape 110"/>
          <p:cNvSpPr>
            <a:spLocks noChangeArrowheads="1"/>
          </p:cNvSpPr>
          <p:nvPr/>
        </p:nvSpPr>
        <p:spPr bwMode="auto">
          <a:xfrm rot="1013367">
            <a:off x="5310188" y="4346575"/>
            <a:ext cx="2925762" cy="790575"/>
          </a:xfrm>
          <a:prstGeom prst="rightArrow">
            <a:avLst>
              <a:gd name="adj1" fmla="val 50000"/>
              <a:gd name="adj2" fmla="val 92520"/>
            </a:avLst>
          </a:prstGeom>
          <a:solidFill>
            <a:srgbClr val="00FF00">
              <a:alpha val="50000"/>
            </a:srgbClr>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91663" name="AutoShape 111"/>
          <p:cNvSpPr>
            <a:spLocks noChangeArrowheads="1"/>
          </p:cNvSpPr>
          <p:nvPr/>
        </p:nvSpPr>
        <p:spPr bwMode="auto">
          <a:xfrm rot="-1361869">
            <a:off x="5197475" y="2293938"/>
            <a:ext cx="1373188" cy="544512"/>
          </a:xfrm>
          <a:prstGeom prst="rightArrow">
            <a:avLst>
              <a:gd name="adj1" fmla="val 50000"/>
              <a:gd name="adj2" fmla="val 63047"/>
            </a:avLst>
          </a:prstGeom>
          <a:solidFill>
            <a:srgbClr val="00FF00">
              <a:alpha val="50000"/>
            </a:srgbClr>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91661"/>
                                        </p:tgtEl>
                                        <p:attrNameLst>
                                          <p:attrName>style.visibility</p:attrName>
                                        </p:attrNameLst>
                                      </p:cBhvr>
                                      <p:to>
                                        <p:strVal val="visible"/>
                                      </p:to>
                                    </p:set>
                                    <p:animEffect transition="in" filter="fade">
                                      <p:cBhvr>
                                        <p:cTn id="7" dur="500"/>
                                        <p:tgtEl>
                                          <p:spTgt spid="79166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91555"/>
                                        </p:tgtEl>
                                        <p:attrNameLst>
                                          <p:attrName>style.visibility</p:attrName>
                                        </p:attrNameLst>
                                      </p:cBhvr>
                                      <p:to>
                                        <p:strVal val="visible"/>
                                      </p:to>
                                    </p:set>
                                    <p:animEffect transition="in" filter="fade">
                                      <p:cBhvr>
                                        <p:cTn id="15" dur="500"/>
                                        <p:tgtEl>
                                          <p:spTgt spid="79155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791663"/>
                                        </p:tgtEl>
                                        <p:attrNameLst>
                                          <p:attrName>style.visibility</p:attrName>
                                        </p:attrNameLst>
                                      </p:cBhvr>
                                      <p:to>
                                        <p:strVal val="visible"/>
                                      </p:to>
                                    </p:set>
                                    <p:animEffect transition="in" filter="wipe(left)">
                                      <p:cBhvr>
                                        <p:cTn id="20" dur="2000"/>
                                        <p:tgtEl>
                                          <p:spTgt spid="79166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791662"/>
                                        </p:tgtEl>
                                        <p:attrNameLst>
                                          <p:attrName>style.visibility</p:attrName>
                                        </p:attrNameLst>
                                      </p:cBhvr>
                                      <p:to>
                                        <p:strVal val="visible"/>
                                      </p:to>
                                    </p:set>
                                    <p:animEffect transition="in" filter="wipe(left)">
                                      <p:cBhvr>
                                        <p:cTn id="25" dur="2000"/>
                                        <p:tgtEl>
                                          <p:spTgt spid="7916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1555" grpId="0"/>
      <p:bldP spid="791661" grpId="0"/>
      <p:bldP spid="791662" grpId="0" animBg="1"/>
      <p:bldP spid="791663" grpId="0" animBg="1"/>
    </p:bld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75170" name="Text Box 2"/>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it-IT" sz="3200">
                <a:solidFill>
                  <a:schemeClr val="bg1"/>
                </a:solidFill>
                <a:effectLst>
                  <a:outerShdw blurRad="38100" dist="38100" dir="2700000" algn="tl">
                    <a:srgbClr val="000000"/>
                  </a:outerShdw>
                </a:effectLst>
                <a:latin typeface="Calibri" pitchFamily="34" charset="0"/>
              </a:rPr>
              <a:t>How a simple mantle melts</a:t>
            </a:r>
          </a:p>
        </p:txBody>
      </p:sp>
      <p:sp>
        <p:nvSpPr>
          <p:cNvPr id="775173" name="Text Box 5"/>
          <p:cNvSpPr txBox="1">
            <a:spLocks noChangeArrowheads="1"/>
          </p:cNvSpPr>
          <p:nvPr/>
        </p:nvSpPr>
        <p:spPr bwMode="auto">
          <a:xfrm>
            <a:off x="346074" y="1347788"/>
            <a:ext cx="3751263" cy="4939814"/>
          </a:xfrm>
          <a:prstGeom prst="rect">
            <a:avLst/>
          </a:prstGeom>
          <a:noFill/>
          <a:ln w="9525" algn="ctr">
            <a:noFill/>
            <a:miter lim="800000"/>
            <a:headEnd/>
            <a:tailEnd/>
          </a:ln>
          <a:effectLst/>
        </p:spPr>
        <p:txBody>
          <a:bodyPr wrap="square">
            <a:spAutoFit/>
          </a:bodyPr>
          <a:lstStyle/>
          <a:p>
            <a:pPr>
              <a:spcBef>
                <a:spcPct val="50000"/>
              </a:spcBef>
              <a:defRPr/>
            </a:pPr>
            <a:r>
              <a:rPr lang="en-GB" sz="2800" dirty="0" err="1">
                <a:solidFill>
                  <a:srgbClr val="FFFF00"/>
                </a:solidFill>
                <a:effectLst>
                  <a:outerShdw blurRad="38100" dist="38100" dir="2700000" algn="tl">
                    <a:srgbClr val="000000"/>
                  </a:outerShdw>
                </a:effectLst>
                <a:latin typeface="Calibri" pitchFamily="34" charset="0"/>
              </a:rPr>
              <a:t>Niu’s</a:t>
            </a:r>
            <a:r>
              <a:rPr lang="en-GB" sz="2800" dirty="0">
                <a:solidFill>
                  <a:srgbClr val="FFFF00"/>
                </a:solidFill>
                <a:effectLst>
                  <a:outerShdw blurRad="38100" dist="38100" dir="2700000" algn="tl">
                    <a:srgbClr val="000000"/>
                  </a:outerShdw>
                </a:effectLst>
                <a:latin typeface="Calibri" pitchFamily="34" charset="0"/>
              </a:rPr>
              <a:t> approach is based on the observation of natural mantle residua.</a:t>
            </a:r>
          </a:p>
          <a:p>
            <a:pPr>
              <a:spcBef>
                <a:spcPct val="50000"/>
              </a:spcBef>
              <a:defRPr/>
            </a:pPr>
            <a:r>
              <a:rPr lang="en-GB" sz="2800" dirty="0">
                <a:solidFill>
                  <a:schemeClr val="bg1"/>
                </a:solidFill>
                <a:effectLst>
                  <a:outerShdw blurRad="38100" dist="38100" dir="2700000" algn="tl">
                    <a:srgbClr val="000000"/>
                  </a:outerShdw>
                </a:effectLst>
                <a:latin typeface="Calibri" pitchFamily="34" charset="0"/>
              </a:rPr>
              <a:t>Walter’s approach is based on isobaric laboratory’s experiments.</a:t>
            </a:r>
          </a:p>
          <a:p>
            <a:pPr algn="ctr">
              <a:spcBef>
                <a:spcPct val="50000"/>
              </a:spcBef>
              <a:defRPr/>
            </a:pPr>
            <a:r>
              <a:rPr lang="en-GB" sz="3000" dirty="0">
                <a:solidFill>
                  <a:srgbClr val="FFFF00"/>
                </a:solidFill>
                <a:effectLst>
                  <a:outerShdw blurRad="38100" dist="38100" dir="2700000" algn="tl">
                    <a:srgbClr val="000000"/>
                  </a:outerShdw>
                </a:effectLst>
                <a:latin typeface="Calibri" pitchFamily="34" charset="0"/>
              </a:rPr>
              <a:t>The main discrepancy is linked to the role of enstatite.</a:t>
            </a:r>
          </a:p>
        </p:txBody>
      </p:sp>
      <p:sp>
        <p:nvSpPr>
          <p:cNvPr id="775174" name="Text Box 6"/>
          <p:cNvSpPr txBox="1">
            <a:spLocks noChangeArrowheads="1"/>
          </p:cNvSpPr>
          <p:nvPr/>
        </p:nvSpPr>
        <p:spPr bwMode="auto">
          <a:xfrm>
            <a:off x="0" y="677863"/>
            <a:ext cx="9142413" cy="579437"/>
          </a:xfrm>
          <a:prstGeom prst="rect">
            <a:avLst/>
          </a:prstGeom>
          <a:noFill/>
          <a:ln w="9525" algn="ctr">
            <a:noFill/>
            <a:miter lim="800000"/>
            <a:headEnd/>
            <a:tailEnd/>
          </a:ln>
          <a:effectLst/>
        </p:spPr>
        <p:txBody>
          <a:bodyPr>
            <a:spAutoFit/>
          </a:bodyPr>
          <a:lstStyle/>
          <a:p>
            <a:pPr algn="ctr">
              <a:spcBef>
                <a:spcPct val="50000"/>
              </a:spcBef>
              <a:defRPr/>
            </a:pPr>
            <a:r>
              <a:rPr lang="en-GB" sz="3200">
                <a:solidFill>
                  <a:schemeClr val="bg1"/>
                </a:solidFill>
                <a:effectLst>
                  <a:outerShdw blurRad="38100" dist="38100" dir="2700000" algn="tl">
                    <a:srgbClr val="000000"/>
                  </a:outerShdw>
                </a:effectLst>
                <a:latin typeface="Calibri" pitchFamily="34" charset="0"/>
              </a:rPr>
              <a:t>Polybaric, near-fractional melting of lherzolite</a:t>
            </a:r>
          </a:p>
        </p:txBody>
      </p:sp>
      <p:grpSp>
        <p:nvGrpSpPr>
          <p:cNvPr id="2" name="Group 98"/>
          <p:cNvGrpSpPr>
            <a:grpSpLocks/>
          </p:cNvGrpSpPr>
          <p:nvPr/>
        </p:nvGrpSpPr>
        <p:grpSpPr bwMode="auto">
          <a:xfrm>
            <a:off x="4037013" y="1401763"/>
            <a:ext cx="5105400" cy="4810125"/>
            <a:chOff x="2543" y="883"/>
            <a:chExt cx="3216" cy="3030"/>
          </a:xfrm>
        </p:grpSpPr>
        <p:pic>
          <p:nvPicPr>
            <p:cNvPr id="61447" name="Picture 9"/>
            <p:cNvPicPr>
              <a:picLocks noChangeAspect="1" noChangeArrowheads="1"/>
            </p:cNvPicPr>
            <p:nvPr/>
          </p:nvPicPr>
          <p:blipFill>
            <a:blip r:embed="rId3" cstate="print"/>
            <a:srcRect/>
            <a:stretch>
              <a:fillRect/>
            </a:stretch>
          </p:blipFill>
          <p:spPr bwMode="auto">
            <a:xfrm>
              <a:off x="2543" y="883"/>
              <a:ext cx="3216" cy="3030"/>
            </a:xfrm>
            <a:prstGeom prst="rect">
              <a:avLst/>
            </a:prstGeom>
            <a:noFill/>
            <a:ln w="9525" algn="ctr">
              <a:noFill/>
              <a:miter lim="800000"/>
              <a:headEnd/>
              <a:tailEnd/>
            </a:ln>
          </p:spPr>
        </p:pic>
        <p:grpSp>
          <p:nvGrpSpPr>
            <p:cNvPr id="61448" name="Group 10"/>
            <p:cNvGrpSpPr>
              <a:grpSpLocks/>
            </p:cNvGrpSpPr>
            <p:nvPr/>
          </p:nvGrpSpPr>
          <p:grpSpPr bwMode="auto">
            <a:xfrm>
              <a:off x="2968" y="1413"/>
              <a:ext cx="2493" cy="616"/>
              <a:chOff x="2968" y="1413"/>
              <a:chExt cx="2493" cy="616"/>
            </a:xfrm>
          </p:grpSpPr>
          <p:sp>
            <p:nvSpPr>
              <p:cNvPr id="775179" name="AutoShape 11"/>
              <p:cNvSpPr>
                <a:spLocks noChangeArrowheads="1"/>
              </p:cNvSpPr>
              <p:nvPr/>
            </p:nvSpPr>
            <p:spPr bwMode="auto">
              <a:xfrm>
                <a:off x="2968" y="1933"/>
                <a:ext cx="95" cy="96"/>
              </a:xfrm>
              <a:prstGeom prst="triangle">
                <a:avLst>
                  <a:gd name="adj" fmla="val 50000"/>
                </a:avLst>
              </a:prstGeom>
              <a:solidFill>
                <a:srgbClr val="FF00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5180" name="AutoShape 12"/>
              <p:cNvSpPr>
                <a:spLocks noChangeArrowheads="1"/>
              </p:cNvSpPr>
              <p:nvPr/>
            </p:nvSpPr>
            <p:spPr bwMode="auto">
              <a:xfrm>
                <a:off x="3092" y="1923"/>
                <a:ext cx="95" cy="96"/>
              </a:xfrm>
              <a:prstGeom prst="triangle">
                <a:avLst>
                  <a:gd name="adj" fmla="val 50000"/>
                </a:avLst>
              </a:prstGeom>
              <a:solidFill>
                <a:srgbClr val="FF00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5181" name="AutoShape 13"/>
              <p:cNvSpPr>
                <a:spLocks noChangeArrowheads="1"/>
              </p:cNvSpPr>
              <p:nvPr/>
            </p:nvSpPr>
            <p:spPr bwMode="auto">
              <a:xfrm>
                <a:off x="3212" y="1909"/>
                <a:ext cx="95" cy="96"/>
              </a:xfrm>
              <a:prstGeom prst="triangle">
                <a:avLst>
                  <a:gd name="adj" fmla="val 50000"/>
                </a:avLst>
              </a:prstGeom>
              <a:solidFill>
                <a:srgbClr val="FF00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5182" name="AutoShape 14"/>
              <p:cNvSpPr>
                <a:spLocks noChangeArrowheads="1"/>
              </p:cNvSpPr>
              <p:nvPr/>
            </p:nvSpPr>
            <p:spPr bwMode="auto">
              <a:xfrm>
                <a:off x="3330" y="1897"/>
                <a:ext cx="95" cy="96"/>
              </a:xfrm>
              <a:prstGeom prst="triangle">
                <a:avLst>
                  <a:gd name="adj" fmla="val 50000"/>
                </a:avLst>
              </a:prstGeom>
              <a:solidFill>
                <a:srgbClr val="FF00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5183" name="AutoShape 15"/>
              <p:cNvSpPr>
                <a:spLocks noChangeArrowheads="1"/>
              </p:cNvSpPr>
              <p:nvPr/>
            </p:nvSpPr>
            <p:spPr bwMode="auto">
              <a:xfrm>
                <a:off x="3448" y="1875"/>
                <a:ext cx="95" cy="96"/>
              </a:xfrm>
              <a:prstGeom prst="triangle">
                <a:avLst>
                  <a:gd name="adj" fmla="val 50000"/>
                </a:avLst>
              </a:prstGeom>
              <a:solidFill>
                <a:srgbClr val="FF00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5184" name="AutoShape 16"/>
              <p:cNvSpPr>
                <a:spLocks noChangeArrowheads="1"/>
              </p:cNvSpPr>
              <p:nvPr/>
            </p:nvSpPr>
            <p:spPr bwMode="auto">
              <a:xfrm>
                <a:off x="3568" y="1863"/>
                <a:ext cx="95" cy="96"/>
              </a:xfrm>
              <a:prstGeom prst="triangle">
                <a:avLst>
                  <a:gd name="adj" fmla="val 50000"/>
                </a:avLst>
              </a:prstGeom>
              <a:solidFill>
                <a:srgbClr val="FF00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5185" name="AutoShape 17"/>
              <p:cNvSpPr>
                <a:spLocks noChangeArrowheads="1"/>
              </p:cNvSpPr>
              <p:nvPr/>
            </p:nvSpPr>
            <p:spPr bwMode="auto">
              <a:xfrm>
                <a:off x="3694" y="1849"/>
                <a:ext cx="95" cy="96"/>
              </a:xfrm>
              <a:prstGeom prst="triangle">
                <a:avLst>
                  <a:gd name="adj" fmla="val 50000"/>
                </a:avLst>
              </a:prstGeom>
              <a:solidFill>
                <a:srgbClr val="FF00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5186" name="AutoShape 18"/>
              <p:cNvSpPr>
                <a:spLocks noChangeArrowheads="1"/>
              </p:cNvSpPr>
              <p:nvPr/>
            </p:nvSpPr>
            <p:spPr bwMode="auto">
              <a:xfrm>
                <a:off x="3814" y="1829"/>
                <a:ext cx="95" cy="96"/>
              </a:xfrm>
              <a:prstGeom prst="triangle">
                <a:avLst>
                  <a:gd name="adj" fmla="val 50000"/>
                </a:avLst>
              </a:prstGeom>
              <a:solidFill>
                <a:srgbClr val="FF00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5187" name="AutoShape 19"/>
              <p:cNvSpPr>
                <a:spLocks noChangeArrowheads="1"/>
              </p:cNvSpPr>
              <p:nvPr/>
            </p:nvSpPr>
            <p:spPr bwMode="auto">
              <a:xfrm>
                <a:off x="3932" y="1815"/>
                <a:ext cx="95" cy="96"/>
              </a:xfrm>
              <a:prstGeom prst="triangle">
                <a:avLst>
                  <a:gd name="adj" fmla="val 50000"/>
                </a:avLst>
              </a:prstGeom>
              <a:solidFill>
                <a:srgbClr val="FF00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5188" name="AutoShape 20"/>
              <p:cNvSpPr>
                <a:spLocks noChangeArrowheads="1"/>
              </p:cNvSpPr>
              <p:nvPr/>
            </p:nvSpPr>
            <p:spPr bwMode="auto">
              <a:xfrm>
                <a:off x="4050" y="1795"/>
                <a:ext cx="95" cy="96"/>
              </a:xfrm>
              <a:prstGeom prst="triangle">
                <a:avLst>
                  <a:gd name="adj" fmla="val 50000"/>
                </a:avLst>
              </a:prstGeom>
              <a:solidFill>
                <a:srgbClr val="FF00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5189" name="AutoShape 21"/>
              <p:cNvSpPr>
                <a:spLocks noChangeArrowheads="1"/>
              </p:cNvSpPr>
              <p:nvPr/>
            </p:nvSpPr>
            <p:spPr bwMode="auto">
              <a:xfrm>
                <a:off x="4166" y="1773"/>
                <a:ext cx="95" cy="96"/>
              </a:xfrm>
              <a:prstGeom prst="triangle">
                <a:avLst>
                  <a:gd name="adj" fmla="val 50000"/>
                </a:avLst>
              </a:prstGeom>
              <a:solidFill>
                <a:srgbClr val="FF00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5190" name="AutoShape 22"/>
              <p:cNvSpPr>
                <a:spLocks noChangeArrowheads="1"/>
              </p:cNvSpPr>
              <p:nvPr/>
            </p:nvSpPr>
            <p:spPr bwMode="auto">
              <a:xfrm>
                <a:off x="4284" y="1753"/>
                <a:ext cx="95" cy="96"/>
              </a:xfrm>
              <a:prstGeom prst="triangle">
                <a:avLst>
                  <a:gd name="adj" fmla="val 50000"/>
                </a:avLst>
              </a:prstGeom>
              <a:solidFill>
                <a:srgbClr val="FF00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5191" name="AutoShape 23"/>
              <p:cNvSpPr>
                <a:spLocks noChangeArrowheads="1"/>
              </p:cNvSpPr>
              <p:nvPr/>
            </p:nvSpPr>
            <p:spPr bwMode="auto">
              <a:xfrm>
                <a:off x="4410" y="1727"/>
                <a:ext cx="95" cy="96"/>
              </a:xfrm>
              <a:prstGeom prst="triangle">
                <a:avLst>
                  <a:gd name="adj" fmla="val 50000"/>
                </a:avLst>
              </a:prstGeom>
              <a:solidFill>
                <a:srgbClr val="FF00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5192" name="AutoShape 24"/>
              <p:cNvSpPr>
                <a:spLocks noChangeArrowheads="1"/>
              </p:cNvSpPr>
              <p:nvPr/>
            </p:nvSpPr>
            <p:spPr bwMode="auto">
              <a:xfrm>
                <a:off x="4526" y="1707"/>
                <a:ext cx="95" cy="96"/>
              </a:xfrm>
              <a:prstGeom prst="triangle">
                <a:avLst>
                  <a:gd name="adj" fmla="val 50000"/>
                </a:avLst>
              </a:prstGeom>
              <a:solidFill>
                <a:srgbClr val="FF00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5193" name="AutoShape 25"/>
              <p:cNvSpPr>
                <a:spLocks noChangeArrowheads="1"/>
              </p:cNvSpPr>
              <p:nvPr/>
            </p:nvSpPr>
            <p:spPr bwMode="auto">
              <a:xfrm>
                <a:off x="4648" y="1683"/>
                <a:ext cx="95" cy="96"/>
              </a:xfrm>
              <a:prstGeom prst="triangle">
                <a:avLst>
                  <a:gd name="adj" fmla="val 50000"/>
                </a:avLst>
              </a:prstGeom>
              <a:solidFill>
                <a:srgbClr val="FF00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5194" name="AutoShape 26"/>
              <p:cNvSpPr>
                <a:spLocks noChangeArrowheads="1"/>
              </p:cNvSpPr>
              <p:nvPr/>
            </p:nvSpPr>
            <p:spPr bwMode="auto">
              <a:xfrm>
                <a:off x="4768" y="1665"/>
                <a:ext cx="95" cy="96"/>
              </a:xfrm>
              <a:prstGeom prst="triangle">
                <a:avLst>
                  <a:gd name="adj" fmla="val 50000"/>
                </a:avLst>
              </a:prstGeom>
              <a:solidFill>
                <a:srgbClr val="FF00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5195" name="AutoShape 27"/>
              <p:cNvSpPr>
                <a:spLocks noChangeArrowheads="1"/>
              </p:cNvSpPr>
              <p:nvPr/>
            </p:nvSpPr>
            <p:spPr bwMode="auto">
              <a:xfrm>
                <a:off x="4884" y="1657"/>
                <a:ext cx="95" cy="96"/>
              </a:xfrm>
              <a:prstGeom prst="triangle">
                <a:avLst>
                  <a:gd name="adj" fmla="val 50000"/>
                </a:avLst>
              </a:prstGeom>
              <a:solidFill>
                <a:srgbClr val="FF00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5196" name="AutoShape 28"/>
              <p:cNvSpPr>
                <a:spLocks noChangeArrowheads="1"/>
              </p:cNvSpPr>
              <p:nvPr/>
            </p:nvSpPr>
            <p:spPr bwMode="auto">
              <a:xfrm>
                <a:off x="5002" y="1511"/>
                <a:ext cx="95" cy="96"/>
              </a:xfrm>
              <a:prstGeom prst="triangle">
                <a:avLst>
                  <a:gd name="adj" fmla="val 50000"/>
                </a:avLst>
              </a:prstGeom>
              <a:solidFill>
                <a:srgbClr val="FF00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5197" name="AutoShape 29"/>
              <p:cNvSpPr>
                <a:spLocks noChangeArrowheads="1"/>
              </p:cNvSpPr>
              <p:nvPr/>
            </p:nvSpPr>
            <p:spPr bwMode="auto">
              <a:xfrm>
                <a:off x="5128" y="1477"/>
                <a:ext cx="95" cy="96"/>
              </a:xfrm>
              <a:prstGeom prst="triangle">
                <a:avLst>
                  <a:gd name="adj" fmla="val 50000"/>
                </a:avLst>
              </a:prstGeom>
              <a:solidFill>
                <a:srgbClr val="FF00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5198" name="AutoShape 30"/>
              <p:cNvSpPr>
                <a:spLocks noChangeArrowheads="1"/>
              </p:cNvSpPr>
              <p:nvPr/>
            </p:nvSpPr>
            <p:spPr bwMode="auto">
              <a:xfrm>
                <a:off x="5244" y="1447"/>
                <a:ext cx="95" cy="96"/>
              </a:xfrm>
              <a:prstGeom prst="triangle">
                <a:avLst>
                  <a:gd name="adj" fmla="val 50000"/>
                </a:avLst>
              </a:prstGeom>
              <a:solidFill>
                <a:srgbClr val="FF00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5199" name="AutoShape 31"/>
              <p:cNvSpPr>
                <a:spLocks noChangeArrowheads="1"/>
              </p:cNvSpPr>
              <p:nvPr/>
            </p:nvSpPr>
            <p:spPr bwMode="auto">
              <a:xfrm>
                <a:off x="5366" y="1413"/>
                <a:ext cx="95" cy="96"/>
              </a:xfrm>
              <a:prstGeom prst="triangle">
                <a:avLst>
                  <a:gd name="adj" fmla="val 50000"/>
                </a:avLst>
              </a:prstGeom>
              <a:solidFill>
                <a:srgbClr val="FF00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grpSp>
        <p:sp>
          <p:nvSpPr>
            <p:cNvPr id="775200" name="Oval 32"/>
            <p:cNvSpPr>
              <a:spLocks noChangeArrowheads="1"/>
            </p:cNvSpPr>
            <p:nvPr/>
          </p:nvSpPr>
          <p:spPr bwMode="auto">
            <a:xfrm>
              <a:off x="4407" y="3019"/>
              <a:ext cx="100" cy="103"/>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grpSp>
          <p:nvGrpSpPr>
            <p:cNvPr id="61450" name="Group 33"/>
            <p:cNvGrpSpPr>
              <a:grpSpLocks/>
            </p:cNvGrpSpPr>
            <p:nvPr/>
          </p:nvGrpSpPr>
          <p:grpSpPr bwMode="auto">
            <a:xfrm>
              <a:off x="2973" y="2803"/>
              <a:ext cx="2491" cy="352"/>
              <a:chOff x="2973" y="2803"/>
              <a:chExt cx="2491" cy="352"/>
            </a:xfrm>
          </p:grpSpPr>
          <p:sp>
            <p:nvSpPr>
              <p:cNvPr id="775202" name="Rectangle 34"/>
              <p:cNvSpPr>
                <a:spLocks noChangeArrowheads="1"/>
              </p:cNvSpPr>
              <p:nvPr/>
            </p:nvSpPr>
            <p:spPr bwMode="auto">
              <a:xfrm>
                <a:off x="2973" y="3059"/>
                <a:ext cx="91" cy="96"/>
              </a:xfrm>
              <a:prstGeom prst="rect">
                <a:avLst/>
              </a:prstGeom>
              <a:solidFill>
                <a:srgbClr val="00CC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5203" name="Rectangle 35"/>
              <p:cNvSpPr>
                <a:spLocks noChangeArrowheads="1"/>
              </p:cNvSpPr>
              <p:nvPr/>
            </p:nvSpPr>
            <p:spPr bwMode="auto">
              <a:xfrm>
                <a:off x="3095" y="3017"/>
                <a:ext cx="91" cy="96"/>
              </a:xfrm>
              <a:prstGeom prst="rect">
                <a:avLst/>
              </a:prstGeom>
              <a:solidFill>
                <a:srgbClr val="00CC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5204" name="Rectangle 36"/>
              <p:cNvSpPr>
                <a:spLocks noChangeArrowheads="1"/>
              </p:cNvSpPr>
              <p:nvPr/>
            </p:nvSpPr>
            <p:spPr bwMode="auto">
              <a:xfrm>
                <a:off x="3213" y="2985"/>
                <a:ext cx="91" cy="96"/>
              </a:xfrm>
              <a:prstGeom prst="rect">
                <a:avLst/>
              </a:prstGeom>
              <a:solidFill>
                <a:srgbClr val="00CC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5205" name="Rectangle 37"/>
              <p:cNvSpPr>
                <a:spLocks noChangeArrowheads="1"/>
              </p:cNvSpPr>
              <p:nvPr/>
            </p:nvSpPr>
            <p:spPr bwMode="auto">
              <a:xfrm>
                <a:off x="3337" y="2953"/>
                <a:ext cx="91" cy="96"/>
              </a:xfrm>
              <a:prstGeom prst="rect">
                <a:avLst/>
              </a:prstGeom>
              <a:solidFill>
                <a:srgbClr val="00CC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5206" name="Rectangle 38"/>
              <p:cNvSpPr>
                <a:spLocks noChangeArrowheads="1"/>
              </p:cNvSpPr>
              <p:nvPr/>
            </p:nvSpPr>
            <p:spPr bwMode="auto">
              <a:xfrm>
                <a:off x="3451" y="2929"/>
                <a:ext cx="91" cy="96"/>
              </a:xfrm>
              <a:prstGeom prst="rect">
                <a:avLst/>
              </a:prstGeom>
              <a:solidFill>
                <a:srgbClr val="00CC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5207" name="Rectangle 39"/>
              <p:cNvSpPr>
                <a:spLocks noChangeArrowheads="1"/>
              </p:cNvSpPr>
              <p:nvPr/>
            </p:nvSpPr>
            <p:spPr bwMode="auto">
              <a:xfrm>
                <a:off x="3571" y="2903"/>
                <a:ext cx="91" cy="96"/>
              </a:xfrm>
              <a:prstGeom prst="rect">
                <a:avLst/>
              </a:prstGeom>
              <a:solidFill>
                <a:srgbClr val="00CC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5208" name="Rectangle 40"/>
              <p:cNvSpPr>
                <a:spLocks noChangeArrowheads="1"/>
              </p:cNvSpPr>
              <p:nvPr/>
            </p:nvSpPr>
            <p:spPr bwMode="auto">
              <a:xfrm>
                <a:off x="3693" y="2883"/>
                <a:ext cx="91" cy="96"/>
              </a:xfrm>
              <a:prstGeom prst="rect">
                <a:avLst/>
              </a:prstGeom>
              <a:solidFill>
                <a:srgbClr val="00CC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5209" name="Rectangle 41"/>
              <p:cNvSpPr>
                <a:spLocks noChangeArrowheads="1"/>
              </p:cNvSpPr>
              <p:nvPr/>
            </p:nvSpPr>
            <p:spPr bwMode="auto">
              <a:xfrm>
                <a:off x="3817" y="2853"/>
                <a:ext cx="91" cy="96"/>
              </a:xfrm>
              <a:prstGeom prst="rect">
                <a:avLst/>
              </a:prstGeom>
              <a:solidFill>
                <a:srgbClr val="00CC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5210" name="Rectangle 42"/>
              <p:cNvSpPr>
                <a:spLocks noChangeArrowheads="1"/>
              </p:cNvSpPr>
              <p:nvPr/>
            </p:nvSpPr>
            <p:spPr bwMode="auto">
              <a:xfrm>
                <a:off x="3935" y="2837"/>
                <a:ext cx="91" cy="96"/>
              </a:xfrm>
              <a:prstGeom prst="rect">
                <a:avLst/>
              </a:prstGeom>
              <a:solidFill>
                <a:srgbClr val="00CC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5211" name="Rectangle 43"/>
              <p:cNvSpPr>
                <a:spLocks noChangeArrowheads="1"/>
              </p:cNvSpPr>
              <p:nvPr/>
            </p:nvSpPr>
            <p:spPr bwMode="auto">
              <a:xfrm>
                <a:off x="4057" y="2829"/>
                <a:ext cx="91" cy="96"/>
              </a:xfrm>
              <a:prstGeom prst="rect">
                <a:avLst/>
              </a:prstGeom>
              <a:solidFill>
                <a:srgbClr val="00CC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5212" name="Rectangle 44"/>
              <p:cNvSpPr>
                <a:spLocks noChangeArrowheads="1"/>
              </p:cNvSpPr>
              <p:nvPr/>
            </p:nvSpPr>
            <p:spPr bwMode="auto">
              <a:xfrm>
                <a:off x="4173" y="2813"/>
                <a:ext cx="91" cy="96"/>
              </a:xfrm>
              <a:prstGeom prst="rect">
                <a:avLst/>
              </a:prstGeom>
              <a:solidFill>
                <a:srgbClr val="00CC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5213" name="Rectangle 45"/>
              <p:cNvSpPr>
                <a:spLocks noChangeArrowheads="1"/>
              </p:cNvSpPr>
              <p:nvPr/>
            </p:nvSpPr>
            <p:spPr bwMode="auto">
              <a:xfrm>
                <a:off x="4291" y="2809"/>
                <a:ext cx="91" cy="96"/>
              </a:xfrm>
              <a:prstGeom prst="rect">
                <a:avLst/>
              </a:prstGeom>
              <a:solidFill>
                <a:srgbClr val="00CC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5214" name="Rectangle 46"/>
              <p:cNvSpPr>
                <a:spLocks noChangeArrowheads="1"/>
              </p:cNvSpPr>
              <p:nvPr/>
            </p:nvSpPr>
            <p:spPr bwMode="auto">
              <a:xfrm>
                <a:off x="4417" y="2807"/>
                <a:ext cx="91" cy="96"/>
              </a:xfrm>
              <a:prstGeom prst="rect">
                <a:avLst/>
              </a:prstGeom>
              <a:solidFill>
                <a:srgbClr val="00CC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5215" name="Rectangle 47"/>
              <p:cNvSpPr>
                <a:spLocks noChangeArrowheads="1"/>
              </p:cNvSpPr>
              <p:nvPr/>
            </p:nvSpPr>
            <p:spPr bwMode="auto">
              <a:xfrm>
                <a:off x="4537" y="2807"/>
                <a:ext cx="91" cy="96"/>
              </a:xfrm>
              <a:prstGeom prst="rect">
                <a:avLst/>
              </a:prstGeom>
              <a:solidFill>
                <a:srgbClr val="00CC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5216" name="Rectangle 48"/>
              <p:cNvSpPr>
                <a:spLocks noChangeArrowheads="1"/>
              </p:cNvSpPr>
              <p:nvPr/>
            </p:nvSpPr>
            <p:spPr bwMode="auto">
              <a:xfrm>
                <a:off x="4651" y="2803"/>
                <a:ext cx="91" cy="96"/>
              </a:xfrm>
              <a:prstGeom prst="rect">
                <a:avLst/>
              </a:prstGeom>
              <a:solidFill>
                <a:srgbClr val="00CC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5217" name="Rectangle 49"/>
              <p:cNvSpPr>
                <a:spLocks noChangeArrowheads="1"/>
              </p:cNvSpPr>
              <p:nvPr/>
            </p:nvSpPr>
            <p:spPr bwMode="auto">
              <a:xfrm>
                <a:off x="4771" y="2803"/>
                <a:ext cx="91" cy="96"/>
              </a:xfrm>
              <a:prstGeom prst="rect">
                <a:avLst/>
              </a:prstGeom>
              <a:solidFill>
                <a:srgbClr val="00CC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5218" name="Rectangle 50"/>
              <p:cNvSpPr>
                <a:spLocks noChangeArrowheads="1"/>
              </p:cNvSpPr>
              <p:nvPr/>
            </p:nvSpPr>
            <p:spPr bwMode="auto">
              <a:xfrm>
                <a:off x="4891" y="2807"/>
                <a:ext cx="91" cy="96"/>
              </a:xfrm>
              <a:prstGeom prst="rect">
                <a:avLst/>
              </a:prstGeom>
              <a:solidFill>
                <a:srgbClr val="00CC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5219" name="Rectangle 51"/>
              <p:cNvSpPr>
                <a:spLocks noChangeArrowheads="1"/>
              </p:cNvSpPr>
              <p:nvPr/>
            </p:nvSpPr>
            <p:spPr bwMode="auto">
              <a:xfrm>
                <a:off x="5007" y="2855"/>
                <a:ext cx="91" cy="96"/>
              </a:xfrm>
              <a:prstGeom prst="rect">
                <a:avLst/>
              </a:prstGeom>
              <a:solidFill>
                <a:srgbClr val="00CC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5220" name="Rectangle 52"/>
              <p:cNvSpPr>
                <a:spLocks noChangeArrowheads="1"/>
              </p:cNvSpPr>
              <p:nvPr/>
            </p:nvSpPr>
            <p:spPr bwMode="auto">
              <a:xfrm>
                <a:off x="5133" y="2875"/>
                <a:ext cx="91" cy="96"/>
              </a:xfrm>
              <a:prstGeom prst="rect">
                <a:avLst/>
              </a:prstGeom>
              <a:solidFill>
                <a:srgbClr val="00CC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5221" name="Rectangle 53"/>
              <p:cNvSpPr>
                <a:spLocks noChangeArrowheads="1"/>
              </p:cNvSpPr>
              <p:nvPr/>
            </p:nvSpPr>
            <p:spPr bwMode="auto">
              <a:xfrm>
                <a:off x="5249" y="2887"/>
                <a:ext cx="91" cy="96"/>
              </a:xfrm>
              <a:prstGeom prst="rect">
                <a:avLst/>
              </a:prstGeom>
              <a:solidFill>
                <a:srgbClr val="00CC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5222" name="Rectangle 54"/>
              <p:cNvSpPr>
                <a:spLocks noChangeArrowheads="1"/>
              </p:cNvSpPr>
              <p:nvPr/>
            </p:nvSpPr>
            <p:spPr bwMode="auto">
              <a:xfrm>
                <a:off x="5373" y="2901"/>
                <a:ext cx="91" cy="96"/>
              </a:xfrm>
              <a:prstGeom prst="rect">
                <a:avLst/>
              </a:prstGeom>
              <a:solidFill>
                <a:srgbClr val="00CC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grpSp>
        <p:sp>
          <p:nvSpPr>
            <p:cNvPr id="775223" name="AutoShape 55"/>
            <p:cNvSpPr>
              <a:spLocks noChangeArrowheads="1"/>
            </p:cNvSpPr>
            <p:nvPr/>
          </p:nvSpPr>
          <p:spPr bwMode="auto">
            <a:xfrm>
              <a:off x="2970" y="3336"/>
              <a:ext cx="104" cy="116"/>
            </a:xfrm>
            <a:prstGeom prst="diamond">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5224" name="AutoShape 56"/>
            <p:cNvSpPr>
              <a:spLocks noChangeArrowheads="1"/>
            </p:cNvSpPr>
            <p:nvPr/>
          </p:nvSpPr>
          <p:spPr bwMode="auto">
            <a:xfrm>
              <a:off x="3086" y="3332"/>
              <a:ext cx="104" cy="116"/>
            </a:xfrm>
            <a:prstGeom prst="diamond">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5225" name="AutoShape 57"/>
            <p:cNvSpPr>
              <a:spLocks noChangeArrowheads="1"/>
            </p:cNvSpPr>
            <p:nvPr/>
          </p:nvSpPr>
          <p:spPr bwMode="auto">
            <a:xfrm>
              <a:off x="3206" y="3338"/>
              <a:ext cx="104" cy="116"/>
            </a:xfrm>
            <a:prstGeom prst="diamond">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5226" name="AutoShape 58"/>
            <p:cNvSpPr>
              <a:spLocks noChangeArrowheads="1"/>
            </p:cNvSpPr>
            <p:nvPr/>
          </p:nvSpPr>
          <p:spPr bwMode="auto">
            <a:xfrm>
              <a:off x="3324" y="3340"/>
              <a:ext cx="104" cy="116"/>
            </a:xfrm>
            <a:prstGeom prst="diamond">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5227" name="AutoShape 59"/>
            <p:cNvSpPr>
              <a:spLocks noChangeArrowheads="1"/>
            </p:cNvSpPr>
            <p:nvPr/>
          </p:nvSpPr>
          <p:spPr bwMode="auto">
            <a:xfrm>
              <a:off x="3442" y="3342"/>
              <a:ext cx="104" cy="116"/>
            </a:xfrm>
            <a:prstGeom prst="diamond">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5228" name="AutoShape 60"/>
            <p:cNvSpPr>
              <a:spLocks noChangeArrowheads="1"/>
            </p:cNvSpPr>
            <p:nvPr/>
          </p:nvSpPr>
          <p:spPr bwMode="auto">
            <a:xfrm>
              <a:off x="3564" y="3344"/>
              <a:ext cx="104" cy="116"/>
            </a:xfrm>
            <a:prstGeom prst="diamond">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5229" name="AutoShape 61"/>
            <p:cNvSpPr>
              <a:spLocks noChangeArrowheads="1"/>
            </p:cNvSpPr>
            <p:nvPr/>
          </p:nvSpPr>
          <p:spPr bwMode="auto">
            <a:xfrm>
              <a:off x="3690" y="3342"/>
              <a:ext cx="104" cy="116"/>
            </a:xfrm>
            <a:prstGeom prst="diamond">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5230" name="AutoShape 62"/>
            <p:cNvSpPr>
              <a:spLocks noChangeArrowheads="1"/>
            </p:cNvSpPr>
            <p:nvPr/>
          </p:nvSpPr>
          <p:spPr bwMode="auto">
            <a:xfrm>
              <a:off x="3806" y="3350"/>
              <a:ext cx="104" cy="116"/>
            </a:xfrm>
            <a:prstGeom prst="diamond">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5231" name="AutoShape 63"/>
            <p:cNvSpPr>
              <a:spLocks noChangeArrowheads="1"/>
            </p:cNvSpPr>
            <p:nvPr/>
          </p:nvSpPr>
          <p:spPr bwMode="auto">
            <a:xfrm>
              <a:off x="3926" y="3350"/>
              <a:ext cx="104" cy="116"/>
            </a:xfrm>
            <a:prstGeom prst="diamond">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5232" name="AutoShape 64"/>
            <p:cNvSpPr>
              <a:spLocks noChangeArrowheads="1"/>
            </p:cNvSpPr>
            <p:nvPr/>
          </p:nvSpPr>
          <p:spPr bwMode="auto">
            <a:xfrm>
              <a:off x="4042" y="3358"/>
              <a:ext cx="104" cy="116"/>
            </a:xfrm>
            <a:prstGeom prst="diamond">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5233" name="AutoShape 65"/>
            <p:cNvSpPr>
              <a:spLocks noChangeArrowheads="1"/>
            </p:cNvSpPr>
            <p:nvPr/>
          </p:nvSpPr>
          <p:spPr bwMode="auto">
            <a:xfrm>
              <a:off x="4160" y="3358"/>
              <a:ext cx="104" cy="116"/>
            </a:xfrm>
            <a:prstGeom prst="diamond">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5234" name="AutoShape 66"/>
            <p:cNvSpPr>
              <a:spLocks noChangeArrowheads="1"/>
            </p:cNvSpPr>
            <p:nvPr/>
          </p:nvSpPr>
          <p:spPr bwMode="auto">
            <a:xfrm>
              <a:off x="4278" y="3358"/>
              <a:ext cx="104" cy="116"/>
            </a:xfrm>
            <a:prstGeom prst="diamond">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5235" name="AutoShape 67"/>
            <p:cNvSpPr>
              <a:spLocks noChangeArrowheads="1"/>
            </p:cNvSpPr>
            <p:nvPr/>
          </p:nvSpPr>
          <p:spPr bwMode="auto">
            <a:xfrm>
              <a:off x="4404" y="3362"/>
              <a:ext cx="104" cy="116"/>
            </a:xfrm>
            <a:prstGeom prst="diamond">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5236" name="AutoShape 68"/>
            <p:cNvSpPr>
              <a:spLocks noChangeArrowheads="1"/>
            </p:cNvSpPr>
            <p:nvPr/>
          </p:nvSpPr>
          <p:spPr bwMode="auto">
            <a:xfrm>
              <a:off x="4524" y="3360"/>
              <a:ext cx="104" cy="116"/>
            </a:xfrm>
            <a:prstGeom prst="diamond">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5237" name="AutoShape 69"/>
            <p:cNvSpPr>
              <a:spLocks noChangeArrowheads="1"/>
            </p:cNvSpPr>
            <p:nvPr/>
          </p:nvSpPr>
          <p:spPr bwMode="auto">
            <a:xfrm>
              <a:off x="4640" y="3360"/>
              <a:ext cx="104" cy="116"/>
            </a:xfrm>
            <a:prstGeom prst="diamond">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5238" name="AutoShape 70"/>
            <p:cNvSpPr>
              <a:spLocks noChangeArrowheads="1"/>
            </p:cNvSpPr>
            <p:nvPr/>
          </p:nvSpPr>
          <p:spPr bwMode="auto">
            <a:xfrm>
              <a:off x="4760" y="3362"/>
              <a:ext cx="104" cy="116"/>
            </a:xfrm>
            <a:prstGeom prst="diamond">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5239" name="AutoShape 71"/>
            <p:cNvSpPr>
              <a:spLocks noChangeArrowheads="1"/>
            </p:cNvSpPr>
            <p:nvPr/>
          </p:nvSpPr>
          <p:spPr bwMode="auto">
            <a:xfrm>
              <a:off x="4876" y="3364"/>
              <a:ext cx="104" cy="116"/>
            </a:xfrm>
            <a:prstGeom prst="diamond">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5240" name="AutoShape 72"/>
            <p:cNvSpPr>
              <a:spLocks noChangeArrowheads="1"/>
            </p:cNvSpPr>
            <p:nvPr/>
          </p:nvSpPr>
          <p:spPr bwMode="auto">
            <a:xfrm>
              <a:off x="5124" y="3248"/>
              <a:ext cx="98" cy="102"/>
            </a:xfrm>
            <a:prstGeom prst="plus">
              <a:avLst>
                <a:gd name="adj" fmla="val 25000"/>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5241" name="AutoShape 73"/>
            <p:cNvSpPr>
              <a:spLocks noChangeArrowheads="1"/>
            </p:cNvSpPr>
            <p:nvPr/>
          </p:nvSpPr>
          <p:spPr bwMode="auto">
            <a:xfrm>
              <a:off x="5246" y="3230"/>
              <a:ext cx="98" cy="102"/>
            </a:xfrm>
            <a:prstGeom prst="plus">
              <a:avLst>
                <a:gd name="adj" fmla="val 25000"/>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5242" name="AutoShape 74"/>
            <p:cNvSpPr>
              <a:spLocks noChangeArrowheads="1"/>
            </p:cNvSpPr>
            <p:nvPr/>
          </p:nvSpPr>
          <p:spPr bwMode="auto">
            <a:xfrm>
              <a:off x="5364" y="3222"/>
              <a:ext cx="98" cy="102"/>
            </a:xfrm>
            <a:prstGeom prst="plus">
              <a:avLst>
                <a:gd name="adj" fmla="val 25000"/>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5243" name="AutoShape 75"/>
            <p:cNvSpPr>
              <a:spLocks noChangeArrowheads="1"/>
            </p:cNvSpPr>
            <p:nvPr/>
          </p:nvSpPr>
          <p:spPr bwMode="auto">
            <a:xfrm>
              <a:off x="5004" y="3272"/>
              <a:ext cx="98" cy="102"/>
            </a:xfrm>
            <a:prstGeom prst="plus">
              <a:avLst>
                <a:gd name="adj" fmla="val 25000"/>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grpSp>
          <p:nvGrpSpPr>
            <p:cNvPr id="61472" name="Group 76"/>
            <p:cNvGrpSpPr>
              <a:grpSpLocks/>
            </p:cNvGrpSpPr>
            <p:nvPr/>
          </p:nvGrpSpPr>
          <p:grpSpPr bwMode="auto">
            <a:xfrm>
              <a:off x="2965" y="2585"/>
              <a:ext cx="2506" cy="939"/>
              <a:chOff x="2965" y="2585"/>
              <a:chExt cx="2506" cy="939"/>
            </a:xfrm>
          </p:grpSpPr>
          <p:sp>
            <p:nvSpPr>
              <p:cNvPr id="775245" name="Oval 77"/>
              <p:cNvSpPr>
                <a:spLocks noChangeArrowheads="1"/>
              </p:cNvSpPr>
              <p:nvPr/>
            </p:nvSpPr>
            <p:spPr bwMode="auto">
              <a:xfrm>
                <a:off x="5005" y="3293"/>
                <a:ext cx="100" cy="103"/>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grpSp>
            <p:nvGrpSpPr>
              <p:cNvPr id="61474" name="Group 78"/>
              <p:cNvGrpSpPr>
                <a:grpSpLocks/>
              </p:cNvGrpSpPr>
              <p:nvPr/>
            </p:nvGrpSpPr>
            <p:grpSpPr bwMode="auto">
              <a:xfrm>
                <a:off x="2965" y="2585"/>
                <a:ext cx="2506" cy="939"/>
                <a:chOff x="2965" y="2585"/>
                <a:chExt cx="2506" cy="939"/>
              </a:xfrm>
            </p:grpSpPr>
            <p:sp>
              <p:nvSpPr>
                <p:cNvPr id="775247" name="Oval 79"/>
                <p:cNvSpPr>
                  <a:spLocks noChangeArrowheads="1"/>
                </p:cNvSpPr>
                <p:nvPr/>
              </p:nvSpPr>
              <p:spPr bwMode="auto">
                <a:xfrm>
                  <a:off x="2965" y="2585"/>
                  <a:ext cx="100" cy="103"/>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775248" name="Oval 80"/>
                <p:cNvSpPr>
                  <a:spLocks noChangeArrowheads="1"/>
                </p:cNvSpPr>
                <p:nvPr/>
              </p:nvSpPr>
              <p:spPr bwMode="auto">
                <a:xfrm>
                  <a:off x="3085" y="2641"/>
                  <a:ext cx="100" cy="103"/>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775249" name="Oval 81"/>
                <p:cNvSpPr>
                  <a:spLocks noChangeArrowheads="1"/>
                </p:cNvSpPr>
                <p:nvPr/>
              </p:nvSpPr>
              <p:spPr bwMode="auto">
                <a:xfrm>
                  <a:off x="3213" y="2683"/>
                  <a:ext cx="100" cy="103"/>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775250" name="Oval 82"/>
                <p:cNvSpPr>
                  <a:spLocks noChangeArrowheads="1"/>
                </p:cNvSpPr>
                <p:nvPr/>
              </p:nvSpPr>
              <p:spPr bwMode="auto">
                <a:xfrm>
                  <a:off x="3331" y="2731"/>
                  <a:ext cx="100" cy="103"/>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775251" name="Oval 83"/>
                <p:cNvSpPr>
                  <a:spLocks noChangeArrowheads="1"/>
                </p:cNvSpPr>
                <p:nvPr/>
              </p:nvSpPr>
              <p:spPr bwMode="auto">
                <a:xfrm>
                  <a:off x="3449" y="2773"/>
                  <a:ext cx="100" cy="103"/>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775252" name="Oval 84"/>
                <p:cNvSpPr>
                  <a:spLocks noChangeArrowheads="1"/>
                </p:cNvSpPr>
                <p:nvPr/>
              </p:nvSpPr>
              <p:spPr bwMode="auto">
                <a:xfrm>
                  <a:off x="3569" y="2805"/>
                  <a:ext cx="100" cy="103"/>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775253" name="Oval 85"/>
                <p:cNvSpPr>
                  <a:spLocks noChangeArrowheads="1"/>
                </p:cNvSpPr>
                <p:nvPr/>
              </p:nvSpPr>
              <p:spPr bwMode="auto">
                <a:xfrm>
                  <a:off x="3683" y="2845"/>
                  <a:ext cx="100" cy="103"/>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775254" name="Oval 86"/>
                <p:cNvSpPr>
                  <a:spLocks noChangeArrowheads="1"/>
                </p:cNvSpPr>
                <p:nvPr/>
              </p:nvSpPr>
              <p:spPr bwMode="auto">
                <a:xfrm>
                  <a:off x="3803" y="2881"/>
                  <a:ext cx="100" cy="103"/>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775255" name="Oval 87"/>
                <p:cNvSpPr>
                  <a:spLocks noChangeArrowheads="1"/>
                </p:cNvSpPr>
                <p:nvPr/>
              </p:nvSpPr>
              <p:spPr bwMode="auto">
                <a:xfrm>
                  <a:off x="3929" y="2917"/>
                  <a:ext cx="100" cy="103"/>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775256" name="Oval 88"/>
                <p:cNvSpPr>
                  <a:spLocks noChangeArrowheads="1"/>
                </p:cNvSpPr>
                <p:nvPr/>
              </p:nvSpPr>
              <p:spPr bwMode="auto">
                <a:xfrm>
                  <a:off x="4047" y="2951"/>
                  <a:ext cx="100" cy="103"/>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775257" name="Oval 89"/>
                <p:cNvSpPr>
                  <a:spLocks noChangeArrowheads="1"/>
                </p:cNvSpPr>
                <p:nvPr/>
              </p:nvSpPr>
              <p:spPr bwMode="auto">
                <a:xfrm>
                  <a:off x="4167" y="2979"/>
                  <a:ext cx="100" cy="103"/>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775258" name="Oval 90"/>
                <p:cNvSpPr>
                  <a:spLocks noChangeArrowheads="1"/>
                </p:cNvSpPr>
                <p:nvPr/>
              </p:nvSpPr>
              <p:spPr bwMode="auto">
                <a:xfrm>
                  <a:off x="4287" y="3001"/>
                  <a:ext cx="100" cy="103"/>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775259" name="Oval 91"/>
                <p:cNvSpPr>
                  <a:spLocks noChangeArrowheads="1"/>
                </p:cNvSpPr>
                <p:nvPr/>
              </p:nvSpPr>
              <p:spPr bwMode="auto">
                <a:xfrm>
                  <a:off x="4519" y="3047"/>
                  <a:ext cx="100" cy="103"/>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775260" name="Oval 92"/>
                <p:cNvSpPr>
                  <a:spLocks noChangeArrowheads="1"/>
                </p:cNvSpPr>
                <p:nvPr/>
              </p:nvSpPr>
              <p:spPr bwMode="auto">
                <a:xfrm>
                  <a:off x="4647" y="3067"/>
                  <a:ext cx="100" cy="103"/>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775261" name="Oval 93"/>
                <p:cNvSpPr>
                  <a:spLocks noChangeArrowheads="1"/>
                </p:cNvSpPr>
                <p:nvPr/>
              </p:nvSpPr>
              <p:spPr bwMode="auto">
                <a:xfrm>
                  <a:off x="4765" y="3087"/>
                  <a:ext cx="100" cy="103"/>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775262" name="Oval 94"/>
                <p:cNvSpPr>
                  <a:spLocks noChangeArrowheads="1"/>
                </p:cNvSpPr>
                <p:nvPr/>
              </p:nvSpPr>
              <p:spPr bwMode="auto">
                <a:xfrm>
                  <a:off x="4883" y="3103"/>
                  <a:ext cx="100" cy="103"/>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775263" name="Oval 95"/>
                <p:cNvSpPr>
                  <a:spLocks noChangeArrowheads="1"/>
                </p:cNvSpPr>
                <p:nvPr/>
              </p:nvSpPr>
              <p:spPr bwMode="auto">
                <a:xfrm>
                  <a:off x="5121" y="3341"/>
                  <a:ext cx="100" cy="103"/>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775264" name="Oval 96"/>
                <p:cNvSpPr>
                  <a:spLocks noChangeArrowheads="1"/>
                </p:cNvSpPr>
                <p:nvPr/>
              </p:nvSpPr>
              <p:spPr bwMode="auto">
                <a:xfrm>
                  <a:off x="5241" y="3379"/>
                  <a:ext cx="100" cy="103"/>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775265" name="Oval 97"/>
                <p:cNvSpPr>
                  <a:spLocks noChangeArrowheads="1"/>
                </p:cNvSpPr>
                <p:nvPr/>
              </p:nvSpPr>
              <p:spPr bwMode="auto">
                <a:xfrm>
                  <a:off x="5371" y="3421"/>
                  <a:ext cx="100" cy="103"/>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grpSp>
        </p:grpSp>
      </p:grpSp>
      <p:sp>
        <p:nvSpPr>
          <p:cNvPr id="96" name="Text Box 5"/>
          <p:cNvSpPr txBox="1">
            <a:spLocks noChangeArrowheads="1"/>
          </p:cNvSpPr>
          <p:nvPr/>
        </p:nvSpPr>
        <p:spPr bwMode="auto">
          <a:xfrm>
            <a:off x="4765675" y="6261100"/>
            <a:ext cx="4376738" cy="304800"/>
          </a:xfrm>
          <a:prstGeom prst="rect">
            <a:avLst/>
          </a:prstGeom>
          <a:noFill/>
          <a:ln w="9525" algn="ctr">
            <a:noFill/>
            <a:miter lim="800000"/>
            <a:headEnd/>
            <a:tailEnd/>
          </a:ln>
          <a:effectLst/>
        </p:spPr>
        <p:txBody>
          <a:bodyPr wrap="square">
            <a:spAutoFit/>
          </a:bodyPr>
          <a:lstStyle/>
          <a:p>
            <a:pPr algn="r">
              <a:defRPr/>
            </a:pPr>
            <a:r>
              <a:rPr lang="it-IT" sz="1400" dirty="0" smtClean="0">
                <a:solidFill>
                  <a:schemeClr val="bg1"/>
                </a:solidFill>
                <a:effectLst>
                  <a:outerShdw blurRad="38100" dist="38100" dir="2700000" algn="tl">
                    <a:srgbClr val="000000"/>
                  </a:outerShdw>
                </a:effectLst>
                <a:latin typeface="Calibri" pitchFamily="34" charset="0"/>
              </a:rPr>
              <a:t>Walter, 1999 (J</a:t>
            </a:r>
            <a:r>
              <a:rPr lang="it-IT" sz="1400" dirty="0">
                <a:solidFill>
                  <a:schemeClr val="bg1"/>
                </a:solidFill>
                <a:effectLst>
                  <a:outerShdw blurRad="38100" dist="38100" dir="2700000" algn="tl">
                    <a:srgbClr val="000000"/>
                  </a:outerShdw>
                </a:effectLst>
                <a:latin typeface="Calibri" pitchFamily="34" charset="0"/>
              </a:rPr>
              <a:t>. </a:t>
            </a:r>
            <a:r>
              <a:rPr lang="it-IT" sz="1400" dirty="0" err="1">
                <a:solidFill>
                  <a:schemeClr val="bg1"/>
                </a:solidFill>
                <a:effectLst>
                  <a:outerShdw blurRad="38100" dist="38100" dir="2700000" algn="tl">
                    <a:srgbClr val="000000"/>
                  </a:outerShdw>
                </a:effectLst>
                <a:latin typeface="Calibri" pitchFamily="34" charset="0"/>
              </a:rPr>
              <a:t>Petrol</a:t>
            </a:r>
            <a:r>
              <a:rPr lang="it-IT" sz="1400" dirty="0">
                <a:solidFill>
                  <a:schemeClr val="bg1"/>
                </a:solidFill>
                <a:effectLst>
                  <a:outerShdw blurRad="38100" dist="38100" dir="2700000" algn="tl">
                    <a:srgbClr val="000000"/>
                  </a:outerShdw>
                </a:effectLst>
                <a:latin typeface="Calibri" pitchFamily="34" charset="0"/>
              </a:rPr>
              <a:t>.,  40, </a:t>
            </a:r>
            <a:r>
              <a:rPr lang="it-IT" sz="1400" dirty="0" smtClean="0">
                <a:solidFill>
                  <a:schemeClr val="bg1"/>
                </a:solidFill>
                <a:effectLst>
                  <a:outerShdw blurRad="38100" dist="38100" dir="2700000" algn="tl">
                    <a:srgbClr val="000000"/>
                  </a:outerShdw>
                </a:effectLst>
                <a:latin typeface="Calibri" pitchFamily="34" charset="0"/>
              </a:rPr>
              <a:t>1187-1193)</a:t>
            </a:r>
            <a:endParaRPr lang="it-IT" sz="1400" dirty="0">
              <a:solidFill>
                <a:schemeClr val="bg1"/>
              </a:solidFill>
              <a:effectLst>
                <a:outerShdw blurRad="38100" dist="38100" dir="2700000" algn="tl">
                  <a:srgbClr val="000000"/>
                </a:outerShdw>
              </a:effectLst>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75173">
                                            <p:txEl>
                                              <p:pRg st="0" end="0"/>
                                            </p:txEl>
                                          </p:spTgt>
                                        </p:tgtEl>
                                        <p:attrNameLst>
                                          <p:attrName>style.visibility</p:attrName>
                                        </p:attrNameLst>
                                      </p:cBhvr>
                                      <p:to>
                                        <p:strVal val="visible"/>
                                      </p:to>
                                    </p:set>
                                    <p:animEffect transition="in" filter="fade">
                                      <p:cBhvr>
                                        <p:cTn id="11" dur="500"/>
                                        <p:tgtEl>
                                          <p:spTgt spid="77517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75173">
                                            <p:txEl>
                                              <p:pRg st="1" end="1"/>
                                            </p:txEl>
                                          </p:spTgt>
                                        </p:tgtEl>
                                        <p:attrNameLst>
                                          <p:attrName>style.visibility</p:attrName>
                                        </p:attrNameLst>
                                      </p:cBhvr>
                                      <p:to>
                                        <p:strVal val="visible"/>
                                      </p:to>
                                    </p:set>
                                    <p:animEffect transition="in" filter="fade">
                                      <p:cBhvr>
                                        <p:cTn id="16" dur="500"/>
                                        <p:tgtEl>
                                          <p:spTgt spid="77517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75173">
                                            <p:txEl>
                                              <p:pRg st="2" end="2"/>
                                            </p:txEl>
                                          </p:spTgt>
                                        </p:tgtEl>
                                        <p:attrNameLst>
                                          <p:attrName>style.visibility</p:attrName>
                                        </p:attrNameLst>
                                      </p:cBhvr>
                                      <p:to>
                                        <p:strVal val="visible"/>
                                      </p:to>
                                    </p:set>
                                    <p:animEffect transition="in" filter="fade">
                                      <p:cBhvr>
                                        <p:cTn id="21" dur="500"/>
                                        <p:tgtEl>
                                          <p:spTgt spid="77517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5173" grpId="0" build="p"/>
    </p:bld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67683" name="Text Box 3"/>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it-IT" sz="3200">
                <a:solidFill>
                  <a:schemeClr val="bg1"/>
                </a:solidFill>
                <a:effectLst>
                  <a:outerShdw blurRad="38100" dist="38100" dir="2700000" algn="tl">
                    <a:srgbClr val="000000"/>
                  </a:outerShdw>
                </a:effectLst>
                <a:latin typeface="Calibri" pitchFamily="34" charset="0"/>
              </a:rPr>
              <a:t>How a simple mantle melts</a:t>
            </a:r>
          </a:p>
        </p:txBody>
      </p:sp>
      <p:sp>
        <p:nvSpPr>
          <p:cNvPr id="967685" name="Text Box 5"/>
          <p:cNvSpPr txBox="1">
            <a:spLocks noChangeArrowheads="1"/>
          </p:cNvSpPr>
          <p:nvPr/>
        </p:nvSpPr>
        <p:spPr bwMode="auto">
          <a:xfrm>
            <a:off x="346074" y="1209675"/>
            <a:ext cx="3751263" cy="5262979"/>
          </a:xfrm>
          <a:prstGeom prst="rect">
            <a:avLst/>
          </a:prstGeom>
          <a:noFill/>
          <a:ln w="9525" algn="ctr">
            <a:noFill/>
            <a:miter lim="800000"/>
            <a:headEnd/>
            <a:tailEnd/>
          </a:ln>
          <a:effectLst/>
        </p:spPr>
        <p:txBody>
          <a:bodyPr wrap="square">
            <a:spAutoFit/>
          </a:bodyPr>
          <a:lstStyle/>
          <a:p>
            <a:pPr>
              <a:spcBef>
                <a:spcPct val="50000"/>
              </a:spcBef>
              <a:defRPr/>
            </a:pPr>
            <a:r>
              <a:rPr lang="en-GB" sz="3200" dirty="0">
                <a:solidFill>
                  <a:srgbClr val="FFFF00"/>
                </a:solidFill>
                <a:effectLst>
                  <a:outerShdw blurRad="38100" dist="38100" dir="2700000" algn="tl">
                    <a:srgbClr val="000000"/>
                  </a:outerShdw>
                </a:effectLst>
                <a:latin typeface="Calibri" pitchFamily="34" charset="0"/>
              </a:rPr>
              <a:t>According to </a:t>
            </a:r>
            <a:r>
              <a:rPr lang="en-GB" sz="3200" dirty="0" err="1">
                <a:solidFill>
                  <a:srgbClr val="FFFF00"/>
                </a:solidFill>
                <a:effectLst>
                  <a:outerShdw blurRad="38100" dist="38100" dir="2700000" algn="tl">
                    <a:srgbClr val="000000"/>
                  </a:outerShdw>
                </a:effectLst>
                <a:latin typeface="Calibri" pitchFamily="34" charset="0"/>
              </a:rPr>
              <a:t>Niu</a:t>
            </a:r>
            <a:r>
              <a:rPr lang="en-GB" sz="3200" dirty="0">
                <a:solidFill>
                  <a:srgbClr val="FFFF00"/>
                </a:solidFill>
                <a:effectLst>
                  <a:outerShdw blurRad="38100" dist="38100" dir="2700000" algn="tl">
                    <a:srgbClr val="000000"/>
                  </a:outerShdw>
                </a:effectLst>
                <a:latin typeface="Calibri" pitchFamily="34" charset="0"/>
              </a:rPr>
              <a:t> </a:t>
            </a:r>
            <a:r>
              <a:rPr lang="en-GB" sz="3200" dirty="0">
                <a:solidFill>
                  <a:schemeClr val="bg1"/>
                </a:solidFill>
                <a:effectLst>
                  <a:outerShdw blurRad="38100" dist="38100" dir="2700000" algn="tl">
                    <a:srgbClr val="000000"/>
                  </a:outerShdw>
                </a:effectLst>
                <a:latin typeface="Calibri" pitchFamily="34" charset="0"/>
              </a:rPr>
              <a:t>opx is consumed </a:t>
            </a:r>
            <a:r>
              <a:rPr lang="en-GB" sz="3200" dirty="0">
                <a:solidFill>
                  <a:srgbClr val="FFFF00"/>
                </a:solidFill>
                <a:effectLst>
                  <a:outerShdw blurRad="38100" dist="38100" dir="2700000" algn="tl">
                    <a:srgbClr val="000000"/>
                  </a:outerShdw>
                </a:effectLst>
                <a:latin typeface="Calibri" pitchFamily="34" charset="0"/>
              </a:rPr>
              <a:t>during melting.</a:t>
            </a:r>
          </a:p>
          <a:p>
            <a:pPr>
              <a:spcBef>
                <a:spcPct val="50000"/>
              </a:spcBef>
              <a:defRPr/>
            </a:pPr>
            <a:r>
              <a:rPr lang="en-GB" sz="3200" dirty="0">
                <a:solidFill>
                  <a:srgbClr val="FFFF00"/>
                </a:solidFill>
                <a:effectLst>
                  <a:outerShdw blurRad="38100" dist="38100" dir="2700000" algn="tl">
                    <a:srgbClr val="000000"/>
                  </a:outerShdw>
                </a:effectLst>
                <a:latin typeface="Calibri" pitchFamily="34" charset="0"/>
              </a:rPr>
              <a:t>According to Walter </a:t>
            </a:r>
            <a:r>
              <a:rPr lang="en-GB" sz="3200" dirty="0">
                <a:solidFill>
                  <a:schemeClr val="bg1"/>
                </a:solidFill>
                <a:effectLst>
                  <a:outerShdw blurRad="38100" dist="38100" dir="2700000" algn="tl">
                    <a:srgbClr val="000000"/>
                  </a:outerShdw>
                </a:effectLst>
                <a:latin typeface="Calibri" pitchFamily="34" charset="0"/>
              </a:rPr>
              <a:t>opx is not consumed (increases relatively because cpx decreases) </a:t>
            </a:r>
            <a:r>
              <a:rPr lang="en-GB" sz="3200" dirty="0">
                <a:solidFill>
                  <a:srgbClr val="FFFF00"/>
                </a:solidFill>
                <a:effectLst>
                  <a:outerShdw blurRad="38100" dist="38100" dir="2700000" algn="tl">
                    <a:srgbClr val="000000"/>
                  </a:outerShdw>
                </a:effectLst>
                <a:latin typeface="Calibri" pitchFamily="34" charset="0"/>
              </a:rPr>
              <a:t>during melting (at least at P &gt;17 kbar).</a:t>
            </a:r>
          </a:p>
        </p:txBody>
      </p:sp>
      <p:sp>
        <p:nvSpPr>
          <p:cNvPr id="967686" name="Text Box 6"/>
          <p:cNvSpPr txBox="1">
            <a:spLocks noChangeArrowheads="1"/>
          </p:cNvSpPr>
          <p:nvPr/>
        </p:nvSpPr>
        <p:spPr bwMode="auto">
          <a:xfrm>
            <a:off x="0" y="677863"/>
            <a:ext cx="9142413" cy="579437"/>
          </a:xfrm>
          <a:prstGeom prst="rect">
            <a:avLst/>
          </a:prstGeom>
          <a:noFill/>
          <a:ln w="9525" algn="ctr">
            <a:noFill/>
            <a:miter lim="800000"/>
            <a:headEnd/>
            <a:tailEnd/>
          </a:ln>
          <a:effectLst/>
        </p:spPr>
        <p:txBody>
          <a:bodyPr>
            <a:spAutoFit/>
          </a:bodyPr>
          <a:lstStyle/>
          <a:p>
            <a:pPr algn="ctr">
              <a:spcBef>
                <a:spcPct val="50000"/>
              </a:spcBef>
              <a:defRPr/>
            </a:pPr>
            <a:r>
              <a:rPr lang="en-GB" sz="3200">
                <a:solidFill>
                  <a:schemeClr val="bg1"/>
                </a:solidFill>
                <a:effectLst>
                  <a:outerShdw blurRad="38100" dist="38100" dir="2700000" algn="tl">
                    <a:srgbClr val="000000"/>
                  </a:outerShdw>
                </a:effectLst>
                <a:latin typeface="Calibri" pitchFamily="34" charset="0"/>
              </a:rPr>
              <a:t>Polybaric, near-fractional melting of lherzolite</a:t>
            </a:r>
          </a:p>
        </p:txBody>
      </p:sp>
      <p:grpSp>
        <p:nvGrpSpPr>
          <p:cNvPr id="62470" name="Group 7"/>
          <p:cNvGrpSpPr>
            <a:grpSpLocks/>
          </p:cNvGrpSpPr>
          <p:nvPr/>
        </p:nvGrpSpPr>
        <p:grpSpPr bwMode="auto">
          <a:xfrm>
            <a:off x="4037013" y="1401763"/>
            <a:ext cx="5105400" cy="4810125"/>
            <a:chOff x="2543" y="883"/>
            <a:chExt cx="3216" cy="3030"/>
          </a:xfrm>
        </p:grpSpPr>
        <p:pic>
          <p:nvPicPr>
            <p:cNvPr id="62471" name="Picture 8"/>
            <p:cNvPicPr>
              <a:picLocks noChangeAspect="1" noChangeArrowheads="1"/>
            </p:cNvPicPr>
            <p:nvPr/>
          </p:nvPicPr>
          <p:blipFill>
            <a:blip r:embed="rId3" cstate="print"/>
            <a:srcRect/>
            <a:stretch>
              <a:fillRect/>
            </a:stretch>
          </p:blipFill>
          <p:spPr bwMode="auto">
            <a:xfrm>
              <a:off x="2543" y="883"/>
              <a:ext cx="3216" cy="3030"/>
            </a:xfrm>
            <a:prstGeom prst="rect">
              <a:avLst/>
            </a:prstGeom>
            <a:noFill/>
            <a:ln w="9525" algn="ctr">
              <a:noFill/>
              <a:miter lim="800000"/>
              <a:headEnd/>
              <a:tailEnd/>
            </a:ln>
          </p:spPr>
        </p:pic>
        <p:grpSp>
          <p:nvGrpSpPr>
            <p:cNvPr id="62472" name="Group 9"/>
            <p:cNvGrpSpPr>
              <a:grpSpLocks/>
            </p:cNvGrpSpPr>
            <p:nvPr/>
          </p:nvGrpSpPr>
          <p:grpSpPr bwMode="auto">
            <a:xfrm>
              <a:off x="2968" y="1413"/>
              <a:ext cx="2493" cy="616"/>
              <a:chOff x="2968" y="1413"/>
              <a:chExt cx="2493" cy="616"/>
            </a:xfrm>
          </p:grpSpPr>
          <p:sp>
            <p:nvSpPr>
              <p:cNvPr id="967690" name="AutoShape 10"/>
              <p:cNvSpPr>
                <a:spLocks noChangeArrowheads="1"/>
              </p:cNvSpPr>
              <p:nvPr/>
            </p:nvSpPr>
            <p:spPr bwMode="auto">
              <a:xfrm>
                <a:off x="2968" y="1933"/>
                <a:ext cx="95" cy="96"/>
              </a:xfrm>
              <a:prstGeom prst="triangle">
                <a:avLst>
                  <a:gd name="adj" fmla="val 50000"/>
                </a:avLst>
              </a:prstGeom>
              <a:solidFill>
                <a:srgbClr val="FF00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967691" name="AutoShape 11"/>
              <p:cNvSpPr>
                <a:spLocks noChangeArrowheads="1"/>
              </p:cNvSpPr>
              <p:nvPr/>
            </p:nvSpPr>
            <p:spPr bwMode="auto">
              <a:xfrm>
                <a:off x="3092" y="1923"/>
                <a:ext cx="95" cy="96"/>
              </a:xfrm>
              <a:prstGeom prst="triangle">
                <a:avLst>
                  <a:gd name="adj" fmla="val 50000"/>
                </a:avLst>
              </a:prstGeom>
              <a:solidFill>
                <a:srgbClr val="FF00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967692" name="AutoShape 12"/>
              <p:cNvSpPr>
                <a:spLocks noChangeArrowheads="1"/>
              </p:cNvSpPr>
              <p:nvPr/>
            </p:nvSpPr>
            <p:spPr bwMode="auto">
              <a:xfrm>
                <a:off x="3212" y="1909"/>
                <a:ext cx="95" cy="96"/>
              </a:xfrm>
              <a:prstGeom prst="triangle">
                <a:avLst>
                  <a:gd name="adj" fmla="val 50000"/>
                </a:avLst>
              </a:prstGeom>
              <a:solidFill>
                <a:srgbClr val="FF00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967693" name="AutoShape 13"/>
              <p:cNvSpPr>
                <a:spLocks noChangeArrowheads="1"/>
              </p:cNvSpPr>
              <p:nvPr/>
            </p:nvSpPr>
            <p:spPr bwMode="auto">
              <a:xfrm>
                <a:off x="3330" y="1897"/>
                <a:ext cx="95" cy="96"/>
              </a:xfrm>
              <a:prstGeom prst="triangle">
                <a:avLst>
                  <a:gd name="adj" fmla="val 50000"/>
                </a:avLst>
              </a:prstGeom>
              <a:solidFill>
                <a:srgbClr val="FF00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967694" name="AutoShape 14"/>
              <p:cNvSpPr>
                <a:spLocks noChangeArrowheads="1"/>
              </p:cNvSpPr>
              <p:nvPr/>
            </p:nvSpPr>
            <p:spPr bwMode="auto">
              <a:xfrm>
                <a:off x="3448" y="1875"/>
                <a:ext cx="95" cy="96"/>
              </a:xfrm>
              <a:prstGeom prst="triangle">
                <a:avLst>
                  <a:gd name="adj" fmla="val 50000"/>
                </a:avLst>
              </a:prstGeom>
              <a:solidFill>
                <a:srgbClr val="FF00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967695" name="AutoShape 15"/>
              <p:cNvSpPr>
                <a:spLocks noChangeArrowheads="1"/>
              </p:cNvSpPr>
              <p:nvPr/>
            </p:nvSpPr>
            <p:spPr bwMode="auto">
              <a:xfrm>
                <a:off x="3568" y="1863"/>
                <a:ext cx="95" cy="96"/>
              </a:xfrm>
              <a:prstGeom prst="triangle">
                <a:avLst>
                  <a:gd name="adj" fmla="val 50000"/>
                </a:avLst>
              </a:prstGeom>
              <a:solidFill>
                <a:srgbClr val="FF00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967696" name="AutoShape 16"/>
              <p:cNvSpPr>
                <a:spLocks noChangeArrowheads="1"/>
              </p:cNvSpPr>
              <p:nvPr/>
            </p:nvSpPr>
            <p:spPr bwMode="auto">
              <a:xfrm>
                <a:off x="3694" y="1849"/>
                <a:ext cx="95" cy="96"/>
              </a:xfrm>
              <a:prstGeom prst="triangle">
                <a:avLst>
                  <a:gd name="adj" fmla="val 50000"/>
                </a:avLst>
              </a:prstGeom>
              <a:solidFill>
                <a:srgbClr val="FF00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967697" name="AutoShape 17"/>
              <p:cNvSpPr>
                <a:spLocks noChangeArrowheads="1"/>
              </p:cNvSpPr>
              <p:nvPr/>
            </p:nvSpPr>
            <p:spPr bwMode="auto">
              <a:xfrm>
                <a:off x="3814" y="1829"/>
                <a:ext cx="95" cy="96"/>
              </a:xfrm>
              <a:prstGeom prst="triangle">
                <a:avLst>
                  <a:gd name="adj" fmla="val 50000"/>
                </a:avLst>
              </a:prstGeom>
              <a:solidFill>
                <a:srgbClr val="FF00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967698" name="AutoShape 18"/>
              <p:cNvSpPr>
                <a:spLocks noChangeArrowheads="1"/>
              </p:cNvSpPr>
              <p:nvPr/>
            </p:nvSpPr>
            <p:spPr bwMode="auto">
              <a:xfrm>
                <a:off x="3932" y="1815"/>
                <a:ext cx="95" cy="96"/>
              </a:xfrm>
              <a:prstGeom prst="triangle">
                <a:avLst>
                  <a:gd name="adj" fmla="val 50000"/>
                </a:avLst>
              </a:prstGeom>
              <a:solidFill>
                <a:srgbClr val="FF00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967699" name="AutoShape 19"/>
              <p:cNvSpPr>
                <a:spLocks noChangeArrowheads="1"/>
              </p:cNvSpPr>
              <p:nvPr/>
            </p:nvSpPr>
            <p:spPr bwMode="auto">
              <a:xfrm>
                <a:off x="4050" y="1795"/>
                <a:ext cx="95" cy="96"/>
              </a:xfrm>
              <a:prstGeom prst="triangle">
                <a:avLst>
                  <a:gd name="adj" fmla="val 50000"/>
                </a:avLst>
              </a:prstGeom>
              <a:solidFill>
                <a:srgbClr val="FF00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967700" name="AutoShape 20"/>
              <p:cNvSpPr>
                <a:spLocks noChangeArrowheads="1"/>
              </p:cNvSpPr>
              <p:nvPr/>
            </p:nvSpPr>
            <p:spPr bwMode="auto">
              <a:xfrm>
                <a:off x="4166" y="1773"/>
                <a:ext cx="95" cy="96"/>
              </a:xfrm>
              <a:prstGeom prst="triangle">
                <a:avLst>
                  <a:gd name="adj" fmla="val 50000"/>
                </a:avLst>
              </a:prstGeom>
              <a:solidFill>
                <a:srgbClr val="FF00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967701" name="AutoShape 21"/>
              <p:cNvSpPr>
                <a:spLocks noChangeArrowheads="1"/>
              </p:cNvSpPr>
              <p:nvPr/>
            </p:nvSpPr>
            <p:spPr bwMode="auto">
              <a:xfrm>
                <a:off x="4284" y="1753"/>
                <a:ext cx="95" cy="96"/>
              </a:xfrm>
              <a:prstGeom prst="triangle">
                <a:avLst>
                  <a:gd name="adj" fmla="val 50000"/>
                </a:avLst>
              </a:prstGeom>
              <a:solidFill>
                <a:srgbClr val="FF00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967702" name="AutoShape 22"/>
              <p:cNvSpPr>
                <a:spLocks noChangeArrowheads="1"/>
              </p:cNvSpPr>
              <p:nvPr/>
            </p:nvSpPr>
            <p:spPr bwMode="auto">
              <a:xfrm>
                <a:off x="4410" y="1727"/>
                <a:ext cx="95" cy="96"/>
              </a:xfrm>
              <a:prstGeom prst="triangle">
                <a:avLst>
                  <a:gd name="adj" fmla="val 50000"/>
                </a:avLst>
              </a:prstGeom>
              <a:solidFill>
                <a:srgbClr val="FF00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967703" name="AutoShape 23"/>
              <p:cNvSpPr>
                <a:spLocks noChangeArrowheads="1"/>
              </p:cNvSpPr>
              <p:nvPr/>
            </p:nvSpPr>
            <p:spPr bwMode="auto">
              <a:xfrm>
                <a:off x="4526" y="1707"/>
                <a:ext cx="95" cy="96"/>
              </a:xfrm>
              <a:prstGeom prst="triangle">
                <a:avLst>
                  <a:gd name="adj" fmla="val 50000"/>
                </a:avLst>
              </a:prstGeom>
              <a:solidFill>
                <a:srgbClr val="FF00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967704" name="AutoShape 24"/>
              <p:cNvSpPr>
                <a:spLocks noChangeArrowheads="1"/>
              </p:cNvSpPr>
              <p:nvPr/>
            </p:nvSpPr>
            <p:spPr bwMode="auto">
              <a:xfrm>
                <a:off x="4648" y="1683"/>
                <a:ext cx="95" cy="96"/>
              </a:xfrm>
              <a:prstGeom prst="triangle">
                <a:avLst>
                  <a:gd name="adj" fmla="val 50000"/>
                </a:avLst>
              </a:prstGeom>
              <a:solidFill>
                <a:srgbClr val="FF00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967705" name="AutoShape 25"/>
              <p:cNvSpPr>
                <a:spLocks noChangeArrowheads="1"/>
              </p:cNvSpPr>
              <p:nvPr/>
            </p:nvSpPr>
            <p:spPr bwMode="auto">
              <a:xfrm>
                <a:off x="4768" y="1665"/>
                <a:ext cx="95" cy="96"/>
              </a:xfrm>
              <a:prstGeom prst="triangle">
                <a:avLst>
                  <a:gd name="adj" fmla="val 50000"/>
                </a:avLst>
              </a:prstGeom>
              <a:solidFill>
                <a:srgbClr val="FF00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967706" name="AutoShape 26"/>
              <p:cNvSpPr>
                <a:spLocks noChangeArrowheads="1"/>
              </p:cNvSpPr>
              <p:nvPr/>
            </p:nvSpPr>
            <p:spPr bwMode="auto">
              <a:xfrm>
                <a:off x="4884" y="1657"/>
                <a:ext cx="95" cy="96"/>
              </a:xfrm>
              <a:prstGeom prst="triangle">
                <a:avLst>
                  <a:gd name="adj" fmla="val 50000"/>
                </a:avLst>
              </a:prstGeom>
              <a:solidFill>
                <a:srgbClr val="FF00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967707" name="AutoShape 27"/>
              <p:cNvSpPr>
                <a:spLocks noChangeArrowheads="1"/>
              </p:cNvSpPr>
              <p:nvPr/>
            </p:nvSpPr>
            <p:spPr bwMode="auto">
              <a:xfrm>
                <a:off x="5002" y="1511"/>
                <a:ext cx="95" cy="96"/>
              </a:xfrm>
              <a:prstGeom prst="triangle">
                <a:avLst>
                  <a:gd name="adj" fmla="val 50000"/>
                </a:avLst>
              </a:prstGeom>
              <a:solidFill>
                <a:srgbClr val="FF00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967708" name="AutoShape 28"/>
              <p:cNvSpPr>
                <a:spLocks noChangeArrowheads="1"/>
              </p:cNvSpPr>
              <p:nvPr/>
            </p:nvSpPr>
            <p:spPr bwMode="auto">
              <a:xfrm>
                <a:off x="5128" y="1477"/>
                <a:ext cx="95" cy="96"/>
              </a:xfrm>
              <a:prstGeom prst="triangle">
                <a:avLst>
                  <a:gd name="adj" fmla="val 50000"/>
                </a:avLst>
              </a:prstGeom>
              <a:solidFill>
                <a:srgbClr val="FF00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967709" name="AutoShape 29"/>
              <p:cNvSpPr>
                <a:spLocks noChangeArrowheads="1"/>
              </p:cNvSpPr>
              <p:nvPr/>
            </p:nvSpPr>
            <p:spPr bwMode="auto">
              <a:xfrm>
                <a:off x="5244" y="1447"/>
                <a:ext cx="95" cy="96"/>
              </a:xfrm>
              <a:prstGeom prst="triangle">
                <a:avLst>
                  <a:gd name="adj" fmla="val 50000"/>
                </a:avLst>
              </a:prstGeom>
              <a:solidFill>
                <a:srgbClr val="FF00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967710" name="AutoShape 30"/>
              <p:cNvSpPr>
                <a:spLocks noChangeArrowheads="1"/>
              </p:cNvSpPr>
              <p:nvPr/>
            </p:nvSpPr>
            <p:spPr bwMode="auto">
              <a:xfrm>
                <a:off x="5366" y="1413"/>
                <a:ext cx="95" cy="96"/>
              </a:xfrm>
              <a:prstGeom prst="triangle">
                <a:avLst>
                  <a:gd name="adj" fmla="val 50000"/>
                </a:avLst>
              </a:prstGeom>
              <a:solidFill>
                <a:srgbClr val="FF00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grpSp>
        <p:sp>
          <p:nvSpPr>
            <p:cNvPr id="967711" name="Oval 31"/>
            <p:cNvSpPr>
              <a:spLocks noChangeArrowheads="1"/>
            </p:cNvSpPr>
            <p:nvPr/>
          </p:nvSpPr>
          <p:spPr bwMode="auto">
            <a:xfrm>
              <a:off x="4407" y="3019"/>
              <a:ext cx="100" cy="103"/>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grpSp>
          <p:nvGrpSpPr>
            <p:cNvPr id="62474" name="Group 32"/>
            <p:cNvGrpSpPr>
              <a:grpSpLocks/>
            </p:cNvGrpSpPr>
            <p:nvPr/>
          </p:nvGrpSpPr>
          <p:grpSpPr bwMode="auto">
            <a:xfrm>
              <a:off x="2973" y="2803"/>
              <a:ext cx="2491" cy="352"/>
              <a:chOff x="2973" y="2803"/>
              <a:chExt cx="2491" cy="352"/>
            </a:xfrm>
          </p:grpSpPr>
          <p:sp>
            <p:nvSpPr>
              <p:cNvPr id="967713" name="Rectangle 33"/>
              <p:cNvSpPr>
                <a:spLocks noChangeArrowheads="1"/>
              </p:cNvSpPr>
              <p:nvPr/>
            </p:nvSpPr>
            <p:spPr bwMode="auto">
              <a:xfrm>
                <a:off x="2973" y="3059"/>
                <a:ext cx="91" cy="96"/>
              </a:xfrm>
              <a:prstGeom prst="rect">
                <a:avLst/>
              </a:prstGeom>
              <a:solidFill>
                <a:srgbClr val="00CC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967714" name="Rectangle 34"/>
              <p:cNvSpPr>
                <a:spLocks noChangeArrowheads="1"/>
              </p:cNvSpPr>
              <p:nvPr/>
            </p:nvSpPr>
            <p:spPr bwMode="auto">
              <a:xfrm>
                <a:off x="3095" y="3017"/>
                <a:ext cx="91" cy="96"/>
              </a:xfrm>
              <a:prstGeom prst="rect">
                <a:avLst/>
              </a:prstGeom>
              <a:solidFill>
                <a:srgbClr val="00CC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967715" name="Rectangle 35"/>
              <p:cNvSpPr>
                <a:spLocks noChangeArrowheads="1"/>
              </p:cNvSpPr>
              <p:nvPr/>
            </p:nvSpPr>
            <p:spPr bwMode="auto">
              <a:xfrm>
                <a:off x="3213" y="2985"/>
                <a:ext cx="91" cy="96"/>
              </a:xfrm>
              <a:prstGeom prst="rect">
                <a:avLst/>
              </a:prstGeom>
              <a:solidFill>
                <a:srgbClr val="00CC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967716" name="Rectangle 36"/>
              <p:cNvSpPr>
                <a:spLocks noChangeArrowheads="1"/>
              </p:cNvSpPr>
              <p:nvPr/>
            </p:nvSpPr>
            <p:spPr bwMode="auto">
              <a:xfrm>
                <a:off x="3337" y="2953"/>
                <a:ext cx="91" cy="96"/>
              </a:xfrm>
              <a:prstGeom prst="rect">
                <a:avLst/>
              </a:prstGeom>
              <a:solidFill>
                <a:srgbClr val="00CC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967717" name="Rectangle 37"/>
              <p:cNvSpPr>
                <a:spLocks noChangeArrowheads="1"/>
              </p:cNvSpPr>
              <p:nvPr/>
            </p:nvSpPr>
            <p:spPr bwMode="auto">
              <a:xfrm>
                <a:off x="3451" y="2929"/>
                <a:ext cx="91" cy="96"/>
              </a:xfrm>
              <a:prstGeom prst="rect">
                <a:avLst/>
              </a:prstGeom>
              <a:solidFill>
                <a:srgbClr val="00CC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967718" name="Rectangle 38"/>
              <p:cNvSpPr>
                <a:spLocks noChangeArrowheads="1"/>
              </p:cNvSpPr>
              <p:nvPr/>
            </p:nvSpPr>
            <p:spPr bwMode="auto">
              <a:xfrm>
                <a:off x="3571" y="2903"/>
                <a:ext cx="91" cy="96"/>
              </a:xfrm>
              <a:prstGeom prst="rect">
                <a:avLst/>
              </a:prstGeom>
              <a:solidFill>
                <a:srgbClr val="00CC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967719" name="Rectangle 39"/>
              <p:cNvSpPr>
                <a:spLocks noChangeArrowheads="1"/>
              </p:cNvSpPr>
              <p:nvPr/>
            </p:nvSpPr>
            <p:spPr bwMode="auto">
              <a:xfrm>
                <a:off x="3693" y="2883"/>
                <a:ext cx="91" cy="96"/>
              </a:xfrm>
              <a:prstGeom prst="rect">
                <a:avLst/>
              </a:prstGeom>
              <a:solidFill>
                <a:srgbClr val="00CC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967720" name="Rectangle 40"/>
              <p:cNvSpPr>
                <a:spLocks noChangeArrowheads="1"/>
              </p:cNvSpPr>
              <p:nvPr/>
            </p:nvSpPr>
            <p:spPr bwMode="auto">
              <a:xfrm>
                <a:off x="3817" y="2853"/>
                <a:ext cx="91" cy="96"/>
              </a:xfrm>
              <a:prstGeom prst="rect">
                <a:avLst/>
              </a:prstGeom>
              <a:solidFill>
                <a:srgbClr val="00CC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967721" name="Rectangle 41"/>
              <p:cNvSpPr>
                <a:spLocks noChangeArrowheads="1"/>
              </p:cNvSpPr>
              <p:nvPr/>
            </p:nvSpPr>
            <p:spPr bwMode="auto">
              <a:xfrm>
                <a:off x="3935" y="2837"/>
                <a:ext cx="91" cy="96"/>
              </a:xfrm>
              <a:prstGeom prst="rect">
                <a:avLst/>
              </a:prstGeom>
              <a:solidFill>
                <a:srgbClr val="00CC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967722" name="Rectangle 42"/>
              <p:cNvSpPr>
                <a:spLocks noChangeArrowheads="1"/>
              </p:cNvSpPr>
              <p:nvPr/>
            </p:nvSpPr>
            <p:spPr bwMode="auto">
              <a:xfrm>
                <a:off x="4057" y="2829"/>
                <a:ext cx="91" cy="96"/>
              </a:xfrm>
              <a:prstGeom prst="rect">
                <a:avLst/>
              </a:prstGeom>
              <a:solidFill>
                <a:srgbClr val="00CC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967723" name="Rectangle 43"/>
              <p:cNvSpPr>
                <a:spLocks noChangeArrowheads="1"/>
              </p:cNvSpPr>
              <p:nvPr/>
            </p:nvSpPr>
            <p:spPr bwMode="auto">
              <a:xfrm>
                <a:off x="4173" y="2813"/>
                <a:ext cx="91" cy="96"/>
              </a:xfrm>
              <a:prstGeom prst="rect">
                <a:avLst/>
              </a:prstGeom>
              <a:solidFill>
                <a:srgbClr val="00CC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967724" name="Rectangle 44"/>
              <p:cNvSpPr>
                <a:spLocks noChangeArrowheads="1"/>
              </p:cNvSpPr>
              <p:nvPr/>
            </p:nvSpPr>
            <p:spPr bwMode="auto">
              <a:xfrm>
                <a:off x="4291" y="2809"/>
                <a:ext cx="91" cy="96"/>
              </a:xfrm>
              <a:prstGeom prst="rect">
                <a:avLst/>
              </a:prstGeom>
              <a:solidFill>
                <a:srgbClr val="00CC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967725" name="Rectangle 45"/>
              <p:cNvSpPr>
                <a:spLocks noChangeArrowheads="1"/>
              </p:cNvSpPr>
              <p:nvPr/>
            </p:nvSpPr>
            <p:spPr bwMode="auto">
              <a:xfrm>
                <a:off x="4417" y="2807"/>
                <a:ext cx="91" cy="96"/>
              </a:xfrm>
              <a:prstGeom prst="rect">
                <a:avLst/>
              </a:prstGeom>
              <a:solidFill>
                <a:srgbClr val="00CC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967726" name="Rectangle 46"/>
              <p:cNvSpPr>
                <a:spLocks noChangeArrowheads="1"/>
              </p:cNvSpPr>
              <p:nvPr/>
            </p:nvSpPr>
            <p:spPr bwMode="auto">
              <a:xfrm>
                <a:off x="4537" y="2807"/>
                <a:ext cx="91" cy="96"/>
              </a:xfrm>
              <a:prstGeom prst="rect">
                <a:avLst/>
              </a:prstGeom>
              <a:solidFill>
                <a:srgbClr val="00CC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967727" name="Rectangle 47"/>
              <p:cNvSpPr>
                <a:spLocks noChangeArrowheads="1"/>
              </p:cNvSpPr>
              <p:nvPr/>
            </p:nvSpPr>
            <p:spPr bwMode="auto">
              <a:xfrm>
                <a:off x="4651" y="2803"/>
                <a:ext cx="91" cy="96"/>
              </a:xfrm>
              <a:prstGeom prst="rect">
                <a:avLst/>
              </a:prstGeom>
              <a:solidFill>
                <a:srgbClr val="00CC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967728" name="Rectangle 48"/>
              <p:cNvSpPr>
                <a:spLocks noChangeArrowheads="1"/>
              </p:cNvSpPr>
              <p:nvPr/>
            </p:nvSpPr>
            <p:spPr bwMode="auto">
              <a:xfrm>
                <a:off x="4771" y="2803"/>
                <a:ext cx="91" cy="96"/>
              </a:xfrm>
              <a:prstGeom prst="rect">
                <a:avLst/>
              </a:prstGeom>
              <a:solidFill>
                <a:srgbClr val="00CC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967729" name="Rectangle 49"/>
              <p:cNvSpPr>
                <a:spLocks noChangeArrowheads="1"/>
              </p:cNvSpPr>
              <p:nvPr/>
            </p:nvSpPr>
            <p:spPr bwMode="auto">
              <a:xfrm>
                <a:off x="4891" y="2807"/>
                <a:ext cx="91" cy="96"/>
              </a:xfrm>
              <a:prstGeom prst="rect">
                <a:avLst/>
              </a:prstGeom>
              <a:solidFill>
                <a:srgbClr val="00CC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967730" name="Rectangle 50"/>
              <p:cNvSpPr>
                <a:spLocks noChangeArrowheads="1"/>
              </p:cNvSpPr>
              <p:nvPr/>
            </p:nvSpPr>
            <p:spPr bwMode="auto">
              <a:xfrm>
                <a:off x="5007" y="2855"/>
                <a:ext cx="91" cy="96"/>
              </a:xfrm>
              <a:prstGeom prst="rect">
                <a:avLst/>
              </a:prstGeom>
              <a:solidFill>
                <a:srgbClr val="00CC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967731" name="Rectangle 51"/>
              <p:cNvSpPr>
                <a:spLocks noChangeArrowheads="1"/>
              </p:cNvSpPr>
              <p:nvPr/>
            </p:nvSpPr>
            <p:spPr bwMode="auto">
              <a:xfrm>
                <a:off x="5133" y="2875"/>
                <a:ext cx="91" cy="96"/>
              </a:xfrm>
              <a:prstGeom prst="rect">
                <a:avLst/>
              </a:prstGeom>
              <a:solidFill>
                <a:srgbClr val="00CC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967732" name="Rectangle 52"/>
              <p:cNvSpPr>
                <a:spLocks noChangeArrowheads="1"/>
              </p:cNvSpPr>
              <p:nvPr/>
            </p:nvSpPr>
            <p:spPr bwMode="auto">
              <a:xfrm>
                <a:off x="5249" y="2887"/>
                <a:ext cx="91" cy="96"/>
              </a:xfrm>
              <a:prstGeom prst="rect">
                <a:avLst/>
              </a:prstGeom>
              <a:solidFill>
                <a:srgbClr val="00CC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967733" name="Rectangle 53"/>
              <p:cNvSpPr>
                <a:spLocks noChangeArrowheads="1"/>
              </p:cNvSpPr>
              <p:nvPr/>
            </p:nvSpPr>
            <p:spPr bwMode="auto">
              <a:xfrm>
                <a:off x="5373" y="2901"/>
                <a:ext cx="91" cy="96"/>
              </a:xfrm>
              <a:prstGeom prst="rect">
                <a:avLst/>
              </a:prstGeom>
              <a:solidFill>
                <a:srgbClr val="00CC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grpSp>
        <p:sp>
          <p:nvSpPr>
            <p:cNvPr id="967734" name="AutoShape 54"/>
            <p:cNvSpPr>
              <a:spLocks noChangeArrowheads="1"/>
            </p:cNvSpPr>
            <p:nvPr/>
          </p:nvSpPr>
          <p:spPr bwMode="auto">
            <a:xfrm>
              <a:off x="2970" y="3336"/>
              <a:ext cx="104" cy="116"/>
            </a:xfrm>
            <a:prstGeom prst="diamond">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967735" name="AutoShape 55"/>
            <p:cNvSpPr>
              <a:spLocks noChangeArrowheads="1"/>
            </p:cNvSpPr>
            <p:nvPr/>
          </p:nvSpPr>
          <p:spPr bwMode="auto">
            <a:xfrm>
              <a:off x="3086" y="3332"/>
              <a:ext cx="104" cy="116"/>
            </a:xfrm>
            <a:prstGeom prst="diamond">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967736" name="AutoShape 56"/>
            <p:cNvSpPr>
              <a:spLocks noChangeArrowheads="1"/>
            </p:cNvSpPr>
            <p:nvPr/>
          </p:nvSpPr>
          <p:spPr bwMode="auto">
            <a:xfrm>
              <a:off x="3206" y="3338"/>
              <a:ext cx="104" cy="116"/>
            </a:xfrm>
            <a:prstGeom prst="diamond">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967737" name="AutoShape 57"/>
            <p:cNvSpPr>
              <a:spLocks noChangeArrowheads="1"/>
            </p:cNvSpPr>
            <p:nvPr/>
          </p:nvSpPr>
          <p:spPr bwMode="auto">
            <a:xfrm>
              <a:off x="3324" y="3340"/>
              <a:ext cx="104" cy="116"/>
            </a:xfrm>
            <a:prstGeom prst="diamond">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967738" name="AutoShape 58"/>
            <p:cNvSpPr>
              <a:spLocks noChangeArrowheads="1"/>
            </p:cNvSpPr>
            <p:nvPr/>
          </p:nvSpPr>
          <p:spPr bwMode="auto">
            <a:xfrm>
              <a:off x="3442" y="3342"/>
              <a:ext cx="104" cy="116"/>
            </a:xfrm>
            <a:prstGeom prst="diamond">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967739" name="AutoShape 59"/>
            <p:cNvSpPr>
              <a:spLocks noChangeArrowheads="1"/>
            </p:cNvSpPr>
            <p:nvPr/>
          </p:nvSpPr>
          <p:spPr bwMode="auto">
            <a:xfrm>
              <a:off x="3564" y="3344"/>
              <a:ext cx="104" cy="116"/>
            </a:xfrm>
            <a:prstGeom prst="diamond">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967740" name="AutoShape 60"/>
            <p:cNvSpPr>
              <a:spLocks noChangeArrowheads="1"/>
            </p:cNvSpPr>
            <p:nvPr/>
          </p:nvSpPr>
          <p:spPr bwMode="auto">
            <a:xfrm>
              <a:off x="3690" y="3342"/>
              <a:ext cx="104" cy="116"/>
            </a:xfrm>
            <a:prstGeom prst="diamond">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967741" name="AutoShape 61"/>
            <p:cNvSpPr>
              <a:spLocks noChangeArrowheads="1"/>
            </p:cNvSpPr>
            <p:nvPr/>
          </p:nvSpPr>
          <p:spPr bwMode="auto">
            <a:xfrm>
              <a:off x="3806" y="3350"/>
              <a:ext cx="104" cy="116"/>
            </a:xfrm>
            <a:prstGeom prst="diamond">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967742" name="AutoShape 62"/>
            <p:cNvSpPr>
              <a:spLocks noChangeArrowheads="1"/>
            </p:cNvSpPr>
            <p:nvPr/>
          </p:nvSpPr>
          <p:spPr bwMode="auto">
            <a:xfrm>
              <a:off x="3926" y="3350"/>
              <a:ext cx="104" cy="116"/>
            </a:xfrm>
            <a:prstGeom prst="diamond">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967743" name="AutoShape 63"/>
            <p:cNvSpPr>
              <a:spLocks noChangeArrowheads="1"/>
            </p:cNvSpPr>
            <p:nvPr/>
          </p:nvSpPr>
          <p:spPr bwMode="auto">
            <a:xfrm>
              <a:off x="4042" y="3358"/>
              <a:ext cx="104" cy="116"/>
            </a:xfrm>
            <a:prstGeom prst="diamond">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967744" name="AutoShape 64"/>
            <p:cNvSpPr>
              <a:spLocks noChangeArrowheads="1"/>
            </p:cNvSpPr>
            <p:nvPr/>
          </p:nvSpPr>
          <p:spPr bwMode="auto">
            <a:xfrm>
              <a:off x="4160" y="3358"/>
              <a:ext cx="104" cy="116"/>
            </a:xfrm>
            <a:prstGeom prst="diamond">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967745" name="AutoShape 65"/>
            <p:cNvSpPr>
              <a:spLocks noChangeArrowheads="1"/>
            </p:cNvSpPr>
            <p:nvPr/>
          </p:nvSpPr>
          <p:spPr bwMode="auto">
            <a:xfrm>
              <a:off x="4278" y="3358"/>
              <a:ext cx="104" cy="116"/>
            </a:xfrm>
            <a:prstGeom prst="diamond">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967746" name="AutoShape 66"/>
            <p:cNvSpPr>
              <a:spLocks noChangeArrowheads="1"/>
            </p:cNvSpPr>
            <p:nvPr/>
          </p:nvSpPr>
          <p:spPr bwMode="auto">
            <a:xfrm>
              <a:off x="4404" y="3362"/>
              <a:ext cx="104" cy="116"/>
            </a:xfrm>
            <a:prstGeom prst="diamond">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967747" name="AutoShape 67"/>
            <p:cNvSpPr>
              <a:spLocks noChangeArrowheads="1"/>
            </p:cNvSpPr>
            <p:nvPr/>
          </p:nvSpPr>
          <p:spPr bwMode="auto">
            <a:xfrm>
              <a:off x="4524" y="3360"/>
              <a:ext cx="104" cy="116"/>
            </a:xfrm>
            <a:prstGeom prst="diamond">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967748" name="AutoShape 68"/>
            <p:cNvSpPr>
              <a:spLocks noChangeArrowheads="1"/>
            </p:cNvSpPr>
            <p:nvPr/>
          </p:nvSpPr>
          <p:spPr bwMode="auto">
            <a:xfrm>
              <a:off x="4640" y="3360"/>
              <a:ext cx="104" cy="116"/>
            </a:xfrm>
            <a:prstGeom prst="diamond">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967749" name="AutoShape 69"/>
            <p:cNvSpPr>
              <a:spLocks noChangeArrowheads="1"/>
            </p:cNvSpPr>
            <p:nvPr/>
          </p:nvSpPr>
          <p:spPr bwMode="auto">
            <a:xfrm>
              <a:off x="4760" y="3362"/>
              <a:ext cx="104" cy="116"/>
            </a:xfrm>
            <a:prstGeom prst="diamond">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967750" name="AutoShape 70"/>
            <p:cNvSpPr>
              <a:spLocks noChangeArrowheads="1"/>
            </p:cNvSpPr>
            <p:nvPr/>
          </p:nvSpPr>
          <p:spPr bwMode="auto">
            <a:xfrm>
              <a:off x="4876" y="3364"/>
              <a:ext cx="104" cy="116"/>
            </a:xfrm>
            <a:prstGeom prst="diamond">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967751" name="AutoShape 71"/>
            <p:cNvSpPr>
              <a:spLocks noChangeArrowheads="1"/>
            </p:cNvSpPr>
            <p:nvPr/>
          </p:nvSpPr>
          <p:spPr bwMode="auto">
            <a:xfrm>
              <a:off x="5124" y="3248"/>
              <a:ext cx="98" cy="102"/>
            </a:xfrm>
            <a:prstGeom prst="plus">
              <a:avLst>
                <a:gd name="adj" fmla="val 25000"/>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967752" name="AutoShape 72"/>
            <p:cNvSpPr>
              <a:spLocks noChangeArrowheads="1"/>
            </p:cNvSpPr>
            <p:nvPr/>
          </p:nvSpPr>
          <p:spPr bwMode="auto">
            <a:xfrm>
              <a:off x="5246" y="3230"/>
              <a:ext cx="98" cy="102"/>
            </a:xfrm>
            <a:prstGeom prst="plus">
              <a:avLst>
                <a:gd name="adj" fmla="val 25000"/>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967753" name="AutoShape 73"/>
            <p:cNvSpPr>
              <a:spLocks noChangeArrowheads="1"/>
            </p:cNvSpPr>
            <p:nvPr/>
          </p:nvSpPr>
          <p:spPr bwMode="auto">
            <a:xfrm>
              <a:off x="5364" y="3222"/>
              <a:ext cx="98" cy="102"/>
            </a:xfrm>
            <a:prstGeom prst="plus">
              <a:avLst>
                <a:gd name="adj" fmla="val 25000"/>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967754" name="AutoShape 74"/>
            <p:cNvSpPr>
              <a:spLocks noChangeArrowheads="1"/>
            </p:cNvSpPr>
            <p:nvPr/>
          </p:nvSpPr>
          <p:spPr bwMode="auto">
            <a:xfrm>
              <a:off x="5004" y="3272"/>
              <a:ext cx="98" cy="102"/>
            </a:xfrm>
            <a:prstGeom prst="plus">
              <a:avLst>
                <a:gd name="adj" fmla="val 25000"/>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grpSp>
          <p:nvGrpSpPr>
            <p:cNvPr id="62496" name="Group 75"/>
            <p:cNvGrpSpPr>
              <a:grpSpLocks/>
            </p:cNvGrpSpPr>
            <p:nvPr/>
          </p:nvGrpSpPr>
          <p:grpSpPr bwMode="auto">
            <a:xfrm>
              <a:off x="2965" y="2585"/>
              <a:ext cx="2506" cy="939"/>
              <a:chOff x="2965" y="2585"/>
              <a:chExt cx="2506" cy="939"/>
            </a:xfrm>
          </p:grpSpPr>
          <p:sp>
            <p:nvSpPr>
              <p:cNvPr id="967756" name="Oval 76"/>
              <p:cNvSpPr>
                <a:spLocks noChangeArrowheads="1"/>
              </p:cNvSpPr>
              <p:nvPr/>
            </p:nvSpPr>
            <p:spPr bwMode="auto">
              <a:xfrm>
                <a:off x="5005" y="3293"/>
                <a:ext cx="100" cy="103"/>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grpSp>
            <p:nvGrpSpPr>
              <p:cNvPr id="62498" name="Group 77"/>
              <p:cNvGrpSpPr>
                <a:grpSpLocks/>
              </p:cNvGrpSpPr>
              <p:nvPr/>
            </p:nvGrpSpPr>
            <p:grpSpPr bwMode="auto">
              <a:xfrm>
                <a:off x="2965" y="2585"/>
                <a:ext cx="2506" cy="939"/>
                <a:chOff x="2965" y="2585"/>
                <a:chExt cx="2506" cy="939"/>
              </a:xfrm>
            </p:grpSpPr>
            <p:sp>
              <p:nvSpPr>
                <p:cNvPr id="967758" name="Oval 78"/>
                <p:cNvSpPr>
                  <a:spLocks noChangeArrowheads="1"/>
                </p:cNvSpPr>
                <p:nvPr/>
              </p:nvSpPr>
              <p:spPr bwMode="auto">
                <a:xfrm>
                  <a:off x="2965" y="2585"/>
                  <a:ext cx="100" cy="103"/>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967759" name="Oval 79"/>
                <p:cNvSpPr>
                  <a:spLocks noChangeArrowheads="1"/>
                </p:cNvSpPr>
                <p:nvPr/>
              </p:nvSpPr>
              <p:spPr bwMode="auto">
                <a:xfrm>
                  <a:off x="3085" y="2641"/>
                  <a:ext cx="100" cy="103"/>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967760" name="Oval 80"/>
                <p:cNvSpPr>
                  <a:spLocks noChangeArrowheads="1"/>
                </p:cNvSpPr>
                <p:nvPr/>
              </p:nvSpPr>
              <p:spPr bwMode="auto">
                <a:xfrm>
                  <a:off x="3213" y="2683"/>
                  <a:ext cx="100" cy="103"/>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967761" name="Oval 81"/>
                <p:cNvSpPr>
                  <a:spLocks noChangeArrowheads="1"/>
                </p:cNvSpPr>
                <p:nvPr/>
              </p:nvSpPr>
              <p:spPr bwMode="auto">
                <a:xfrm>
                  <a:off x="3331" y="2731"/>
                  <a:ext cx="100" cy="103"/>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967762" name="Oval 82"/>
                <p:cNvSpPr>
                  <a:spLocks noChangeArrowheads="1"/>
                </p:cNvSpPr>
                <p:nvPr/>
              </p:nvSpPr>
              <p:spPr bwMode="auto">
                <a:xfrm>
                  <a:off x="3449" y="2773"/>
                  <a:ext cx="100" cy="103"/>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967763" name="Oval 83"/>
                <p:cNvSpPr>
                  <a:spLocks noChangeArrowheads="1"/>
                </p:cNvSpPr>
                <p:nvPr/>
              </p:nvSpPr>
              <p:spPr bwMode="auto">
                <a:xfrm>
                  <a:off x="3569" y="2805"/>
                  <a:ext cx="100" cy="103"/>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967764" name="Oval 84"/>
                <p:cNvSpPr>
                  <a:spLocks noChangeArrowheads="1"/>
                </p:cNvSpPr>
                <p:nvPr/>
              </p:nvSpPr>
              <p:spPr bwMode="auto">
                <a:xfrm>
                  <a:off x="3683" y="2845"/>
                  <a:ext cx="100" cy="103"/>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967765" name="Oval 85"/>
                <p:cNvSpPr>
                  <a:spLocks noChangeArrowheads="1"/>
                </p:cNvSpPr>
                <p:nvPr/>
              </p:nvSpPr>
              <p:spPr bwMode="auto">
                <a:xfrm>
                  <a:off x="3803" y="2881"/>
                  <a:ext cx="100" cy="103"/>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967766" name="Oval 86"/>
                <p:cNvSpPr>
                  <a:spLocks noChangeArrowheads="1"/>
                </p:cNvSpPr>
                <p:nvPr/>
              </p:nvSpPr>
              <p:spPr bwMode="auto">
                <a:xfrm>
                  <a:off x="3929" y="2917"/>
                  <a:ext cx="100" cy="103"/>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967767" name="Oval 87"/>
                <p:cNvSpPr>
                  <a:spLocks noChangeArrowheads="1"/>
                </p:cNvSpPr>
                <p:nvPr/>
              </p:nvSpPr>
              <p:spPr bwMode="auto">
                <a:xfrm>
                  <a:off x="4047" y="2951"/>
                  <a:ext cx="100" cy="103"/>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967768" name="Oval 88"/>
                <p:cNvSpPr>
                  <a:spLocks noChangeArrowheads="1"/>
                </p:cNvSpPr>
                <p:nvPr/>
              </p:nvSpPr>
              <p:spPr bwMode="auto">
                <a:xfrm>
                  <a:off x="4167" y="2979"/>
                  <a:ext cx="100" cy="103"/>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967769" name="Oval 89"/>
                <p:cNvSpPr>
                  <a:spLocks noChangeArrowheads="1"/>
                </p:cNvSpPr>
                <p:nvPr/>
              </p:nvSpPr>
              <p:spPr bwMode="auto">
                <a:xfrm>
                  <a:off x="4287" y="3001"/>
                  <a:ext cx="100" cy="103"/>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967770" name="Oval 90"/>
                <p:cNvSpPr>
                  <a:spLocks noChangeArrowheads="1"/>
                </p:cNvSpPr>
                <p:nvPr/>
              </p:nvSpPr>
              <p:spPr bwMode="auto">
                <a:xfrm>
                  <a:off x="4519" y="3047"/>
                  <a:ext cx="100" cy="103"/>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967771" name="Oval 91"/>
                <p:cNvSpPr>
                  <a:spLocks noChangeArrowheads="1"/>
                </p:cNvSpPr>
                <p:nvPr/>
              </p:nvSpPr>
              <p:spPr bwMode="auto">
                <a:xfrm>
                  <a:off x="4647" y="3067"/>
                  <a:ext cx="100" cy="103"/>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967772" name="Oval 92"/>
                <p:cNvSpPr>
                  <a:spLocks noChangeArrowheads="1"/>
                </p:cNvSpPr>
                <p:nvPr/>
              </p:nvSpPr>
              <p:spPr bwMode="auto">
                <a:xfrm>
                  <a:off x="4765" y="3087"/>
                  <a:ext cx="100" cy="103"/>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967773" name="Oval 93"/>
                <p:cNvSpPr>
                  <a:spLocks noChangeArrowheads="1"/>
                </p:cNvSpPr>
                <p:nvPr/>
              </p:nvSpPr>
              <p:spPr bwMode="auto">
                <a:xfrm>
                  <a:off x="4883" y="3103"/>
                  <a:ext cx="100" cy="103"/>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967774" name="Oval 94"/>
                <p:cNvSpPr>
                  <a:spLocks noChangeArrowheads="1"/>
                </p:cNvSpPr>
                <p:nvPr/>
              </p:nvSpPr>
              <p:spPr bwMode="auto">
                <a:xfrm>
                  <a:off x="5121" y="3341"/>
                  <a:ext cx="100" cy="103"/>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967775" name="Oval 95"/>
                <p:cNvSpPr>
                  <a:spLocks noChangeArrowheads="1"/>
                </p:cNvSpPr>
                <p:nvPr/>
              </p:nvSpPr>
              <p:spPr bwMode="auto">
                <a:xfrm>
                  <a:off x="5241" y="3379"/>
                  <a:ext cx="100" cy="103"/>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967776" name="Oval 96"/>
                <p:cNvSpPr>
                  <a:spLocks noChangeArrowheads="1"/>
                </p:cNvSpPr>
                <p:nvPr/>
              </p:nvSpPr>
              <p:spPr bwMode="auto">
                <a:xfrm>
                  <a:off x="5371" y="3421"/>
                  <a:ext cx="100" cy="103"/>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grpSp>
        </p:grpSp>
      </p:grpSp>
      <p:sp>
        <p:nvSpPr>
          <p:cNvPr id="96" name="Text Box 5"/>
          <p:cNvSpPr txBox="1">
            <a:spLocks noChangeArrowheads="1"/>
          </p:cNvSpPr>
          <p:nvPr/>
        </p:nvSpPr>
        <p:spPr bwMode="auto">
          <a:xfrm>
            <a:off x="4765675" y="6261100"/>
            <a:ext cx="4376738" cy="304800"/>
          </a:xfrm>
          <a:prstGeom prst="rect">
            <a:avLst/>
          </a:prstGeom>
          <a:noFill/>
          <a:ln w="9525" algn="ctr">
            <a:noFill/>
            <a:miter lim="800000"/>
            <a:headEnd/>
            <a:tailEnd/>
          </a:ln>
          <a:effectLst/>
        </p:spPr>
        <p:txBody>
          <a:bodyPr wrap="square">
            <a:spAutoFit/>
          </a:bodyPr>
          <a:lstStyle/>
          <a:p>
            <a:pPr algn="r">
              <a:defRPr/>
            </a:pPr>
            <a:r>
              <a:rPr lang="it-IT" sz="1400" dirty="0" smtClean="0">
                <a:solidFill>
                  <a:schemeClr val="bg1"/>
                </a:solidFill>
                <a:effectLst>
                  <a:outerShdw blurRad="38100" dist="38100" dir="2700000" algn="tl">
                    <a:srgbClr val="000000"/>
                  </a:outerShdw>
                </a:effectLst>
                <a:latin typeface="Calibri" pitchFamily="34" charset="0"/>
              </a:rPr>
              <a:t>Walter, 1999 (J</a:t>
            </a:r>
            <a:r>
              <a:rPr lang="it-IT" sz="1400" dirty="0">
                <a:solidFill>
                  <a:schemeClr val="bg1"/>
                </a:solidFill>
                <a:effectLst>
                  <a:outerShdw blurRad="38100" dist="38100" dir="2700000" algn="tl">
                    <a:srgbClr val="000000"/>
                  </a:outerShdw>
                </a:effectLst>
                <a:latin typeface="Calibri" pitchFamily="34" charset="0"/>
              </a:rPr>
              <a:t>. </a:t>
            </a:r>
            <a:r>
              <a:rPr lang="it-IT" sz="1400" dirty="0" err="1">
                <a:solidFill>
                  <a:schemeClr val="bg1"/>
                </a:solidFill>
                <a:effectLst>
                  <a:outerShdw blurRad="38100" dist="38100" dir="2700000" algn="tl">
                    <a:srgbClr val="000000"/>
                  </a:outerShdw>
                </a:effectLst>
                <a:latin typeface="Calibri" pitchFamily="34" charset="0"/>
              </a:rPr>
              <a:t>Petrol</a:t>
            </a:r>
            <a:r>
              <a:rPr lang="it-IT" sz="1400" dirty="0">
                <a:solidFill>
                  <a:schemeClr val="bg1"/>
                </a:solidFill>
                <a:effectLst>
                  <a:outerShdw blurRad="38100" dist="38100" dir="2700000" algn="tl">
                    <a:srgbClr val="000000"/>
                  </a:outerShdw>
                </a:effectLst>
                <a:latin typeface="Calibri" pitchFamily="34" charset="0"/>
              </a:rPr>
              <a:t>.,  40, </a:t>
            </a:r>
            <a:r>
              <a:rPr lang="it-IT" sz="1400" dirty="0" smtClean="0">
                <a:solidFill>
                  <a:schemeClr val="bg1"/>
                </a:solidFill>
                <a:effectLst>
                  <a:outerShdw blurRad="38100" dist="38100" dir="2700000" algn="tl">
                    <a:srgbClr val="000000"/>
                  </a:outerShdw>
                </a:effectLst>
                <a:latin typeface="Calibri" pitchFamily="34" charset="0"/>
              </a:rPr>
              <a:t>1187-1193)</a:t>
            </a:r>
            <a:endParaRPr lang="it-IT" sz="1400" dirty="0">
              <a:solidFill>
                <a:schemeClr val="bg1"/>
              </a:solidFill>
              <a:effectLst>
                <a:outerShdw blurRad="38100" dist="38100" dir="2700000" algn="tl">
                  <a:srgbClr val="000000"/>
                </a:outerShdw>
              </a:effectLst>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67685">
                                            <p:txEl>
                                              <p:pRg st="0" end="0"/>
                                            </p:txEl>
                                          </p:spTgt>
                                        </p:tgtEl>
                                        <p:attrNameLst>
                                          <p:attrName>style.visibility</p:attrName>
                                        </p:attrNameLst>
                                      </p:cBhvr>
                                      <p:to>
                                        <p:strVal val="visible"/>
                                      </p:to>
                                    </p:set>
                                    <p:animEffect transition="in" filter="fade">
                                      <p:cBhvr>
                                        <p:cTn id="7" dur="500"/>
                                        <p:tgtEl>
                                          <p:spTgt spid="96768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67685">
                                            <p:txEl>
                                              <p:pRg st="1" end="1"/>
                                            </p:txEl>
                                          </p:spTgt>
                                        </p:tgtEl>
                                        <p:attrNameLst>
                                          <p:attrName>style.visibility</p:attrName>
                                        </p:attrNameLst>
                                      </p:cBhvr>
                                      <p:to>
                                        <p:strVal val="visible"/>
                                      </p:to>
                                    </p:set>
                                    <p:animEffect transition="in" filter="fade">
                                      <p:cBhvr>
                                        <p:cTn id="12" dur="500"/>
                                        <p:tgtEl>
                                          <p:spTgt spid="96768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7685" grpId="0" build="p"/>
    </p:bld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77218" name="Text Box 2"/>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it-IT" sz="3200">
                <a:solidFill>
                  <a:schemeClr val="bg1"/>
                </a:solidFill>
                <a:effectLst>
                  <a:outerShdw blurRad="38100" dist="38100" dir="2700000" algn="tl">
                    <a:srgbClr val="000000"/>
                  </a:outerShdw>
                </a:effectLst>
                <a:latin typeface="Calibri" pitchFamily="34" charset="0"/>
              </a:rPr>
              <a:t>How a simple mantle melts</a:t>
            </a:r>
          </a:p>
        </p:txBody>
      </p:sp>
      <p:sp>
        <p:nvSpPr>
          <p:cNvPr id="777220" name="Text Box 4"/>
          <p:cNvSpPr txBox="1">
            <a:spLocks noChangeArrowheads="1"/>
          </p:cNvSpPr>
          <p:nvPr/>
        </p:nvSpPr>
        <p:spPr bwMode="auto">
          <a:xfrm>
            <a:off x="346074" y="1419225"/>
            <a:ext cx="3751263" cy="4524315"/>
          </a:xfrm>
          <a:prstGeom prst="rect">
            <a:avLst/>
          </a:prstGeom>
          <a:noFill/>
          <a:ln w="9525" algn="ctr">
            <a:noFill/>
            <a:miter lim="800000"/>
            <a:headEnd/>
            <a:tailEnd/>
          </a:ln>
          <a:effectLst/>
        </p:spPr>
        <p:txBody>
          <a:bodyPr wrap="square">
            <a:spAutoFit/>
          </a:bodyPr>
          <a:lstStyle/>
          <a:p>
            <a:pPr>
              <a:spcBef>
                <a:spcPct val="50000"/>
              </a:spcBef>
              <a:defRPr/>
            </a:pPr>
            <a:r>
              <a:rPr lang="en-GB" sz="3200" dirty="0">
                <a:solidFill>
                  <a:srgbClr val="FFFF00"/>
                </a:solidFill>
                <a:effectLst>
                  <a:outerShdw blurRad="38100" dist="38100" dir="2700000" algn="tl">
                    <a:srgbClr val="000000"/>
                  </a:outerShdw>
                </a:effectLst>
                <a:latin typeface="Calibri" pitchFamily="34" charset="0"/>
              </a:rPr>
              <a:t>Another difference:</a:t>
            </a:r>
          </a:p>
          <a:p>
            <a:pPr>
              <a:spcBef>
                <a:spcPct val="50000"/>
              </a:spcBef>
              <a:defRPr/>
            </a:pPr>
            <a:r>
              <a:rPr lang="en-GB" sz="3200" dirty="0">
                <a:solidFill>
                  <a:srgbClr val="FFFF00"/>
                </a:solidFill>
                <a:effectLst>
                  <a:outerShdw blurRad="38100" dist="38100" dir="2700000" algn="tl">
                    <a:srgbClr val="000000"/>
                  </a:outerShdw>
                </a:effectLst>
                <a:latin typeface="Calibri" pitchFamily="34" charset="0"/>
              </a:rPr>
              <a:t>According to </a:t>
            </a:r>
            <a:r>
              <a:rPr lang="en-GB" sz="3200" dirty="0" err="1">
                <a:solidFill>
                  <a:srgbClr val="FFFF00"/>
                </a:solidFill>
                <a:effectLst>
                  <a:outerShdw blurRad="38100" dist="38100" dir="2700000" algn="tl">
                    <a:srgbClr val="000000"/>
                  </a:outerShdw>
                </a:effectLst>
                <a:latin typeface="Calibri" pitchFamily="34" charset="0"/>
              </a:rPr>
              <a:t>Niu</a:t>
            </a:r>
            <a:r>
              <a:rPr lang="en-GB" sz="3200" dirty="0">
                <a:solidFill>
                  <a:srgbClr val="FFFF00"/>
                </a:solidFill>
                <a:effectLst>
                  <a:outerShdw blurRad="38100" dist="38100" dir="2700000" algn="tl">
                    <a:srgbClr val="000000"/>
                  </a:outerShdw>
                </a:effectLst>
                <a:latin typeface="Calibri" pitchFamily="34" charset="0"/>
              </a:rPr>
              <a:t> </a:t>
            </a:r>
            <a:r>
              <a:rPr lang="en-GB" sz="3200" dirty="0">
                <a:solidFill>
                  <a:schemeClr val="bg1"/>
                </a:solidFill>
                <a:effectLst>
                  <a:outerShdw blurRad="38100" dist="38100" dir="2700000" algn="tl">
                    <a:srgbClr val="000000"/>
                  </a:outerShdw>
                </a:effectLst>
                <a:latin typeface="Calibri" pitchFamily="34" charset="0"/>
              </a:rPr>
              <a:t>opx is consumed more than cpx</a:t>
            </a:r>
            <a:r>
              <a:rPr lang="en-GB" sz="3200" dirty="0">
                <a:solidFill>
                  <a:srgbClr val="FFFF00"/>
                </a:solidFill>
                <a:effectLst>
                  <a:outerShdw blurRad="38100" dist="38100" dir="2700000" algn="tl">
                    <a:srgbClr val="000000"/>
                  </a:outerShdw>
                </a:effectLst>
                <a:latin typeface="Calibri" pitchFamily="34" charset="0"/>
              </a:rPr>
              <a:t>.</a:t>
            </a:r>
          </a:p>
          <a:p>
            <a:pPr>
              <a:spcBef>
                <a:spcPct val="50000"/>
              </a:spcBef>
              <a:defRPr/>
            </a:pPr>
            <a:r>
              <a:rPr lang="en-GB" sz="3200" dirty="0">
                <a:solidFill>
                  <a:srgbClr val="FFFF00"/>
                </a:solidFill>
                <a:effectLst>
                  <a:outerShdw blurRad="38100" dist="38100" dir="2700000" algn="tl">
                    <a:srgbClr val="000000"/>
                  </a:outerShdw>
                </a:effectLst>
                <a:latin typeface="Calibri" pitchFamily="34" charset="0"/>
              </a:rPr>
              <a:t>According to Walter </a:t>
            </a:r>
            <a:r>
              <a:rPr lang="en-GB" sz="3200" dirty="0">
                <a:solidFill>
                  <a:schemeClr val="bg1"/>
                </a:solidFill>
                <a:effectLst>
                  <a:outerShdw blurRad="38100" dist="38100" dir="2700000" algn="tl">
                    <a:srgbClr val="000000"/>
                  </a:outerShdw>
                </a:effectLst>
                <a:latin typeface="Calibri" pitchFamily="34" charset="0"/>
              </a:rPr>
              <a:t>opx is consumed less than cpx </a:t>
            </a:r>
            <a:r>
              <a:rPr lang="en-GB" sz="3200" dirty="0">
                <a:solidFill>
                  <a:srgbClr val="FFFF00"/>
                </a:solidFill>
                <a:effectLst>
                  <a:outerShdw blurRad="38100" dist="38100" dir="2700000" algn="tl">
                    <a:srgbClr val="000000"/>
                  </a:outerShdw>
                </a:effectLst>
                <a:latin typeface="Calibri" pitchFamily="34" charset="0"/>
              </a:rPr>
              <a:t>(at  P 17-10 kbar).</a:t>
            </a:r>
          </a:p>
        </p:txBody>
      </p:sp>
      <p:sp>
        <p:nvSpPr>
          <p:cNvPr id="777221" name="Text Box 5"/>
          <p:cNvSpPr txBox="1">
            <a:spLocks noChangeArrowheads="1"/>
          </p:cNvSpPr>
          <p:nvPr/>
        </p:nvSpPr>
        <p:spPr bwMode="auto">
          <a:xfrm>
            <a:off x="0" y="677863"/>
            <a:ext cx="9142413" cy="579437"/>
          </a:xfrm>
          <a:prstGeom prst="rect">
            <a:avLst/>
          </a:prstGeom>
          <a:noFill/>
          <a:ln w="9525" algn="ctr">
            <a:noFill/>
            <a:miter lim="800000"/>
            <a:headEnd/>
            <a:tailEnd/>
          </a:ln>
          <a:effectLst/>
        </p:spPr>
        <p:txBody>
          <a:bodyPr>
            <a:spAutoFit/>
          </a:bodyPr>
          <a:lstStyle/>
          <a:p>
            <a:pPr algn="ctr">
              <a:spcBef>
                <a:spcPct val="50000"/>
              </a:spcBef>
              <a:defRPr/>
            </a:pPr>
            <a:r>
              <a:rPr lang="en-GB" sz="3200">
                <a:solidFill>
                  <a:schemeClr val="bg1"/>
                </a:solidFill>
                <a:effectLst>
                  <a:outerShdw blurRad="38100" dist="38100" dir="2700000" algn="tl">
                    <a:srgbClr val="000000"/>
                  </a:outerShdw>
                </a:effectLst>
                <a:latin typeface="Calibri" pitchFamily="34" charset="0"/>
              </a:rPr>
              <a:t>Polybaric, near-fractional melting of lherzolite</a:t>
            </a:r>
          </a:p>
        </p:txBody>
      </p:sp>
      <p:pic>
        <p:nvPicPr>
          <p:cNvPr id="63494" name="Picture 8"/>
          <p:cNvPicPr>
            <a:picLocks noChangeAspect="1" noChangeArrowheads="1"/>
          </p:cNvPicPr>
          <p:nvPr/>
        </p:nvPicPr>
        <p:blipFill>
          <a:blip r:embed="rId3" cstate="print"/>
          <a:srcRect/>
          <a:stretch>
            <a:fillRect/>
          </a:stretch>
        </p:blipFill>
        <p:spPr bwMode="auto">
          <a:xfrm>
            <a:off x="4037013" y="1401763"/>
            <a:ext cx="5105400" cy="4810125"/>
          </a:xfrm>
          <a:prstGeom prst="rect">
            <a:avLst/>
          </a:prstGeom>
          <a:noFill/>
          <a:ln w="9525" algn="ctr">
            <a:noFill/>
            <a:miter lim="800000"/>
            <a:headEnd/>
            <a:tailEnd/>
          </a:ln>
        </p:spPr>
      </p:pic>
      <p:grpSp>
        <p:nvGrpSpPr>
          <p:cNvPr id="63495" name="Group 9"/>
          <p:cNvGrpSpPr>
            <a:grpSpLocks/>
          </p:cNvGrpSpPr>
          <p:nvPr/>
        </p:nvGrpSpPr>
        <p:grpSpPr bwMode="auto">
          <a:xfrm>
            <a:off x="4711700" y="2243138"/>
            <a:ext cx="3957638" cy="977900"/>
            <a:chOff x="2968" y="1413"/>
            <a:chExt cx="2493" cy="616"/>
          </a:xfrm>
        </p:grpSpPr>
        <p:sp>
          <p:nvSpPr>
            <p:cNvPr id="777226" name="AutoShape 10"/>
            <p:cNvSpPr>
              <a:spLocks noChangeArrowheads="1"/>
            </p:cNvSpPr>
            <p:nvPr/>
          </p:nvSpPr>
          <p:spPr bwMode="auto">
            <a:xfrm>
              <a:off x="2968" y="1933"/>
              <a:ext cx="95" cy="96"/>
            </a:xfrm>
            <a:prstGeom prst="triangle">
              <a:avLst>
                <a:gd name="adj" fmla="val 50000"/>
              </a:avLst>
            </a:prstGeom>
            <a:solidFill>
              <a:srgbClr val="FF00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7227" name="AutoShape 11"/>
            <p:cNvSpPr>
              <a:spLocks noChangeArrowheads="1"/>
            </p:cNvSpPr>
            <p:nvPr/>
          </p:nvSpPr>
          <p:spPr bwMode="auto">
            <a:xfrm>
              <a:off x="3092" y="1923"/>
              <a:ext cx="95" cy="96"/>
            </a:xfrm>
            <a:prstGeom prst="triangle">
              <a:avLst>
                <a:gd name="adj" fmla="val 50000"/>
              </a:avLst>
            </a:prstGeom>
            <a:solidFill>
              <a:srgbClr val="FF00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7228" name="AutoShape 12"/>
            <p:cNvSpPr>
              <a:spLocks noChangeArrowheads="1"/>
            </p:cNvSpPr>
            <p:nvPr/>
          </p:nvSpPr>
          <p:spPr bwMode="auto">
            <a:xfrm>
              <a:off x="3212" y="1909"/>
              <a:ext cx="95" cy="96"/>
            </a:xfrm>
            <a:prstGeom prst="triangle">
              <a:avLst>
                <a:gd name="adj" fmla="val 50000"/>
              </a:avLst>
            </a:prstGeom>
            <a:solidFill>
              <a:srgbClr val="FF00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7229" name="AutoShape 13"/>
            <p:cNvSpPr>
              <a:spLocks noChangeArrowheads="1"/>
            </p:cNvSpPr>
            <p:nvPr/>
          </p:nvSpPr>
          <p:spPr bwMode="auto">
            <a:xfrm>
              <a:off x="3330" y="1897"/>
              <a:ext cx="95" cy="96"/>
            </a:xfrm>
            <a:prstGeom prst="triangle">
              <a:avLst>
                <a:gd name="adj" fmla="val 50000"/>
              </a:avLst>
            </a:prstGeom>
            <a:solidFill>
              <a:srgbClr val="FF00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7230" name="AutoShape 14"/>
            <p:cNvSpPr>
              <a:spLocks noChangeArrowheads="1"/>
            </p:cNvSpPr>
            <p:nvPr/>
          </p:nvSpPr>
          <p:spPr bwMode="auto">
            <a:xfrm>
              <a:off x="3448" y="1875"/>
              <a:ext cx="95" cy="96"/>
            </a:xfrm>
            <a:prstGeom prst="triangle">
              <a:avLst>
                <a:gd name="adj" fmla="val 50000"/>
              </a:avLst>
            </a:prstGeom>
            <a:solidFill>
              <a:srgbClr val="FF00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7231" name="AutoShape 15"/>
            <p:cNvSpPr>
              <a:spLocks noChangeArrowheads="1"/>
            </p:cNvSpPr>
            <p:nvPr/>
          </p:nvSpPr>
          <p:spPr bwMode="auto">
            <a:xfrm>
              <a:off x="3568" y="1863"/>
              <a:ext cx="95" cy="96"/>
            </a:xfrm>
            <a:prstGeom prst="triangle">
              <a:avLst>
                <a:gd name="adj" fmla="val 50000"/>
              </a:avLst>
            </a:prstGeom>
            <a:solidFill>
              <a:srgbClr val="FF00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7232" name="AutoShape 16"/>
            <p:cNvSpPr>
              <a:spLocks noChangeArrowheads="1"/>
            </p:cNvSpPr>
            <p:nvPr/>
          </p:nvSpPr>
          <p:spPr bwMode="auto">
            <a:xfrm>
              <a:off x="3694" y="1849"/>
              <a:ext cx="95" cy="96"/>
            </a:xfrm>
            <a:prstGeom prst="triangle">
              <a:avLst>
                <a:gd name="adj" fmla="val 50000"/>
              </a:avLst>
            </a:prstGeom>
            <a:solidFill>
              <a:srgbClr val="FF00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7233" name="AutoShape 17"/>
            <p:cNvSpPr>
              <a:spLocks noChangeArrowheads="1"/>
            </p:cNvSpPr>
            <p:nvPr/>
          </p:nvSpPr>
          <p:spPr bwMode="auto">
            <a:xfrm>
              <a:off x="3814" y="1829"/>
              <a:ext cx="95" cy="96"/>
            </a:xfrm>
            <a:prstGeom prst="triangle">
              <a:avLst>
                <a:gd name="adj" fmla="val 50000"/>
              </a:avLst>
            </a:prstGeom>
            <a:solidFill>
              <a:srgbClr val="FF00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7234" name="AutoShape 18"/>
            <p:cNvSpPr>
              <a:spLocks noChangeArrowheads="1"/>
            </p:cNvSpPr>
            <p:nvPr/>
          </p:nvSpPr>
          <p:spPr bwMode="auto">
            <a:xfrm>
              <a:off x="3932" y="1815"/>
              <a:ext cx="95" cy="96"/>
            </a:xfrm>
            <a:prstGeom prst="triangle">
              <a:avLst>
                <a:gd name="adj" fmla="val 50000"/>
              </a:avLst>
            </a:prstGeom>
            <a:solidFill>
              <a:srgbClr val="FF00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7235" name="AutoShape 19"/>
            <p:cNvSpPr>
              <a:spLocks noChangeArrowheads="1"/>
            </p:cNvSpPr>
            <p:nvPr/>
          </p:nvSpPr>
          <p:spPr bwMode="auto">
            <a:xfrm>
              <a:off x="4050" y="1795"/>
              <a:ext cx="95" cy="96"/>
            </a:xfrm>
            <a:prstGeom prst="triangle">
              <a:avLst>
                <a:gd name="adj" fmla="val 50000"/>
              </a:avLst>
            </a:prstGeom>
            <a:solidFill>
              <a:srgbClr val="FF00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7236" name="AutoShape 20"/>
            <p:cNvSpPr>
              <a:spLocks noChangeArrowheads="1"/>
            </p:cNvSpPr>
            <p:nvPr/>
          </p:nvSpPr>
          <p:spPr bwMode="auto">
            <a:xfrm>
              <a:off x="4166" y="1773"/>
              <a:ext cx="95" cy="96"/>
            </a:xfrm>
            <a:prstGeom prst="triangle">
              <a:avLst>
                <a:gd name="adj" fmla="val 50000"/>
              </a:avLst>
            </a:prstGeom>
            <a:solidFill>
              <a:srgbClr val="FF00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7237" name="AutoShape 21"/>
            <p:cNvSpPr>
              <a:spLocks noChangeArrowheads="1"/>
            </p:cNvSpPr>
            <p:nvPr/>
          </p:nvSpPr>
          <p:spPr bwMode="auto">
            <a:xfrm>
              <a:off x="4284" y="1753"/>
              <a:ext cx="95" cy="96"/>
            </a:xfrm>
            <a:prstGeom prst="triangle">
              <a:avLst>
                <a:gd name="adj" fmla="val 50000"/>
              </a:avLst>
            </a:prstGeom>
            <a:solidFill>
              <a:srgbClr val="FF00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7238" name="AutoShape 22"/>
            <p:cNvSpPr>
              <a:spLocks noChangeArrowheads="1"/>
            </p:cNvSpPr>
            <p:nvPr/>
          </p:nvSpPr>
          <p:spPr bwMode="auto">
            <a:xfrm>
              <a:off x="4410" y="1727"/>
              <a:ext cx="95" cy="96"/>
            </a:xfrm>
            <a:prstGeom prst="triangle">
              <a:avLst>
                <a:gd name="adj" fmla="val 50000"/>
              </a:avLst>
            </a:prstGeom>
            <a:solidFill>
              <a:srgbClr val="FF00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7239" name="AutoShape 23"/>
            <p:cNvSpPr>
              <a:spLocks noChangeArrowheads="1"/>
            </p:cNvSpPr>
            <p:nvPr/>
          </p:nvSpPr>
          <p:spPr bwMode="auto">
            <a:xfrm>
              <a:off x="4526" y="1707"/>
              <a:ext cx="95" cy="96"/>
            </a:xfrm>
            <a:prstGeom prst="triangle">
              <a:avLst>
                <a:gd name="adj" fmla="val 50000"/>
              </a:avLst>
            </a:prstGeom>
            <a:solidFill>
              <a:srgbClr val="FF00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7240" name="AutoShape 24"/>
            <p:cNvSpPr>
              <a:spLocks noChangeArrowheads="1"/>
            </p:cNvSpPr>
            <p:nvPr/>
          </p:nvSpPr>
          <p:spPr bwMode="auto">
            <a:xfrm>
              <a:off x="4648" y="1683"/>
              <a:ext cx="95" cy="96"/>
            </a:xfrm>
            <a:prstGeom prst="triangle">
              <a:avLst>
                <a:gd name="adj" fmla="val 50000"/>
              </a:avLst>
            </a:prstGeom>
            <a:solidFill>
              <a:srgbClr val="FF00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7241" name="AutoShape 25"/>
            <p:cNvSpPr>
              <a:spLocks noChangeArrowheads="1"/>
            </p:cNvSpPr>
            <p:nvPr/>
          </p:nvSpPr>
          <p:spPr bwMode="auto">
            <a:xfrm>
              <a:off x="4768" y="1665"/>
              <a:ext cx="95" cy="96"/>
            </a:xfrm>
            <a:prstGeom prst="triangle">
              <a:avLst>
                <a:gd name="adj" fmla="val 50000"/>
              </a:avLst>
            </a:prstGeom>
            <a:solidFill>
              <a:srgbClr val="FF00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7242" name="AutoShape 26"/>
            <p:cNvSpPr>
              <a:spLocks noChangeArrowheads="1"/>
            </p:cNvSpPr>
            <p:nvPr/>
          </p:nvSpPr>
          <p:spPr bwMode="auto">
            <a:xfrm>
              <a:off x="4884" y="1657"/>
              <a:ext cx="95" cy="96"/>
            </a:xfrm>
            <a:prstGeom prst="triangle">
              <a:avLst>
                <a:gd name="adj" fmla="val 50000"/>
              </a:avLst>
            </a:prstGeom>
            <a:solidFill>
              <a:srgbClr val="FF00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7243" name="AutoShape 27"/>
            <p:cNvSpPr>
              <a:spLocks noChangeArrowheads="1"/>
            </p:cNvSpPr>
            <p:nvPr/>
          </p:nvSpPr>
          <p:spPr bwMode="auto">
            <a:xfrm>
              <a:off x="5002" y="1511"/>
              <a:ext cx="95" cy="96"/>
            </a:xfrm>
            <a:prstGeom prst="triangle">
              <a:avLst>
                <a:gd name="adj" fmla="val 50000"/>
              </a:avLst>
            </a:prstGeom>
            <a:solidFill>
              <a:srgbClr val="FF00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7244" name="AutoShape 28"/>
            <p:cNvSpPr>
              <a:spLocks noChangeArrowheads="1"/>
            </p:cNvSpPr>
            <p:nvPr/>
          </p:nvSpPr>
          <p:spPr bwMode="auto">
            <a:xfrm>
              <a:off x="5128" y="1477"/>
              <a:ext cx="95" cy="96"/>
            </a:xfrm>
            <a:prstGeom prst="triangle">
              <a:avLst>
                <a:gd name="adj" fmla="val 50000"/>
              </a:avLst>
            </a:prstGeom>
            <a:solidFill>
              <a:srgbClr val="FF00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7245" name="AutoShape 29"/>
            <p:cNvSpPr>
              <a:spLocks noChangeArrowheads="1"/>
            </p:cNvSpPr>
            <p:nvPr/>
          </p:nvSpPr>
          <p:spPr bwMode="auto">
            <a:xfrm>
              <a:off x="5244" y="1447"/>
              <a:ext cx="95" cy="96"/>
            </a:xfrm>
            <a:prstGeom prst="triangle">
              <a:avLst>
                <a:gd name="adj" fmla="val 50000"/>
              </a:avLst>
            </a:prstGeom>
            <a:solidFill>
              <a:srgbClr val="FF00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7246" name="AutoShape 30"/>
            <p:cNvSpPr>
              <a:spLocks noChangeArrowheads="1"/>
            </p:cNvSpPr>
            <p:nvPr/>
          </p:nvSpPr>
          <p:spPr bwMode="auto">
            <a:xfrm>
              <a:off x="5366" y="1413"/>
              <a:ext cx="95" cy="96"/>
            </a:xfrm>
            <a:prstGeom prst="triangle">
              <a:avLst>
                <a:gd name="adj" fmla="val 50000"/>
              </a:avLst>
            </a:prstGeom>
            <a:solidFill>
              <a:srgbClr val="FF00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grpSp>
      <p:sp>
        <p:nvSpPr>
          <p:cNvPr id="777247" name="Oval 31"/>
          <p:cNvSpPr>
            <a:spLocks noChangeArrowheads="1"/>
          </p:cNvSpPr>
          <p:nvPr/>
        </p:nvSpPr>
        <p:spPr bwMode="auto">
          <a:xfrm>
            <a:off x="6996113" y="4792663"/>
            <a:ext cx="158750" cy="163512"/>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grpSp>
        <p:nvGrpSpPr>
          <p:cNvPr id="63497" name="Group 32"/>
          <p:cNvGrpSpPr>
            <a:grpSpLocks/>
          </p:cNvGrpSpPr>
          <p:nvPr/>
        </p:nvGrpSpPr>
        <p:grpSpPr bwMode="auto">
          <a:xfrm>
            <a:off x="4719638" y="4449763"/>
            <a:ext cx="3954462" cy="558800"/>
            <a:chOff x="2973" y="2803"/>
            <a:chExt cx="2491" cy="352"/>
          </a:xfrm>
        </p:grpSpPr>
        <p:sp>
          <p:nvSpPr>
            <p:cNvPr id="777249" name="Rectangle 33"/>
            <p:cNvSpPr>
              <a:spLocks noChangeArrowheads="1"/>
            </p:cNvSpPr>
            <p:nvPr/>
          </p:nvSpPr>
          <p:spPr bwMode="auto">
            <a:xfrm>
              <a:off x="2973" y="3059"/>
              <a:ext cx="91" cy="96"/>
            </a:xfrm>
            <a:prstGeom prst="rect">
              <a:avLst/>
            </a:prstGeom>
            <a:solidFill>
              <a:srgbClr val="00CC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7250" name="Rectangle 34"/>
            <p:cNvSpPr>
              <a:spLocks noChangeArrowheads="1"/>
            </p:cNvSpPr>
            <p:nvPr/>
          </p:nvSpPr>
          <p:spPr bwMode="auto">
            <a:xfrm>
              <a:off x="3095" y="3017"/>
              <a:ext cx="91" cy="96"/>
            </a:xfrm>
            <a:prstGeom prst="rect">
              <a:avLst/>
            </a:prstGeom>
            <a:solidFill>
              <a:srgbClr val="00CC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7251" name="Rectangle 35"/>
            <p:cNvSpPr>
              <a:spLocks noChangeArrowheads="1"/>
            </p:cNvSpPr>
            <p:nvPr/>
          </p:nvSpPr>
          <p:spPr bwMode="auto">
            <a:xfrm>
              <a:off x="3213" y="2985"/>
              <a:ext cx="91" cy="96"/>
            </a:xfrm>
            <a:prstGeom prst="rect">
              <a:avLst/>
            </a:prstGeom>
            <a:solidFill>
              <a:srgbClr val="00CC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7252" name="Rectangle 36"/>
            <p:cNvSpPr>
              <a:spLocks noChangeArrowheads="1"/>
            </p:cNvSpPr>
            <p:nvPr/>
          </p:nvSpPr>
          <p:spPr bwMode="auto">
            <a:xfrm>
              <a:off x="3337" y="2953"/>
              <a:ext cx="91" cy="96"/>
            </a:xfrm>
            <a:prstGeom prst="rect">
              <a:avLst/>
            </a:prstGeom>
            <a:solidFill>
              <a:srgbClr val="00CC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7253" name="Rectangle 37"/>
            <p:cNvSpPr>
              <a:spLocks noChangeArrowheads="1"/>
            </p:cNvSpPr>
            <p:nvPr/>
          </p:nvSpPr>
          <p:spPr bwMode="auto">
            <a:xfrm>
              <a:off x="3451" y="2929"/>
              <a:ext cx="91" cy="96"/>
            </a:xfrm>
            <a:prstGeom prst="rect">
              <a:avLst/>
            </a:prstGeom>
            <a:solidFill>
              <a:srgbClr val="00CC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7254" name="Rectangle 38"/>
            <p:cNvSpPr>
              <a:spLocks noChangeArrowheads="1"/>
            </p:cNvSpPr>
            <p:nvPr/>
          </p:nvSpPr>
          <p:spPr bwMode="auto">
            <a:xfrm>
              <a:off x="3571" y="2903"/>
              <a:ext cx="91" cy="96"/>
            </a:xfrm>
            <a:prstGeom prst="rect">
              <a:avLst/>
            </a:prstGeom>
            <a:solidFill>
              <a:srgbClr val="00CC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7255" name="Rectangle 39"/>
            <p:cNvSpPr>
              <a:spLocks noChangeArrowheads="1"/>
            </p:cNvSpPr>
            <p:nvPr/>
          </p:nvSpPr>
          <p:spPr bwMode="auto">
            <a:xfrm>
              <a:off x="3693" y="2883"/>
              <a:ext cx="91" cy="96"/>
            </a:xfrm>
            <a:prstGeom prst="rect">
              <a:avLst/>
            </a:prstGeom>
            <a:solidFill>
              <a:srgbClr val="00CC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7256" name="Rectangle 40"/>
            <p:cNvSpPr>
              <a:spLocks noChangeArrowheads="1"/>
            </p:cNvSpPr>
            <p:nvPr/>
          </p:nvSpPr>
          <p:spPr bwMode="auto">
            <a:xfrm>
              <a:off x="3817" y="2853"/>
              <a:ext cx="91" cy="96"/>
            </a:xfrm>
            <a:prstGeom prst="rect">
              <a:avLst/>
            </a:prstGeom>
            <a:solidFill>
              <a:srgbClr val="00CC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7257" name="Rectangle 41"/>
            <p:cNvSpPr>
              <a:spLocks noChangeArrowheads="1"/>
            </p:cNvSpPr>
            <p:nvPr/>
          </p:nvSpPr>
          <p:spPr bwMode="auto">
            <a:xfrm>
              <a:off x="3935" y="2837"/>
              <a:ext cx="91" cy="96"/>
            </a:xfrm>
            <a:prstGeom prst="rect">
              <a:avLst/>
            </a:prstGeom>
            <a:solidFill>
              <a:srgbClr val="00CC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7258" name="Rectangle 42"/>
            <p:cNvSpPr>
              <a:spLocks noChangeArrowheads="1"/>
            </p:cNvSpPr>
            <p:nvPr/>
          </p:nvSpPr>
          <p:spPr bwMode="auto">
            <a:xfrm>
              <a:off x="4057" y="2829"/>
              <a:ext cx="91" cy="96"/>
            </a:xfrm>
            <a:prstGeom prst="rect">
              <a:avLst/>
            </a:prstGeom>
            <a:solidFill>
              <a:srgbClr val="00CC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7259" name="Rectangle 43"/>
            <p:cNvSpPr>
              <a:spLocks noChangeArrowheads="1"/>
            </p:cNvSpPr>
            <p:nvPr/>
          </p:nvSpPr>
          <p:spPr bwMode="auto">
            <a:xfrm>
              <a:off x="4173" y="2813"/>
              <a:ext cx="91" cy="96"/>
            </a:xfrm>
            <a:prstGeom prst="rect">
              <a:avLst/>
            </a:prstGeom>
            <a:solidFill>
              <a:srgbClr val="00CC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7260" name="Rectangle 44"/>
            <p:cNvSpPr>
              <a:spLocks noChangeArrowheads="1"/>
            </p:cNvSpPr>
            <p:nvPr/>
          </p:nvSpPr>
          <p:spPr bwMode="auto">
            <a:xfrm>
              <a:off x="4291" y="2809"/>
              <a:ext cx="91" cy="96"/>
            </a:xfrm>
            <a:prstGeom prst="rect">
              <a:avLst/>
            </a:prstGeom>
            <a:solidFill>
              <a:srgbClr val="00CC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7261" name="Rectangle 45"/>
            <p:cNvSpPr>
              <a:spLocks noChangeArrowheads="1"/>
            </p:cNvSpPr>
            <p:nvPr/>
          </p:nvSpPr>
          <p:spPr bwMode="auto">
            <a:xfrm>
              <a:off x="4417" y="2807"/>
              <a:ext cx="91" cy="96"/>
            </a:xfrm>
            <a:prstGeom prst="rect">
              <a:avLst/>
            </a:prstGeom>
            <a:solidFill>
              <a:srgbClr val="00CC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7262" name="Rectangle 46"/>
            <p:cNvSpPr>
              <a:spLocks noChangeArrowheads="1"/>
            </p:cNvSpPr>
            <p:nvPr/>
          </p:nvSpPr>
          <p:spPr bwMode="auto">
            <a:xfrm>
              <a:off x="4537" y="2807"/>
              <a:ext cx="91" cy="96"/>
            </a:xfrm>
            <a:prstGeom prst="rect">
              <a:avLst/>
            </a:prstGeom>
            <a:solidFill>
              <a:srgbClr val="00CC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7263" name="Rectangle 47"/>
            <p:cNvSpPr>
              <a:spLocks noChangeArrowheads="1"/>
            </p:cNvSpPr>
            <p:nvPr/>
          </p:nvSpPr>
          <p:spPr bwMode="auto">
            <a:xfrm>
              <a:off x="4651" y="2803"/>
              <a:ext cx="91" cy="96"/>
            </a:xfrm>
            <a:prstGeom prst="rect">
              <a:avLst/>
            </a:prstGeom>
            <a:solidFill>
              <a:srgbClr val="00CC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7264" name="Rectangle 48"/>
            <p:cNvSpPr>
              <a:spLocks noChangeArrowheads="1"/>
            </p:cNvSpPr>
            <p:nvPr/>
          </p:nvSpPr>
          <p:spPr bwMode="auto">
            <a:xfrm>
              <a:off x="4771" y="2803"/>
              <a:ext cx="91" cy="96"/>
            </a:xfrm>
            <a:prstGeom prst="rect">
              <a:avLst/>
            </a:prstGeom>
            <a:solidFill>
              <a:srgbClr val="00CC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7265" name="Rectangle 49"/>
            <p:cNvSpPr>
              <a:spLocks noChangeArrowheads="1"/>
            </p:cNvSpPr>
            <p:nvPr/>
          </p:nvSpPr>
          <p:spPr bwMode="auto">
            <a:xfrm>
              <a:off x="4891" y="2807"/>
              <a:ext cx="91" cy="96"/>
            </a:xfrm>
            <a:prstGeom prst="rect">
              <a:avLst/>
            </a:prstGeom>
            <a:solidFill>
              <a:srgbClr val="00CC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7266" name="Rectangle 50"/>
            <p:cNvSpPr>
              <a:spLocks noChangeArrowheads="1"/>
            </p:cNvSpPr>
            <p:nvPr/>
          </p:nvSpPr>
          <p:spPr bwMode="auto">
            <a:xfrm>
              <a:off x="5007" y="2855"/>
              <a:ext cx="91" cy="96"/>
            </a:xfrm>
            <a:prstGeom prst="rect">
              <a:avLst/>
            </a:prstGeom>
            <a:solidFill>
              <a:srgbClr val="00CC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7267" name="Rectangle 51"/>
            <p:cNvSpPr>
              <a:spLocks noChangeArrowheads="1"/>
            </p:cNvSpPr>
            <p:nvPr/>
          </p:nvSpPr>
          <p:spPr bwMode="auto">
            <a:xfrm>
              <a:off x="5133" y="2875"/>
              <a:ext cx="91" cy="96"/>
            </a:xfrm>
            <a:prstGeom prst="rect">
              <a:avLst/>
            </a:prstGeom>
            <a:solidFill>
              <a:srgbClr val="00CC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7268" name="Rectangle 52"/>
            <p:cNvSpPr>
              <a:spLocks noChangeArrowheads="1"/>
            </p:cNvSpPr>
            <p:nvPr/>
          </p:nvSpPr>
          <p:spPr bwMode="auto">
            <a:xfrm>
              <a:off x="5249" y="2887"/>
              <a:ext cx="91" cy="96"/>
            </a:xfrm>
            <a:prstGeom prst="rect">
              <a:avLst/>
            </a:prstGeom>
            <a:solidFill>
              <a:srgbClr val="00CC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7269" name="Rectangle 53"/>
            <p:cNvSpPr>
              <a:spLocks noChangeArrowheads="1"/>
            </p:cNvSpPr>
            <p:nvPr/>
          </p:nvSpPr>
          <p:spPr bwMode="auto">
            <a:xfrm>
              <a:off x="5373" y="2901"/>
              <a:ext cx="91" cy="96"/>
            </a:xfrm>
            <a:prstGeom prst="rect">
              <a:avLst/>
            </a:prstGeom>
            <a:solidFill>
              <a:srgbClr val="00CC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grpSp>
      <p:sp>
        <p:nvSpPr>
          <p:cNvPr id="777270" name="AutoShape 54"/>
          <p:cNvSpPr>
            <a:spLocks noChangeArrowheads="1"/>
          </p:cNvSpPr>
          <p:nvPr/>
        </p:nvSpPr>
        <p:spPr bwMode="auto">
          <a:xfrm>
            <a:off x="4714875" y="5295900"/>
            <a:ext cx="165100" cy="184150"/>
          </a:xfrm>
          <a:prstGeom prst="diamond">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7271" name="AutoShape 55"/>
          <p:cNvSpPr>
            <a:spLocks noChangeArrowheads="1"/>
          </p:cNvSpPr>
          <p:nvPr/>
        </p:nvSpPr>
        <p:spPr bwMode="auto">
          <a:xfrm>
            <a:off x="4899025" y="5289550"/>
            <a:ext cx="165100" cy="184150"/>
          </a:xfrm>
          <a:prstGeom prst="diamond">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7272" name="AutoShape 56"/>
          <p:cNvSpPr>
            <a:spLocks noChangeArrowheads="1"/>
          </p:cNvSpPr>
          <p:nvPr/>
        </p:nvSpPr>
        <p:spPr bwMode="auto">
          <a:xfrm>
            <a:off x="5089525" y="5299075"/>
            <a:ext cx="165100" cy="184150"/>
          </a:xfrm>
          <a:prstGeom prst="diamond">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7273" name="AutoShape 57"/>
          <p:cNvSpPr>
            <a:spLocks noChangeArrowheads="1"/>
          </p:cNvSpPr>
          <p:nvPr/>
        </p:nvSpPr>
        <p:spPr bwMode="auto">
          <a:xfrm>
            <a:off x="5276850" y="5302250"/>
            <a:ext cx="165100" cy="184150"/>
          </a:xfrm>
          <a:prstGeom prst="diamond">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7274" name="AutoShape 58"/>
          <p:cNvSpPr>
            <a:spLocks noChangeArrowheads="1"/>
          </p:cNvSpPr>
          <p:nvPr/>
        </p:nvSpPr>
        <p:spPr bwMode="auto">
          <a:xfrm>
            <a:off x="5464175" y="5305425"/>
            <a:ext cx="165100" cy="184150"/>
          </a:xfrm>
          <a:prstGeom prst="diamond">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7275" name="AutoShape 59"/>
          <p:cNvSpPr>
            <a:spLocks noChangeArrowheads="1"/>
          </p:cNvSpPr>
          <p:nvPr/>
        </p:nvSpPr>
        <p:spPr bwMode="auto">
          <a:xfrm>
            <a:off x="5657850" y="5308600"/>
            <a:ext cx="165100" cy="184150"/>
          </a:xfrm>
          <a:prstGeom prst="diamond">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7276" name="AutoShape 60"/>
          <p:cNvSpPr>
            <a:spLocks noChangeArrowheads="1"/>
          </p:cNvSpPr>
          <p:nvPr/>
        </p:nvSpPr>
        <p:spPr bwMode="auto">
          <a:xfrm>
            <a:off x="5857875" y="5305425"/>
            <a:ext cx="165100" cy="184150"/>
          </a:xfrm>
          <a:prstGeom prst="diamond">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7277" name="AutoShape 61"/>
          <p:cNvSpPr>
            <a:spLocks noChangeArrowheads="1"/>
          </p:cNvSpPr>
          <p:nvPr/>
        </p:nvSpPr>
        <p:spPr bwMode="auto">
          <a:xfrm>
            <a:off x="6042025" y="5318125"/>
            <a:ext cx="165100" cy="184150"/>
          </a:xfrm>
          <a:prstGeom prst="diamond">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7278" name="AutoShape 62"/>
          <p:cNvSpPr>
            <a:spLocks noChangeArrowheads="1"/>
          </p:cNvSpPr>
          <p:nvPr/>
        </p:nvSpPr>
        <p:spPr bwMode="auto">
          <a:xfrm>
            <a:off x="6232525" y="5318125"/>
            <a:ext cx="165100" cy="184150"/>
          </a:xfrm>
          <a:prstGeom prst="diamond">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7279" name="AutoShape 63"/>
          <p:cNvSpPr>
            <a:spLocks noChangeArrowheads="1"/>
          </p:cNvSpPr>
          <p:nvPr/>
        </p:nvSpPr>
        <p:spPr bwMode="auto">
          <a:xfrm>
            <a:off x="6416675" y="5330825"/>
            <a:ext cx="165100" cy="184150"/>
          </a:xfrm>
          <a:prstGeom prst="diamond">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7280" name="AutoShape 64"/>
          <p:cNvSpPr>
            <a:spLocks noChangeArrowheads="1"/>
          </p:cNvSpPr>
          <p:nvPr/>
        </p:nvSpPr>
        <p:spPr bwMode="auto">
          <a:xfrm>
            <a:off x="6604000" y="5330825"/>
            <a:ext cx="165100" cy="184150"/>
          </a:xfrm>
          <a:prstGeom prst="diamond">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7281" name="AutoShape 65"/>
          <p:cNvSpPr>
            <a:spLocks noChangeArrowheads="1"/>
          </p:cNvSpPr>
          <p:nvPr/>
        </p:nvSpPr>
        <p:spPr bwMode="auto">
          <a:xfrm>
            <a:off x="6791325" y="5330825"/>
            <a:ext cx="165100" cy="184150"/>
          </a:xfrm>
          <a:prstGeom prst="diamond">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7282" name="AutoShape 66"/>
          <p:cNvSpPr>
            <a:spLocks noChangeArrowheads="1"/>
          </p:cNvSpPr>
          <p:nvPr/>
        </p:nvSpPr>
        <p:spPr bwMode="auto">
          <a:xfrm>
            <a:off x="6991350" y="5337175"/>
            <a:ext cx="165100" cy="184150"/>
          </a:xfrm>
          <a:prstGeom prst="diamond">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7283" name="AutoShape 67"/>
          <p:cNvSpPr>
            <a:spLocks noChangeArrowheads="1"/>
          </p:cNvSpPr>
          <p:nvPr/>
        </p:nvSpPr>
        <p:spPr bwMode="auto">
          <a:xfrm>
            <a:off x="7181850" y="5334000"/>
            <a:ext cx="165100" cy="184150"/>
          </a:xfrm>
          <a:prstGeom prst="diamond">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7284" name="AutoShape 68"/>
          <p:cNvSpPr>
            <a:spLocks noChangeArrowheads="1"/>
          </p:cNvSpPr>
          <p:nvPr/>
        </p:nvSpPr>
        <p:spPr bwMode="auto">
          <a:xfrm>
            <a:off x="7366000" y="5334000"/>
            <a:ext cx="165100" cy="184150"/>
          </a:xfrm>
          <a:prstGeom prst="diamond">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7285" name="AutoShape 69"/>
          <p:cNvSpPr>
            <a:spLocks noChangeArrowheads="1"/>
          </p:cNvSpPr>
          <p:nvPr/>
        </p:nvSpPr>
        <p:spPr bwMode="auto">
          <a:xfrm>
            <a:off x="7556500" y="5337175"/>
            <a:ext cx="165100" cy="184150"/>
          </a:xfrm>
          <a:prstGeom prst="diamond">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7286" name="AutoShape 70"/>
          <p:cNvSpPr>
            <a:spLocks noChangeArrowheads="1"/>
          </p:cNvSpPr>
          <p:nvPr/>
        </p:nvSpPr>
        <p:spPr bwMode="auto">
          <a:xfrm>
            <a:off x="7740650" y="5340350"/>
            <a:ext cx="165100" cy="184150"/>
          </a:xfrm>
          <a:prstGeom prst="diamond">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7287" name="AutoShape 71"/>
          <p:cNvSpPr>
            <a:spLocks noChangeArrowheads="1"/>
          </p:cNvSpPr>
          <p:nvPr/>
        </p:nvSpPr>
        <p:spPr bwMode="auto">
          <a:xfrm>
            <a:off x="8134350" y="5156200"/>
            <a:ext cx="155575" cy="161925"/>
          </a:xfrm>
          <a:prstGeom prst="plus">
            <a:avLst>
              <a:gd name="adj" fmla="val 25000"/>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7288" name="AutoShape 72"/>
          <p:cNvSpPr>
            <a:spLocks noChangeArrowheads="1"/>
          </p:cNvSpPr>
          <p:nvPr/>
        </p:nvSpPr>
        <p:spPr bwMode="auto">
          <a:xfrm>
            <a:off x="8328025" y="5127625"/>
            <a:ext cx="155575" cy="161925"/>
          </a:xfrm>
          <a:prstGeom prst="plus">
            <a:avLst>
              <a:gd name="adj" fmla="val 25000"/>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7289" name="AutoShape 73"/>
          <p:cNvSpPr>
            <a:spLocks noChangeArrowheads="1"/>
          </p:cNvSpPr>
          <p:nvPr/>
        </p:nvSpPr>
        <p:spPr bwMode="auto">
          <a:xfrm>
            <a:off x="8515350" y="5114925"/>
            <a:ext cx="155575" cy="161925"/>
          </a:xfrm>
          <a:prstGeom prst="plus">
            <a:avLst>
              <a:gd name="adj" fmla="val 25000"/>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777290" name="AutoShape 74"/>
          <p:cNvSpPr>
            <a:spLocks noChangeArrowheads="1"/>
          </p:cNvSpPr>
          <p:nvPr/>
        </p:nvSpPr>
        <p:spPr bwMode="auto">
          <a:xfrm>
            <a:off x="7943850" y="5194300"/>
            <a:ext cx="155575" cy="161925"/>
          </a:xfrm>
          <a:prstGeom prst="plus">
            <a:avLst>
              <a:gd name="adj" fmla="val 25000"/>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grpSp>
        <p:nvGrpSpPr>
          <p:cNvPr id="63519" name="Group 75"/>
          <p:cNvGrpSpPr>
            <a:grpSpLocks/>
          </p:cNvGrpSpPr>
          <p:nvPr/>
        </p:nvGrpSpPr>
        <p:grpSpPr bwMode="auto">
          <a:xfrm>
            <a:off x="4706938" y="4103688"/>
            <a:ext cx="3978275" cy="1490662"/>
            <a:chOff x="2965" y="2585"/>
            <a:chExt cx="2506" cy="939"/>
          </a:xfrm>
        </p:grpSpPr>
        <p:sp>
          <p:nvSpPr>
            <p:cNvPr id="777292" name="Oval 76"/>
            <p:cNvSpPr>
              <a:spLocks noChangeArrowheads="1"/>
            </p:cNvSpPr>
            <p:nvPr/>
          </p:nvSpPr>
          <p:spPr bwMode="auto">
            <a:xfrm>
              <a:off x="5005" y="3293"/>
              <a:ext cx="100" cy="103"/>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grpSp>
          <p:nvGrpSpPr>
            <p:cNvPr id="63521" name="Group 77"/>
            <p:cNvGrpSpPr>
              <a:grpSpLocks/>
            </p:cNvGrpSpPr>
            <p:nvPr/>
          </p:nvGrpSpPr>
          <p:grpSpPr bwMode="auto">
            <a:xfrm>
              <a:off x="2965" y="2585"/>
              <a:ext cx="2506" cy="939"/>
              <a:chOff x="2965" y="2585"/>
              <a:chExt cx="2506" cy="939"/>
            </a:xfrm>
          </p:grpSpPr>
          <p:sp>
            <p:nvSpPr>
              <p:cNvPr id="777294" name="Oval 78"/>
              <p:cNvSpPr>
                <a:spLocks noChangeArrowheads="1"/>
              </p:cNvSpPr>
              <p:nvPr/>
            </p:nvSpPr>
            <p:spPr bwMode="auto">
              <a:xfrm>
                <a:off x="2965" y="2585"/>
                <a:ext cx="100" cy="103"/>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777295" name="Oval 79"/>
              <p:cNvSpPr>
                <a:spLocks noChangeArrowheads="1"/>
              </p:cNvSpPr>
              <p:nvPr/>
            </p:nvSpPr>
            <p:spPr bwMode="auto">
              <a:xfrm>
                <a:off x="3085" y="2641"/>
                <a:ext cx="100" cy="103"/>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777296" name="Oval 80"/>
              <p:cNvSpPr>
                <a:spLocks noChangeArrowheads="1"/>
              </p:cNvSpPr>
              <p:nvPr/>
            </p:nvSpPr>
            <p:spPr bwMode="auto">
              <a:xfrm>
                <a:off x="3213" y="2683"/>
                <a:ext cx="100" cy="103"/>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777297" name="Oval 81"/>
              <p:cNvSpPr>
                <a:spLocks noChangeArrowheads="1"/>
              </p:cNvSpPr>
              <p:nvPr/>
            </p:nvSpPr>
            <p:spPr bwMode="auto">
              <a:xfrm>
                <a:off x="3331" y="2731"/>
                <a:ext cx="100" cy="103"/>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777298" name="Oval 82"/>
              <p:cNvSpPr>
                <a:spLocks noChangeArrowheads="1"/>
              </p:cNvSpPr>
              <p:nvPr/>
            </p:nvSpPr>
            <p:spPr bwMode="auto">
              <a:xfrm>
                <a:off x="3449" y="2773"/>
                <a:ext cx="100" cy="103"/>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777299" name="Oval 83"/>
              <p:cNvSpPr>
                <a:spLocks noChangeArrowheads="1"/>
              </p:cNvSpPr>
              <p:nvPr/>
            </p:nvSpPr>
            <p:spPr bwMode="auto">
              <a:xfrm>
                <a:off x="3569" y="2805"/>
                <a:ext cx="100" cy="103"/>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777300" name="Oval 84"/>
              <p:cNvSpPr>
                <a:spLocks noChangeArrowheads="1"/>
              </p:cNvSpPr>
              <p:nvPr/>
            </p:nvSpPr>
            <p:spPr bwMode="auto">
              <a:xfrm>
                <a:off x="3683" y="2845"/>
                <a:ext cx="100" cy="103"/>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777301" name="Oval 85"/>
              <p:cNvSpPr>
                <a:spLocks noChangeArrowheads="1"/>
              </p:cNvSpPr>
              <p:nvPr/>
            </p:nvSpPr>
            <p:spPr bwMode="auto">
              <a:xfrm>
                <a:off x="3803" y="2881"/>
                <a:ext cx="100" cy="103"/>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777302" name="Oval 86"/>
              <p:cNvSpPr>
                <a:spLocks noChangeArrowheads="1"/>
              </p:cNvSpPr>
              <p:nvPr/>
            </p:nvSpPr>
            <p:spPr bwMode="auto">
              <a:xfrm>
                <a:off x="3929" y="2917"/>
                <a:ext cx="100" cy="103"/>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777303" name="Oval 87"/>
              <p:cNvSpPr>
                <a:spLocks noChangeArrowheads="1"/>
              </p:cNvSpPr>
              <p:nvPr/>
            </p:nvSpPr>
            <p:spPr bwMode="auto">
              <a:xfrm>
                <a:off x="4047" y="2951"/>
                <a:ext cx="100" cy="103"/>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777304" name="Oval 88"/>
              <p:cNvSpPr>
                <a:spLocks noChangeArrowheads="1"/>
              </p:cNvSpPr>
              <p:nvPr/>
            </p:nvSpPr>
            <p:spPr bwMode="auto">
              <a:xfrm>
                <a:off x="4167" y="2979"/>
                <a:ext cx="100" cy="103"/>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777305" name="Oval 89"/>
              <p:cNvSpPr>
                <a:spLocks noChangeArrowheads="1"/>
              </p:cNvSpPr>
              <p:nvPr/>
            </p:nvSpPr>
            <p:spPr bwMode="auto">
              <a:xfrm>
                <a:off x="4287" y="3001"/>
                <a:ext cx="100" cy="103"/>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777306" name="Oval 90"/>
              <p:cNvSpPr>
                <a:spLocks noChangeArrowheads="1"/>
              </p:cNvSpPr>
              <p:nvPr/>
            </p:nvSpPr>
            <p:spPr bwMode="auto">
              <a:xfrm>
                <a:off x="4519" y="3047"/>
                <a:ext cx="100" cy="103"/>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777307" name="Oval 91"/>
              <p:cNvSpPr>
                <a:spLocks noChangeArrowheads="1"/>
              </p:cNvSpPr>
              <p:nvPr/>
            </p:nvSpPr>
            <p:spPr bwMode="auto">
              <a:xfrm>
                <a:off x="4647" y="3067"/>
                <a:ext cx="100" cy="103"/>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777308" name="Oval 92"/>
              <p:cNvSpPr>
                <a:spLocks noChangeArrowheads="1"/>
              </p:cNvSpPr>
              <p:nvPr/>
            </p:nvSpPr>
            <p:spPr bwMode="auto">
              <a:xfrm>
                <a:off x="4765" y="3087"/>
                <a:ext cx="100" cy="103"/>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777309" name="Oval 93"/>
              <p:cNvSpPr>
                <a:spLocks noChangeArrowheads="1"/>
              </p:cNvSpPr>
              <p:nvPr/>
            </p:nvSpPr>
            <p:spPr bwMode="auto">
              <a:xfrm>
                <a:off x="4883" y="3103"/>
                <a:ext cx="100" cy="103"/>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777310" name="Oval 94"/>
              <p:cNvSpPr>
                <a:spLocks noChangeArrowheads="1"/>
              </p:cNvSpPr>
              <p:nvPr/>
            </p:nvSpPr>
            <p:spPr bwMode="auto">
              <a:xfrm>
                <a:off x="5121" y="3341"/>
                <a:ext cx="100" cy="103"/>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777311" name="Oval 95"/>
              <p:cNvSpPr>
                <a:spLocks noChangeArrowheads="1"/>
              </p:cNvSpPr>
              <p:nvPr/>
            </p:nvSpPr>
            <p:spPr bwMode="auto">
              <a:xfrm>
                <a:off x="5241" y="3379"/>
                <a:ext cx="100" cy="103"/>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777312" name="Oval 96"/>
              <p:cNvSpPr>
                <a:spLocks noChangeArrowheads="1"/>
              </p:cNvSpPr>
              <p:nvPr/>
            </p:nvSpPr>
            <p:spPr bwMode="auto">
              <a:xfrm>
                <a:off x="5371" y="3421"/>
                <a:ext cx="100" cy="103"/>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grpSp>
      </p:grpSp>
      <p:sp>
        <p:nvSpPr>
          <p:cNvPr id="95" name="Text Box 5"/>
          <p:cNvSpPr txBox="1">
            <a:spLocks noChangeArrowheads="1"/>
          </p:cNvSpPr>
          <p:nvPr/>
        </p:nvSpPr>
        <p:spPr bwMode="auto">
          <a:xfrm>
            <a:off x="4765675" y="6261100"/>
            <a:ext cx="4376738" cy="304800"/>
          </a:xfrm>
          <a:prstGeom prst="rect">
            <a:avLst/>
          </a:prstGeom>
          <a:noFill/>
          <a:ln w="9525" algn="ctr">
            <a:noFill/>
            <a:miter lim="800000"/>
            <a:headEnd/>
            <a:tailEnd/>
          </a:ln>
          <a:effectLst/>
        </p:spPr>
        <p:txBody>
          <a:bodyPr wrap="square">
            <a:spAutoFit/>
          </a:bodyPr>
          <a:lstStyle/>
          <a:p>
            <a:pPr algn="r">
              <a:defRPr/>
            </a:pPr>
            <a:r>
              <a:rPr lang="it-IT" sz="1400" dirty="0" smtClean="0">
                <a:solidFill>
                  <a:schemeClr val="bg1"/>
                </a:solidFill>
                <a:effectLst>
                  <a:outerShdw blurRad="38100" dist="38100" dir="2700000" algn="tl">
                    <a:srgbClr val="000000"/>
                  </a:outerShdw>
                </a:effectLst>
                <a:latin typeface="Calibri" pitchFamily="34" charset="0"/>
              </a:rPr>
              <a:t>Walter, 1999 (J</a:t>
            </a:r>
            <a:r>
              <a:rPr lang="it-IT" sz="1400" dirty="0">
                <a:solidFill>
                  <a:schemeClr val="bg1"/>
                </a:solidFill>
                <a:effectLst>
                  <a:outerShdw blurRad="38100" dist="38100" dir="2700000" algn="tl">
                    <a:srgbClr val="000000"/>
                  </a:outerShdw>
                </a:effectLst>
                <a:latin typeface="Calibri" pitchFamily="34" charset="0"/>
              </a:rPr>
              <a:t>. </a:t>
            </a:r>
            <a:r>
              <a:rPr lang="it-IT" sz="1400" dirty="0" err="1">
                <a:solidFill>
                  <a:schemeClr val="bg1"/>
                </a:solidFill>
                <a:effectLst>
                  <a:outerShdw blurRad="38100" dist="38100" dir="2700000" algn="tl">
                    <a:srgbClr val="000000"/>
                  </a:outerShdw>
                </a:effectLst>
                <a:latin typeface="Calibri" pitchFamily="34" charset="0"/>
              </a:rPr>
              <a:t>Petrol</a:t>
            </a:r>
            <a:r>
              <a:rPr lang="it-IT" sz="1400" dirty="0">
                <a:solidFill>
                  <a:schemeClr val="bg1"/>
                </a:solidFill>
                <a:effectLst>
                  <a:outerShdw blurRad="38100" dist="38100" dir="2700000" algn="tl">
                    <a:srgbClr val="000000"/>
                  </a:outerShdw>
                </a:effectLst>
                <a:latin typeface="Calibri" pitchFamily="34" charset="0"/>
              </a:rPr>
              <a:t>.,  40, </a:t>
            </a:r>
            <a:r>
              <a:rPr lang="it-IT" sz="1400" dirty="0" smtClean="0">
                <a:solidFill>
                  <a:schemeClr val="bg1"/>
                </a:solidFill>
                <a:effectLst>
                  <a:outerShdw blurRad="38100" dist="38100" dir="2700000" algn="tl">
                    <a:srgbClr val="000000"/>
                  </a:outerShdw>
                </a:effectLst>
                <a:latin typeface="Calibri" pitchFamily="34" charset="0"/>
              </a:rPr>
              <a:t>1187-1193)</a:t>
            </a:r>
            <a:endParaRPr lang="it-IT" sz="1400" dirty="0">
              <a:solidFill>
                <a:schemeClr val="bg1"/>
              </a:solidFill>
              <a:effectLst>
                <a:outerShdw blurRad="38100" dist="38100" dir="2700000" algn="tl">
                  <a:srgbClr val="000000"/>
                </a:outerShdw>
              </a:effectLst>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77220">
                                            <p:txEl>
                                              <p:pRg st="1" end="1"/>
                                            </p:txEl>
                                          </p:spTgt>
                                        </p:tgtEl>
                                        <p:attrNameLst>
                                          <p:attrName>style.visibility</p:attrName>
                                        </p:attrNameLst>
                                      </p:cBhvr>
                                      <p:to>
                                        <p:strVal val="visible"/>
                                      </p:to>
                                    </p:set>
                                    <p:animEffect transition="in" filter="fade">
                                      <p:cBhvr>
                                        <p:cTn id="7" dur="500"/>
                                        <p:tgtEl>
                                          <p:spTgt spid="77722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77220">
                                            <p:txEl>
                                              <p:pRg st="2" end="2"/>
                                            </p:txEl>
                                          </p:spTgt>
                                        </p:tgtEl>
                                        <p:attrNameLst>
                                          <p:attrName>style.visibility</p:attrName>
                                        </p:attrNameLst>
                                      </p:cBhvr>
                                      <p:to>
                                        <p:strVal val="visible"/>
                                      </p:to>
                                    </p:set>
                                    <p:animEffect transition="in" filter="fade">
                                      <p:cBhvr>
                                        <p:cTn id="12" dur="500"/>
                                        <p:tgtEl>
                                          <p:spTgt spid="77722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7220"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7090" name="Text Box 2"/>
          <p:cNvSpPr txBox="1">
            <a:spLocks noChangeArrowheads="1"/>
          </p:cNvSpPr>
          <p:nvPr/>
        </p:nvSpPr>
        <p:spPr bwMode="auto">
          <a:xfrm>
            <a:off x="346841" y="704850"/>
            <a:ext cx="8450318" cy="5780044"/>
          </a:xfrm>
          <a:prstGeom prst="rect">
            <a:avLst/>
          </a:prstGeom>
          <a:noFill/>
          <a:ln w="9525">
            <a:noFill/>
            <a:miter lim="800000"/>
            <a:headEnd/>
            <a:tailEnd/>
          </a:ln>
          <a:effectLst/>
        </p:spPr>
        <p:txBody>
          <a:bodyPr wrap="square">
            <a:spAutoFit/>
          </a:bodyPr>
          <a:lstStyle/>
          <a:p>
            <a:pPr>
              <a:lnSpc>
                <a:spcPct val="110000"/>
              </a:lnSpc>
              <a:defRPr/>
            </a:pP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The </a:t>
            </a:r>
            <a:r>
              <a:rPr lang="en-GB" sz="2800" u="sng" dirty="0" smtClean="0">
                <a:solidFill>
                  <a:srgbClr val="FFFF00"/>
                </a:solidFill>
                <a:effectLst>
                  <a:outerShdw blurRad="38100" dist="38100" dir="2700000" algn="tl">
                    <a:srgbClr val="000000"/>
                  </a:outerShdw>
                </a:effectLst>
                <a:latin typeface="Calibri" pitchFamily="34" charset="0"/>
                <a:sym typeface="Wingdings" pitchFamily="2" charset="2"/>
              </a:rPr>
              <a:t>few things</a:t>
            </a: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 we know about the mechanisms acting in the upper mantle come from </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experimental petrology</a:t>
            </a: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 and </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observation of natural phenomena.</a:t>
            </a:r>
          </a:p>
          <a:p>
            <a:pPr>
              <a:lnSpc>
                <a:spcPct val="110000"/>
              </a:lnSpc>
              <a:defRPr/>
            </a:pPr>
            <a:endParaRPr lang="en-GB" sz="900" dirty="0" smtClean="0">
              <a:solidFill>
                <a:srgbClr val="FFFF00"/>
              </a:solidFill>
              <a:effectLst>
                <a:outerShdw blurRad="38100" dist="38100" dir="2700000" algn="tl">
                  <a:srgbClr val="000000"/>
                </a:outerShdw>
              </a:effectLst>
              <a:latin typeface="Calibri" pitchFamily="34" charset="0"/>
              <a:sym typeface="Wingdings" pitchFamily="2" charset="2"/>
            </a:endParaRPr>
          </a:p>
          <a:p>
            <a:pPr>
              <a:lnSpc>
                <a:spcPct val="110000"/>
              </a:lnSpc>
              <a:defRPr/>
            </a:pPr>
            <a:endParaRPr lang="en-GB" sz="500" dirty="0" smtClean="0">
              <a:solidFill>
                <a:schemeClr val="bg1"/>
              </a:solidFill>
              <a:effectLst>
                <a:outerShdw blurRad="38100" dist="38100" dir="2700000" algn="tl">
                  <a:srgbClr val="000000"/>
                </a:outerShdw>
              </a:effectLst>
              <a:latin typeface="Calibri" pitchFamily="34" charset="0"/>
              <a:sym typeface="Wingdings" pitchFamily="2" charset="2"/>
            </a:endParaRPr>
          </a:p>
          <a:p>
            <a:pPr>
              <a:lnSpc>
                <a:spcPct val="110000"/>
              </a:lnSpc>
              <a:defRPr/>
            </a:pP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These model “parental” or “primitive” or “modern well mixed” mantle  concur in Lherzolite characterized by    [</a:t>
            </a:r>
            <a:r>
              <a:rPr lang="en-GB" sz="2800" dirty="0" err="1" smtClean="0">
                <a:solidFill>
                  <a:schemeClr val="bg1"/>
                </a:solidFill>
                <a:effectLst>
                  <a:outerShdw blurRad="38100" dist="38100" dir="2700000" algn="tl">
                    <a:srgbClr val="000000"/>
                  </a:outerShdw>
                </a:effectLst>
                <a:latin typeface="Calibri" pitchFamily="34" charset="0"/>
                <a:sym typeface="Wingdings" pitchFamily="2" charset="2"/>
              </a:rPr>
              <a:t>Ol</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 &gt; </a:t>
            </a:r>
            <a:r>
              <a:rPr lang="en-GB" sz="2800" dirty="0" err="1" smtClean="0">
                <a:solidFill>
                  <a:schemeClr val="bg1"/>
                </a:solidFill>
                <a:effectLst>
                  <a:outerShdw blurRad="38100" dist="38100" dir="2700000" algn="tl">
                    <a:srgbClr val="000000"/>
                  </a:outerShdw>
                </a:effectLst>
                <a:latin typeface="Calibri" pitchFamily="34" charset="0"/>
                <a:sym typeface="Wingdings" pitchFamily="2" charset="2"/>
              </a:rPr>
              <a:t>Opx</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 &gt; Cpx &gt; (</a:t>
            </a:r>
            <a:r>
              <a:rPr lang="en-GB" sz="2800" dirty="0" err="1" smtClean="0">
                <a:solidFill>
                  <a:schemeClr val="bg1"/>
                </a:solidFill>
                <a:effectLst>
                  <a:outerShdw blurRad="38100" dist="38100" dir="2700000" algn="tl">
                    <a:srgbClr val="000000"/>
                  </a:outerShdw>
                </a:effectLst>
                <a:latin typeface="Calibri" pitchFamily="34" charset="0"/>
                <a:sym typeface="Wingdings" pitchFamily="2" charset="2"/>
              </a:rPr>
              <a:t>Plag</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a:t>
            </a:r>
            <a:r>
              <a:rPr lang="en-GB" sz="2800" dirty="0" err="1" smtClean="0">
                <a:solidFill>
                  <a:schemeClr val="bg1"/>
                </a:solidFill>
                <a:effectLst>
                  <a:outerShdw blurRad="38100" dist="38100" dir="2700000" algn="tl">
                    <a:srgbClr val="000000"/>
                  </a:outerShdw>
                </a:effectLst>
                <a:latin typeface="Calibri" pitchFamily="34" charset="0"/>
                <a:sym typeface="Wingdings" pitchFamily="2" charset="2"/>
              </a:rPr>
              <a:t>Sp</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/Gt)] with:</a:t>
            </a:r>
          </a:p>
          <a:p>
            <a:pPr>
              <a:lnSpc>
                <a:spcPct val="110000"/>
              </a:lnSpc>
              <a:defRPr/>
            </a:pPr>
            <a:endParaRPr lang="en-GB" sz="1100" dirty="0" smtClean="0">
              <a:solidFill>
                <a:schemeClr val="bg1"/>
              </a:solidFill>
              <a:effectLst>
                <a:outerShdw blurRad="38100" dist="38100" dir="2700000" algn="tl">
                  <a:srgbClr val="000000"/>
                </a:outerShdw>
              </a:effectLst>
              <a:latin typeface="Calibri" pitchFamily="34" charset="0"/>
              <a:sym typeface="Wingdings" pitchFamily="2" charset="2"/>
            </a:endParaRPr>
          </a:p>
          <a:p>
            <a:pPr>
              <a:lnSpc>
                <a:spcPct val="110000"/>
              </a:lnSpc>
              <a:defRPr/>
            </a:pP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~45 wt% </a:t>
            </a: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SiO</a:t>
            </a:r>
            <a:r>
              <a:rPr lang="en-GB" sz="2800" baseline="-25000" dirty="0" smtClean="0">
                <a:solidFill>
                  <a:srgbClr val="FFFF00"/>
                </a:solidFill>
                <a:effectLst>
                  <a:outerShdw blurRad="38100" dist="38100" dir="2700000" algn="tl">
                    <a:srgbClr val="000000"/>
                  </a:outerShdw>
                </a:effectLst>
                <a:latin typeface="Calibri" pitchFamily="34" charset="0"/>
                <a:sym typeface="Wingdings" pitchFamily="2" charset="2"/>
              </a:rPr>
              <a:t>2</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a:t>
            </a:r>
          </a:p>
          <a:p>
            <a:pPr>
              <a:lnSpc>
                <a:spcPct val="110000"/>
              </a:lnSpc>
              <a:defRPr/>
            </a:pP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~37-40 wt% </a:t>
            </a: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MgO</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a:t>
            </a:r>
          </a:p>
          <a:p>
            <a:pPr>
              <a:lnSpc>
                <a:spcPct val="110000"/>
              </a:lnSpc>
              <a:defRPr/>
            </a:pP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~8 wt% </a:t>
            </a: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FeO</a:t>
            </a:r>
            <a:r>
              <a:rPr lang="en-GB" sz="2800" baseline="-25000" dirty="0" smtClean="0">
                <a:solidFill>
                  <a:srgbClr val="FFFF00"/>
                </a:solidFill>
                <a:effectLst>
                  <a:outerShdw blurRad="38100" dist="38100" dir="2700000" algn="tl">
                    <a:srgbClr val="000000"/>
                  </a:outerShdw>
                </a:effectLst>
                <a:latin typeface="Calibri" pitchFamily="34" charset="0"/>
                <a:sym typeface="Wingdings" pitchFamily="2" charset="2"/>
              </a:rPr>
              <a:t>tot</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a:t>
            </a:r>
          </a:p>
          <a:p>
            <a:pPr>
              <a:lnSpc>
                <a:spcPct val="110000"/>
              </a:lnSpc>
              <a:defRPr/>
            </a:pP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~3-4 wt% </a:t>
            </a: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Al</a:t>
            </a:r>
            <a:r>
              <a:rPr lang="en-GB" sz="2800" baseline="-25000" dirty="0" smtClean="0">
                <a:solidFill>
                  <a:srgbClr val="FFFF00"/>
                </a:solidFill>
                <a:effectLst>
                  <a:outerShdw blurRad="38100" dist="38100" dir="2700000" algn="tl">
                    <a:srgbClr val="000000"/>
                  </a:outerShdw>
                </a:effectLst>
                <a:latin typeface="Calibri" pitchFamily="34" charset="0"/>
                <a:sym typeface="Wingdings" pitchFamily="2" charset="2"/>
              </a:rPr>
              <a:t>2</a:t>
            </a: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O</a:t>
            </a:r>
            <a:r>
              <a:rPr lang="en-GB" sz="2800" baseline="-25000" dirty="0" smtClean="0">
                <a:solidFill>
                  <a:srgbClr val="FFFF00"/>
                </a:solidFill>
                <a:effectLst>
                  <a:outerShdw blurRad="38100" dist="38100" dir="2700000" algn="tl">
                    <a:srgbClr val="000000"/>
                  </a:outerShdw>
                </a:effectLst>
                <a:latin typeface="Calibri" pitchFamily="34" charset="0"/>
                <a:sym typeface="Wingdings" pitchFamily="2" charset="2"/>
              </a:rPr>
              <a:t>3</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 and </a:t>
            </a: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CaO</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a:t>
            </a:r>
          </a:p>
          <a:p>
            <a:pPr>
              <a:lnSpc>
                <a:spcPct val="110000"/>
              </a:lnSpc>
              <a:defRPr/>
            </a:pP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&lt;1 wt% </a:t>
            </a: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Na</a:t>
            </a:r>
            <a:r>
              <a:rPr lang="en-GB" sz="2800" baseline="-25000" dirty="0" smtClean="0">
                <a:solidFill>
                  <a:srgbClr val="FFFF00"/>
                </a:solidFill>
                <a:effectLst>
                  <a:outerShdw blurRad="38100" dist="38100" dir="2700000" algn="tl">
                    <a:srgbClr val="000000"/>
                  </a:outerShdw>
                </a:effectLst>
                <a:latin typeface="Calibri" pitchFamily="34" charset="0"/>
                <a:sym typeface="Wingdings" pitchFamily="2" charset="2"/>
              </a:rPr>
              <a:t>2</a:t>
            </a: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O</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 </a:t>
            </a: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K</a:t>
            </a:r>
            <a:r>
              <a:rPr lang="en-GB" sz="2800" baseline="-25000" dirty="0" smtClean="0">
                <a:solidFill>
                  <a:srgbClr val="FFFF00"/>
                </a:solidFill>
                <a:effectLst>
                  <a:outerShdw blurRad="38100" dist="38100" dir="2700000" algn="tl">
                    <a:srgbClr val="000000"/>
                  </a:outerShdw>
                </a:effectLst>
                <a:latin typeface="Calibri" pitchFamily="34" charset="0"/>
                <a:sym typeface="Wingdings" pitchFamily="2" charset="2"/>
              </a:rPr>
              <a:t>2</a:t>
            </a: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O</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 </a:t>
            </a: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TiO</a:t>
            </a:r>
            <a:r>
              <a:rPr lang="en-GB" sz="2800" baseline="-25000" dirty="0" smtClean="0">
                <a:solidFill>
                  <a:srgbClr val="FFFF00"/>
                </a:solidFill>
                <a:effectLst>
                  <a:outerShdw blurRad="38100" dist="38100" dir="2700000" algn="tl">
                    <a:srgbClr val="000000"/>
                  </a:outerShdw>
                </a:effectLst>
                <a:latin typeface="Calibri" pitchFamily="34" charset="0"/>
                <a:sym typeface="Wingdings" pitchFamily="2" charset="2"/>
              </a:rPr>
              <a:t>2</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 and </a:t>
            </a: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P</a:t>
            </a:r>
            <a:r>
              <a:rPr lang="en-GB" sz="2800" baseline="-25000" dirty="0" smtClean="0">
                <a:solidFill>
                  <a:srgbClr val="FFFF00"/>
                </a:solidFill>
                <a:effectLst>
                  <a:outerShdw blurRad="38100" dist="38100" dir="2700000" algn="tl">
                    <a:srgbClr val="000000"/>
                  </a:outerShdw>
                </a:effectLst>
                <a:latin typeface="Calibri" pitchFamily="34" charset="0"/>
                <a:sym typeface="Wingdings" pitchFamily="2" charset="2"/>
              </a:rPr>
              <a:t>2</a:t>
            </a: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O</a:t>
            </a:r>
            <a:r>
              <a:rPr lang="en-GB" sz="2800" baseline="-25000" dirty="0" smtClean="0">
                <a:solidFill>
                  <a:srgbClr val="FFFF00"/>
                </a:solidFill>
                <a:effectLst>
                  <a:outerShdw blurRad="38100" dist="38100" dir="2700000" algn="tl">
                    <a:srgbClr val="000000"/>
                  </a:outerShdw>
                </a:effectLst>
                <a:latin typeface="Calibri" pitchFamily="34" charset="0"/>
                <a:sym typeface="Wingdings" pitchFamily="2" charset="2"/>
              </a:rPr>
              <a:t>5</a:t>
            </a:r>
            <a:endParaRPr lang="en-GB" sz="2800" dirty="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857091" name="Text Box 3"/>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en-GB" sz="3200" smtClean="0">
                <a:solidFill>
                  <a:schemeClr val="bg1"/>
                </a:solidFill>
                <a:effectLst>
                  <a:outerShdw blurRad="38100" dist="38100" dir="2700000" algn="tl">
                    <a:srgbClr val="000000"/>
                  </a:outerShdw>
                </a:effectLst>
                <a:latin typeface="Calibri" pitchFamily="34" charset="0"/>
              </a:rPr>
              <a:t>What</a:t>
            </a:r>
            <a:r>
              <a:rPr lang="en-GB" sz="3000" smtClean="0">
                <a:solidFill>
                  <a:schemeClr val="bg1"/>
                </a:solidFill>
                <a:effectLst>
                  <a:outerShdw blurRad="38100" dist="38100" dir="2700000" algn="tl">
                    <a:srgbClr val="000000"/>
                  </a:outerShdw>
                </a:effectLst>
                <a:latin typeface="Calibri" pitchFamily="34" charset="0"/>
              </a:rPr>
              <a:t> </a:t>
            </a:r>
            <a:r>
              <a:rPr lang="en-GB" sz="3200" smtClean="0">
                <a:solidFill>
                  <a:schemeClr val="bg1"/>
                </a:solidFill>
                <a:effectLst>
                  <a:outerShdw blurRad="38100" dist="38100" dir="2700000" algn="tl">
                    <a:srgbClr val="000000"/>
                  </a:outerShdw>
                </a:effectLst>
                <a:latin typeface="Calibri" pitchFamily="34" charset="0"/>
              </a:rPr>
              <a:t>we</a:t>
            </a:r>
            <a:r>
              <a:rPr lang="en-GB" sz="3000" smtClean="0">
                <a:solidFill>
                  <a:schemeClr val="bg1"/>
                </a:solidFill>
                <a:effectLst>
                  <a:outerShdw blurRad="38100" dist="38100" dir="2700000" algn="tl">
                    <a:srgbClr val="000000"/>
                  </a:outerShdw>
                </a:effectLst>
                <a:latin typeface="Calibri" pitchFamily="34" charset="0"/>
              </a:rPr>
              <a:t> </a:t>
            </a:r>
            <a:r>
              <a:rPr lang="en-GB" sz="3200" smtClean="0">
                <a:solidFill>
                  <a:schemeClr val="bg1"/>
                </a:solidFill>
                <a:effectLst>
                  <a:outerShdw blurRad="38100" dist="38100" dir="2700000" algn="tl">
                    <a:srgbClr val="000000"/>
                  </a:outerShdw>
                </a:effectLst>
                <a:latin typeface="Calibri" pitchFamily="34" charset="0"/>
              </a:rPr>
              <a:t>think</a:t>
            </a:r>
            <a:r>
              <a:rPr lang="en-GB" sz="3000" smtClean="0">
                <a:solidFill>
                  <a:schemeClr val="bg1"/>
                </a:solidFill>
                <a:effectLst>
                  <a:outerShdw blurRad="38100" dist="38100" dir="2700000" algn="tl">
                    <a:srgbClr val="000000"/>
                  </a:outerShdw>
                </a:effectLst>
                <a:latin typeface="Calibri" pitchFamily="34" charset="0"/>
              </a:rPr>
              <a:t> </a:t>
            </a:r>
            <a:r>
              <a:rPr lang="en-GB" sz="3200" smtClean="0">
                <a:solidFill>
                  <a:schemeClr val="bg1"/>
                </a:solidFill>
                <a:effectLst>
                  <a:outerShdw blurRad="38100" dist="38100" dir="2700000" algn="tl">
                    <a:srgbClr val="000000"/>
                  </a:outerShdw>
                </a:effectLst>
                <a:latin typeface="Calibri" pitchFamily="34" charset="0"/>
              </a:rPr>
              <a:t>we</a:t>
            </a:r>
            <a:r>
              <a:rPr lang="en-GB" sz="3000" smtClean="0">
                <a:solidFill>
                  <a:schemeClr val="bg1"/>
                </a:solidFill>
                <a:effectLst>
                  <a:outerShdw blurRad="38100" dist="38100" dir="2700000" algn="tl">
                    <a:srgbClr val="000000"/>
                  </a:outerShdw>
                </a:effectLst>
                <a:latin typeface="Calibri" pitchFamily="34" charset="0"/>
              </a:rPr>
              <a:t> </a:t>
            </a:r>
            <a:r>
              <a:rPr lang="en-GB" sz="3200" smtClean="0">
                <a:solidFill>
                  <a:schemeClr val="bg1"/>
                </a:solidFill>
                <a:effectLst>
                  <a:outerShdw blurRad="38100" dist="38100" dir="2700000" algn="tl">
                    <a:srgbClr val="000000"/>
                  </a:outerShdw>
                </a:effectLst>
                <a:latin typeface="Calibri" pitchFamily="34" charset="0"/>
              </a:rPr>
              <a:t>know</a:t>
            </a:r>
            <a:r>
              <a:rPr lang="en-GB" sz="3000" smtClean="0">
                <a:solidFill>
                  <a:schemeClr val="bg1"/>
                </a:solidFill>
                <a:effectLst>
                  <a:outerShdw blurRad="38100" dist="38100" dir="2700000" algn="tl">
                    <a:srgbClr val="000000"/>
                  </a:outerShdw>
                </a:effectLst>
                <a:latin typeface="Calibri" pitchFamily="34" charset="0"/>
              </a:rPr>
              <a:t> </a:t>
            </a:r>
            <a:r>
              <a:rPr lang="en-GB" sz="3200" smtClean="0">
                <a:solidFill>
                  <a:schemeClr val="bg1"/>
                </a:solidFill>
                <a:effectLst>
                  <a:outerShdw blurRad="38100" dist="38100" dir="2700000" algn="tl">
                    <a:srgbClr val="000000"/>
                  </a:outerShdw>
                </a:effectLst>
                <a:latin typeface="Calibri" pitchFamily="34" charset="0"/>
              </a:rPr>
              <a:t>about</a:t>
            </a:r>
            <a:r>
              <a:rPr lang="en-GB" sz="3000" smtClean="0">
                <a:solidFill>
                  <a:schemeClr val="bg1"/>
                </a:solidFill>
                <a:effectLst>
                  <a:outerShdw blurRad="38100" dist="38100" dir="2700000" algn="tl">
                    <a:srgbClr val="000000"/>
                  </a:outerShdw>
                </a:effectLst>
                <a:latin typeface="Calibri" pitchFamily="34" charset="0"/>
              </a:rPr>
              <a:t> </a:t>
            </a:r>
            <a:r>
              <a:rPr lang="en-GB" sz="3200" smtClean="0">
                <a:solidFill>
                  <a:schemeClr val="bg1"/>
                </a:solidFill>
                <a:effectLst>
                  <a:outerShdw blurRad="38100" dist="38100" dir="2700000" algn="tl">
                    <a:srgbClr val="000000"/>
                  </a:outerShdw>
                </a:effectLst>
                <a:latin typeface="Calibri" pitchFamily="34" charset="0"/>
              </a:rPr>
              <a:t>mantle</a:t>
            </a:r>
            <a:r>
              <a:rPr lang="en-GB" sz="3000" smtClean="0">
                <a:solidFill>
                  <a:schemeClr val="bg1"/>
                </a:solidFill>
                <a:effectLst>
                  <a:outerShdw blurRad="38100" dist="38100" dir="2700000" algn="tl">
                    <a:srgbClr val="000000"/>
                  </a:outerShdw>
                </a:effectLst>
                <a:latin typeface="Calibri" pitchFamily="34" charset="0"/>
              </a:rPr>
              <a:t> </a:t>
            </a:r>
            <a:r>
              <a:rPr lang="en-GB" sz="3200" smtClean="0">
                <a:solidFill>
                  <a:schemeClr val="bg1"/>
                </a:solidFill>
                <a:effectLst>
                  <a:outerShdw blurRad="38100" dist="38100" dir="2700000" algn="tl">
                    <a:srgbClr val="000000"/>
                  </a:outerShdw>
                </a:effectLst>
                <a:latin typeface="Calibri" pitchFamily="34" charset="0"/>
              </a:rPr>
              <a:t>processes</a:t>
            </a:r>
            <a:endParaRPr lang="en-GB" sz="3200">
              <a:solidFill>
                <a:schemeClr val="bg1"/>
              </a:solidFill>
              <a:effectLst>
                <a:outerShdw blurRad="38100" dist="38100" dir="2700000" algn="tl">
                  <a:srgbClr val="000000"/>
                </a:outerShdw>
              </a:effectLst>
              <a:latin typeface="Calibri" pitchFamily="34" charset="0"/>
            </a:endParaRPr>
          </a:p>
        </p:txBody>
      </p:sp>
      <p:sp>
        <p:nvSpPr>
          <p:cNvPr id="4" name="CasellaDiTesto 3"/>
          <p:cNvSpPr txBox="1"/>
          <p:nvPr/>
        </p:nvSpPr>
        <p:spPr>
          <a:xfrm>
            <a:off x="4000500" y="3982181"/>
            <a:ext cx="5004763" cy="1754326"/>
          </a:xfrm>
          <a:prstGeom prst="rect">
            <a:avLst/>
          </a:prstGeom>
          <a:noFill/>
        </p:spPr>
        <p:txBody>
          <a:bodyPr wrap="square" rtlCol="0">
            <a:spAutoFit/>
          </a:bodyPr>
          <a:lstStyle/>
          <a:p>
            <a:pPr algn="ctr"/>
            <a:r>
              <a:rPr lang="en-GB" sz="3600" i="1" dirty="0" smtClean="0">
                <a:solidFill>
                  <a:schemeClr val="bg1"/>
                </a:solidFill>
                <a:effectLst>
                  <a:outerShdw blurRad="38100" dist="38100" dir="2700000" algn="tl">
                    <a:srgbClr val="000000"/>
                  </a:outerShdw>
                </a:effectLst>
                <a:latin typeface="Calibri" pitchFamily="34" charset="0"/>
                <a:sym typeface="Wingdings" pitchFamily="2" charset="2"/>
              </a:rPr>
              <a:t>This range is considered a mean composition for the peridotitic upper mantle.</a:t>
            </a:r>
            <a:endParaRPr lang="en-GB" sz="3600" i="1" dirty="0">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57090">
                                            <p:txEl>
                                              <p:pRg st="3" end="3"/>
                                            </p:txEl>
                                          </p:spTgt>
                                        </p:tgtEl>
                                        <p:attrNameLst>
                                          <p:attrName>style.visibility</p:attrName>
                                        </p:attrNameLst>
                                      </p:cBhvr>
                                      <p:to>
                                        <p:strVal val="visible"/>
                                      </p:to>
                                    </p:set>
                                    <p:animEffect transition="in" filter="fade">
                                      <p:cBhvr>
                                        <p:cTn id="7" dur="500"/>
                                        <p:tgtEl>
                                          <p:spTgt spid="857090">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57090">
                                            <p:txEl>
                                              <p:pRg st="5" end="5"/>
                                            </p:txEl>
                                          </p:spTgt>
                                        </p:tgtEl>
                                        <p:attrNameLst>
                                          <p:attrName>style.visibility</p:attrName>
                                        </p:attrNameLst>
                                      </p:cBhvr>
                                      <p:to>
                                        <p:strVal val="visible"/>
                                      </p:to>
                                    </p:set>
                                    <p:animEffect transition="in" filter="fade">
                                      <p:cBhvr>
                                        <p:cTn id="12" dur="500"/>
                                        <p:tgtEl>
                                          <p:spTgt spid="857090">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57090">
                                            <p:txEl>
                                              <p:pRg st="6" end="6"/>
                                            </p:txEl>
                                          </p:spTgt>
                                        </p:tgtEl>
                                        <p:attrNameLst>
                                          <p:attrName>style.visibility</p:attrName>
                                        </p:attrNameLst>
                                      </p:cBhvr>
                                      <p:to>
                                        <p:strVal val="visible"/>
                                      </p:to>
                                    </p:set>
                                    <p:animEffect transition="in" filter="fade">
                                      <p:cBhvr>
                                        <p:cTn id="17" dur="500"/>
                                        <p:tgtEl>
                                          <p:spTgt spid="857090">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57090">
                                            <p:txEl>
                                              <p:pRg st="7" end="7"/>
                                            </p:txEl>
                                          </p:spTgt>
                                        </p:tgtEl>
                                        <p:attrNameLst>
                                          <p:attrName>style.visibility</p:attrName>
                                        </p:attrNameLst>
                                      </p:cBhvr>
                                      <p:to>
                                        <p:strVal val="visible"/>
                                      </p:to>
                                    </p:set>
                                    <p:animEffect transition="in" filter="fade">
                                      <p:cBhvr>
                                        <p:cTn id="22" dur="500"/>
                                        <p:tgtEl>
                                          <p:spTgt spid="857090">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57090">
                                            <p:txEl>
                                              <p:pRg st="8" end="8"/>
                                            </p:txEl>
                                          </p:spTgt>
                                        </p:tgtEl>
                                        <p:attrNameLst>
                                          <p:attrName>style.visibility</p:attrName>
                                        </p:attrNameLst>
                                      </p:cBhvr>
                                      <p:to>
                                        <p:strVal val="visible"/>
                                      </p:to>
                                    </p:set>
                                    <p:animEffect transition="in" filter="fade">
                                      <p:cBhvr>
                                        <p:cTn id="27" dur="500"/>
                                        <p:tgtEl>
                                          <p:spTgt spid="857090">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57090">
                                            <p:txEl>
                                              <p:pRg st="9" end="9"/>
                                            </p:txEl>
                                          </p:spTgt>
                                        </p:tgtEl>
                                        <p:attrNameLst>
                                          <p:attrName>style.visibility</p:attrName>
                                        </p:attrNameLst>
                                      </p:cBhvr>
                                      <p:to>
                                        <p:strVal val="visible"/>
                                      </p:to>
                                    </p:set>
                                    <p:animEffect transition="in" filter="fade">
                                      <p:cBhvr>
                                        <p:cTn id="32" dur="500"/>
                                        <p:tgtEl>
                                          <p:spTgt spid="857090">
                                            <p:txEl>
                                              <p:pRg st="9" end="9"/>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7090" grpId="0" uiExpand="1" build="p" autoUpdateAnimBg="0"/>
      <p:bldP spid="4"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987" name="Text Box 3"/>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it-IT" sz="3200">
                <a:solidFill>
                  <a:schemeClr val="bg1"/>
                </a:solidFill>
                <a:effectLst>
                  <a:outerShdw blurRad="38100" dist="38100" dir="2700000" algn="tl">
                    <a:srgbClr val="000000"/>
                  </a:outerShdw>
                </a:effectLst>
                <a:latin typeface="Calibri" pitchFamily="34" charset="0"/>
              </a:rPr>
              <a:t>How a simple mantle melts</a:t>
            </a:r>
          </a:p>
        </p:txBody>
      </p:sp>
      <p:sp>
        <p:nvSpPr>
          <p:cNvPr id="809988" name="Text Box 4"/>
          <p:cNvSpPr txBox="1">
            <a:spLocks noChangeArrowheads="1"/>
          </p:cNvSpPr>
          <p:nvPr/>
        </p:nvSpPr>
        <p:spPr bwMode="auto">
          <a:xfrm>
            <a:off x="0" y="677863"/>
            <a:ext cx="9142413" cy="762000"/>
          </a:xfrm>
          <a:prstGeom prst="rect">
            <a:avLst/>
          </a:prstGeom>
          <a:noFill/>
          <a:ln w="9525" algn="ctr">
            <a:noFill/>
            <a:miter lim="800000"/>
            <a:headEnd/>
            <a:tailEnd/>
          </a:ln>
          <a:effectLst/>
        </p:spPr>
        <p:txBody>
          <a:bodyPr>
            <a:spAutoFit/>
          </a:bodyPr>
          <a:lstStyle/>
          <a:p>
            <a:pPr algn="ctr">
              <a:spcBef>
                <a:spcPct val="50000"/>
              </a:spcBef>
              <a:defRPr/>
            </a:pPr>
            <a:r>
              <a:rPr lang="en-GB" sz="4400">
                <a:solidFill>
                  <a:schemeClr val="bg1"/>
                </a:solidFill>
                <a:effectLst>
                  <a:outerShdw blurRad="38100" dist="38100" dir="2700000" algn="tl">
                    <a:srgbClr val="000000"/>
                  </a:outerShdw>
                </a:effectLst>
                <a:latin typeface="Calibri" pitchFamily="34" charset="0"/>
              </a:rPr>
              <a:t>To resume:</a:t>
            </a:r>
          </a:p>
        </p:txBody>
      </p:sp>
      <p:sp>
        <p:nvSpPr>
          <p:cNvPr id="809989" name="Text Box 5"/>
          <p:cNvSpPr txBox="1">
            <a:spLocks noChangeArrowheads="1"/>
          </p:cNvSpPr>
          <p:nvPr/>
        </p:nvSpPr>
        <p:spPr bwMode="auto">
          <a:xfrm>
            <a:off x="87313" y="1347788"/>
            <a:ext cx="9055100" cy="5016758"/>
          </a:xfrm>
          <a:prstGeom prst="rect">
            <a:avLst/>
          </a:prstGeom>
          <a:noFill/>
          <a:ln w="9525" algn="ctr">
            <a:noFill/>
            <a:miter lim="800000"/>
            <a:headEnd/>
            <a:tailEnd/>
          </a:ln>
          <a:effectLst/>
        </p:spPr>
        <p:txBody>
          <a:bodyPr>
            <a:spAutoFit/>
          </a:bodyPr>
          <a:lstStyle/>
          <a:p>
            <a:pPr marL="342900" indent="-258763">
              <a:lnSpc>
                <a:spcPct val="90000"/>
              </a:lnSpc>
              <a:spcBef>
                <a:spcPct val="50000"/>
              </a:spcBef>
              <a:defRPr/>
            </a:pPr>
            <a:r>
              <a:rPr lang="en-GB" sz="3200" dirty="0">
                <a:solidFill>
                  <a:srgbClr val="FFFF00"/>
                </a:solidFill>
                <a:effectLst>
                  <a:outerShdw blurRad="38100" dist="38100" dir="2700000" algn="tl">
                    <a:srgbClr val="000000"/>
                  </a:outerShdw>
                </a:effectLst>
                <a:latin typeface="Calibri" pitchFamily="34" charset="0"/>
              </a:rPr>
              <a:t>1.</a:t>
            </a:r>
            <a:r>
              <a:rPr lang="en-GB" sz="3200" dirty="0">
                <a:solidFill>
                  <a:schemeClr val="bg1"/>
                </a:solidFill>
                <a:effectLst>
                  <a:outerShdw blurRad="38100" dist="38100" dir="2700000" algn="tl">
                    <a:srgbClr val="000000"/>
                  </a:outerShdw>
                </a:effectLst>
                <a:latin typeface="Calibri" pitchFamily="34" charset="0"/>
              </a:rPr>
              <a:t> According to some researchers (e.g., </a:t>
            </a:r>
            <a:r>
              <a:rPr lang="en-GB" sz="3200" dirty="0" err="1">
                <a:solidFill>
                  <a:schemeClr val="bg1"/>
                </a:solidFill>
                <a:effectLst>
                  <a:outerShdw blurRad="38100" dist="38100" dir="2700000" algn="tl">
                    <a:srgbClr val="000000"/>
                  </a:outerShdw>
                </a:effectLst>
                <a:latin typeface="Calibri" pitchFamily="34" charset="0"/>
              </a:rPr>
              <a:t>Niu</a:t>
            </a:r>
            <a:r>
              <a:rPr lang="en-GB" sz="3200" dirty="0">
                <a:solidFill>
                  <a:schemeClr val="bg1"/>
                </a:solidFill>
                <a:effectLst>
                  <a:outerShdw blurRad="38100" dist="38100" dir="2700000" algn="tl">
                    <a:srgbClr val="000000"/>
                  </a:outerShdw>
                </a:effectLst>
                <a:latin typeface="Calibri" pitchFamily="34" charset="0"/>
              </a:rPr>
              <a:t>) </a:t>
            </a:r>
            <a:r>
              <a:rPr lang="en-GB" sz="3200" dirty="0">
                <a:solidFill>
                  <a:srgbClr val="FFFF00"/>
                </a:solidFill>
                <a:effectLst>
                  <a:outerShdw blurRad="38100" dist="38100" dir="2700000" algn="tl">
                    <a:srgbClr val="000000"/>
                  </a:outerShdw>
                </a:effectLst>
                <a:latin typeface="Calibri" pitchFamily="34" charset="0"/>
              </a:rPr>
              <a:t>Opx is consumed</a:t>
            </a:r>
            <a:r>
              <a:rPr lang="en-GB" sz="3200" dirty="0">
                <a:solidFill>
                  <a:schemeClr val="bg1"/>
                </a:solidFill>
                <a:effectLst>
                  <a:outerShdw blurRad="38100" dist="38100" dir="2700000" algn="tl">
                    <a:srgbClr val="000000"/>
                  </a:outerShdw>
                </a:effectLst>
                <a:latin typeface="Calibri" pitchFamily="34" charset="0"/>
              </a:rPr>
              <a:t> more than Cpx during adiabatic decompression melting.</a:t>
            </a:r>
          </a:p>
          <a:p>
            <a:pPr marL="342900" indent="-258763">
              <a:lnSpc>
                <a:spcPct val="90000"/>
              </a:lnSpc>
              <a:spcBef>
                <a:spcPct val="50000"/>
              </a:spcBef>
              <a:defRPr/>
            </a:pPr>
            <a:r>
              <a:rPr lang="en-GB" sz="3200" dirty="0">
                <a:solidFill>
                  <a:srgbClr val="FFFF00"/>
                </a:solidFill>
                <a:effectLst>
                  <a:outerShdw blurRad="38100" dist="38100" dir="2700000" algn="tl">
                    <a:srgbClr val="000000"/>
                  </a:outerShdw>
                </a:effectLst>
                <a:latin typeface="Calibri" pitchFamily="34" charset="0"/>
              </a:rPr>
              <a:t>2.</a:t>
            </a:r>
            <a:r>
              <a:rPr lang="en-GB" sz="3200" dirty="0">
                <a:solidFill>
                  <a:schemeClr val="bg1"/>
                </a:solidFill>
                <a:effectLst>
                  <a:outerShdw blurRad="38100" dist="38100" dir="2700000" algn="tl">
                    <a:srgbClr val="000000"/>
                  </a:outerShdw>
                </a:effectLst>
                <a:latin typeface="Calibri" pitchFamily="34" charset="0"/>
              </a:rPr>
              <a:t> According to other researchers (e.g., Walter) </a:t>
            </a:r>
            <a:r>
              <a:rPr lang="en-GB" sz="3200" dirty="0">
                <a:solidFill>
                  <a:srgbClr val="FFFF00"/>
                </a:solidFill>
                <a:effectLst>
                  <a:outerShdw blurRad="38100" dist="38100" dir="2700000" algn="tl">
                    <a:srgbClr val="000000"/>
                  </a:outerShdw>
                </a:effectLst>
                <a:latin typeface="Calibri" pitchFamily="34" charset="0"/>
              </a:rPr>
              <a:t>Opx is not consumed</a:t>
            </a:r>
            <a:r>
              <a:rPr lang="en-GB" sz="3200" dirty="0">
                <a:solidFill>
                  <a:schemeClr val="bg1"/>
                </a:solidFill>
                <a:effectLst>
                  <a:outerShdw blurRad="38100" dist="38100" dir="2700000" algn="tl">
                    <a:srgbClr val="000000"/>
                  </a:outerShdw>
                </a:effectLst>
                <a:latin typeface="Calibri" pitchFamily="34" charset="0"/>
              </a:rPr>
              <a:t> during adiabatic decompression melting.</a:t>
            </a:r>
          </a:p>
          <a:p>
            <a:pPr marL="342900" indent="-258763">
              <a:lnSpc>
                <a:spcPct val="90000"/>
              </a:lnSpc>
              <a:spcBef>
                <a:spcPct val="50000"/>
              </a:spcBef>
              <a:defRPr/>
            </a:pPr>
            <a:r>
              <a:rPr lang="en-GB" sz="3200" dirty="0">
                <a:solidFill>
                  <a:srgbClr val="FFFF00"/>
                </a:solidFill>
                <a:effectLst>
                  <a:outerShdw blurRad="38100" dist="38100" dir="2700000" algn="tl">
                    <a:srgbClr val="000000"/>
                  </a:outerShdw>
                </a:effectLst>
                <a:latin typeface="Calibri" pitchFamily="34" charset="0"/>
              </a:rPr>
              <a:t>3.</a:t>
            </a:r>
            <a:r>
              <a:rPr lang="en-GB" sz="3200" dirty="0">
                <a:solidFill>
                  <a:schemeClr val="bg1"/>
                </a:solidFill>
                <a:effectLst>
                  <a:outerShdw blurRad="38100" dist="38100" dir="2700000" algn="tl">
                    <a:srgbClr val="000000"/>
                  </a:outerShdw>
                </a:effectLst>
                <a:latin typeface="Calibri" pitchFamily="34" charset="0"/>
              </a:rPr>
              <a:t> According to others (e.g., Falloon, Green) </a:t>
            </a:r>
            <a:r>
              <a:rPr lang="en-GB" sz="3200" dirty="0">
                <a:solidFill>
                  <a:srgbClr val="FFFF00"/>
                </a:solidFill>
                <a:effectLst>
                  <a:outerShdw blurRad="38100" dist="38100" dir="2700000" algn="tl">
                    <a:srgbClr val="000000"/>
                  </a:outerShdw>
                </a:effectLst>
                <a:latin typeface="Calibri" pitchFamily="34" charset="0"/>
              </a:rPr>
              <a:t>both Opx and Cpx are consumed</a:t>
            </a:r>
            <a:r>
              <a:rPr lang="en-GB" sz="3200" dirty="0">
                <a:solidFill>
                  <a:schemeClr val="bg1"/>
                </a:solidFill>
                <a:effectLst>
                  <a:outerShdw blurRad="38100" dist="38100" dir="2700000" algn="tl">
                    <a:srgbClr val="000000"/>
                  </a:outerShdw>
                </a:effectLst>
                <a:latin typeface="Calibri" pitchFamily="34" charset="0"/>
              </a:rPr>
              <a:t> during adiabatic decompression melting, with Cpx entering the melt more than Opx.</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09988"/>
                                        </p:tgtEl>
                                        <p:attrNameLst>
                                          <p:attrName>style.visibility</p:attrName>
                                        </p:attrNameLst>
                                      </p:cBhvr>
                                      <p:to>
                                        <p:strVal val="visible"/>
                                      </p:to>
                                    </p:set>
                                    <p:animEffect transition="in" filter="fade">
                                      <p:cBhvr>
                                        <p:cTn id="7" dur="500"/>
                                        <p:tgtEl>
                                          <p:spTgt spid="80998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09989">
                                            <p:txEl>
                                              <p:pRg st="0" end="0"/>
                                            </p:txEl>
                                          </p:spTgt>
                                        </p:tgtEl>
                                        <p:attrNameLst>
                                          <p:attrName>style.visibility</p:attrName>
                                        </p:attrNameLst>
                                      </p:cBhvr>
                                      <p:to>
                                        <p:strVal val="visible"/>
                                      </p:to>
                                    </p:set>
                                    <p:animEffect transition="in" filter="fade">
                                      <p:cBhvr>
                                        <p:cTn id="12" dur="500"/>
                                        <p:tgtEl>
                                          <p:spTgt spid="80998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09989">
                                            <p:txEl>
                                              <p:pRg st="1" end="1"/>
                                            </p:txEl>
                                          </p:spTgt>
                                        </p:tgtEl>
                                        <p:attrNameLst>
                                          <p:attrName>style.visibility</p:attrName>
                                        </p:attrNameLst>
                                      </p:cBhvr>
                                      <p:to>
                                        <p:strVal val="visible"/>
                                      </p:to>
                                    </p:set>
                                    <p:animEffect transition="in" filter="fade">
                                      <p:cBhvr>
                                        <p:cTn id="17" dur="500"/>
                                        <p:tgtEl>
                                          <p:spTgt spid="80998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09989">
                                            <p:txEl>
                                              <p:pRg st="2" end="2"/>
                                            </p:txEl>
                                          </p:spTgt>
                                        </p:tgtEl>
                                        <p:attrNameLst>
                                          <p:attrName>style.visibility</p:attrName>
                                        </p:attrNameLst>
                                      </p:cBhvr>
                                      <p:to>
                                        <p:strVal val="visible"/>
                                      </p:to>
                                    </p:set>
                                    <p:animEffect transition="in" filter="fade">
                                      <p:cBhvr>
                                        <p:cTn id="22" dur="500"/>
                                        <p:tgtEl>
                                          <p:spTgt spid="80998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988" grpId="0"/>
      <p:bldP spid="809989"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2035" name="Text Box 3"/>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it-IT" sz="3200">
                <a:solidFill>
                  <a:schemeClr val="bg1"/>
                </a:solidFill>
                <a:effectLst>
                  <a:outerShdw blurRad="38100" dist="38100" dir="2700000" algn="tl">
                    <a:srgbClr val="000000"/>
                  </a:outerShdw>
                </a:effectLst>
                <a:latin typeface="Calibri" pitchFamily="34" charset="0"/>
              </a:rPr>
              <a:t>How a simple mantle melts</a:t>
            </a:r>
          </a:p>
        </p:txBody>
      </p:sp>
      <p:sp>
        <p:nvSpPr>
          <p:cNvPr id="812036" name="Text Box 4"/>
          <p:cNvSpPr txBox="1">
            <a:spLocks noChangeArrowheads="1"/>
          </p:cNvSpPr>
          <p:nvPr/>
        </p:nvSpPr>
        <p:spPr bwMode="auto">
          <a:xfrm>
            <a:off x="0" y="817563"/>
            <a:ext cx="9142413" cy="860425"/>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2800" dirty="0">
                <a:solidFill>
                  <a:srgbClr val="FFFF00"/>
                </a:solidFill>
                <a:effectLst>
                  <a:outerShdw blurRad="38100" dist="38100" dir="2700000" algn="tl">
                    <a:srgbClr val="000000"/>
                  </a:outerShdw>
                </a:effectLst>
                <a:latin typeface="Calibri" pitchFamily="34" charset="0"/>
              </a:rPr>
              <a:t>The residual mineral mode as function of melt depletion according to Falloon et al (2008)</a:t>
            </a:r>
          </a:p>
        </p:txBody>
      </p:sp>
      <p:grpSp>
        <p:nvGrpSpPr>
          <p:cNvPr id="2" name="Group 84"/>
          <p:cNvGrpSpPr>
            <a:grpSpLocks/>
          </p:cNvGrpSpPr>
          <p:nvPr/>
        </p:nvGrpSpPr>
        <p:grpSpPr bwMode="auto">
          <a:xfrm>
            <a:off x="93663" y="1681163"/>
            <a:ext cx="4413250" cy="3767137"/>
            <a:chOff x="19" y="1195"/>
            <a:chExt cx="2780" cy="2373"/>
          </a:xfrm>
        </p:grpSpPr>
        <p:pic>
          <p:nvPicPr>
            <p:cNvPr id="65590" name="Picture 8"/>
            <p:cNvPicPr>
              <a:picLocks noChangeAspect="1" noChangeArrowheads="1"/>
            </p:cNvPicPr>
            <p:nvPr/>
          </p:nvPicPr>
          <p:blipFill>
            <a:blip r:embed="rId3" cstate="print"/>
            <a:srcRect/>
            <a:stretch>
              <a:fillRect/>
            </a:stretch>
          </p:blipFill>
          <p:spPr bwMode="auto">
            <a:xfrm>
              <a:off x="19" y="1195"/>
              <a:ext cx="2780" cy="2373"/>
            </a:xfrm>
            <a:prstGeom prst="rect">
              <a:avLst/>
            </a:prstGeom>
            <a:noFill/>
            <a:ln w="9525" algn="ctr">
              <a:noFill/>
              <a:miter lim="800000"/>
              <a:headEnd/>
              <a:tailEnd/>
            </a:ln>
          </p:spPr>
        </p:pic>
        <p:sp>
          <p:nvSpPr>
            <p:cNvPr id="812044" name="Oval 12"/>
            <p:cNvSpPr>
              <a:spLocks noChangeArrowheads="1"/>
            </p:cNvSpPr>
            <p:nvPr/>
          </p:nvSpPr>
          <p:spPr bwMode="auto">
            <a:xfrm>
              <a:off x="474" y="1944"/>
              <a:ext cx="102" cy="98"/>
            </a:xfrm>
            <a:prstGeom prst="ellipse">
              <a:avLst/>
            </a:prstGeom>
            <a:solidFill>
              <a:srgbClr val="FF0000"/>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812045" name="Oval 13"/>
            <p:cNvSpPr>
              <a:spLocks noChangeArrowheads="1"/>
            </p:cNvSpPr>
            <p:nvPr/>
          </p:nvSpPr>
          <p:spPr bwMode="auto">
            <a:xfrm>
              <a:off x="474" y="1910"/>
              <a:ext cx="102" cy="98"/>
            </a:xfrm>
            <a:prstGeom prst="ellipse">
              <a:avLst/>
            </a:prstGeom>
            <a:solidFill>
              <a:srgbClr val="FF0000"/>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812046" name="Oval 14"/>
            <p:cNvSpPr>
              <a:spLocks noChangeArrowheads="1"/>
            </p:cNvSpPr>
            <p:nvPr/>
          </p:nvSpPr>
          <p:spPr bwMode="auto">
            <a:xfrm>
              <a:off x="548" y="1880"/>
              <a:ext cx="102" cy="98"/>
            </a:xfrm>
            <a:prstGeom prst="ellipse">
              <a:avLst/>
            </a:prstGeom>
            <a:solidFill>
              <a:srgbClr val="FF0000"/>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812047" name="Oval 15"/>
            <p:cNvSpPr>
              <a:spLocks noChangeArrowheads="1"/>
            </p:cNvSpPr>
            <p:nvPr/>
          </p:nvSpPr>
          <p:spPr bwMode="auto">
            <a:xfrm>
              <a:off x="792" y="1834"/>
              <a:ext cx="102" cy="98"/>
            </a:xfrm>
            <a:prstGeom prst="ellipse">
              <a:avLst/>
            </a:prstGeom>
            <a:solidFill>
              <a:srgbClr val="FF0000"/>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812048" name="Oval 16"/>
            <p:cNvSpPr>
              <a:spLocks noChangeArrowheads="1"/>
            </p:cNvSpPr>
            <p:nvPr/>
          </p:nvSpPr>
          <p:spPr bwMode="auto">
            <a:xfrm>
              <a:off x="1098" y="1826"/>
              <a:ext cx="102" cy="98"/>
            </a:xfrm>
            <a:prstGeom prst="ellipse">
              <a:avLst/>
            </a:prstGeom>
            <a:solidFill>
              <a:srgbClr val="FF0000"/>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812049" name="Oval 17"/>
            <p:cNvSpPr>
              <a:spLocks noChangeArrowheads="1"/>
            </p:cNvSpPr>
            <p:nvPr/>
          </p:nvSpPr>
          <p:spPr bwMode="auto">
            <a:xfrm>
              <a:off x="1436" y="1816"/>
              <a:ext cx="102" cy="98"/>
            </a:xfrm>
            <a:prstGeom prst="ellipse">
              <a:avLst/>
            </a:prstGeom>
            <a:solidFill>
              <a:srgbClr val="FF0000"/>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812050" name="Oval 18"/>
            <p:cNvSpPr>
              <a:spLocks noChangeArrowheads="1"/>
            </p:cNvSpPr>
            <p:nvPr/>
          </p:nvSpPr>
          <p:spPr bwMode="auto">
            <a:xfrm>
              <a:off x="1966" y="1792"/>
              <a:ext cx="102" cy="98"/>
            </a:xfrm>
            <a:prstGeom prst="ellipse">
              <a:avLst/>
            </a:prstGeom>
            <a:solidFill>
              <a:srgbClr val="FF0000"/>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812051" name="Oval 19"/>
            <p:cNvSpPr>
              <a:spLocks noChangeArrowheads="1"/>
            </p:cNvSpPr>
            <p:nvPr/>
          </p:nvSpPr>
          <p:spPr bwMode="auto">
            <a:xfrm>
              <a:off x="2346" y="1786"/>
              <a:ext cx="102" cy="98"/>
            </a:xfrm>
            <a:prstGeom prst="ellipse">
              <a:avLst/>
            </a:prstGeom>
            <a:solidFill>
              <a:srgbClr val="FF0000"/>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812072" name="Oval 40"/>
            <p:cNvSpPr>
              <a:spLocks noChangeArrowheads="1"/>
            </p:cNvSpPr>
            <p:nvPr/>
          </p:nvSpPr>
          <p:spPr bwMode="auto">
            <a:xfrm>
              <a:off x="2346" y="3092"/>
              <a:ext cx="102" cy="98"/>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812073" name="Oval 41"/>
            <p:cNvSpPr>
              <a:spLocks noChangeArrowheads="1"/>
            </p:cNvSpPr>
            <p:nvPr/>
          </p:nvSpPr>
          <p:spPr bwMode="auto">
            <a:xfrm>
              <a:off x="1966" y="2886"/>
              <a:ext cx="102" cy="98"/>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812074" name="Oval 42"/>
            <p:cNvSpPr>
              <a:spLocks noChangeArrowheads="1"/>
            </p:cNvSpPr>
            <p:nvPr/>
          </p:nvSpPr>
          <p:spPr bwMode="auto">
            <a:xfrm>
              <a:off x="1436" y="2610"/>
              <a:ext cx="102" cy="98"/>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812075" name="Oval 43"/>
            <p:cNvSpPr>
              <a:spLocks noChangeArrowheads="1"/>
            </p:cNvSpPr>
            <p:nvPr/>
          </p:nvSpPr>
          <p:spPr bwMode="auto">
            <a:xfrm>
              <a:off x="1096" y="2652"/>
              <a:ext cx="102" cy="98"/>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812076" name="Oval 44"/>
            <p:cNvSpPr>
              <a:spLocks noChangeArrowheads="1"/>
            </p:cNvSpPr>
            <p:nvPr/>
          </p:nvSpPr>
          <p:spPr bwMode="auto">
            <a:xfrm>
              <a:off x="796" y="2632"/>
              <a:ext cx="102" cy="98"/>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812077" name="Oval 45"/>
            <p:cNvSpPr>
              <a:spLocks noChangeArrowheads="1"/>
            </p:cNvSpPr>
            <p:nvPr/>
          </p:nvSpPr>
          <p:spPr bwMode="auto">
            <a:xfrm>
              <a:off x="550" y="2554"/>
              <a:ext cx="102" cy="98"/>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812078" name="Oval 46"/>
            <p:cNvSpPr>
              <a:spLocks noChangeArrowheads="1"/>
            </p:cNvSpPr>
            <p:nvPr/>
          </p:nvSpPr>
          <p:spPr bwMode="auto">
            <a:xfrm>
              <a:off x="476" y="2422"/>
              <a:ext cx="102" cy="98"/>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812079" name="Oval 47"/>
            <p:cNvSpPr>
              <a:spLocks noChangeArrowheads="1"/>
            </p:cNvSpPr>
            <p:nvPr/>
          </p:nvSpPr>
          <p:spPr bwMode="auto">
            <a:xfrm>
              <a:off x="476" y="2454"/>
              <a:ext cx="102" cy="98"/>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812080" name="AutoShape 48"/>
            <p:cNvSpPr>
              <a:spLocks noChangeArrowheads="1"/>
            </p:cNvSpPr>
            <p:nvPr/>
          </p:nvSpPr>
          <p:spPr bwMode="auto">
            <a:xfrm>
              <a:off x="1098" y="2850"/>
              <a:ext cx="96" cy="102"/>
            </a:xfrm>
            <a:prstGeom prst="diamond">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812081" name="AutoShape 49"/>
            <p:cNvSpPr>
              <a:spLocks noChangeArrowheads="1"/>
            </p:cNvSpPr>
            <p:nvPr/>
          </p:nvSpPr>
          <p:spPr bwMode="auto">
            <a:xfrm>
              <a:off x="800" y="2722"/>
              <a:ext cx="96" cy="102"/>
            </a:xfrm>
            <a:prstGeom prst="diamond">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812082" name="AutoShape 50"/>
            <p:cNvSpPr>
              <a:spLocks noChangeArrowheads="1"/>
            </p:cNvSpPr>
            <p:nvPr/>
          </p:nvSpPr>
          <p:spPr bwMode="auto">
            <a:xfrm>
              <a:off x="552" y="2626"/>
              <a:ext cx="96" cy="102"/>
            </a:xfrm>
            <a:prstGeom prst="diamond">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812083" name="AutoShape 51"/>
            <p:cNvSpPr>
              <a:spLocks noChangeArrowheads="1"/>
            </p:cNvSpPr>
            <p:nvPr/>
          </p:nvSpPr>
          <p:spPr bwMode="auto">
            <a:xfrm>
              <a:off x="476" y="2678"/>
              <a:ext cx="96" cy="102"/>
            </a:xfrm>
            <a:prstGeom prst="diamond">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812084" name="AutoShape 52"/>
            <p:cNvSpPr>
              <a:spLocks noChangeArrowheads="1"/>
            </p:cNvSpPr>
            <p:nvPr/>
          </p:nvSpPr>
          <p:spPr bwMode="auto">
            <a:xfrm>
              <a:off x="1442" y="3096"/>
              <a:ext cx="96" cy="102"/>
            </a:xfrm>
            <a:prstGeom prst="diamond">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812090" name="AutoShape 58"/>
            <p:cNvSpPr>
              <a:spLocks noChangeArrowheads="1"/>
            </p:cNvSpPr>
            <p:nvPr/>
          </p:nvSpPr>
          <p:spPr bwMode="auto">
            <a:xfrm>
              <a:off x="476" y="3050"/>
              <a:ext cx="96" cy="102"/>
            </a:xfrm>
            <a:prstGeom prst="diamond">
              <a:avLst/>
            </a:prstGeom>
            <a:solidFill>
              <a:srgbClr val="FF66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812091" name="AutoShape 59"/>
            <p:cNvSpPr>
              <a:spLocks noChangeArrowheads="1"/>
            </p:cNvSpPr>
            <p:nvPr/>
          </p:nvSpPr>
          <p:spPr bwMode="auto">
            <a:xfrm>
              <a:off x="550" y="3074"/>
              <a:ext cx="96" cy="102"/>
            </a:xfrm>
            <a:prstGeom prst="diamond">
              <a:avLst/>
            </a:prstGeom>
            <a:solidFill>
              <a:srgbClr val="FF66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812092" name="AutoShape 60"/>
            <p:cNvSpPr>
              <a:spLocks noChangeArrowheads="1"/>
            </p:cNvSpPr>
            <p:nvPr/>
          </p:nvSpPr>
          <p:spPr bwMode="auto">
            <a:xfrm>
              <a:off x="796" y="3072"/>
              <a:ext cx="96" cy="102"/>
            </a:xfrm>
            <a:prstGeom prst="diamond">
              <a:avLst/>
            </a:prstGeom>
            <a:solidFill>
              <a:srgbClr val="FF66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812093" name="AutoShape 61"/>
            <p:cNvSpPr>
              <a:spLocks noChangeArrowheads="1"/>
            </p:cNvSpPr>
            <p:nvPr/>
          </p:nvSpPr>
          <p:spPr bwMode="auto">
            <a:xfrm>
              <a:off x="1100" y="3082"/>
              <a:ext cx="96" cy="102"/>
            </a:xfrm>
            <a:prstGeom prst="diamond">
              <a:avLst/>
            </a:prstGeom>
            <a:solidFill>
              <a:srgbClr val="FF66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812094" name="AutoShape 62"/>
            <p:cNvSpPr>
              <a:spLocks noChangeArrowheads="1"/>
            </p:cNvSpPr>
            <p:nvPr/>
          </p:nvSpPr>
          <p:spPr bwMode="auto">
            <a:xfrm>
              <a:off x="1436" y="3066"/>
              <a:ext cx="96" cy="102"/>
            </a:xfrm>
            <a:prstGeom prst="diamond">
              <a:avLst/>
            </a:prstGeom>
            <a:solidFill>
              <a:srgbClr val="FF66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grpSp>
      <p:grpSp>
        <p:nvGrpSpPr>
          <p:cNvPr id="3" name="Group 85"/>
          <p:cNvGrpSpPr>
            <a:grpSpLocks/>
          </p:cNvGrpSpPr>
          <p:nvPr/>
        </p:nvGrpSpPr>
        <p:grpSpPr bwMode="auto">
          <a:xfrm>
            <a:off x="4630738" y="1676400"/>
            <a:ext cx="4416425" cy="3776663"/>
            <a:chOff x="2877" y="1192"/>
            <a:chExt cx="2782" cy="2379"/>
          </a:xfrm>
        </p:grpSpPr>
        <p:sp>
          <p:nvSpPr>
            <p:cNvPr id="812043" name="Rectangle 11"/>
            <p:cNvSpPr>
              <a:spLocks noChangeArrowheads="1"/>
            </p:cNvSpPr>
            <p:nvPr/>
          </p:nvSpPr>
          <p:spPr bwMode="auto">
            <a:xfrm>
              <a:off x="2880" y="1192"/>
              <a:ext cx="2779" cy="2379"/>
            </a:xfrm>
            <a:prstGeom prst="rect">
              <a:avLst/>
            </a:prstGeom>
            <a:solidFill>
              <a:schemeClr val="bg1"/>
            </a:solidFill>
            <a:ln w="9525" algn="ctr">
              <a:noFill/>
              <a:miter lim="800000"/>
              <a:headEnd/>
              <a:tailEnd/>
            </a:ln>
            <a:effectLst/>
          </p:spPr>
          <p:txBody>
            <a:bodyPr wrap="none" anchor="ctr"/>
            <a:lstStyle/>
            <a:p>
              <a:pPr>
                <a:defRPr/>
              </a:pPr>
              <a:endParaRPr lang="it-IT">
                <a:latin typeface="Calibri" pitchFamily="34" charset="0"/>
              </a:endParaRPr>
            </a:p>
          </p:txBody>
        </p:sp>
        <p:pic>
          <p:nvPicPr>
            <p:cNvPr id="65557" name="Picture 10"/>
            <p:cNvPicPr>
              <a:picLocks noChangeAspect="1" noChangeArrowheads="1"/>
            </p:cNvPicPr>
            <p:nvPr/>
          </p:nvPicPr>
          <p:blipFill>
            <a:blip r:embed="rId4" cstate="print"/>
            <a:srcRect/>
            <a:stretch>
              <a:fillRect/>
            </a:stretch>
          </p:blipFill>
          <p:spPr bwMode="auto">
            <a:xfrm>
              <a:off x="2877" y="1276"/>
              <a:ext cx="2780" cy="2266"/>
            </a:xfrm>
            <a:prstGeom prst="rect">
              <a:avLst/>
            </a:prstGeom>
            <a:noFill/>
            <a:ln w="9525" algn="ctr">
              <a:noFill/>
              <a:miter lim="800000"/>
              <a:headEnd/>
              <a:tailEnd/>
            </a:ln>
          </p:spPr>
        </p:pic>
        <p:sp>
          <p:nvSpPr>
            <p:cNvPr id="812052" name="Oval 20"/>
            <p:cNvSpPr>
              <a:spLocks noChangeArrowheads="1"/>
            </p:cNvSpPr>
            <p:nvPr/>
          </p:nvSpPr>
          <p:spPr bwMode="auto">
            <a:xfrm>
              <a:off x="3332" y="1868"/>
              <a:ext cx="102" cy="98"/>
            </a:xfrm>
            <a:prstGeom prst="ellipse">
              <a:avLst/>
            </a:prstGeom>
            <a:solidFill>
              <a:srgbClr val="FF0000"/>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812053" name="Oval 21"/>
            <p:cNvSpPr>
              <a:spLocks noChangeArrowheads="1"/>
            </p:cNvSpPr>
            <p:nvPr/>
          </p:nvSpPr>
          <p:spPr bwMode="auto">
            <a:xfrm>
              <a:off x="3618" y="1882"/>
              <a:ext cx="102" cy="98"/>
            </a:xfrm>
            <a:prstGeom prst="ellipse">
              <a:avLst/>
            </a:prstGeom>
            <a:solidFill>
              <a:srgbClr val="FF0000"/>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812054" name="Oval 22"/>
            <p:cNvSpPr>
              <a:spLocks noChangeArrowheads="1"/>
            </p:cNvSpPr>
            <p:nvPr/>
          </p:nvSpPr>
          <p:spPr bwMode="auto">
            <a:xfrm>
              <a:off x="3686" y="1844"/>
              <a:ext cx="102" cy="98"/>
            </a:xfrm>
            <a:prstGeom prst="ellipse">
              <a:avLst/>
            </a:prstGeom>
            <a:solidFill>
              <a:srgbClr val="FF0000"/>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812055" name="Oval 23"/>
            <p:cNvSpPr>
              <a:spLocks noChangeArrowheads="1"/>
            </p:cNvSpPr>
            <p:nvPr/>
          </p:nvSpPr>
          <p:spPr bwMode="auto">
            <a:xfrm>
              <a:off x="3974" y="1810"/>
              <a:ext cx="102" cy="98"/>
            </a:xfrm>
            <a:prstGeom prst="ellipse">
              <a:avLst/>
            </a:prstGeom>
            <a:solidFill>
              <a:srgbClr val="FF0000"/>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812056" name="Oval 24"/>
            <p:cNvSpPr>
              <a:spLocks noChangeArrowheads="1"/>
            </p:cNvSpPr>
            <p:nvPr/>
          </p:nvSpPr>
          <p:spPr bwMode="auto">
            <a:xfrm>
              <a:off x="4544" y="1802"/>
              <a:ext cx="102" cy="98"/>
            </a:xfrm>
            <a:prstGeom prst="ellipse">
              <a:avLst/>
            </a:prstGeom>
            <a:solidFill>
              <a:srgbClr val="FF0000"/>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812057" name="Oval 25"/>
            <p:cNvSpPr>
              <a:spLocks noChangeArrowheads="1"/>
            </p:cNvSpPr>
            <p:nvPr/>
          </p:nvSpPr>
          <p:spPr bwMode="auto">
            <a:xfrm>
              <a:off x="4680" y="1742"/>
              <a:ext cx="102" cy="98"/>
            </a:xfrm>
            <a:prstGeom prst="ellipse">
              <a:avLst/>
            </a:prstGeom>
            <a:solidFill>
              <a:srgbClr val="FF0000"/>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812058" name="Oval 26"/>
            <p:cNvSpPr>
              <a:spLocks noChangeArrowheads="1"/>
            </p:cNvSpPr>
            <p:nvPr/>
          </p:nvSpPr>
          <p:spPr bwMode="auto">
            <a:xfrm>
              <a:off x="4918" y="1776"/>
              <a:ext cx="102" cy="98"/>
            </a:xfrm>
            <a:prstGeom prst="ellipse">
              <a:avLst/>
            </a:prstGeom>
            <a:solidFill>
              <a:srgbClr val="FF0000"/>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812059" name="Oval 27"/>
            <p:cNvSpPr>
              <a:spLocks noChangeArrowheads="1"/>
            </p:cNvSpPr>
            <p:nvPr/>
          </p:nvSpPr>
          <p:spPr bwMode="auto">
            <a:xfrm>
              <a:off x="5040" y="1770"/>
              <a:ext cx="102" cy="98"/>
            </a:xfrm>
            <a:prstGeom prst="ellipse">
              <a:avLst/>
            </a:prstGeom>
            <a:solidFill>
              <a:srgbClr val="FF0000"/>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812060" name="Oval 28"/>
            <p:cNvSpPr>
              <a:spLocks noChangeArrowheads="1"/>
            </p:cNvSpPr>
            <p:nvPr/>
          </p:nvSpPr>
          <p:spPr bwMode="auto">
            <a:xfrm>
              <a:off x="5194" y="1770"/>
              <a:ext cx="102" cy="98"/>
            </a:xfrm>
            <a:prstGeom prst="ellipse">
              <a:avLst/>
            </a:prstGeom>
            <a:solidFill>
              <a:srgbClr val="FF0000"/>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812061" name="Oval 29"/>
            <p:cNvSpPr>
              <a:spLocks noChangeArrowheads="1"/>
            </p:cNvSpPr>
            <p:nvPr/>
          </p:nvSpPr>
          <p:spPr bwMode="auto">
            <a:xfrm>
              <a:off x="5506" y="1750"/>
              <a:ext cx="102" cy="98"/>
            </a:xfrm>
            <a:prstGeom prst="ellipse">
              <a:avLst/>
            </a:prstGeom>
            <a:solidFill>
              <a:srgbClr val="FF0000"/>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812062" name="Oval 30"/>
            <p:cNvSpPr>
              <a:spLocks noChangeArrowheads="1"/>
            </p:cNvSpPr>
            <p:nvPr/>
          </p:nvSpPr>
          <p:spPr bwMode="auto">
            <a:xfrm>
              <a:off x="5508" y="3114"/>
              <a:ext cx="102" cy="98"/>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812063" name="Oval 31"/>
            <p:cNvSpPr>
              <a:spLocks noChangeArrowheads="1"/>
            </p:cNvSpPr>
            <p:nvPr/>
          </p:nvSpPr>
          <p:spPr bwMode="auto">
            <a:xfrm>
              <a:off x="5198" y="2984"/>
              <a:ext cx="102" cy="98"/>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812064" name="Oval 32"/>
            <p:cNvSpPr>
              <a:spLocks noChangeArrowheads="1"/>
            </p:cNvSpPr>
            <p:nvPr/>
          </p:nvSpPr>
          <p:spPr bwMode="auto">
            <a:xfrm>
              <a:off x="5040" y="2904"/>
              <a:ext cx="102" cy="98"/>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812065" name="Oval 33"/>
            <p:cNvSpPr>
              <a:spLocks noChangeArrowheads="1"/>
            </p:cNvSpPr>
            <p:nvPr/>
          </p:nvSpPr>
          <p:spPr bwMode="auto">
            <a:xfrm>
              <a:off x="4920" y="2844"/>
              <a:ext cx="102" cy="98"/>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812066" name="Oval 34"/>
            <p:cNvSpPr>
              <a:spLocks noChangeArrowheads="1"/>
            </p:cNvSpPr>
            <p:nvPr/>
          </p:nvSpPr>
          <p:spPr bwMode="auto">
            <a:xfrm>
              <a:off x="4680" y="2796"/>
              <a:ext cx="102" cy="98"/>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812067" name="Oval 35"/>
            <p:cNvSpPr>
              <a:spLocks noChangeArrowheads="1"/>
            </p:cNvSpPr>
            <p:nvPr/>
          </p:nvSpPr>
          <p:spPr bwMode="auto">
            <a:xfrm>
              <a:off x="4546" y="2680"/>
              <a:ext cx="102" cy="98"/>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812068" name="Oval 36"/>
            <p:cNvSpPr>
              <a:spLocks noChangeArrowheads="1"/>
            </p:cNvSpPr>
            <p:nvPr/>
          </p:nvSpPr>
          <p:spPr bwMode="auto">
            <a:xfrm>
              <a:off x="3974" y="2686"/>
              <a:ext cx="102" cy="98"/>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812069" name="Oval 37"/>
            <p:cNvSpPr>
              <a:spLocks noChangeArrowheads="1"/>
            </p:cNvSpPr>
            <p:nvPr/>
          </p:nvSpPr>
          <p:spPr bwMode="auto">
            <a:xfrm>
              <a:off x="3686" y="2598"/>
              <a:ext cx="102" cy="98"/>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812070" name="Oval 38"/>
            <p:cNvSpPr>
              <a:spLocks noChangeArrowheads="1"/>
            </p:cNvSpPr>
            <p:nvPr/>
          </p:nvSpPr>
          <p:spPr bwMode="auto">
            <a:xfrm>
              <a:off x="3616" y="2562"/>
              <a:ext cx="102" cy="98"/>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812071" name="Oval 39"/>
            <p:cNvSpPr>
              <a:spLocks noChangeArrowheads="1"/>
            </p:cNvSpPr>
            <p:nvPr/>
          </p:nvSpPr>
          <p:spPr bwMode="auto">
            <a:xfrm>
              <a:off x="3332" y="2528"/>
              <a:ext cx="102" cy="98"/>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812085" name="AutoShape 53"/>
            <p:cNvSpPr>
              <a:spLocks noChangeArrowheads="1"/>
            </p:cNvSpPr>
            <p:nvPr/>
          </p:nvSpPr>
          <p:spPr bwMode="auto">
            <a:xfrm>
              <a:off x="3334" y="2822"/>
              <a:ext cx="96" cy="102"/>
            </a:xfrm>
            <a:prstGeom prst="diamond">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812086" name="AutoShape 54"/>
            <p:cNvSpPr>
              <a:spLocks noChangeArrowheads="1"/>
            </p:cNvSpPr>
            <p:nvPr/>
          </p:nvSpPr>
          <p:spPr bwMode="auto">
            <a:xfrm>
              <a:off x="3618" y="2764"/>
              <a:ext cx="96" cy="102"/>
            </a:xfrm>
            <a:prstGeom prst="diamond">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812087" name="AutoShape 55"/>
            <p:cNvSpPr>
              <a:spLocks noChangeArrowheads="1"/>
            </p:cNvSpPr>
            <p:nvPr/>
          </p:nvSpPr>
          <p:spPr bwMode="auto">
            <a:xfrm>
              <a:off x="3688" y="2798"/>
              <a:ext cx="96" cy="102"/>
            </a:xfrm>
            <a:prstGeom prst="diamond">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812088" name="AutoShape 56"/>
            <p:cNvSpPr>
              <a:spLocks noChangeArrowheads="1"/>
            </p:cNvSpPr>
            <p:nvPr/>
          </p:nvSpPr>
          <p:spPr bwMode="auto">
            <a:xfrm>
              <a:off x="3976" y="2854"/>
              <a:ext cx="96" cy="102"/>
            </a:xfrm>
            <a:prstGeom prst="diamond">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812089" name="AutoShape 57"/>
            <p:cNvSpPr>
              <a:spLocks noChangeArrowheads="1"/>
            </p:cNvSpPr>
            <p:nvPr/>
          </p:nvSpPr>
          <p:spPr bwMode="auto">
            <a:xfrm>
              <a:off x="4548" y="3090"/>
              <a:ext cx="96" cy="102"/>
            </a:xfrm>
            <a:prstGeom prst="diamond">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812095" name="AutoShape 63"/>
            <p:cNvSpPr>
              <a:spLocks noChangeArrowheads="1"/>
            </p:cNvSpPr>
            <p:nvPr/>
          </p:nvSpPr>
          <p:spPr bwMode="auto">
            <a:xfrm>
              <a:off x="3336" y="3082"/>
              <a:ext cx="96" cy="102"/>
            </a:xfrm>
            <a:prstGeom prst="diamond">
              <a:avLst/>
            </a:prstGeom>
            <a:solidFill>
              <a:srgbClr val="FF66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812096" name="AutoShape 64"/>
            <p:cNvSpPr>
              <a:spLocks noChangeArrowheads="1"/>
            </p:cNvSpPr>
            <p:nvPr/>
          </p:nvSpPr>
          <p:spPr bwMode="auto">
            <a:xfrm>
              <a:off x="3618" y="3080"/>
              <a:ext cx="96" cy="102"/>
            </a:xfrm>
            <a:prstGeom prst="diamond">
              <a:avLst/>
            </a:prstGeom>
            <a:solidFill>
              <a:srgbClr val="FF66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812097" name="AutoShape 65"/>
            <p:cNvSpPr>
              <a:spLocks noChangeArrowheads="1"/>
            </p:cNvSpPr>
            <p:nvPr/>
          </p:nvSpPr>
          <p:spPr bwMode="auto">
            <a:xfrm>
              <a:off x="3690" y="3094"/>
              <a:ext cx="96" cy="102"/>
            </a:xfrm>
            <a:prstGeom prst="diamond">
              <a:avLst/>
            </a:prstGeom>
            <a:solidFill>
              <a:srgbClr val="FF66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812098" name="AutoShape 66"/>
            <p:cNvSpPr>
              <a:spLocks noChangeArrowheads="1"/>
            </p:cNvSpPr>
            <p:nvPr/>
          </p:nvSpPr>
          <p:spPr bwMode="auto">
            <a:xfrm>
              <a:off x="3976" y="3106"/>
              <a:ext cx="96" cy="102"/>
            </a:xfrm>
            <a:prstGeom prst="diamond">
              <a:avLst/>
            </a:prstGeom>
            <a:solidFill>
              <a:srgbClr val="FF66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812101" name="AutoShape 69"/>
            <p:cNvSpPr>
              <a:spLocks noChangeArrowheads="1"/>
            </p:cNvSpPr>
            <p:nvPr/>
          </p:nvSpPr>
          <p:spPr bwMode="auto">
            <a:xfrm>
              <a:off x="4548" y="3108"/>
              <a:ext cx="96" cy="102"/>
            </a:xfrm>
            <a:prstGeom prst="diamond">
              <a:avLst/>
            </a:prstGeom>
            <a:solidFill>
              <a:srgbClr val="FF66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812102" name="AutoShape 70"/>
            <p:cNvSpPr>
              <a:spLocks noChangeArrowheads="1"/>
            </p:cNvSpPr>
            <p:nvPr/>
          </p:nvSpPr>
          <p:spPr bwMode="auto">
            <a:xfrm>
              <a:off x="3344" y="3016"/>
              <a:ext cx="82" cy="78"/>
            </a:xfrm>
            <a:prstGeom prst="triangle">
              <a:avLst>
                <a:gd name="adj" fmla="val 50000"/>
              </a:avLst>
            </a:prstGeom>
            <a:solidFill>
              <a:schemeClr val="folHlink"/>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812103" name="AutoShape 71"/>
            <p:cNvSpPr>
              <a:spLocks noChangeArrowheads="1"/>
            </p:cNvSpPr>
            <p:nvPr/>
          </p:nvSpPr>
          <p:spPr bwMode="auto">
            <a:xfrm>
              <a:off x="3624" y="3116"/>
              <a:ext cx="82" cy="78"/>
            </a:xfrm>
            <a:prstGeom prst="triangle">
              <a:avLst>
                <a:gd name="adj" fmla="val 50000"/>
              </a:avLst>
            </a:prstGeom>
            <a:solidFill>
              <a:schemeClr val="folHlink"/>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grpSp>
      <p:grpSp>
        <p:nvGrpSpPr>
          <p:cNvPr id="4" name="Group 86"/>
          <p:cNvGrpSpPr>
            <a:grpSpLocks/>
          </p:cNvGrpSpPr>
          <p:nvPr/>
        </p:nvGrpSpPr>
        <p:grpSpPr bwMode="auto">
          <a:xfrm>
            <a:off x="63500" y="5505450"/>
            <a:ext cx="8970963" cy="452438"/>
            <a:chOff x="0" y="3604"/>
            <a:chExt cx="5651" cy="285"/>
          </a:xfrm>
        </p:grpSpPr>
        <p:sp>
          <p:nvSpPr>
            <p:cNvPr id="812104" name="Rectangle 72"/>
            <p:cNvSpPr>
              <a:spLocks noChangeArrowheads="1"/>
            </p:cNvSpPr>
            <p:nvPr/>
          </p:nvSpPr>
          <p:spPr bwMode="auto">
            <a:xfrm>
              <a:off x="0" y="3604"/>
              <a:ext cx="5651" cy="285"/>
            </a:xfrm>
            <a:prstGeom prst="rect">
              <a:avLst/>
            </a:prstGeom>
            <a:solidFill>
              <a:schemeClr val="bg1"/>
            </a:solidFill>
            <a:ln w="9525" algn="ctr">
              <a:noFill/>
              <a:miter lim="800000"/>
              <a:headEnd/>
              <a:tailEnd/>
            </a:ln>
            <a:effectLst/>
          </p:spPr>
          <p:txBody>
            <a:bodyPr wrap="none" anchor="ctr"/>
            <a:lstStyle/>
            <a:p>
              <a:pPr algn="ctr">
                <a:defRPr/>
              </a:pPr>
              <a:endParaRPr lang="en-GB">
                <a:effectLst>
                  <a:outerShdw blurRad="38100" dist="38100" dir="2700000" algn="tl">
                    <a:srgbClr val="C0C0C0"/>
                  </a:outerShdw>
                </a:effectLst>
                <a:latin typeface="Calibri" pitchFamily="34" charset="0"/>
              </a:endParaRPr>
            </a:p>
          </p:txBody>
        </p:sp>
        <p:sp>
          <p:nvSpPr>
            <p:cNvPr id="812105" name="Oval 73"/>
            <p:cNvSpPr>
              <a:spLocks noChangeArrowheads="1"/>
            </p:cNvSpPr>
            <p:nvPr/>
          </p:nvSpPr>
          <p:spPr bwMode="auto">
            <a:xfrm>
              <a:off x="56" y="3708"/>
              <a:ext cx="102" cy="98"/>
            </a:xfrm>
            <a:prstGeom prst="ellipse">
              <a:avLst/>
            </a:prstGeom>
            <a:solidFill>
              <a:srgbClr val="FF0000"/>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812106" name="Oval 74"/>
            <p:cNvSpPr>
              <a:spLocks noChangeArrowheads="1"/>
            </p:cNvSpPr>
            <p:nvPr/>
          </p:nvSpPr>
          <p:spPr bwMode="auto">
            <a:xfrm>
              <a:off x="929" y="3707"/>
              <a:ext cx="102" cy="98"/>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812107" name="AutoShape 75"/>
            <p:cNvSpPr>
              <a:spLocks noChangeArrowheads="1"/>
            </p:cNvSpPr>
            <p:nvPr/>
          </p:nvSpPr>
          <p:spPr bwMode="auto">
            <a:xfrm>
              <a:off x="2376" y="3691"/>
              <a:ext cx="96" cy="102"/>
            </a:xfrm>
            <a:prstGeom prst="diamond">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812108" name="AutoShape 76"/>
            <p:cNvSpPr>
              <a:spLocks noChangeArrowheads="1"/>
            </p:cNvSpPr>
            <p:nvPr/>
          </p:nvSpPr>
          <p:spPr bwMode="auto">
            <a:xfrm>
              <a:off x="3683" y="3675"/>
              <a:ext cx="96" cy="102"/>
            </a:xfrm>
            <a:prstGeom prst="diamond">
              <a:avLst/>
            </a:prstGeom>
            <a:solidFill>
              <a:srgbClr val="FF66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812109" name="AutoShape 77"/>
            <p:cNvSpPr>
              <a:spLocks noChangeArrowheads="1"/>
            </p:cNvSpPr>
            <p:nvPr/>
          </p:nvSpPr>
          <p:spPr bwMode="auto">
            <a:xfrm>
              <a:off x="4451" y="3659"/>
              <a:ext cx="82" cy="78"/>
            </a:xfrm>
            <a:prstGeom prst="triangle">
              <a:avLst>
                <a:gd name="adj" fmla="val 50000"/>
              </a:avLst>
            </a:prstGeom>
            <a:solidFill>
              <a:schemeClr val="folHlink"/>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812111" name="Text Box 79"/>
            <p:cNvSpPr txBox="1">
              <a:spLocks noChangeArrowheads="1"/>
            </p:cNvSpPr>
            <p:nvPr/>
          </p:nvSpPr>
          <p:spPr bwMode="auto">
            <a:xfrm>
              <a:off x="134" y="3620"/>
              <a:ext cx="659" cy="250"/>
            </a:xfrm>
            <a:prstGeom prst="rect">
              <a:avLst/>
            </a:prstGeom>
            <a:noFill/>
            <a:ln w="9525" algn="ctr">
              <a:noFill/>
              <a:miter lim="800000"/>
              <a:headEnd/>
              <a:tailEnd/>
            </a:ln>
            <a:effectLst/>
          </p:spPr>
          <p:txBody>
            <a:bodyPr>
              <a:spAutoFit/>
            </a:bodyPr>
            <a:lstStyle/>
            <a:p>
              <a:pPr>
                <a:spcBef>
                  <a:spcPct val="50000"/>
                </a:spcBef>
                <a:defRPr/>
              </a:pPr>
              <a:r>
                <a:rPr lang="it-IT" sz="2000">
                  <a:solidFill>
                    <a:schemeClr val="tx1"/>
                  </a:solidFill>
                  <a:effectLst>
                    <a:outerShdw blurRad="38100" dist="38100" dir="2700000" algn="tl">
                      <a:srgbClr val="FFFFFF"/>
                    </a:outerShdw>
                  </a:effectLst>
                  <a:latin typeface="Calibri" pitchFamily="34" charset="0"/>
                </a:rPr>
                <a:t>Olivine</a:t>
              </a:r>
            </a:p>
          </p:txBody>
        </p:sp>
        <p:sp>
          <p:nvSpPr>
            <p:cNvPr id="812112" name="Text Box 80"/>
            <p:cNvSpPr txBox="1">
              <a:spLocks noChangeArrowheads="1"/>
            </p:cNvSpPr>
            <p:nvPr/>
          </p:nvSpPr>
          <p:spPr bwMode="auto">
            <a:xfrm>
              <a:off x="1031" y="3620"/>
              <a:ext cx="1285" cy="250"/>
            </a:xfrm>
            <a:prstGeom prst="rect">
              <a:avLst/>
            </a:prstGeom>
            <a:noFill/>
            <a:ln w="9525" algn="ctr">
              <a:noFill/>
              <a:miter lim="800000"/>
              <a:headEnd/>
              <a:tailEnd/>
            </a:ln>
            <a:effectLst/>
          </p:spPr>
          <p:txBody>
            <a:bodyPr>
              <a:spAutoFit/>
            </a:bodyPr>
            <a:lstStyle/>
            <a:p>
              <a:pPr>
                <a:spcBef>
                  <a:spcPct val="50000"/>
                </a:spcBef>
                <a:defRPr/>
              </a:pPr>
              <a:r>
                <a:rPr lang="it-IT" sz="2000">
                  <a:solidFill>
                    <a:schemeClr val="tx1"/>
                  </a:solidFill>
                  <a:effectLst>
                    <a:outerShdw blurRad="38100" dist="38100" dir="2700000" algn="tl">
                      <a:srgbClr val="FFFFFF"/>
                    </a:outerShdw>
                  </a:effectLst>
                  <a:latin typeface="Calibri" pitchFamily="34" charset="0"/>
                </a:rPr>
                <a:t>Orthopyroxene</a:t>
              </a:r>
            </a:p>
          </p:txBody>
        </p:sp>
        <p:sp>
          <p:nvSpPr>
            <p:cNvPr id="812113" name="Text Box 81"/>
            <p:cNvSpPr txBox="1">
              <a:spLocks noChangeArrowheads="1"/>
            </p:cNvSpPr>
            <p:nvPr/>
          </p:nvSpPr>
          <p:spPr bwMode="auto">
            <a:xfrm>
              <a:off x="2458" y="3620"/>
              <a:ext cx="1168" cy="250"/>
            </a:xfrm>
            <a:prstGeom prst="rect">
              <a:avLst/>
            </a:prstGeom>
            <a:noFill/>
            <a:ln w="9525" algn="ctr">
              <a:noFill/>
              <a:miter lim="800000"/>
              <a:headEnd/>
              <a:tailEnd/>
            </a:ln>
            <a:effectLst/>
          </p:spPr>
          <p:txBody>
            <a:bodyPr>
              <a:spAutoFit/>
            </a:bodyPr>
            <a:lstStyle/>
            <a:p>
              <a:pPr>
                <a:spcBef>
                  <a:spcPct val="50000"/>
                </a:spcBef>
                <a:defRPr/>
              </a:pPr>
              <a:r>
                <a:rPr lang="it-IT" sz="2000">
                  <a:solidFill>
                    <a:schemeClr val="tx1"/>
                  </a:solidFill>
                  <a:effectLst>
                    <a:outerShdw blurRad="38100" dist="38100" dir="2700000" algn="tl">
                      <a:srgbClr val="FFFFFF"/>
                    </a:outerShdw>
                  </a:effectLst>
                  <a:latin typeface="Calibri" pitchFamily="34" charset="0"/>
                </a:rPr>
                <a:t>Clinopyroxene</a:t>
              </a:r>
            </a:p>
          </p:txBody>
        </p:sp>
        <p:sp>
          <p:nvSpPr>
            <p:cNvPr id="812114" name="Text Box 82"/>
            <p:cNvSpPr txBox="1">
              <a:spLocks noChangeArrowheads="1"/>
            </p:cNvSpPr>
            <p:nvPr/>
          </p:nvSpPr>
          <p:spPr bwMode="auto">
            <a:xfrm>
              <a:off x="3783" y="3620"/>
              <a:ext cx="650" cy="250"/>
            </a:xfrm>
            <a:prstGeom prst="rect">
              <a:avLst/>
            </a:prstGeom>
            <a:noFill/>
            <a:ln w="9525" algn="ctr">
              <a:noFill/>
              <a:miter lim="800000"/>
              <a:headEnd/>
              <a:tailEnd/>
            </a:ln>
            <a:effectLst/>
          </p:spPr>
          <p:txBody>
            <a:bodyPr>
              <a:spAutoFit/>
            </a:bodyPr>
            <a:lstStyle/>
            <a:p>
              <a:pPr>
                <a:spcBef>
                  <a:spcPct val="50000"/>
                </a:spcBef>
                <a:defRPr/>
              </a:pPr>
              <a:r>
                <a:rPr lang="it-IT" sz="2000">
                  <a:solidFill>
                    <a:schemeClr val="tx1"/>
                  </a:solidFill>
                  <a:effectLst>
                    <a:outerShdw blurRad="38100" dist="38100" dir="2700000" algn="tl">
                      <a:srgbClr val="FFFFFF"/>
                    </a:outerShdw>
                  </a:effectLst>
                  <a:latin typeface="Calibri" pitchFamily="34" charset="0"/>
                </a:rPr>
                <a:t>Spinel</a:t>
              </a:r>
            </a:p>
          </p:txBody>
        </p:sp>
        <p:sp>
          <p:nvSpPr>
            <p:cNvPr id="812115" name="Text Box 83"/>
            <p:cNvSpPr txBox="1">
              <a:spLocks noChangeArrowheads="1"/>
            </p:cNvSpPr>
            <p:nvPr/>
          </p:nvSpPr>
          <p:spPr bwMode="auto">
            <a:xfrm>
              <a:off x="4551" y="3620"/>
              <a:ext cx="1084" cy="250"/>
            </a:xfrm>
            <a:prstGeom prst="rect">
              <a:avLst/>
            </a:prstGeom>
            <a:noFill/>
            <a:ln w="9525" algn="ctr">
              <a:noFill/>
              <a:miter lim="800000"/>
              <a:headEnd/>
              <a:tailEnd/>
            </a:ln>
            <a:effectLst/>
          </p:spPr>
          <p:txBody>
            <a:bodyPr>
              <a:spAutoFit/>
            </a:bodyPr>
            <a:lstStyle/>
            <a:p>
              <a:pPr>
                <a:spcBef>
                  <a:spcPct val="50000"/>
                </a:spcBef>
                <a:defRPr/>
              </a:pPr>
              <a:r>
                <a:rPr lang="it-IT" sz="2000">
                  <a:solidFill>
                    <a:schemeClr val="tx1"/>
                  </a:solidFill>
                  <a:effectLst>
                    <a:outerShdw blurRad="38100" dist="38100" dir="2700000" algn="tl">
                      <a:srgbClr val="FFFFFF"/>
                    </a:outerShdw>
                  </a:effectLst>
                  <a:latin typeface="Calibri" pitchFamily="34" charset="0"/>
                </a:rPr>
                <a:t>Plagioclase</a:t>
              </a:r>
            </a:p>
          </p:txBody>
        </p:sp>
      </p:grpSp>
      <p:sp>
        <p:nvSpPr>
          <p:cNvPr id="812119" name="Rectangle 87"/>
          <p:cNvSpPr>
            <a:spLocks noChangeArrowheads="1"/>
          </p:cNvSpPr>
          <p:nvPr/>
        </p:nvSpPr>
        <p:spPr bwMode="auto">
          <a:xfrm>
            <a:off x="0" y="6302375"/>
            <a:ext cx="9144000" cy="555625"/>
          </a:xfrm>
          <a:prstGeom prst="rect">
            <a:avLst/>
          </a:prstGeom>
          <a:solidFill>
            <a:schemeClr val="tx1"/>
          </a:solidFill>
          <a:ln w="9525" algn="ctr">
            <a:noFill/>
            <a:miter lim="800000"/>
            <a:headEnd/>
            <a:tailEnd/>
          </a:ln>
          <a:effectLst/>
        </p:spPr>
        <p:txBody>
          <a:bodyPr wrap="none" anchor="ctr"/>
          <a:lstStyle/>
          <a:p>
            <a:pPr>
              <a:defRPr/>
            </a:pPr>
            <a:endParaRPr lang="it-IT">
              <a:latin typeface="Calibri" pitchFamily="34" charset="0"/>
            </a:endParaRPr>
          </a:p>
        </p:txBody>
      </p:sp>
      <p:sp>
        <p:nvSpPr>
          <p:cNvPr id="812120" name="Text Box 88"/>
          <p:cNvSpPr txBox="1">
            <a:spLocks noChangeArrowheads="1"/>
          </p:cNvSpPr>
          <p:nvPr/>
        </p:nvSpPr>
        <p:spPr bwMode="auto">
          <a:xfrm>
            <a:off x="0" y="5997575"/>
            <a:ext cx="9142413" cy="860425"/>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2800">
                <a:solidFill>
                  <a:schemeClr val="bg1"/>
                </a:solidFill>
                <a:effectLst>
                  <a:outerShdw blurRad="38100" dist="38100" dir="2700000" algn="tl">
                    <a:srgbClr val="000000"/>
                  </a:outerShdw>
                </a:effectLst>
                <a:latin typeface="Calibri" pitchFamily="34" charset="0"/>
              </a:rPr>
              <a:t>In this case </a:t>
            </a:r>
            <a:r>
              <a:rPr lang="en-GB" sz="2800">
                <a:solidFill>
                  <a:srgbClr val="FFFF00"/>
                </a:solidFill>
                <a:effectLst>
                  <a:outerShdw blurRad="38100" dist="38100" dir="2700000" algn="tl">
                    <a:srgbClr val="000000"/>
                  </a:outerShdw>
                </a:effectLst>
                <a:latin typeface="Calibri" pitchFamily="34" charset="0"/>
              </a:rPr>
              <a:t>both Opx and Cpx are consumed</a:t>
            </a:r>
            <a:r>
              <a:rPr lang="en-GB" sz="2800">
                <a:solidFill>
                  <a:schemeClr val="bg1"/>
                </a:solidFill>
                <a:effectLst>
                  <a:outerShdw blurRad="38100" dist="38100" dir="2700000" algn="tl">
                    <a:srgbClr val="000000"/>
                  </a:outerShdw>
                </a:effectLst>
                <a:latin typeface="Calibri" pitchFamily="34" charset="0"/>
              </a:rPr>
              <a:t>, but Cpx is consumed more than Opx.</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12036"/>
                                        </p:tgtEl>
                                        <p:attrNameLst>
                                          <p:attrName>style.visibility</p:attrName>
                                        </p:attrNameLst>
                                      </p:cBhvr>
                                      <p:to>
                                        <p:strVal val="visible"/>
                                      </p:to>
                                    </p:set>
                                    <p:animEffect transition="in" filter="fade">
                                      <p:cBhvr>
                                        <p:cTn id="7" dur="500"/>
                                        <p:tgtEl>
                                          <p:spTgt spid="81203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12120"/>
                                        </p:tgtEl>
                                        <p:attrNameLst>
                                          <p:attrName>style.visibility</p:attrName>
                                        </p:attrNameLst>
                                      </p:cBhvr>
                                      <p:to>
                                        <p:strVal val="visible"/>
                                      </p:to>
                                    </p:set>
                                    <p:animEffect transition="in" filter="fade">
                                      <p:cBhvr>
                                        <p:cTn id="19" dur="500"/>
                                        <p:tgtEl>
                                          <p:spTgt spid="81212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2036" grpId="0"/>
      <p:bldP spid="812120"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5394" name="Rectangle 2"/>
          <p:cNvSpPr>
            <a:spLocks noChangeArrowheads="1"/>
          </p:cNvSpPr>
          <p:nvPr/>
        </p:nvSpPr>
        <p:spPr bwMode="auto">
          <a:xfrm>
            <a:off x="885825" y="6302375"/>
            <a:ext cx="8258175" cy="555625"/>
          </a:xfrm>
          <a:prstGeom prst="rect">
            <a:avLst/>
          </a:prstGeom>
          <a:solidFill>
            <a:schemeClr val="tx1"/>
          </a:solidFill>
          <a:ln w="9525" algn="ctr">
            <a:noFill/>
            <a:miter lim="800000"/>
            <a:headEnd/>
            <a:tailEnd/>
          </a:ln>
          <a:effectLst/>
        </p:spPr>
        <p:txBody>
          <a:bodyPr wrap="none" anchor="ctr"/>
          <a:lstStyle/>
          <a:p>
            <a:pPr>
              <a:defRPr/>
            </a:pPr>
            <a:endParaRPr lang="it-IT">
              <a:latin typeface="Calibri" pitchFamily="34" charset="0"/>
            </a:endParaRPr>
          </a:p>
        </p:txBody>
      </p:sp>
      <p:sp>
        <p:nvSpPr>
          <p:cNvPr id="955395" name="Text Box 3"/>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it-IT" sz="3200">
                <a:solidFill>
                  <a:schemeClr val="bg1"/>
                </a:solidFill>
                <a:effectLst>
                  <a:outerShdw blurRad="38100" dist="38100" dir="2700000" algn="tl">
                    <a:srgbClr val="000000"/>
                  </a:outerShdw>
                </a:effectLst>
                <a:latin typeface="Calibri" pitchFamily="34" charset="0"/>
              </a:rPr>
              <a:t>How a simple mantle melts</a:t>
            </a:r>
          </a:p>
        </p:txBody>
      </p:sp>
      <p:sp>
        <p:nvSpPr>
          <p:cNvPr id="955396" name="Text Box 4"/>
          <p:cNvSpPr txBox="1">
            <a:spLocks noChangeArrowheads="1"/>
          </p:cNvSpPr>
          <p:nvPr/>
        </p:nvSpPr>
        <p:spPr bwMode="auto">
          <a:xfrm>
            <a:off x="0" y="677863"/>
            <a:ext cx="9142413" cy="579437"/>
          </a:xfrm>
          <a:prstGeom prst="rect">
            <a:avLst/>
          </a:prstGeom>
          <a:noFill/>
          <a:ln w="9525" algn="ctr">
            <a:noFill/>
            <a:miter lim="800000"/>
            <a:headEnd/>
            <a:tailEnd/>
          </a:ln>
          <a:effectLst/>
        </p:spPr>
        <p:txBody>
          <a:bodyPr>
            <a:spAutoFit/>
          </a:bodyPr>
          <a:lstStyle/>
          <a:p>
            <a:pPr algn="ctr">
              <a:spcBef>
                <a:spcPct val="50000"/>
              </a:spcBef>
              <a:defRPr/>
            </a:pPr>
            <a:r>
              <a:rPr lang="en-GB" sz="3200">
                <a:solidFill>
                  <a:schemeClr val="bg1"/>
                </a:solidFill>
                <a:effectLst>
                  <a:outerShdw blurRad="38100" dist="38100" dir="2700000" algn="tl">
                    <a:srgbClr val="000000"/>
                  </a:outerShdw>
                </a:effectLst>
                <a:latin typeface="Calibri" pitchFamily="34" charset="0"/>
              </a:rPr>
              <a:t>Polybaric, near-fractional melting of lherzolite</a:t>
            </a:r>
          </a:p>
        </p:txBody>
      </p:sp>
      <p:sp>
        <p:nvSpPr>
          <p:cNvPr id="955397" name="Text Box 5"/>
          <p:cNvSpPr txBox="1">
            <a:spLocks noChangeArrowheads="1"/>
          </p:cNvSpPr>
          <p:nvPr/>
        </p:nvSpPr>
        <p:spPr bwMode="auto">
          <a:xfrm>
            <a:off x="1588" y="1301750"/>
            <a:ext cx="9140825" cy="585788"/>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a:solidFill>
                  <a:srgbClr val="FFFF00"/>
                </a:solidFill>
                <a:effectLst>
                  <a:outerShdw blurRad="38100" dist="38100" dir="2700000" algn="tl">
                    <a:srgbClr val="000000"/>
                  </a:outerShdw>
                </a:effectLst>
                <a:latin typeface="Calibri" pitchFamily="34" charset="0"/>
              </a:rPr>
              <a:t>Some natural examples from Italy</a:t>
            </a:r>
          </a:p>
        </p:txBody>
      </p:sp>
      <p:sp>
        <p:nvSpPr>
          <p:cNvPr id="955398" name="Text Box 6"/>
          <p:cNvSpPr txBox="1">
            <a:spLocks noChangeArrowheads="1"/>
          </p:cNvSpPr>
          <p:nvPr/>
        </p:nvSpPr>
        <p:spPr bwMode="auto">
          <a:xfrm>
            <a:off x="346075" y="2081213"/>
            <a:ext cx="2903538" cy="3785652"/>
          </a:xfrm>
          <a:prstGeom prst="rect">
            <a:avLst/>
          </a:prstGeom>
          <a:noFill/>
          <a:ln w="9525" algn="ctr">
            <a:noFill/>
            <a:miter lim="800000"/>
            <a:headEnd/>
            <a:tailEnd/>
          </a:ln>
          <a:effectLst/>
        </p:spPr>
        <p:txBody>
          <a:bodyPr wrap="square">
            <a:spAutoFit/>
          </a:bodyPr>
          <a:lstStyle/>
          <a:p>
            <a:pPr>
              <a:lnSpc>
                <a:spcPct val="90000"/>
              </a:lnSpc>
              <a:spcBef>
                <a:spcPct val="50000"/>
              </a:spcBef>
              <a:defRPr/>
            </a:pPr>
            <a:r>
              <a:rPr lang="en-GB" sz="2400" dirty="0">
                <a:solidFill>
                  <a:schemeClr val="bg1"/>
                </a:solidFill>
                <a:effectLst>
                  <a:outerShdw blurRad="38100" dist="38100" dir="2700000" algn="tl">
                    <a:srgbClr val="000000"/>
                  </a:outerShdw>
                </a:effectLst>
                <a:latin typeface="Calibri" pitchFamily="34" charset="0"/>
              </a:rPr>
              <a:t>This is a </a:t>
            </a:r>
            <a:r>
              <a:rPr lang="en-GB" sz="2400" dirty="0" err="1">
                <a:solidFill>
                  <a:schemeClr val="bg1"/>
                </a:solidFill>
                <a:effectLst>
                  <a:outerShdw blurRad="38100" dist="38100" dir="2700000" algn="tl">
                    <a:srgbClr val="000000"/>
                  </a:outerShdw>
                </a:effectLst>
                <a:latin typeface="Calibri" pitchFamily="34" charset="0"/>
              </a:rPr>
              <a:t>lherzolitic</a:t>
            </a:r>
            <a:r>
              <a:rPr lang="en-GB" sz="2400" dirty="0">
                <a:solidFill>
                  <a:schemeClr val="bg1"/>
                </a:solidFill>
                <a:effectLst>
                  <a:outerShdw blurRad="38100" dist="38100" dir="2700000" algn="tl">
                    <a:srgbClr val="000000"/>
                  </a:outerShdw>
                </a:effectLst>
                <a:latin typeface="Calibri" pitchFamily="34" charset="0"/>
              </a:rPr>
              <a:t> mantle xenolith from Sardinia seen with </a:t>
            </a:r>
            <a:r>
              <a:rPr lang="en-GB" sz="2400" u="sng" dirty="0">
                <a:solidFill>
                  <a:schemeClr val="bg1"/>
                </a:solidFill>
                <a:effectLst>
                  <a:outerShdw blurRad="38100" dist="38100" dir="2700000" algn="tl">
                    <a:srgbClr val="000000"/>
                  </a:outerShdw>
                </a:effectLst>
                <a:latin typeface="Calibri" pitchFamily="34" charset="0"/>
              </a:rPr>
              <a:t>crossed </a:t>
            </a:r>
            <a:r>
              <a:rPr lang="en-GB" sz="2400" u="sng" dirty="0" err="1">
                <a:solidFill>
                  <a:schemeClr val="bg1"/>
                </a:solidFill>
                <a:effectLst>
                  <a:outerShdw blurRad="38100" dist="38100" dir="2700000" algn="tl">
                    <a:srgbClr val="000000"/>
                  </a:outerShdw>
                </a:effectLst>
                <a:latin typeface="Calibri" pitchFamily="34" charset="0"/>
              </a:rPr>
              <a:t>polars</a:t>
            </a:r>
            <a:r>
              <a:rPr lang="en-GB" sz="2400" dirty="0">
                <a:solidFill>
                  <a:schemeClr val="bg1"/>
                </a:solidFill>
                <a:effectLst>
                  <a:outerShdw blurRad="38100" dist="38100" dir="2700000" algn="tl">
                    <a:srgbClr val="000000"/>
                  </a:outerShdw>
                </a:effectLst>
                <a:latin typeface="Calibri" pitchFamily="34" charset="0"/>
              </a:rPr>
              <a:t>.</a:t>
            </a:r>
          </a:p>
          <a:p>
            <a:pPr>
              <a:lnSpc>
                <a:spcPct val="90000"/>
              </a:lnSpc>
              <a:spcBef>
                <a:spcPct val="50000"/>
              </a:spcBef>
              <a:defRPr/>
            </a:pPr>
            <a:r>
              <a:rPr lang="en-GB" sz="2400" dirty="0">
                <a:solidFill>
                  <a:srgbClr val="FFFF00"/>
                </a:solidFill>
                <a:effectLst>
                  <a:outerShdw blurRad="38100" dist="38100" dir="2700000" algn="tl">
                    <a:srgbClr val="000000"/>
                  </a:outerShdw>
                </a:effectLst>
                <a:latin typeface="Calibri" pitchFamily="34" charset="0"/>
              </a:rPr>
              <a:t>What do you see?</a:t>
            </a:r>
          </a:p>
          <a:p>
            <a:pPr>
              <a:lnSpc>
                <a:spcPct val="90000"/>
              </a:lnSpc>
              <a:spcBef>
                <a:spcPct val="50000"/>
              </a:spcBef>
              <a:defRPr/>
            </a:pPr>
            <a:r>
              <a:rPr lang="en-GB" sz="2400" dirty="0">
                <a:solidFill>
                  <a:srgbClr val="FFFF00"/>
                </a:solidFill>
                <a:effectLst>
                  <a:outerShdw blurRad="38100" dist="38100" dir="2700000" algn="tl">
                    <a:srgbClr val="000000"/>
                  </a:outerShdw>
                </a:effectLst>
                <a:latin typeface="Calibri" pitchFamily="34" charset="0"/>
              </a:rPr>
              <a:t>Large deformed </a:t>
            </a:r>
            <a:r>
              <a:rPr lang="en-GB" sz="2400" dirty="0">
                <a:solidFill>
                  <a:schemeClr val="bg1"/>
                </a:solidFill>
                <a:effectLst>
                  <a:outerShdw blurRad="38100" dist="38100" dir="2700000" algn="tl">
                    <a:srgbClr val="000000"/>
                  </a:outerShdw>
                </a:effectLst>
                <a:latin typeface="Calibri" pitchFamily="34" charset="0"/>
              </a:rPr>
              <a:t>olivine</a:t>
            </a:r>
            <a:r>
              <a:rPr lang="en-GB" sz="2400" dirty="0">
                <a:solidFill>
                  <a:srgbClr val="FFFF00"/>
                </a:solidFill>
                <a:effectLst>
                  <a:outerShdw blurRad="38100" dist="38100" dir="2700000" algn="tl">
                    <a:srgbClr val="000000"/>
                  </a:outerShdw>
                </a:effectLst>
                <a:latin typeface="Calibri" pitchFamily="34" charset="0"/>
              </a:rPr>
              <a:t>, slightly smaller </a:t>
            </a:r>
            <a:r>
              <a:rPr lang="en-GB" sz="2400" dirty="0">
                <a:solidFill>
                  <a:schemeClr val="bg1"/>
                </a:solidFill>
                <a:effectLst>
                  <a:outerShdw blurRad="38100" dist="38100" dir="2700000" algn="tl">
                    <a:srgbClr val="000000"/>
                  </a:outerShdw>
                </a:effectLst>
                <a:latin typeface="Calibri" pitchFamily="34" charset="0"/>
              </a:rPr>
              <a:t>opx</a:t>
            </a:r>
            <a:r>
              <a:rPr lang="en-GB" sz="2400" dirty="0">
                <a:solidFill>
                  <a:srgbClr val="FFFF00"/>
                </a:solidFill>
                <a:effectLst>
                  <a:outerShdw blurRad="38100" dist="38100" dir="2700000" algn="tl">
                    <a:srgbClr val="000000"/>
                  </a:outerShdw>
                </a:effectLst>
                <a:latin typeface="Calibri" pitchFamily="34" charset="0"/>
              </a:rPr>
              <a:t> and minor amounts of </a:t>
            </a:r>
            <a:r>
              <a:rPr lang="en-GB" sz="2400" dirty="0">
                <a:solidFill>
                  <a:schemeClr val="bg1"/>
                </a:solidFill>
                <a:effectLst>
                  <a:outerShdw blurRad="38100" dist="38100" dir="2700000" algn="tl">
                    <a:srgbClr val="000000"/>
                  </a:outerShdw>
                </a:effectLst>
                <a:latin typeface="Calibri" pitchFamily="34" charset="0"/>
              </a:rPr>
              <a:t>cpx</a:t>
            </a:r>
            <a:r>
              <a:rPr lang="en-GB" sz="2400" dirty="0">
                <a:solidFill>
                  <a:srgbClr val="FFFF00"/>
                </a:solidFill>
                <a:effectLst>
                  <a:outerShdw blurRad="38100" dist="38100" dir="2700000" algn="tl">
                    <a:srgbClr val="000000"/>
                  </a:outerShdw>
                </a:effectLst>
                <a:latin typeface="Calibri" pitchFamily="34" charset="0"/>
              </a:rPr>
              <a:t> and </a:t>
            </a:r>
            <a:r>
              <a:rPr lang="en-GB" sz="2400" dirty="0">
                <a:solidFill>
                  <a:schemeClr val="bg1"/>
                </a:solidFill>
                <a:effectLst>
                  <a:outerShdw blurRad="38100" dist="38100" dir="2700000" algn="tl">
                    <a:srgbClr val="000000"/>
                  </a:outerShdw>
                </a:effectLst>
                <a:latin typeface="Calibri" pitchFamily="34" charset="0"/>
              </a:rPr>
              <a:t>spinel</a:t>
            </a:r>
            <a:r>
              <a:rPr lang="en-GB" sz="2400" dirty="0">
                <a:solidFill>
                  <a:srgbClr val="FFFF00"/>
                </a:solidFill>
                <a:effectLst>
                  <a:outerShdw blurRad="38100" dist="38100" dir="2700000" algn="tl">
                    <a:srgbClr val="000000"/>
                  </a:outerShdw>
                </a:effectLst>
                <a:latin typeface="Calibri" pitchFamily="34" charset="0"/>
              </a:rPr>
              <a:t>.</a:t>
            </a:r>
          </a:p>
        </p:txBody>
      </p:sp>
      <p:grpSp>
        <p:nvGrpSpPr>
          <p:cNvPr id="2" name="Group 11"/>
          <p:cNvGrpSpPr>
            <a:grpSpLocks/>
          </p:cNvGrpSpPr>
          <p:nvPr/>
        </p:nvGrpSpPr>
        <p:grpSpPr bwMode="auto">
          <a:xfrm>
            <a:off x="3240088" y="2070100"/>
            <a:ext cx="5903912" cy="4787900"/>
            <a:chOff x="2041" y="1304"/>
            <a:chExt cx="3719" cy="3016"/>
          </a:xfrm>
        </p:grpSpPr>
        <p:pic>
          <p:nvPicPr>
            <p:cNvPr id="66568" name="Picture 8" descr="ZM2 cp"/>
            <p:cNvPicPr>
              <a:picLocks noChangeAspect="1" noChangeArrowheads="1"/>
            </p:cNvPicPr>
            <p:nvPr/>
          </p:nvPicPr>
          <p:blipFill>
            <a:blip r:embed="rId3" cstate="print"/>
            <a:srcRect/>
            <a:stretch>
              <a:fillRect/>
            </a:stretch>
          </p:blipFill>
          <p:spPr bwMode="auto">
            <a:xfrm>
              <a:off x="2041" y="1304"/>
              <a:ext cx="3719" cy="3016"/>
            </a:xfrm>
            <a:prstGeom prst="rect">
              <a:avLst/>
            </a:prstGeom>
            <a:noFill/>
            <a:ln w="9525">
              <a:noFill/>
              <a:miter lim="800000"/>
              <a:headEnd/>
              <a:tailEnd/>
            </a:ln>
          </p:spPr>
        </p:pic>
        <p:sp>
          <p:nvSpPr>
            <p:cNvPr id="955401" name="Line 9"/>
            <p:cNvSpPr>
              <a:spLocks noChangeShapeType="1"/>
            </p:cNvSpPr>
            <p:nvPr/>
          </p:nvSpPr>
          <p:spPr bwMode="auto">
            <a:xfrm>
              <a:off x="3979" y="4217"/>
              <a:ext cx="1472" cy="0"/>
            </a:xfrm>
            <a:prstGeom prst="line">
              <a:avLst/>
            </a:prstGeom>
            <a:noFill/>
            <a:ln w="38100">
              <a:solidFill>
                <a:srgbClr val="FF0000"/>
              </a:solidFill>
              <a:round/>
              <a:headEnd/>
              <a:tailEnd/>
            </a:ln>
            <a:effectLst/>
          </p:spPr>
          <p:txBody>
            <a:bodyPr anchor="ctr"/>
            <a:lstStyle/>
            <a:p>
              <a:pPr>
                <a:defRPr/>
              </a:pPr>
              <a:endParaRPr lang="it-IT">
                <a:latin typeface="Calibri" pitchFamily="34" charset="0"/>
              </a:endParaRPr>
            </a:p>
          </p:txBody>
        </p:sp>
        <p:sp>
          <p:nvSpPr>
            <p:cNvPr id="955402" name="Text Box 10"/>
            <p:cNvSpPr txBox="1">
              <a:spLocks noChangeArrowheads="1"/>
            </p:cNvSpPr>
            <p:nvPr/>
          </p:nvSpPr>
          <p:spPr bwMode="auto">
            <a:xfrm>
              <a:off x="4289" y="3855"/>
              <a:ext cx="704" cy="404"/>
            </a:xfrm>
            <a:prstGeom prst="rect">
              <a:avLst/>
            </a:prstGeom>
            <a:noFill/>
            <a:ln w="9525" algn="ctr">
              <a:noFill/>
              <a:miter lim="800000"/>
              <a:headEnd/>
              <a:tailEnd/>
            </a:ln>
            <a:effectLst/>
          </p:spPr>
          <p:txBody>
            <a:bodyPr wrap="none">
              <a:spAutoFit/>
            </a:bodyPr>
            <a:lstStyle/>
            <a:p>
              <a:pPr>
                <a:defRPr/>
              </a:pPr>
              <a:r>
                <a:rPr lang="en-GB" sz="3600">
                  <a:effectLst>
                    <a:outerShdw blurRad="38100" dist="38100" dir="2700000" algn="tl">
                      <a:srgbClr val="000000"/>
                    </a:outerShdw>
                  </a:effectLst>
                  <a:latin typeface="Calibri" pitchFamily="34" charset="0"/>
                </a:rPr>
                <a:t>1 cm</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55396"/>
                                        </p:tgtEl>
                                        <p:attrNameLst>
                                          <p:attrName>style.visibility</p:attrName>
                                        </p:attrNameLst>
                                      </p:cBhvr>
                                      <p:to>
                                        <p:strVal val="visible"/>
                                      </p:to>
                                    </p:set>
                                    <p:animEffect transition="in" filter="fade">
                                      <p:cBhvr>
                                        <p:cTn id="7" dur="500"/>
                                        <p:tgtEl>
                                          <p:spTgt spid="95539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55397"/>
                                        </p:tgtEl>
                                        <p:attrNameLst>
                                          <p:attrName>style.visibility</p:attrName>
                                        </p:attrNameLst>
                                      </p:cBhvr>
                                      <p:to>
                                        <p:strVal val="visible"/>
                                      </p:to>
                                    </p:set>
                                    <p:animEffect transition="in" filter="fade">
                                      <p:cBhvr>
                                        <p:cTn id="11" dur="2000"/>
                                        <p:tgtEl>
                                          <p:spTgt spid="95539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955398">
                                            <p:txEl>
                                              <p:pRg st="0" end="0"/>
                                            </p:txEl>
                                          </p:spTgt>
                                        </p:tgtEl>
                                        <p:attrNameLst>
                                          <p:attrName>style.visibility</p:attrName>
                                        </p:attrNameLst>
                                      </p:cBhvr>
                                      <p:to>
                                        <p:strVal val="visible"/>
                                      </p:to>
                                    </p:set>
                                    <p:animEffect transition="in" filter="fade">
                                      <p:cBhvr>
                                        <p:cTn id="20" dur="500"/>
                                        <p:tgtEl>
                                          <p:spTgt spid="95539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55398">
                                            <p:txEl>
                                              <p:pRg st="1" end="1"/>
                                            </p:txEl>
                                          </p:spTgt>
                                        </p:tgtEl>
                                        <p:attrNameLst>
                                          <p:attrName>style.visibility</p:attrName>
                                        </p:attrNameLst>
                                      </p:cBhvr>
                                      <p:to>
                                        <p:strVal val="visible"/>
                                      </p:to>
                                    </p:set>
                                    <p:animEffect transition="in" filter="fade">
                                      <p:cBhvr>
                                        <p:cTn id="25" dur="500"/>
                                        <p:tgtEl>
                                          <p:spTgt spid="955398">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55398">
                                            <p:txEl>
                                              <p:pRg st="2" end="2"/>
                                            </p:txEl>
                                          </p:spTgt>
                                        </p:tgtEl>
                                        <p:attrNameLst>
                                          <p:attrName>style.visibility</p:attrName>
                                        </p:attrNameLst>
                                      </p:cBhvr>
                                      <p:to>
                                        <p:strVal val="visible"/>
                                      </p:to>
                                    </p:set>
                                    <p:animEffect transition="in" filter="fade">
                                      <p:cBhvr>
                                        <p:cTn id="30" dur="500"/>
                                        <p:tgtEl>
                                          <p:spTgt spid="95539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5396" grpId="0"/>
      <p:bldP spid="955397" grpId="0"/>
      <p:bldP spid="955398"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2" name="Rectangle 2"/>
          <p:cNvSpPr>
            <a:spLocks noChangeArrowheads="1"/>
          </p:cNvSpPr>
          <p:nvPr/>
        </p:nvSpPr>
        <p:spPr bwMode="auto">
          <a:xfrm>
            <a:off x="731838" y="6302375"/>
            <a:ext cx="8412162" cy="555625"/>
          </a:xfrm>
          <a:prstGeom prst="rect">
            <a:avLst/>
          </a:prstGeom>
          <a:solidFill>
            <a:schemeClr val="tx1"/>
          </a:solidFill>
          <a:ln w="9525" algn="ctr">
            <a:noFill/>
            <a:miter lim="800000"/>
            <a:headEnd/>
            <a:tailEnd/>
          </a:ln>
          <a:effectLst/>
        </p:spPr>
        <p:txBody>
          <a:bodyPr wrap="none" anchor="ctr"/>
          <a:lstStyle/>
          <a:p>
            <a:pPr>
              <a:defRPr/>
            </a:pPr>
            <a:endParaRPr lang="it-IT">
              <a:latin typeface="Calibri" pitchFamily="34" charset="0"/>
            </a:endParaRPr>
          </a:p>
        </p:txBody>
      </p:sp>
      <p:sp>
        <p:nvSpPr>
          <p:cNvPr id="793603" name="Text Box 3"/>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it-IT" sz="3200">
                <a:solidFill>
                  <a:schemeClr val="bg1"/>
                </a:solidFill>
                <a:effectLst>
                  <a:outerShdw blurRad="38100" dist="38100" dir="2700000" algn="tl">
                    <a:srgbClr val="000000"/>
                  </a:outerShdw>
                </a:effectLst>
                <a:latin typeface="Calibri" pitchFamily="34" charset="0"/>
              </a:rPr>
              <a:t>How a simple mantle melts</a:t>
            </a:r>
          </a:p>
        </p:txBody>
      </p:sp>
      <p:sp>
        <p:nvSpPr>
          <p:cNvPr id="793604" name="Text Box 4"/>
          <p:cNvSpPr txBox="1">
            <a:spLocks noChangeArrowheads="1"/>
          </p:cNvSpPr>
          <p:nvPr/>
        </p:nvSpPr>
        <p:spPr bwMode="auto">
          <a:xfrm>
            <a:off x="0" y="677863"/>
            <a:ext cx="9142413" cy="579437"/>
          </a:xfrm>
          <a:prstGeom prst="rect">
            <a:avLst/>
          </a:prstGeom>
          <a:noFill/>
          <a:ln w="9525" algn="ctr">
            <a:noFill/>
            <a:miter lim="800000"/>
            <a:headEnd/>
            <a:tailEnd/>
          </a:ln>
          <a:effectLst/>
        </p:spPr>
        <p:txBody>
          <a:bodyPr>
            <a:spAutoFit/>
          </a:bodyPr>
          <a:lstStyle/>
          <a:p>
            <a:pPr algn="ctr">
              <a:spcBef>
                <a:spcPct val="50000"/>
              </a:spcBef>
              <a:defRPr/>
            </a:pPr>
            <a:r>
              <a:rPr lang="en-GB" sz="3200">
                <a:solidFill>
                  <a:schemeClr val="bg1"/>
                </a:solidFill>
                <a:effectLst>
                  <a:outerShdw blurRad="38100" dist="38100" dir="2700000" algn="tl">
                    <a:srgbClr val="000000"/>
                  </a:outerShdw>
                </a:effectLst>
                <a:latin typeface="Calibri" pitchFamily="34" charset="0"/>
              </a:rPr>
              <a:t>Polybaric, near-fractional melting of lherzolite</a:t>
            </a:r>
          </a:p>
        </p:txBody>
      </p:sp>
      <p:sp>
        <p:nvSpPr>
          <p:cNvPr id="793605" name="Text Box 5"/>
          <p:cNvSpPr txBox="1">
            <a:spLocks noChangeArrowheads="1"/>
          </p:cNvSpPr>
          <p:nvPr/>
        </p:nvSpPr>
        <p:spPr bwMode="auto">
          <a:xfrm>
            <a:off x="1588" y="1301750"/>
            <a:ext cx="9140825" cy="585788"/>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a:solidFill>
                  <a:srgbClr val="FFFF00"/>
                </a:solidFill>
                <a:effectLst>
                  <a:outerShdw blurRad="38100" dist="38100" dir="2700000" algn="tl">
                    <a:srgbClr val="000000"/>
                  </a:outerShdw>
                </a:effectLst>
                <a:latin typeface="Calibri" pitchFamily="34" charset="0"/>
              </a:rPr>
              <a:t>Some natural examples from Italy</a:t>
            </a:r>
          </a:p>
        </p:txBody>
      </p:sp>
      <p:pic>
        <p:nvPicPr>
          <p:cNvPr id="793617" name="Picture 17" descr="ZM2 pp"/>
          <p:cNvPicPr>
            <a:picLocks noChangeAspect="1" noChangeArrowheads="1"/>
          </p:cNvPicPr>
          <p:nvPr/>
        </p:nvPicPr>
        <p:blipFill>
          <a:blip r:embed="rId3" cstate="print"/>
          <a:srcRect t="2795" b="34769"/>
          <a:stretch>
            <a:fillRect/>
          </a:stretch>
        </p:blipFill>
        <p:spPr bwMode="auto">
          <a:xfrm>
            <a:off x="3252788" y="2070100"/>
            <a:ext cx="5891212" cy="4786313"/>
          </a:xfrm>
          <a:prstGeom prst="rect">
            <a:avLst/>
          </a:prstGeom>
          <a:noFill/>
          <a:ln w="9525">
            <a:noFill/>
            <a:miter lim="800000"/>
            <a:headEnd/>
            <a:tailEnd/>
          </a:ln>
        </p:spPr>
      </p:pic>
      <p:sp>
        <p:nvSpPr>
          <p:cNvPr id="793618" name="Line 18"/>
          <p:cNvSpPr>
            <a:spLocks noChangeShapeType="1"/>
          </p:cNvSpPr>
          <p:nvPr/>
        </p:nvSpPr>
        <p:spPr bwMode="auto">
          <a:xfrm>
            <a:off x="6316663" y="6694488"/>
            <a:ext cx="2336800" cy="0"/>
          </a:xfrm>
          <a:prstGeom prst="line">
            <a:avLst/>
          </a:prstGeom>
          <a:noFill/>
          <a:ln w="38100">
            <a:solidFill>
              <a:srgbClr val="FF0000"/>
            </a:solidFill>
            <a:round/>
            <a:headEnd/>
            <a:tailEnd/>
          </a:ln>
          <a:effectLst/>
        </p:spPr>
        <p:txBody>
          <a:bodyPr anchor="ctr"/>
          <a:lstStyle/>
          <a:p>
            <a:pPr>
              <a:defRPr/>
            </a:pPr>
            <a:endParaRPr lang="it-IT">
              <a:latin typeface="Calibri" pitchFamily="34" charset="0"/>
            </a:endParaRPr>
          </a:p>
        </p:txBody>
      </p:sp>
      <p:sp>
        <p:nvSpPr>
          <p:cNvPr id="793619" name="Text Box 19"/>
          <p:cNvSpPr txBox="1">
            <a:spLocks noChangeArrowheads="1"/>
          </p:cNvSpPr>
          <p:nvPr/>
        </p:nvSpPr>
        <p:spPr bwMode="auto">
          <a:xfrm>
            <a:off x="6808788" y="6119813"/>
            <a:ext cx="1117600" cy="641350"/>
          </a:xfrm>
          <a:prstGeom prst="rect">
            <a:avLst/>
          </a:prstGeom>
          <a:noFill/>
          <a:ln w="9525" algn="ctr">
            <a:noFill/>
            <a:miter lim="800000"/>
            <a:headEnd/>
            <a:tailEnd/>
          </a:ln>
          <a:effectLst/>
        </p:spPr>
        <p:txBody>
          <a:bodyPr wrap="none">
            <a:spAutoFit/>
          </a:bodyPr>
          <a:lstStyle/>
          <a:p>
            <a:pPr>
              <a:defRPr/>
            </a:pPr>
            <a:r>
              <a:rPr lang="en-GB" sz="3600">
                <a:effectLst>
                  <a:outerShdw blurRad="38100" dist="38100" dir="2700000" algn="tl">
                    <a:srgbClr val="000000"/>
                  </a:outerShdw>
                </a:effectLst>
                <a:latin typeface="Calibri" pitchFamily="34" charset="0"/>
              </a:rPr>
              <a:t>1 cm</a:t>
            </a:r>
          </a:p>
        </p:txBody>
      </p:sp>
      <p:sp>
        <p:nvSpPr>
          <p:cNvPr id="793620" name="Text Box 20"/>
          <p:cNvSpPr txBox="1">
            <a:spLocks noChangeArrowheads="1"/>
          </p:cNvSpPr>
          <p:nvPr/>
        </p:nvSpPr>
        <p:spPr bwMode="auto">
          <a:xfrm>
            <a:off x="346075" y="2081213"/>
            <a:ext cx="2903538" cy="2973122"/>
          </a:xfrm>
          <a:prstGeom prst="rect">
            <a:avLst/>
          </a:prstGeom>
          <a:noFill/>
          <a:ln w="9525" algn="ctr">
            <a:noFill/>
            <a:miter lim="800000"/>
            <a:headEnd/>
            <a:tailEnd/>
          </a:ln>
          <a:effectLst/>
        </p:spPr>
        <p:txBody>
          <a:bodyPr wrap="square">
            <a:spAutoFit/>
          </a:bodyPr>
          <a:lstStyle/>
          <a:p>
            <a:pPr>
              <a:lnSpc>
                <a:spcPct val="90000"/>
              </a:lnSpc>
              <a:spcBef>
                <a:spcPct val="50000"/>
              </a:spcBef>
              <a:defRPr/>
            </a:pPr>
            <a:r>
              <a:rPr lang="en-GB" sz="2400" dirty="0">
                <a:solidFill>
                  <a:schemeClr val="bg1"/>
                </a:solidFill>
                <a:effectLst>
                  <a:outerShdw blurRad="38100" dist="38100" dir="2700000" algn="tl">
                    <a:srgbClr val="000000"/>
                  </a:outerShdw>
                </a:effectLst>
                <a:latin typeface="Calibri" pitchFamily="34" charset="0"/>
              </a:rPr>
              <a:t>This is a </a:t>
            </a:r>
            <a:r>
              <a:rPr lang="en-GB" sz="2400" dirty="0" err="1">
                <a:solidFill>
                  <a:schemeClr val="bg1"/>
                </a:solidFill>
                <a:effectLst>
                  <a:outerShdw blurRad="38100" dist="38100" dir="2700000" algn="tl">
                    <a:srgbClr val="000000"/>
                  </a:outerShdw>
                </a:effectLst>
                <a:latin typeface="Calibri" pitchFamily="34" charset="0"/>
              </a:rPr>
              <a:t>lherzolitic</a:t>
            </a:r>
            <a:r>
              <a:rPr lang="en-GB" sz="2400" dirty="0">
                <a:solidFill>
                  <a:schemeClr val="bg1"/>
                </a:solidFill>
                <a:effectLst>
                  <a:outerShdw blurRad="38100" dist="38100" dir="2700000" algn="tl">
                    <a:srgbClr val="000000"/>
                  </a:outerShdw>
                </a:effectLst>
                <a:latin typeface="Calibri" pitchFamily="34" charset="0"/>
              </a:rPr>
              <a:t> mantle xenolith from Sardinia seen in </a:t>
            </a:r>
            <a:r>
              <a:rPr lang="en-GB" sz="2400" u="sng" dirty="0">
                <a:solidFill>
                  <a:schemeClr val="bg1"/>
                </a:solidFill>
                <a:effectLst>
                  <a:outerShdw blurRad="38100" dist="38100" dir="2700000" algn="tl">
                    <a:srgbClr val="000000"/>
                  </a:outerShdw>
                </a:effectLst>
                <a:latin typeface="Calibri" pitchFamily="34" charset="0"/>
              </a:rPr>
              <a:t>plane polarized light</a:t>
            </a:r>
            <a:r>
              <a:rPr lang="en-GB" sz="2400" dirty="0">
                <a:solidFill>
                  <a:schemeClr val="bg1"/>
                </a:solidFill>
                <a:effectLst>
                  <a:outerShdw blurRad="38100" dist="38100" dir="2700000" algn="tl">
                    <a:srgbClr val="000000"/>
                  </a:outerShdw>
                </a:effectLst>
                <a:latin typeface="Calibri" pitchFamily="34" charset="0"/>
              </a:rPr>
              <a:t>.</a:t>
            </a:r>
          </a:p>
          <a:p>
            <a:pPr>
              <a:lnSpc>
                <a:spcPct val="90000"/>
              </a:lnSpc>
              <a:spcBef>
                <a:spcPct val="50000"/>
              </a:spcBef>
              <a:defRPr/>
            </a:pPr>
            <a:r>
              <a:rPr lang="en-GB" sz="2400" dirty="0">
                <a:solidFill>
                  <a:srgbClr val="FFFF00"/>
                </a:solidFill>
                <a:effectLst>
                  <a:outerShdw blurRad="38100" dist="38100" dir="2700000" algn="tl">
                    <a:srgbClr val="000000"/>
                  </a:outerShdw>
                </a:effectLst>
                <a:latin typeface="Calibri" pitchFamily="34" charset="0"/>
              </a:rPr>
              <a:t>What do you see?</a:t>
            </a:r>
          </a:p>
          <a:p>
            <a:pPr>
              <a:lnSpc>
                <a:spcPct val="90000"/>
              </a:lnSpc>
              <a:spcBef>
                <a:spcPct val="50000"/>
              </a:spcBef>
              <a:defRPr/>
            </a:pPr>
            <a:r>
              <a:rPr lang="en-GB" sz="2400" dirty="0">
                <a:solidFill>
                  <a:schemeClr val="bg1"/>
                </a:solidFill>
                <a:effectLst>
                  <a:outerShdw blurRad="38100" dist="38100" dir="2700000" algn="tl">
                    <a:srgbClr val="000000"/>
                  </a:outerShdw>
                </a:effectLst>
                <a:latin typeface="Calibri" pitchFamily="34" charset="0"/>
              </a:rPr>
              <a:t>Not much clear.</a:t>
            </a:r>
          </a:p>
          <a:p>
            <a:pPr>
              <a:lnSpc>
                <a:spcPct val="90000"/>
              </a:lnSpc>
              <a:spcBef>
                <a:spcPct val="50000"/>
              </a:spcBef>
              <a:defRPr/>
            </a:pPr>
            <a:r>
              <a:rPr lang="en-GB" sz="2400" dirty="0">
                <a:solidFill>
                  <a:srgbClr val="FFFF00"/>
                </a:solidFill>
                <a:effectLst>
                  <a:outerShdw blurRad="38100" dist="38100" dir="2700000" algn="tl">
                    <a:srgbClr val="000000"/>
                  </a:outerShdw>
                </a:effectLst>
                <a:latin typeface="Calibri" pitchFamily="34" charset="0"/>
              </a:rPr>
              <a:t>Let’s zoom in.</a:t>
            </a:r>
          </a:p>
        </p:txBody>
      </p:sp>
      <p:sp>
        <p:nvSpPr>
          <p:cNvPr id="793622" name="Rectangle 22"/>
          <p:cNvSpPr>
            <a:spLocks noChangeArrowheads="1"/>
          </p:cNvSpPr>
          <p:nvPr/>
        </p:nvSpPr>
        <p:spPr bwMode="auto">
          <a:xfrm>
            <a:off x="6130925" y="3352800"/>
            <a:ext cx="1692275" cy="1377950"/>
          </a:xfrm>
          <a:prstGeom prst="rect">
            <a:avLst/>
          </a:prstGeom>
          <a:noFill/>
          <a:ln w="38100" algn="ctr">
            <a:solidFill>
              <a:srgbClr val="FF0000"/>
            </a:solidFill>
            <a:miter lim="800000"/>
            <a:headEnd/>
            <a:tailEnd/>
          </a:ln>
          <a:effectLst/>
        </p:spPr>
        <p:txBody>
          <a:bodyPr wrap="none" anchor="ctr"/>
          <a:lstStyle/>
          <a:p>
            <a:pPr>
              <a:defRPr/>
            </a:pPr>
            <a:endParaRPr lang="it-I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93617"/>
                                        </p:tgtEl>
                                        <p:attrNameLst>
                                          <p:attrName>style.visibility</p:attrName>
                                        </p:attrNameLst>
                                      </p:cBhvr>
                                      <p:to>
                                        <p:strVal val="visible"/>
                                      </p:to>
                                    </p:set>
                                    <p:animEffect transition="in" filter="fade">
                                      <p:cBhvr>
                                        <p:cTn id="7" dur="500"/>
                                        <p:tgtEl>
                                          <p:spTgt spid="79361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93620">
                                            <p:txEl>
                                              <p:pRg st="0" end="0"/>
                                            </p:txEl>
                                          </p:spTgt>
                                        </p:tgtEl>
                                        <p:attrNameLst>
                                          <p:attrName>style.visibility</p:attrName>
                                        </p:attrNameLst>
                                      </p:cBhvr>
                                      <p:to>
                                        <p:strVal val="visible"/>
                                      </p:to>
                                    </p:set>
                                    <p:animEffect transition="in" filter="fade">
                                      <p:cBhvr>
                                        <p:cTn id="11" dur="500"/>
                                        <p:tgtEl>
                                          <p:spTgt spid="793620">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93620">
                                            <p:txEl>
                                              <p:pRg st="1" end="1"/>
                                            </p:txEl>
                                          </p:spTgt>
                                        </p:tgtEl>
                                        <p:attrNameLst>
                                          <p:attrName>style.visibility</p:attrName>
                                        </p:attrNameLst>
                                      </p:cBhvr>
                                      <p:to>
                                        <p:strVal val="visible"/>
                                      </p:to>
                                    </p:set>
                                    <p:animEffect transition="in" filter="fade">
                                      <p:cBhvr>
                                        <p:cTn id="16" dur="500"/>
                                        <p:tgtEl>
                                          <p:spTgt spid="793620">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93620">
                                            <p:txEl>
                                              <p:pRg st="2" end="2"/>
                                            </p:txEl>
                                          </p:spTgt>
                                        </p:tgtEl>
                                        <p:attrNameLst>
                                          <p:attrName>style.visibility</p:attrName>
                                        </p:attrNameLst>
                                      </p:cBhvr>
                                      <p:to>
                                        <p:strVal val="visible"/>
                                      </p:to>
                                    </p:set>
                                    <p:animEffect transition="in" filter="fade">
                                      <p:cBhvr>
                                        <p:cTn id="21" dur="500"/>
                                        <p:tgtEl>
                                          <p:spTgt spid="793620">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93620">
                                            <p:txEl>
                                              <p:pRg st="3" end="3"/>
                                            </p:txEl>
                                          </p:spTgt>
                                        </p:tgtEl>
                                        <p:attrNameLst>
                                          <p:attrName>style.visibility</p:attrName>
                                        </p:attrNameLst>
                                      </p:cBhvr>
                                      <p:to>
                                        <p:strVal val="visible"/>
                                      </p:to>
                                    </p:set>
                                    <p:animEffect transition="in" filter="fade">
                                      <p:cBhvr>
                                        <p:cTn id="26" dur="500"/>
                                        <p:tgtEl>
                                          <p:spTgt spid="793620">
                                            <p:txEl>
                                              <p:pRg st="3" end="3"/>
                                            </p:txEl>
                                          </p:spTgt>
                                        </p:tgtEl>
                                      </p:cBhvr>
                                    </p:animEffect>
                                  </p:childTnLst>
                                </p:cTn>
                              </p:par>
                            </p:childTnLst>
                          </p:cTn>
                        </p:par>
                        <p:par>
                          <p:cTn id="27" fill="hold">
                            <p:stCondLst>
                              <p:cond delay="500"/>
                            </p:stCondLst>
                            <p:childTnLst>
                              <p:par>
                                <p:cTn id="28" presetID="18" presetClass="entr" presetSubtype="6" fill="hold" grpId="0" nodeType="afterEffect">
                                  <p:stCondLst>
                                    <p:cond delay="0"/>
                                  </p:stCondLst>
                                  <p:childTnLst>
                                    <p:set>
                                      <p:cBhvr>
                                        <p:cTn id="29" dur="1" fill="hold">
                                          <p:stCondLst>
                                            <p:cond delay="0"/>
                                          </p:stCondLst>
                                        </p:cTn>
                                        <p:tgtEl>
                                          <p:spTgt spid="793622"/>
                                        </p:tgtEl>
                                        <p:attrNameLst>
                                          <p:attrName>style.visibility</p:attrName>
                                        </p:attrNameLst>
                                      </p:cBhvr>
                                      <p:to>
                                        <p:strVal val="visible"/>
                                      </p:to>
                                    </p:set>
                                    <p:animEffect transition="in" filter="strips(downRight)">
                                      <p:cBhvr>
                                        <p:cTn id="30" dur="2000"/>
                                        <p:tgtEl>
                                          <p:spTgt spid="7936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3620" grpId="0" build="p"/>
      <p:bldP spid="793622"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7442" name="Rectangle 2"/>
          <p:cNvSpPr>
            <a:spLocks noChangeArrowheads="1"/>
          </p:cNvSpPr>
          <p:nvPr/>
        </p:nvSpPr>
        <p:spPr bwMode="auto">
          <a:xfrm>
            <a:off x="633413" y="6302375"/>
            <a:ext cx="8510587" cy="555625"/>
          </a:xfrm>
          <a:prstGeom prst="rect">
            <a:avLst/>
          </a:prstGeom>
          <a:solidFill>
            <a:schemeClr val="tx1"/>
          </a:solidFill>
          <a:ln w="9525" algn="ctr">
            <a:noFill/>
            <a:miter lim="800000"/>
            <a:headEnd/>
            <a:tailEnd/>
          </a:ln>
          <a:effectLst/>
        </p:spPr>
        <p:txBody>
          <a:bodyPr wrap="none" anchor="ctr"/>
          <a:lstStyle/>
          <a:p>
            <a:pPr>
              <a:defRPr/>
            </a:pPr>
            <a:endParaRPr lang="it-IT">
              <a:latin typeface="Calibri" pitchFamily="34" charset="0"/>
            </a:endParaRPr>
          </a:p>
        </p:txBody>
      </p:sp>
      <p:sp>
        <p:nvSpPr>
          <p:cNvPr id="957443" name="Text Box 3"/>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it-IT" sz="3200">
                <a:solidFill>
                  <a:schemeClr val="bg1"/>
                </a:solidFill>
                <a:effectLst>
                  <a:outerShdw blurRad="38100" dist="38100" dir="2700000" algn="tl">
                    <a:srgbClr val="000000"/>
                  </a:outerShdw>
                </a:effectLst>
                <a:latin typeface="Calibri" pitchFamily="34" charset="0"/>
              </a:rPr>
              <a:t>How a simple mantle melts</a:t>
            </a:r>
          </a:p>
        </p:txBody>
      </p:sp>
      <p:sp>
        <p:nvSpPr>
          <p:cNvPr id="957444" name="Text Box 4"/>
          <p:cNvSpPr txBox="1">
            <a:spLocks noChangeArrowheads="1"/>
          </p:cNvSpPr>
          <p:nvPr/>
        </p:nvSpPr>
        <p:spPr bwMode="auto">
          <a:xfrm>
            <a:off x="0" y="677863"/>
            <a:ext cx="9142413" cy="579437"/>
          </a:xfrm>
          <a:prstGeom prst="rect">
            <a:avLst/>
          </a:prstGeom>
          <a:noFill/>
          <a:ln w="9525" algn="ctr">
            <a:noFill/>
            <a:miter lim="800000"/>
            <a:headEnd/>
            <a:tailEnd/>
          </a:ln>
          <a:effectLst/>
        </p:spPr>
        <p:txBody>
          <a:bodyPr>
            <a:spAutoFit/>
          </a:bodyPr>
          <a:lstStyle/>
          <a:p>
            <a:pPr algn="ctr">
              <a:spcBef>
                <a:spcPct val="50000"/>
              </a:spcBef>
              <a:defRPr/>
            </a:pPr>
            <a:r>
              <a:rPr lang="en-GB" sz="3200">
                <a:solidFill>
                  <a:schemeClr val="bg1"/>
                </a:solidFill>
                <a:effectLst>
                  <a:outerShdw blurRad="38100" dist="38100" dir="2700000" algn="tl">
                    <a:srgbClr val="000000"/>
                  </a:outerShdw>
                </a:effectLst>
                <a:latin typeface="Calibri" pitchFamily="34" charset="0"/>
              </a:rPr>
              <a:t>Polybaric, near-fractional melting of lherzolite</a:t>
            </a:r>
          </a:p>
        </p:txBody>
      </p:sp>
      <p:sp>
        <p:nvSpPr>
          <p:cNvPr id="957445" name="Text Box 5"/>
          <p:cNvSpPr txBox="1">
            <a:spLocks noChangeArrowheads="1"/>
          </p:cNvSpPr>
          <p:nvPr/>
        </p:nvSpPr>
        <p:spPr bwMode="auto">
          <a:xfrm>
            <a:off x="1588" y="1301750"/>
            <a:ext cx="9140825" cy="585788"/>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a:solidFill>
                  <a:srgbClr val="FFFF00"/>
                </a:solidFill>
                <a:effectLst>
                  <a:outerShdw blurRad="38100" dist="38100" dir="2700000" algn="tl">
                    <a:srgbClr val="000000"/>
                  </a:outerShdw>
                </a:effectLst>
                <a:latin typeface="Calibri" pitchFamily="34" charset="0"/>
              </a:rPr>
              <a:t>Some natural examples from Italy</a:t>
            </a:r>
          </a:p>
        </p:txBody>
      </p:sp>
      <p:pic>
        <p:nvPicPr>
          <p:cNvPr id="957446" name="Picture 6" descr="ZM2 pp"/>
          <p:cNvPicPr>
            <a:picLocks noChangeAspect="1" noChangeArrowheads="1"/>
          </p:cNvPicPr>
          <p:nvPr/>
        </p:nvPicPr>
        <p:blipFill>
          <a:blip r:embed="rId3" cstate="print"/>
          <a:srcRect l="48882" t="19818" r="22232" b="62373"/>
          <a:stretch>
            <a:fillRect/>
          </a:stretch>
        </p:blipFill>
        <p:spPr bwMode="auto">
          <a:xfrm>
            <a:off x="3106738" y="2019300"/>
            <a:ext cx="6037262" cy="4843463"/>
          </a:xfrm>
          <a:prstGeom prst="rect">
            <a:avLst/>
          </a:prstGeom>
          <a:noFill/>
          <a:ln w="9525">
            <a:noFill/>
            <a:miter lim="800000"/>
            <a:headEnd/>
            <a:tailEnd/>
          </a:ln>
        </p:spPr>
      </p:pic>
      <p:sp>
        <p:nvSpPr>
          <p:cNvPr id="957447" name="Line 7"/>
          <p:cNvSpPr>
            <a:spLocks noChangeAspect="1" noChangeShapeType="1"/>
          </p:cNvSpPr>
          <p:nvPr/>
        </p:nvSpPr>
        <p:spPr bwMode="auto">
          <a:xfrm>
            <a:off x="7118350" y="6696075"/>
            <a:ext cx="958850" cy="0"/>
          </a:xfrm>
          <a:prstGeom prst="line">
            <a:avLst/>
          </a:prstGeom>
          <a:noFill/>
          <a:ln w="38100">
            <a:solidFill>
              <a:srgbClr val="FF0000"/>
            </a:solidFill>
            <a:round/>
            <a:headEnd/>
            <a:tailEnd/>
          </a:ln>
          <a:effectLst/>
        </p:spPr>
        <p:txBody>
          <a:bodyPr anchor="ctr"/>
          <a:lstStyle/>
          <a:p>
            <a:pPr>
              <a:defRPr/>
            </a:pPr>
            <a:endParaRPr lang="it-IT">
              <a:latin typeface="Calibri" pitchFamily="34" charset="0"/>
            </a:endParaRPr>
          </a:p>
        </p:txBody>
      </p:sp>
      <p:sp>
        <p:nvSpPr>
          <p:cNvPr id="957448" name="Text Box 8"/>
          <p:cNvSpPr txBox="1">
            <a:spLocks noChangeArrowheads="1"/>
          </p:cNvSpPr>
          <p:nvPr/>
        </p:nvSpPr>
        <p:spPr bwMode="auto">
          <a:xfrm>
            <a:off x="6808788" y="6119813"/>
            <a:ext cx="1438214" cy="646331"/>
          </a:xfrm>
          <a:prstGeom prst="rect">
            <a:avLst/>
          </a:prstGeom>
          <a:noFill/>
          <a:ln w="9525" algn="ctr">
            <a:noFill/>
            <a:miter lim="800000"/>
            <a:headEnd/>
            <a:tailEnd/>
          </a:ln>
          <a:effectLst/>
        </p:spPr>
        <p:txBody>
          <a:bodyPr wrap="none">
            <a:spAutoFit/>
          </a:bodyPr>
          <a:lstStyle/>
          <a:p>
            <a:pPr>
              <a:defRPr/>
            </a:pPr>
            <a:r>
              <a:rPr lang="en-GB" sz="3600">
                <a:effectLst>
                  <a:outerShdw blurRad="38100" dist="38100" dir="2700000" algn="tl">
                    <a:srgbClr val="000000"/>
                  </a:outerShdw>
                </a:effectLst>
                <a:latin typeface="Calibri" pitchFamily="34" charset="0"/>
              </a:rPr>
              <a:t>0.1 cm</a:t>
            </a:r>
          </a:p>
        </p:txBody>
      </p:sp>
      <p:sp>
        <p:nvSpPr>
          <p:cNvPr id="957449" name="Text Box 9"/>
          <p:cNvSpPr txBox="1">
            <a:spLocks noChangeArrowheads="1"/>
          </p:cNvSpPr>
          <p:nvPr/>
        </p:nvSpPr>
        <p:spPr bwMode="auto">
          <a:xfrm>
            <a:off x="346075" y="2081213"/>
            <a:ext cx="2903538" cy="3785652"/>
          </a:xfrm>
          <a:prstGeom prst="rect">
            <a:avLst/>
          </a:prstGeom>
          <a:noFill/>
          <a:ln w="9525" algn="ctr">
            <a:noFill/>
            <a:miter lim="800000"/>
            <a:headEnd/>
            <a:tailEnd/>
          </a:ln>
          <a:effectLst/>
        </p:spPr>
        <p:txBody>
          <a:bodyPr wrap="square">
            <a:spAutoFit/>
          </a:bodyPr>
          <a:lstStyle/>
          <a:p>
            <a:pPr>
              <a:lnSpc>
                <a:spcPct val="90000"/>
              </a:lnSpc>
              <a:spcBef>
                <a:spcPct val="50000"/>
              </a:spcBef>
              <a:defRPr/>
            </a:pPr>
            <a:r>
              <a:rPr lang="en-GB" sz="2400" dirty="0">
                <a:solidFill>
                  <a:srgbClr val="FFFF00"/>
                </a:solidFill>
                <a:effectLst>
                  <a:outerShdw blurRad="38100" dist="38100" dir="2700000" algn="tl">
                    <a:srgbClr val="000000"/>
                  </a:outerShdw>
                </a:effectLst>
                <a:latin typeface="Calibri" pitchFamily="34" charset="0"/>
              </a:rPr>
              <a:t>A close-up highlights some interesting features.</a:t>
            </a:r>
          </a:p>
          <a:p>
            <a:pPr>
              <a:lnSpc>
                <a:spcPct val="90000"/>
              </a:lnSpc>
              <a:spcBef>
                <a:spcPct val="50000"/>
              </a:spcBef>
              <a:defRPr/>
            </a:pPr>
            <a:r>
              <a:rPr lang="en-GB" sz="2400" dirty="0">
                <a:solidFill>
                  <a:schemeClr val="bg1"/>
                </a:solidFill>
                <a:effectLst>
                  <a:outerShdw blurRad="38100" dist="38100" dir="2700000" algn="tl">
                    <a:srgbClr val="000000"/>
                  </a:outerShdw>
                </a:effectLst>
                <a:latin typeface="Calibri" pitchFamily="34" charset="0"/>
              </a:rPr>
              <a:t>There is a cluster of cpx with spongy borders.</a:t>
            </a:r>
          </a:p>
          <a:p>
            <a:pPr>
              <a:lnSpc>
                <a:spcPct val="90000"/>
              </a:lnSpc>
              <a:spcBef>
                <a:spcPct val="50000"/>
              </a:spcBef>
              <a:defRPr/>
            </a:pPr>
            <a:r>
              <a:rPr lang="en-GB" sz="2400" dirty="0">
                <a:solidFill>
                  <a:srgbClr val="FFFF00"/>
                </a:solidFill>
                <a:effectLst>
                  <a:outerShdw blurRad="38100" dist="38100" dir="2700000" algn="tl">
                    <a:srgbClr val="000000"/>
                  </a:outerShdw>
                </a:effectLst>
                <a:latin typeface="Calibri" pitchFamily="34" charset="0"/>
              </a:rPr>
              <a:t>These spongy zones are associated with black spinel and brown glass.</a:t>
            </a:r>
          </a:p>
        </p:txBody>
      </p:sp>
      <p:sp>
        <p:nvSpPr>
          <p:cNvPr id="957452" name="Rectangle 12"/>
          <p:cNvSpPr>
            <a:spLocks noChangeArrowheads="1"/>
          </p:cNvSpPr>
          <p:nvPr/>
        </p:nvSpPr>
        <p:spPr bwMode="auto">
          <a:xfrm>
            <a:off x="5713413" y="3352800"/>
            <a:ext cx="2109787" cy="1908175"/>
          </a:xfrm>
          <a:prstGeom prst="rect">
            <a:avLst/>
          </a:prstGeom>
          <a:noFill/>
          <a:ln w="38100" algn="ctr">
            <a:solidFill>
              <a:srgbClr val="FF0000"/>
            </a:solidFill>
            <a:miter lim="800000"/>
            <a:headEnd/>
            <a:tailEnd/>
          </a:ln>
          <a:effectLst/>
        </p:spPr>
        <p:txBody>
          <a:bodyPr wrap="none" anchor="ctr"/>
          <a:lstStyle/>
          <a:p>
            <a:pPr>
              <a:defRPr/>
            </a:pPr>
            <a:endParaRPr lang="it-IT">
              <a:latin typeface="Calibri" pitchFamily="34" charset="0"/>
            </a:endParaRPr>
          </a:p>
        </p:txBody>
      </p:sp>
      <p:sp>
        <p:nvSpPr>
          <p:cNvPr id="957453" name="Text Box 13"/>
          <p:cNvSpPr txBox="1">
            <a:spLocks noChangeArrowheads="1"/>
          </p:cNvSpPr>
          <p:nvPr/>
        </p:nvSpPr>
        <p:spPr bwMode="auto">
          <a:xfrm>
            <a:off x="7577138" y="5335588"/>
            <a:ext cx="503664" cy="523220"/>
          </a:xfrm>
          <a:prstGeom prst="rect">
            <a:avLst/>
          </a:prstGeom>
          <a:noFill/>
          <a:ln w="9525" algn="ctr">
            <a:noFill/>
            <a:miter lim="800000"/>
            <a:headEnd/>
            <a:tailEnd/>
          </a:ln>
          <a:effectLst/>
        </p:spPr>
        <p:txBody>
          <a:bodyPr wrap="none">
            <a:spAutoFit/>
          </a:bodyPr>
          <a:lstStyle/>
          <a:p>
            <a:pPr>
              <a:defRPr/>
            </a:pPr>
            <a:r>
              <a:rPr lang="en-GB" sz="2800">
                <a:solidFill>
                  <a:srgbClr val="0000FF"/>
                </a:solidFill>
                <a:effectLst>
                  <a:outerShdw blurRad="38100" dist="38100" dir="2700000" algn="tl">
                    <a:srgbClr val="000000"/>
                  </a:outerShdw>
                </a:effectLst>
                <a:latin typeface="Calibri" pitchFamily="34" charset="0"/>
              </a:rPr>
              <a:t>Ol</a:t>
            </a:r>
          </a:p>
        </p:txBody>
      </p:sp>
      <p:sp>
        <p:nvSpPr>
          <p:cNvPr id="957454" name="Text Box 14"/>
          <p:cNvSpPr txBox="1">
            <a:spLocks noChangeArrowheads="1"/>
          </p:cNvSpPr>
          <p:nvPr/>
        </p:nvSpPr>
        <p:spPr bwMode="auto">
          <a:xfrm>
            <a:off x="8091488" y="3159125"/>
            <a:ext cx="503664" cy="523220"/>
          </a:xfrm>
          <a:prstGeom prst="rect">
            <a:avLst/>
          </a:prstGeom>
          <a:noFill/>
          <a:ln w="9525" algn="ctr">
            <a:noFill/>
            <a:miter lim="800000"/>
            <a:headEnd/>
            <a:tailEnd/>
          </a:ln>
          <a:effectLst/>
        </p:spPr>
        <p:txBody>
          <a:bodyPr wrap="none">
            <a:spAutoFit/>
          </a:bodyPr>
          <a:lstStyle/>
          <a:p>
            <a:pPr>
              <a:defRPr/>
            </a:pPr>
            <a:r>
              <a:rPr lang="en-GB" sz="2800">
                <a:solidFill>
                  <a:srgbClr val="0000FF"/>
                </a:solidFill>
                <a:effectLst>
                  <a:outerShdw blurRad="38100" dist="38100" dir="2700000" algn="tl">
                    <a:srgbClr val="000000"/>
                  </a:outerShdw>
                </a:effectLst>
                <a:latin typeface="Calibri" pitchFamily="34" charset="0"/>
              </a:rPr>
              <a:t>Ol</a:t>
            </a:r>
          </a:p>
        </p:txBody>
      </p:sp>
      <p:sp>
        <p:nvSpPr>
          <p:cNvPr id="957455" name="Text Box 15"/>
          <p:cNvSpPr txBox="1">
            <a:spLocks noChangeArrowheads="1"/>
          </p:cNvSpPr>
          <p:nvPr/>
        </p:nvSpPr>
        <p:spPr bwMode="auto">
          <a:xfrm>
            <a:off x="4262438" y="2081213"/>
            <a:ext cx="503664" cy="523220"/>
          </a:xfrm>
          <a:prstGeom prst="rect">
            <a:avLst/>
          </a:prstGeom>
          <a:noFill/>
          <a:ln w="9525" algn="ctr">
            <a:noFill/>
            <a:miter lim="800000"/>
            <a:headEnd/>
            <a:tailEnd/>
          </a:ln>
          <a:effectLst/>
        </p:spPr>
        <p:txBody>
          <a:bodyPr wrap="none">
            <a:spAutoFit/>
          </a:bodyPr>
          <a:lstStyle/>
          <a:p>
            <a:pPr>
              <a:defRPr/>
            </a:pPr>
            <a:r>
              <a:rPr lang="en-GB" sz="2800">
                <a:solidFill>
                  <a:srgbClr val="0000FF"/>
                </a:solidFill>
                <a:effectLst>
                  <a:outerShdw blurRad="38100" dist="38100" dir="2700000" algn="tl">
                    <a:srgbClr val="000000"/>
                  </a:outerShdw>
                </a:effectLst>
                <a:latin typeface="Calibri" pitchFamily="34" charset="0"/>
              </a:rPr>
              <a:t>Ol</a:t>
            </a:r>
          </a:p>
        </p:txBody>
      </p:sp>
      <p:sp>
        <p:nvSpPr>
          <p:cNvPr id="957456" name="Text Box 16"/>
          <p:cNvSpPr txBox="1">
            <a:spLocks noChangeArrowheads="1"/>
          </p:cNvSpPr>
          <p:nvPr/>
        </p:nvSpPr>
        <p:spPr bwMode="auto">
          <a:xfrm>
            <a:off x="3162300" y="3228975"/>
            <a:ext cx="503664" cy="523220"/>
          </a:xfrm>
          <a:prstGeom prst="rect">
            <a:avLst/>
          </a:prstGeom>
          <a:noFill/>
          <a:ln w="9525" algn="ctr">
            <a:noFill/>
            <a:miter lim="800000"/>
            <a:headEnd/>
            <a:tailEnd/>
          </a:ln>
          <a:effectLst/>
        </p:spPr>
        <p:txBody>
          <a:bodyPr wrap="none">
            <a:spAutoFit/>
          </a:bodyPr>
          <a:lstStyle/>
          <a:p>
            <a:pPr>
              <a:defRPr/>
            </a:pPr>
            <a:r>
              <a:rPr lang="en-GB" sz="2800">
                <a:solidFill>
                  <a:srgbClr val="0000FF"/>
                </a:solidFill>
                <a:effectLst>
                  <a:outerShdw blurRad="38100" dist="38100" dir="2700000" algn="tl">
                    <a:srgbClr val="000000"/>
                  </a:outerShdw>
                </a:effectLst>
                <a:latin typeface="Calibri" pitchFamily="34" charset="0"/>
              </a:rPr>
              <a:t>Ol</a:t>
            </a:r>
          </a:p>
        </p:txBody>
      </p:sp>
      <p:sp>
        <p:nvSpPr>
          <p:cNvPr id="957457" name="Text Box 17"/>
          <p:cNvSpPr txBox="1">
            <a:spLocks noChangeArrowheads="1"/>
          </p:cNvSpPr>
          <p:nvPr/>
        </p:nvSpPr>
        <p:spPr bwMode="auto">
          <a:xfrm>
            <a:off x="3638550" y="2600325"/>
            <a:ext cx="503664" cy="523220"/>
          </a:xfrm>
          <a:prstGeom prst="rect">
            <a:avLst/>
          </a:prstGeom>
          <a:noFill/>
          <a:ln w="9525" algn="ctr">
            <a:noFill/>
            <a:miter lim="800000"/>
            <a:headEnd/>
            <a:tailEnd/>
          </a:ln>
          <a:effectLst/>
        </p:spPr>
        <p:txBody>
          <a:bodyPr wrap="none">
            <a:spAutoFit/>
          </a:bodyPr>
          <a:lstStyle/>
          <a:p>
            <a:pPr>
              <a:defRPr/>
            </a:pPr>
            <a:r>
              <a:rPr lang="en-GB" sz="2800">
                <a:solidFill>
                  <a:srgbClr val="0000FF"/>
                </a:solidFill>
                <a:effectLst>
                  <a:outerShdw blurRad="38100" dist="38100" dir="2700000" algn="tl">
                    <a:srgbClr val="000000"/>
                  </a:outerShdw>
                </a:effectLst>
                <a:latin typeface="Calibri" pitchFamily="34" charset="0"/>
              </a:rPr>
              <a:t>Ol</a:t>
            </a:r>
          </a:p>
        </p:txBody>
      </p:sp>
      <p:sp>
        <p:nvSpPr>
          <p:cNvPr id="957458" name="Text Box 18"/>
          <p:cNvSpPr txBox="1">
            <a:spLocks noChangeArrowheads="1"/>
          </p:cNvSpPr>
          <p:nvPr/>
        </p:nvSpPr>
        <p:spPr bwMode="auto">
          <a:xfrm>
            <a:off x="3824288" y="3714750"/>
            <a:ext cx="712887" cy="523220"/>
          </a:xfrm>
          <a:prstGeom prst="rect">
            <a:avLst/>
          </a:prstGeom>
          <a:noFill/>
          <a:ln w="9525" algn="ctr">
            <a:noFill/>
            <a:miter lim="800000"/>
            <a:headEnd/>
            <a:tailEnd/>
          </a:ln>
          <a:effectLst/>
        </p:spPr>
        <p:txBody>
          <a:bodyPr wrap="none">
            <a:spAutoFit/>
          </a:bodyPr>
          <a:lstStyle/>
          <a:p>
            <a:pPr>
              <a:defRPr/>
            </a:pPr>
            <a:r>
              <a:rPr lang="en-GB" sz="2800">
                <a:solidFill>
                  <a:srgbClr val="FF0000"/>
                </a:solidFill>
                <a:effectLst>
                  <a:outerShdw blurRad="38100" dist="38100" dir="2700000" algn="tl">
                    <a:srgbClr val="000000"/>
                  </a:outerShdw>
                </a:effectLst>
                <a:latin typeface="Calibri" pitchFamily="34" charset="0"/>
              </a:rPr>
              <a:t>Cpx</a:t>
            </a:r>
          </a:p>
        </p:txBody>
      </p:sp>
      <p:sp>
        <p:nvSpPr>
          <p:cNvPr id="957459" name="Text Box 19"/>
          <p:cNvSpPr txBox="1">
            <a:spLocks noChangeArrowheads="1"/>
          </p:cNvSpPr>
          <p:nvPr/>
        </p:nvSpPr>
        <p:spPr bwMode="auto">
          <a:xfrm>
            <a:off x="4352925" y="2752725"/>
            <a:ext cx="712887" cy="523220"/>
          </a:xfrm>
          <a:prstGeom prst="rect">
            <a:avLst/>
          </a:prstGeom>
          <a:noFill/>
          <a:ln w="9525" algn="ctr">
            <a:noFill/>
            <a:miter lim="800000"/>
            <a:headEnd/>
            <a:tailEnd/>
          </a:ln>
          <a:effectLst/>
        </p:spPr>
        <p:txBody>
          <a:bodyPr wrap="none">
            <a:spAutoFit/>
          </a:bodyPr>
          <a:lstStyle/>
          <a:p>
            <a:pPr>
              <a:defRPr/>
            </a:pPr>
            <a:r>
              <a:rPr lang="en-GB" sz="2800">
                <a:solidFill>
                  <a:srgbClr val="FF0000"/>
                </a:solidFill>
                <a:effectLst>
                  <a:outerShdw blurRad="38100" dist="38100" dir="2700000" algn="tl">
                    <a:srgbClr val="000000"/>
                  </a:outerShdw>
                </a:effectLst>
                <a:latin typeface="Calibri" pitchFamily="34" charset="0"/>
              </a:rPr>
              <a:t>Cpx</a:t>
            </a:r>
          </a:p>
        </p:txBody>
      </p:sp>
      <p:sp>
        <p:nvSpPr>
          <p:cNvPr id="957460" name="Text Box 20"/>
          <p:cNvSpPr txBox="1">
            <a:spLocks noChangeArrowheads="1"/>
          </p:cNvSpPr>
          <p:nvPr/>
        </p:nvSpPr>
        <p:spPr bwMode="auto">
          <a:xfrm>
            <a:off x="4391025" y="4614863"/>
            <a:ext cx="712887" cy="523220"/>
          </a:xfrm>
          <a:prstGeom prst="rect">
            <a:avLst/>
          </a:prstGeom>
          <a:noFill/>
          <a:ln w="9525" algn="ctr">
            <a:noFill/>
            <a:miter lim="800000"/>
            <a:headEnd/>
            <a:tailEnd/>
          </a:ln>
          <a:effectLst/>
        </p:spPr>
        <p:txBody>
          <a:bodyPr wrap="none">
            <a:spAutoFit/>
          </a:bodyPr>
          <a:lstStyle/>
          <a:p>
            <a:pPr>
              <a:defRPr/>
            </a:pPr>
            <a:r>
              <a:rPr lang="en-GB" sz="2800">
                <a:solidFill>
                  <a:srgbClr val="FF0000"/>
                </a:solidFill>
                <a:effectLst>
                  <a:outerShdw blurRad="38100" dist="38100" dir="2700000" algn="tl">
                    <a:srgbClr val="000000"/>
                  </a:outerShdw>
                </a:effectLst>
                <a:latin typeface="Calibri" pitchFamily="34" charset="0"/>
              </a:rPr>
              <a:t>Cpx</a:t>
            </a:r>
          </a:p>
        </p:txBody>
      </p:sp>
      <p:sp>
        <p:nvSpPr>
          <p:cNvPr id="957461" name="Text Box 21"/>
          <p:cNvSpPr txBox="1">
            <a:spLocks noChangeArrowheads="1"/>
          </p:cNvSpPr>
          <p:nvPr/>
        </p:nvSpPr>
        <p:spPr bwMode="auto">
          <a:xfrm>
            <a:off x="3343275" y="5048250"/>
            <a:ext cx="712887" cy="523220"/>
          </a:xfrm>
          <a:prstGeom prst="rect">
            <a:avLst/>
          </a:prstGeom>
          <a:noFill/>
          <a:ln w="9525" algn="ctr">
            <a:noFill/>
            <a:miter lim="800000"/>
            <a:headEnd/>
            <a:tailEnd/>
          </a:ln>
          <a:effectLst/>
        </p:spPr>
        <p:txBody>
          <a:bodyPr wrap="none">
            <a:spAutoFit/>
          </a:bodyPr>
          <a:lstStyle/>
          <a:p>
            <a:pPr>
              <a:defRPr/>
            </a:pPr>
            <a:r>
              <a:rPr lang="en-GB" sz="2800">
                <a:solidFill>
                  <a:srgbClr val="FF0000"/>
                </a:solidFill>
                <a:effectLst>
                  <a:outerShdw blurRad="38100" dist="38100" dir="2700000" algn="tl">
                    <a:srgbClr val="000000"/>
                  </a:outerShdw>
                </a:effectLst>
                <a:latin typeface="Calibri" pitchFamily="34" charset="0"/>
              </a:rPr>
              <a:t>Cpx</a:t>
            </a:r>
          </a:p>
        </p:txBody>
      </p:sp>
      <p:sp>
        <p:nvSpPr>
          <p:cNvPr id="957462" name="Text Box 22"/>
          <p:cNvSpPr txBox="1">
            <a:spLocks noChangeArrowheads="1"/>
          </p:cNvSpPr>
          <p:nvPr/>
        </p:nvSpPr>
        <p:spPr bwMode="auto">
          <a:xfrm>
            <a:off x="4572000" y="5276850"/>
            <a:ext cx="712887" cy="523220"/>
          </a:xfrm>
          <a:prstGeom prst="rect">
            <a:avLst/>
          </a:prstGeom>
          <a:noFill/>
          <a:ln w="9525" algn="ctr">
            <a:noFill/>
            <a:miter lim="800000"/>
            <a:headEnd/>
            <a:tailEnd/>
          </a:ln>
          <a:effectLst/>
        </p:spPr>
        <p:txBody>
          <a:bodyPr wrap="none">
            <a:spAutoFit/>
          </a:bodyPr>
          <a:lstStyle/>
          <a:p>
            <a:pPr>
              <a:defRPr/>
            </a:pPr>
            <a:r>
              <a:rPr lang="en-GB" sz="2800">
                <a:solidFill>
                  <a:srgbClr val="FF0000"/>
                </a:solidFill>
                <a:effectLst>
                  <a:outerShdw blurRad="38100" dist="38100" dir="2700000" algn="tl">
                    <a:srgbClr val="000000"/>
                  </a:outerShdw>
                </a:effectLst>
                <a:latin typeface="Calibri" pitchFamily="34" charset="0"/>
              </a:rPr>
              <a:t>Cpx</a:t>
            </a:r>
          </a:p>
        </p:txBody>
      </p:sp>
      <p:sp>
        <p:nvSpPr>
          <p:cNvPr id="957463" name="Text Box 23"/>
          <p:cNvSpPr txBox="1">
            <a:spLocks noChangeArrowheads="1"/>
          </p:cNvSpPr>
          <p:nvPr/>
        </p:nvSpPr>
        <p:spPr bwMode="auto">
          <a:xfrm>
            <a:off x="6316663" y="4857750"/>
            <a:ext cx="712887" cy="523220"/>
          </a:xfrm>
          <a:prstGeom prst="rect">
            <a:avLst/>
          </a:prstGeom>
          <a:noFill/>
          <a:ln w="9525" algn="ctr">
            <a:noFill/>
            <a:miter lim="800000"/>
            <a:headEnd/>
            <a:tailEnd/>
          </a:ln>
          <a:effectLst/>
        </p:spPr>
        <p:txBody>
          <a:bodyPr wrap="none">
            <a:spAutoFit/>
          </a:bodyPr>
          <a:lstStyle/>
          <a:p>
            <a:pPr>
              <a:defRPr/>
            </a:pPr>
            <a:r>
              <a:rPr lang="en-GB" sz="2800">
                <a:solidFill>
                  <a:srgbClr val="FF0000"/>
                </a:solidFill>
                <a:effectLst>
                  <a:outerShdw blurRad="38100" dist="38100" dir="2700000" algn="tl">
                    <a:srgbClr val="000000"/>
                  </a:outerShdw>
                </a:effectLst>
                <a:latin typeface="Calibri" pitchFamily="34" charset="0"/>
              </a:rPr>
              <a:t>Cpx</a:t>
            </a:r>
          </a:p>
        </p:txBody>
      </p:sp>
      <p:sp>
        <p:nvSpPr>
          <p:cNvPr id="957464" name="Text Box 24"/>
          <p:cNvSpPr txBox="1">
            <a:spLocks noChangeArrowheads="1"/>
          </p:cNvSpPr>
          <p:nvPr/>
        </p:nvSpPr>
        <p:spPr bwMode="auto">
          <a:xfrm>
            <a:off x="4911725" y="3452813"/>
            <a:ext cx="712887" cy="523220"/>
          </a:xfrm>
          <a:prstGeom prst="rect">
            <a:avLst/>
          </a:prstGeom>
          <a:noFill/>
          <a:ln w="9525" algn="ctr">
            <a:noFill/>
            <a:miter lim="800000"/>
            <a:headEnd/>
            <a:tailEnd/>
          </a:ln>
          <a:effectLst/>
        </p:spPr>
        <p:txBody>
          <a:bodyPr wrap="none">
            <a:spAutoFit/>
          </a:bodyPr>
          <a:lstStyle/>
          <a:p>
            <a:pPr>
              <a:defRPr/>
            </a:pPr>
            <a:r>
              <a:rPr lang="en-GB" sz="2800">
                <a:solidFill>
                  <a:srgbClr val="FF0000"/>
                </a:solidFill>
                <a:effectLst>
                  <a:outerShdw blurRad="38100" dist="38100" dir="2700000" algn="tl">
                    <a:srgbClr val="000000"/>
                  </a:outerShdw>
                </a:effectLst>
                <a:latin typeface="Calibri" pitchFamily="34" charset="0"/>
              </a:rPr>
              <a:t>Cpx</a:t>
            </a:r>
          </a:p>
        </p:txBody>
      </p:sp>
      <p:sp>
        <p:nvSpPr>
          <p:cNvPr id="957465" name="Text Box 25"/>
          <p:cNvSpPr txBox="1">
            <a:spLocks noChangeArrowheads="1"/>
          </p:cNvSpPr>
          <p:nvPr/>
        </p:nvSpPr>
        <p:spPr bwMode="auto">
          <a:xfrm>
            <a:off x="5081588" y="4848225"/>
            <a:ext cx="503664" cy="523220"/>
          </a:xfrm>
          <a:prstGeom prst="rect">
            <a:avLst/>
          </a:prstGeom>
          <a:noFill/>
          <a:ln w="9525" algn="ctr">
            <a:noFill/>
            <a:miter lim="800000"/>
            <a:headEnd/>
            <a:tailEnd/>
          </a:ln>
          <a:effectLst/>
        </p:spPr>
        <p:txBody>
          <a:bodyPr wrap="none">
            <a:spAutoFit/>
          </a:bodyPr>
          <a:lstStyle/>
          <a:p>
            <a:pPr>
              <a:defRPr/>
            </a:pPr>
            <a:r>
              <a:rPr lang="en-GB" sz="2800">
                <a:solidFill>
                  <a:srgbClr val="0000FF"/>
                </a:solidFill>
                <a:effectLst>
                  <a:outerShdw blurRad="38100" dist="38100" dir="2700000" algn="tl">
                    <a:srgbClr val="000000"/>
                  </a:outerShdw>
                </a:effectLst>
                <a:latin typeface="Calibri" pitchFamily="34" charset="0"/>
              </a:rPr>
              <a:t>Ol</a:t>
            </a:r>
          </a:p>
        </p:txBody>
      </p:sp>
      <p:sp>
        <p:nvSpPr>
          <p:cNvPr id="957466" name="Text Box 26"/>
          <p:cNvSpPr txBox="1">
            <a:spLocks noChangeArrowheads="1"/>
          </p:cNvSpPr>
          <p:nvPr/>
        </p:nvSpPr>
        <p:spPr bwMode="auto">
          <a:xfrm>
            <a:off x="4362450" y="4162425"/>
            <a:ext cx="503664" cy="523220"/>
          </a:xfrm>
          <a:prstGeom prst="rect">
            <a:avLst/>
          </a:prstGeom>
          <a:noFill/>
          <a:ln w="9525" algn="ctr">
            <a:noFill/>
            <a:miter lim="800000"/>
            <a:headEnd/>
            <a:tailEnd/>
          </a:ln>
          <a:effectLst/>
        </p:spPr>
        <p:txBody>
          <a:bodyPr wrap="none">
            <a:spAutoFit/>
          </a:bodyPr>
          <a:lstStyle/>
          <a:p>
            <a:pPr>
              <a:defRPr/>
            </a:pPr>
            <a:r>
              <a:rPr lang="en-GB" sz="2800">
                <a:solidFill>
                  <a:srgbClr val="0000FF"/>
                </a:solidFill>
                <a:effectLst>
                  <a:outerShdw blurRad="38100" dist="38100" dir="2700000" algn="tl">
                    <a:srgbClr val="000000"/>
                  </a:outerShdw>
                </a:effectLst>
                <a:latin typeface="Calibri" pitchFamily="34" charset="0"/>
              </a:rPr>
              <a:t>Ol</a:t>
            </a:r>
          </a:p>
        </p:txBody>
      </p:sp>
      <p:sp>
        <p:nvSpPr>
          <p:cNvPr id="957467" name="Text Box 27"/>
          <p:cNvSpPr txBox="1">
            <a:spLocks noChangeArrowheads="1"/>
          </p:cNvSpPr>
          <p:nvPr/>
        </p:nvSpPr>
        <p:spPr bwMode="auto">
          <a:xfrm>
            <a:off x="4695825" y="3857625"/>
            <a:ext cx="503664" cy="523220"/>
          </a:xfrm>
          <a:prstGeom prst="rect">
            <a:avLst/>
          </a:prstGeom>
          <a:noFill/>
          <a:ln w="9525" algn="ctr">
            <a:noFill/>
            <a:miter lim="800000"/>
            <a:headEnd/>
            <a:tailEnd/>
          </a:ln>
          <a:effectLst/>
        </p:spPr>
        <p:txBody>
          <a:bodyPr wrap="none">
            <a:spAutoFit/>
          </a:bodyPr>
          <a:lstStyle/>
          <a:p>
            <a:pPr>
              <a:defRPr/>
            </a:pPr>
            <a:r>
              <a:rPr lang="en-GB" sz="2800">
                <a:solidFill>
                  <a:srgbClr val="0000FF"/>
                </a:solidFill>
                <a:effectLst>
                  <a:outerShdw blurRad="38100" dist="38100" dir="2700000" algn="tl">
                    <a:srgbClr val="000000"/>
                  </a:outerShdw>
                </a:effectLst>
                <a:latin typeface="Calibri" pitchFamily="34" charset="0"/>
              </a:rPr>
              <a:t>Ol</a:t>
            </a:r>
          </a:p>
        </p:txBody>
      </p:sp>
      <p:sp>
        <p:nvSpPr>
          <p:cNvPr id="957468" name="Text Box 28"/>
          <p:cNvSpPr txBox="1">
            <a:spLocks noChangeArrowheads="1"/>
          </p:cNvSpPr>
          <p:nvPr/>
        </p:nvSpPr>
        <p:spPr bwMode="auto">
          <a:xfrm>
            <a:off x="5943600" y="2795588"/>
            <a:ext cx="503664" cy="523220"/>
          </a:xfrm>
          <a:prstGeom prst="rect">
            <a:avLst/>
          </a:prstGeom>
          <a:noFill/>
          <a:ln w="9525" algn="ctr">
            <a:noFill/>
            <a:miter lim="800000"/>
            <a:headEnd/>
            <a:tailEnd/>
          </a:ln>
          <a:effectLst/>
        </p:spPr>
        <p:txBody>
          <a:bodyPr wrap="none">
            <a:spAutoFit/>
          </a:bodyPr>
          <a:lstStyle/>
          <a:p>
            <a:pPr>
              <a:defRPr/>
            </a:pPr>
            <a:r>
              <a:rPr lang="en-GB" sz="2800">
                <a:solidFill>
                  <a:srgbClr val="0000FF"/>
                </a:solidFill>
                <a:effectLst>
                  <a:outerShdw blurRad="38100" dist="38100" dir="2700000" algn="tl">
                    <a:srgbClr val="000000"/>
                  </a:outerShdw>
                </a:effectLst>
                <a:latin typeface="Calibri" pitchFamily="34" charset="0"/>
              </a:rPr>
              <a:t>Ol</a:t>
            </a:r>
          </a:p>
        </p:txBody>
      </p:sp>
      <p:sp>
        <p:nvSpPr>
          <p:cNvPr id="957469" name="Text Box 29"/>
          <p:cNvSpPr txBox="1">
            <a:spLocks noChangeArrowheads="1"/>
          </p:cNvSpPr>
          <p:nvPr/>
        </p:nvSpPr>
        <p:spPr bwMode="auto">
          <a:xfrm>
            <a:off x="7045325" y="2867025"/>
            <a:ext cx="712887" cy="523220"/>
          </a:xfrm>
          <a:prstGeom prst="rect">
            <a:avLst/>
          </a:prstGeom>
          <a:noFill/>
          <a:ln w="9525" algn="ctr">
            <a:noFill/>
            <a:miter lim="800000"/>
            <a:headEnd/>
            <a:tailEnd/>
          </a:ln>
          <a:effectLst/>
        </p:spPr>
        <p:txBody>
          <a:bodyPr wrap="none">
            <a:spAutoFit/>
          </a:bodyPr>
          <a:lstStyle/>
          <a:p>
            <a:pPr>
              <a:defRPr/>
            </a:pPr>
            <a:r>
              <a:rPr lang="en-GB" sz="2800">
                <a:solidFill>
                  <a:srgbClr val="FF0000"/>
                </a:solidFill>
                <a:effectLst>
                  <a:outerShdw blurRad="38100" dist="38100" dir="2700000" algn="tl">
                    <a:srgbClr val="000000"/>
                  </a:outerShdw>
                </a:effectLst>
                <a:latin typeface="Calibri" pitchFamily="34" charset="0"/>
              </a:rPr>
              <a:t>Cpx</a:t>
            </a:r>
          </a:p>
        </p:txBody>
      </p:sp>
      <p:sp>
        <p:nvSpPr>
          <p:cNvPr id="957470" name="Text Box 30"/>
          <p:cNvSpPr txBox="1">
            <a:spLocks noChangeArrowheads="1"/>
          </p:cNvSpPr>
          <p:nvPr/>
        </p:nvSpPr>
        <p:spPr bwMode="auto">
          <a:xfrm>
            <a:off x="8578850" y="4278313"/>
            <a:ext cx="503664" cy="523220"/>
          </a:xfrm>
          <a:prstGeom prst="rect">
            <a:avLst/>
          </a:prstGeom>
          <a:noFill/>
          <a:ln w="9525" algn="ctr">
            <a:noFill/>
            <a:miter lim="800000"/>
            <a:headEnd/>
            <a:tailEnd/>
          </a:ln>
          <a:effectLst/>
        </p:spPr>
        <p:txBody>
          <a:bodyPr wrap="none">
            <a:spAutoFit/>
          </a:bodyPr>
          <a:lstStyle/>
          <a:p>
            <a:pPr>
              <a:defRPr/>
            </a:pPr>
            <a:r>
              <a:rPr lang="en-GB" sz="2800">
                <a:solidFill>
                  <a:srgbClr val="0000FF"/>
                </a:solidFill>
                <a:effectLst>
                  <a:outerShdw blurRad="38100" dist="38100" dir="2700000" algn="tl">
                    <a:srgbClr val="000000"/>
                  </a:outerShdw>
                </a:effectLst>
                <a:latin typeface="Calibri" pitchFamily="34" charset="0"/>
              </a:rPr>
              <a:t>Ol</a:t>
            </a:r>
          </a:p>
        </p:txBody>
      </p:sp>
      <p:sp>
        <p:nvSpPr>
          <p:cNvPr id="957471" name="Text Box 31"/>
          <p:cNvSpPr txBox="1">
            <a:spLocks noChangeArrowheads="1"/>
          </p:cNvSpPr>
          <p:nvPr/>
        </p:nvSpPr>
        <p:spPr bwMode="auto">
          <a:xfrm>
            <a:off x="4583113" y="2382838"/>
            <a:ext cx="712887" cy="523220"/>
          </a:xfrm>
          <a:prstGeom prst="rect">
            <a:avLst/>
          </a:prstGeom>
          <a:noFill/>
          <a:ln w="9525" algn="ctr">
            <a:noFill/>
            <a:miter lim="800000"/>
            <a:headEnd/>
            <a:tailEnd/>
          </a:ln>
          <a:effectLst/>
        </p:spPr>
        <p:txBody>
          <a:bodyPr wrap="none">
            <a:spAutoFit/>
          </a:bodyPr>
          <a:lstStyle/>
          <a:p>
            <a:pPr>
              <a:defRPr/>
            </a:pPr>
            <a:r>
              <a:rPr lang="en-GB" sz="2800">
                <a:solidFill>
                  <a:srgbClr val="FF0000"/>
                </a:solidFill>
                <a:effectLst>
                  <a:outerShdw blurRad="38100" dist="38100" dir="2700000" algn="tl">
                    <a:srgbClr val="000000"/>
                  </a:outerShdw>
                </a:effectLst>
                <a:latin typeface="Calibri" pitchFamily="34" charset="0"/>
              </a:rPr>
              <a:t>Cpx</a:t>
            </a:r>
          </a:p>
        </p:txBody>
      </p:sp>
      <p:sp>
        <p:nvSpPr>
          <p:cNvPr id="957472" name="Text Box 32"/>
          <p:cNvSpPr txBox="1">
            <a:spLocks noChangeArrowheads="1"/>
          </p:cNvSpPr>
          <p:nvPr/>
        </p:nvSpPr>
        <p:spPr bwMode="auto">
          <a:xfrm>
            <a:off x="5329238" y="6164263"/>
            <a:ext cx="503664" cy="523220"/>
          </a:xfrm>
          <a:prstGeom prst="rect">
            <a:avLst/>
          </a:prstGeom>
          <a:noFill/>
          <a:ln w="9525" algn="ctr">
            <a:noFill/>
            <a:miter lim="800000"/>
            <a:headEnd/>
            <a:tailEnd/>
          </a:ln>
          <a:effectLst/>
        </p:spPr>
        <p:txBody>
          <a:bodyPr wrap="none">
            <a:spAutoFit/>
          </a:bodyPr>
          <a:lstStyle/>
          <a:p>
            <a:pPr>
              <a:defRPr/>
            </a:pPr>
            <a:r>
              <a:rPr lang="en-GB" sz="2800">
                <a:solidFill>
                  <a:srgbClr val="0000FF"/>
                </a:solidFill>
                <a:effectLst>
                  <a:outerShdw blurRad="38100" dist="38100" dir="2700000" algn="tl">
                    <a:srgbClr val="000000"/>
                  </a:outerShdw>
                </a:effectLst>
                <a:latin typeface="Calibri" pitchFamily="34" charset="0"/>
              </a:rPr>
              <a:t>Ol</a:t>
            </a:r>
          </a:p>
        </p:txBody>
      </p:sp>
      <p:sp>
        <p:nvSpPr>
          <p:cNvPr id="957473" name="Text Box 33"/>
          <p:cNvSpPr txBox="1">
            <a:spLocks noChangeArrowheads="1"/>
          </p:cNvSpPr>
          <p:nvPr/>
        </p:nvSpPr>
        <p:spPr bwMode="auto">
          <a:xfrm>
            <a:off x="3856038" y="5383213"/>
            <a:ext cx="759375" cy="523220"/>
          </a:xfrm>
          <a:prstGeom prst="rect">
            <a:avLst/>
          </a:prstGeom>
          <a:noFill/>
          <a:ln w="9525" algn="ctr">
            <a:noFill/>
            <a:miter lim="800000"/>
            <a:headEnd/>
            <a:tailEnd/>
          </a:ln>
          <a:effectLst/>
        </p:spPr>
        <p:txBody>
          <a:bodyPr wrap="none">
            <a:spAutoFit/>
          </a:bodyPr>
          <a:lstStyle/>
          <a:p>
            <a:pPr>
              <a:defRPr/>
            </a:pPr>
            <a:r>
              <a:rPr lang="en-GB" sz="2800">
                <a:solidFill>
                  <a:srgbClr val="996600"/>
                </a:solidFill>
                <a:effectLst>
                  <a:outerShdw blurRad="38100" dist="38100" dir="2700000" algn="tl">
                    <a:srgbClr val="000000"/>
                  </a:outerShdw>
                </a:effectLst>
                <a:latin typeface="Calibri" pitchFamily="34" charset="0"/>
              </a:rPr>
              <a:t>Opx</a:t>
            </a:r>
          </a:p>
        </p:txBody>
      </p:sp>
      <p:sp>
        <p:nvSpPr>
          <p:cNvPr id="957474" name="Text Box 34"/>
          <p:cNvSpPr txBox="1">
            <a:spLocks noChangeArrowheads="1"/>
          </p:cNvSpPr>
          <p:nvPr/>
        </p:nvSpPr>
        <p:spPr bwMode="auto">
          <a:xfrm>
            <a:off x="5221288" y="2327275"/>
            <a:ext cx="759375" cy="523220"/>
          </a:xfrm>
          <a:prstGeom prst="rect">
            <a:avLst/>
          </a:prstGeom>
          <a:noFill/>
          <a:ln w="9525" algn="ctr">
            <a:noFill/>
            <a:miter lim="800000"/>
            <a:headEnd/>
            <a:tailEnd/>
          </a:ln>
          <a:effectLst/>
        </p:spPr>
        <p:txBody>
          <a:bodyPr wrap="none">
            <a:spAutoFit/>
          </a:bodyPr>
          <a:lstStyle/>
          <a:p>
            <a:pPr>
              <a:defRPr/>
            </a:pPr>
            <a:r>
              <a:rPr lang="en-GB" sz="2800">
                <a:solidFill>
                  <a:srgbClr val="996600"/>
                </a:solidFill>
                <a:effectLst>
                  <a:outerShdw blurRad="38100" dist="38100" dir="2700000" algn="tl">
                    <a:srgbClr val="000000"/>
                  </a:outerShdw>
                </a:effectLst>
                <a:latin typeface="Calibri" pitchFamily="34" charset="0"/>
              </a:rPr>
              <a:t>Opx</a:t>
            </a:r>
          </a:p>
        </p:txBody>
      </p:sp>
      <p:sp>
        <p:nvSpPr>
          <p:cNvPr id="957475" name="Text Box 35"/>
          <p:cNvSpPr txBox="1">
            <a:spLocks noChangeArrowheads="1"/>
          </p:cNvSpPr>
          <p:nvPr/>
        </p:nvSpPr>
        <p:spPr bwMode="auto">
          <a:xfrm>
            <a:off x="346075" y="6051550"/>
            <a:ext cx="2903538" cy="420688"/>
          </a:xfrm>
          <a:prstGeom prst="rect">
            <a:avLst/>
          </a:prstGeom>
          <a:noFill/>
          <a:ln w="9525" algn="ctr">
            <a:noFill/>
            <a:miter lim="800000"/>
            <a:headEnd/>
            <a:tailEnd/>
          </a:ln>
          <a:effectLst/>
        </p:spPr>
        <p:txBody>
          <a:bodyPr wrap="square">
            <a:spAutoFit/>
          </a:bodyPr>
          <a:lstStyle/>
          <a:p>
            <a:pPr>
              <a:lnSpc>
                <a:spcPct val="90000"/>
              </a:lnSpc>
              <a:spcBef>
                <a:spcPct val="50000"/>
              </a:spcBef>
              <a:defRPr/>
            </a:pPr>
            <a:r>
              <a:rPr lang="en-GB" sz="2400" dirty="0">
                <a:solidFill>
                  <a:schemeClr val="bg1"/>
                </a:solidFill>
                <a:effectLst>
                  <a:outerShdw blurRad="38100" dist="38100" dir="2700000" algn="tl">
                    <a:srgbClr val="000000"/>
                  </a:outerShdw>
                </a:effectLst>
                <a:latin typeface="Calibri" pitchFamily="34" charset="0"/>
              </a:rPr>
              <a:t>Zoom in again.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57446"/>
                                        </p:tgtEl>
                                        <p:attrNameLst>
                                          <p:attrName>style.visibility</p:attrName>
                                        </p:attrNameLst>
                                      </p:cBhvr>
                                      <p:to>
                                        <p:strVal val="visible"/>
                                      </p:to>
                                    </p:set>
                                    <p:animEffect transition="in" filter="fade">
                                      <p:cBhvr>
                                        <p:cTn id="7" dur="500"/>
                                        <p:tgtEl>
                                          <p:spTgt spid="957446"/>
                                        </p:tgtEl>
                                      </p:cBhvr>
                                    </p:animEffect>
                                  </p:childTnLst>
                                </p:cTn>
                              </p:par>
                              <p:par>
                                <p:cTn id="8" presetID="10" presetClass="entr" presetSubtype="0" fill="hold" nodeType="withEffect">
                                  <p:stCondLst>
                                    <p:cond delay="0"/>
                                  </p:stCondLst>
                                  <p:childTnLst>
                                    <p:set>
                                      <p:cBhvr>
                                        <p:cTn id="9" dur="1" fill="hold">
                                          <p:stCondLst>
                                            <p:cond delay="0"/>
                                          </p:stCondLst>
                                        </p:cTn>
                                        <p:tgtEl>
                                          <p:spTgt spid="957447"/>
                                        </p:tgtEl>
                                        <p:attrNameLst>
                                          <p:attrName>style.visibility</p:attrName>
                                        </p:attrNameLst>
                                      </p:cBhvr>
                                      <p:to>
                                        <p:strVal val="visible"/>
                                      </p:to>
                                    </p:set>
                                    <p:animEffect transition="in" filter="fade">
                                      <p:cBhvr>
                                        <p:cTn id="10" dur="500"/>
                                        <p:tgtEl>
                                          <p:spTgt spid="95744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57448"/>
                                        </p:tgtEl>
                                        <p:attrNameLst>
                                          <p:attrName>style.visibility</p:attrName>
                                        </p:attrNameLst>
                                      </p:cBhvr>
                                      <p:to>
                                        <p:strVal val="visible"/>
                                      </p:to>
                                    </p:set>
                                    <p:animEffect transition="in" filter="fade">
                                      <p:cBhvr>
                                        <p:cTn id="13" dur="500"/>
                                        <p:tgtEl>
                                          <p:spTgt spid="957448"/>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957449">
                                            <p:txEl>
                                              <p:pRg st="0" end="0"/>
                                            </p:txEl>
                                          </p:spTgt>
                                        </p:tgtEl>
                                        <p:attrNameLst>
                                          <p:attrName>style.visibility</p:attrName>
                                        </p:attrNameLst>
                                      </p:cBhvr>
                                      <p:to>
                                        <p:strVal val="visible"/>
                                      </p:to>
                                    </p:set>
                                    <p:animEffect transition="in" filter="fade">
                                      <p:cBhvr>
                                        <p:cTn id="17" dur="500"/>
                                        <p:tgtEl>
                                          <p:spTgt spid="95744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57449">
                                            <p:txEl>
                                              <p:pRg st="1" end="1"/>
                                            </p:txEl>
                                          </p:spTgt>
                                        </p:tgtEl>
                                        <p:attrNameLst>
                                          <p:attrName>style.visibility</p:attrName>
                                        </p:attrNameLst>
                                      </p:cBhvr>
                                      <p:to>
                                        <p:strVal val="visible"/>
                                      </p:to>
                                    </p:set>
                                    <p:animEffect transition="in" filter="fade">
                                      <p:cBhvr>
                                        <p:cTn id="22" dur="500"/>
                                        <p:tgtEl>
                                          <p:spTgt spid="957449">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57449">
                                            <p:txEl>
                                              <p:pRg st="2" end="2"/>
                                            </p:txEl>
                                          </p:spTgt>
                                        </p:tgtEl>
                                        <p:attrNameLst>
                                          <p:attrName>style.visibility</p:attrName>
                                        </p:attrNameLst>
                                      </p:cBhvr>
                                      <p:to>
                                        <p:strVal val="visible"/>
                                      </p:to>
                                    </p:set>
                                    <p:animEffect transition="in" filter="fade">
                                      <p:cBhvr>
                                        <p:cTn id="27" dur="500"/>
                                        <p:tgtEl>
                                          <p:spTgt spid="957449">
                                            <p:txEl>
                                              <p:pRg st="2" end="2"/>
                                            </p:txEl>
                                          </p:spTgt>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957456"/>
                                        </p:tgtEl>
                                        <p:attrNameLst>
                                          <p:attrName>style.visibility</p:attrName>
                                        </p:attrNameLst>
                                      </p:cBhvr>
                                      <p:to>
                                        <p:strVal val="visible"/>
                                      </p:to>
                                    </p:set>
                                    <p:animEffect transition="in" filter="fade">
                                      <p:cBhvr>
                                        <p:cTn id="31" dur="500"/>
                                        <p:tgtEl>
                                          <p:spTgt spid="957456"/>
                                        </p:tgtEl>
                                      </p:cBhvr>
                                    </p:animEffect>
                                  </p:childTnLst>
                                </p:cTn>
                              </p:par>
                            </p:childTnLst>
                          </p:cTn>
                        </p:par>
                        <p:par>
                          <p:cTn id="32" fill="hold">
                            <p:stCondLst>
                              <p:cond delay="1000"/>
                            </p:stCondLst>
                            <p:childTnLst>
                              <p:par>
                                <p:cTn id="33" presetID="10" presetClass="entr" presetSubtype="0" fill="hold" grpId="0" nodeType="afterEffect">
                                  <p:stCondLst>
                                    <p:cond delay="0"/>
                                  </p:stCondLst>
                                  <p:childTnLst>
                                    <p:set>
                                      <p:cBhvr>
                                        <p:cTn id="34" dur="1" fill="hold">
                                          <p:stCondLst>
                                            <p:cond delay="0"/>
                                          </p:stCondLst>
                                        </p:cTn>
                                        <p:tgtEl>
                                          <p:spTgt spid="957457"/>
                                        </p:tgtEl>
                                        <p:attrNameLst>
                                          <p:attrName>style.visibility</p:attrName>
                                        </p:attrNameLst>
                                      </p:cBhvr>
                                      <p:to>
                                        <p:strVal val="visible"/>
                                      </p:to>
                                    </p:set>
                                    <p:animEffect transition="in" filter="fade">
                                      <p:cBhvr>
                                        <p:cTn id="35" dur="500"/>
                                        <p:tgtEl>
                                          <p:spTgt spid="957457"/>
                                        </p:tgtEl>
                                      </p:cBhvr>
                                    </p:animEffect>
                                  </p:childTnLst>
                                </p:cTn>
                              </p:par>
                            </p:childTnLst>
                          </p:cTn>
                        </p:par>
                        <p:par>
                          <p:cTn id="36" fill="hold">
                            <p:stCondLst>
                              <p:cond delay="1500"/>
                            </p:stCondLst>
                            <p:childTnLst>
                              <p:par>
                                <p:cTn id="37" presetID="10" presetClass="entr" presetSubtype="0" fill="hold" grpId="0" nodeType="afterEffect">
                                  <p:stCondLst>
                                    <p:cond delay="0"/>
                                  </p:stCondLst>
                                  <p:childTnLst>
                                    <p:set>
                                      <p:cBhvr>
                                        <p:cTn id="38" dur="1" fill="hold">
                                          <p:stCondLst>
                                            <p:cond delay="0"/>
                                          </p:stCondLst>
                                        </p:cTn>
                                        <p:tgtEl>
                                          <p:spTgt spid="957468"/>
                                        </p:tgtEl>
                                        <p:attrNameLst>
                                          <p:attrName>style.visibility</p:attrName>
                                        </p:attrNameLst>
                                      </p:cBhvr>
                                      <p:to>
                                        <p:strVal val="visible"/>
                                      </p:to>
                                    </p:set>
                                    <p:animEffect transition="in" filter="fade">
                                      <p:cBhvr>
                                        <p:cTn id="39" dur="500"/>
                                        <p:tgtEl>
                                          <p:spTgt spid="957468"/>
                                        </p:tgtEl>
                                      </p:cBhvr>
                                    </p:animEffect>
                                  </p:childTnLst>
                                </p:cTn>
                              </p:par>
                            </p:childTnLst>
                          </p:cTn>
                        </p:par>
                        <p:par>
                          <p:cTn id="40" fill="hold">
                            <p:stCondLst>
                              <p:cond delay="2000"/>
                            </p:stCondLst>
                            <p:childTnLst>
                              <p:par>
                                <p:cTn id="41" presetID="10" presetClass="entr" presetSubtype="0" fill="hold" grpId="0" nodeType="afterEffect">
                                  <p:stCondLst>
                                    <p:cond delay="0"/>
                                  </p:stCondLst>
                                  <p:childTnLst>
                                    <p:set>
                                      <p:cBhvr>
                                        <p:cTn id="42" dur="1" fill="hold">
                                          <p:stCondLst>
                                            <p:cond delay="0"/>
                                          </p:stCondLst>
                                        </p:cTn>
                                        <p:tgtEl>
                                          <p:spTgt spid="957455"/>
                                        </p:tgtEl>
                                        <p:attrNameLst>
                                          <p:attrName>style.visibility</p:attrName>
                                        </p:attrNameLst>
                                      </p:cBhvr>
                                      <p:to>
                                        <p:strVal val="visible"/>
                                      </p:to>
                                    </p:set>
                                    <p:animEffect transition="in" filter="fade">
                                      <p:cBhvr>
                                        <p:cTn id="43" dur="500"/>
                                        <p:tgtEl>
                                          <p:spTgt spid="957455"/>
                                        </p:tgtEl>
                                      </p:cBhvr>
                                    </p:animEffect>
                                  </p:childTnLst>
                                </p:cTn>
                              </p:par>
                            </p:childTnLst>
                          </p:cTn>
                        </p:par>
                        <p:par>
                          <p:cTn id="44" fill="hold">
                            <p:stCondLst>
                              <p:cond delay="2500"/>
                            </p:stCondLst>
                            <p:childTnLst>
                              <p:par>
                                <p:cTn id="45" presetID="10" presetClass="entr" presetSubtype="0" fill="hold" grpId="0" nodeType="afterEffect">
                                  <p:stCondLst>
                                    <p:cond delay="0"/>
                                  </p:stCondLst>
                                  <p:childTnLst>
                                    <p:set>
                                      <p:cBhvr>
                                        <p:cTn id="46" dur="1" fill="hold">
                                          <p:stCondLst>
                                            <p:cond delay="0"/>
                                          </p:stCondLst>
                                        </p:cTn>
                                        <p:tgtEl>
                                          <p:spTgt spid="957467"/>
                                        </p:tgtEl>
                                        <p:attrNameLst>
                                          <p:attrName>style.visibility</p:attrName>
                                        </p:attrNameLst>
                                      </p:cBhvr>
                                      <p:to>
                                        <p:strVal val="visible"/>
                                      </p:to>
                                    </p:set>
                                    <p:animEffect transition="in" filter="fade">
                                      <p:cBhvr>
                                        <p:cTn id="47" dur="500"/>
                                        <p:tgtEl>
                                          <p:spTgt spid="957467"/>
                                        </p:tgtEl>
                                      </p:cBhvr>
                                    </p:animEffect>
                                  </p:childTnLst>
                                </p:cTn>
                              </p:par>
                            </p:childTnLst>
                          </p:cTn>
                        </p:par>
                        <p:par>
                          <p:cTn id="48" fill="hold">
                            <p:stCondLst>
                              <p:cond delay="3000"/>
                            </p:stCondLst>
                            <p:childTnLst>
                              <p:par>
                                <p:cTn id="49" presetID="10" presetClass="entr" presetSubtype="0" fill="hold" grpId="0" nodeType="afterEffect">
                                  <p:stCondLst>
                                    <p:cond delay="0"/>
                                  </p:stCondLst>
                                  <p:childTnLst>
                                    <p:set>
                                      <p:cBhvr>
                                        <p:cTn id="50" dur="1" fill="hold">
                                          <p:stCondLst>
                                            <p:cond delay="0"/>
                                          </p:stCondLst>
                                        </p:cTn>
                                        <p:tgtEl>
                                          <p:spTgt spid="957466"/>
                                        </p:tgtEl>
                                        <p:attrNameLst>
                                          <p:attrName>style.visibility</p:attrName>
                                        </p:attrNameLst>
                                      </p:cBhvr>
                                      <p:to>
                                        <p:strVal val="visible"/>
                                      </p:to>
                                    </p:set>
                                    <p:animEffect transition="in" filter="fade">
                                      <p:cBhvr>
                                        <p:cTn id="51" dur="500"/>
                                        <p:tgtEl>
                                          <p:spTgt spid="957466"/>
                                        </p:tgtEl>
                                      </p:cBhvr>
                                    </p:animEffect>
                                  </p:childTnLst>
                                </p:cTn>
                              </p:par>
                            </p:childTnLst>
                          </p:cTn>
                        </p:par>
                        <p:par>
                          <p:cTn id="52" fill="hold">
                            <p:stCondLst>
                              <p:cond delay="3500"/>
                            </p:stCondLst>
                            <p:childTnLst>
                              <p:par>
                                <p:cTn id="53" presetID="10" presetClass="entr" presetSubtype="0" fill="hold" grpId="0" nodeType="afterEffect">
                                  <p:stCondLst>
                                    <p:cond delay="0"/>
                                  </p:stCondLst>
                                  <p:childTnLst>
                                    <p:set>
                                      <p:cBhvr>
                                        <p:cTn id="54" dur="1" fill="hold">
                                          <p:stCondLst>
                                            <p:cond delay="0"/>
                                          </p:stCondLst>
                                        </p:cTn>
                                        <p:tgtEl>
                                          <p:spTgt spid="957465"/>
                                        </p:tgtEl>
                                        <p:attrNameLst>
                                          <p:attrName>style.visibility</p:attrName>
                                        </p:attrNameLst>
                                      </p:cBhvr>
                                      <p:to>
                                        <p:strVal val="visible"/>
                                      </p:to>
                                    </p:set>
                                    <p:animEffect transition="in" filter="fade">
                                      <p:cBhvr>
                                        <p:cTn id="55" dur="500"/>
                                        <p:tgtEl>
                                          <p:spTgt spid="957465"/>
                                        </p:tgtEl>
                                      </p:cBhvr>
                                    </p:animEffect>
                                  </p:childTnLst>
                                </p:cTn>
                              </p:par>
                            </p:childTnLst>
                          </p:cTn>
                        </p:par>
                        <p:par>
                          <p:cTn id="56" fill="hold">
                            <p:stCondLst>
                              <p:cond delay="4000"/>
                            </p:stCondLst>
                            <p:childTnLst>
                              <p:par>
                                <p:cTn id="57" presetID="10" presetClass="entr" presetSubtype="0" fill="hold" grpId="0" nodeType="afterEffect">
                                  <p:stCondLst>
                                    <p:cond delay="0"/>
                                  </p:stCondLst>
                                  <p:childTnLst>
                                    <p:set>
                                      <p:cBhvr>
                                        <p:cTn id="58" dur="1" fill="hold">
                                          <p:stCondLst>
                                            <p:cond delay="0"/>
                                          </p:stCondLst>
                                        </p:cTn>
                                        <p:tgtEl>
                                          <p:spTgt spid="957472"/>
                                        </p:tgtEl>
                                        <p:attrNameLst>
                                          <p:attrName>style.visibility</p:attrName>
                                        </p:attrNameLst>
                                      </p:cBhvr>
                                      <p:to>
                                        <p:strVal val="visible"/>
                                      </p:to>
                                    </p:set>
                                    <p:animEffect transition="in" filter="fade">
                                      <p:cBhvr>
                                        <p:cTn id="59" dur="500"/>
                                        <p:tgtEl>
                                          <p:spTgt spid="957472"/>
                                        </p:tgtEl>
                                      </p:cBhvr>
                                    </p:animEffect>
                                  </p:childTnLst>
                                </p:cTn>
                              </p:par>
                            </p:childTnLst>
                          </p:cTn>
                        </p:par>
                        <p:par>
                          <p:cTn id="60" fill="hold">
                            <p:stCondLst>
                              <p:cond delay="4500"/>
                            </p:stCondLst>
                            <p:childTnLst>
                              <p:par>
                                <p:cTn id="61" presetID="10" presetClass="entr" presetSubtype="0" fill="hold" grpId="0" nodeType="afterEffect">
                                  <p:stCondLst>
                                    <p:cond delay="0"/>
                                  </p:stCondLst>
                                  <p:childTnLst>
                                    <p:set>
                                      <p:cBhvr>
                                        <p:cTn id="62" dur="1" fill="hold">
                                          <p:stCondLst>
                                            <p:cond delay="0"/>
                                          </p:stCondLst>
                                        </p:cTn>
                                        <p:tgtEl>
                                          <p:spTgt spid="957453"/>
                                        </p:tgtEl>
                                        <p:attrNameLst>
                                          <p:attrName>style.visibility</p:attrName>
                                        </p:attrNameLst>
                                      </p:cBhvr>
                                      <p:to>
                                        <p:strVal val="visible"/>
                                      </p:to>
                                    </p:set>
                                    <p:animEffect transition="in" filter="fade">
                                      <p:cBhvr>
                                        <p:cTn id="63" dur="500"/>
                                        <p:tgtEl>
                                          <p:spTgt spid="957453"/>
                                        </p:tgtEl>
                                      </p:cBhvr>
                                    </p:animEffect>
                                  </p:childTnLst>
                                </p:cTn>
                              </p:par>
                            </p:childTnLst>
                          </p:cTn>
                        </p:par>
                        <p:par>
                          <p:cTn id="64" fill="hold">
                            <p:stCondLst>
                              <p:cond delay="5000"/>
                            </p:stCondLst>
                            <p:childTnLst>
                              <p:par>
                                <p:cTn id="65" presetID="10" presetClass="entr" presetSubtype="0" fill="hold" grpId="0" nodeType="afterEffect">
                                  <p:stCondLst>
                                    <p:cond delay="0"/>
                                  </p:stCondLst>
                                  <p:childTnLst>
                                    <p:set>
                                      <p:cBhvr>
                                        <p:cTn id="66" dur="1" fill="hold">
                                          <p:stCondLst>
                                            <p:cond delay="0"/>
                                          </p:stCondLst>
                                        </p:cTn>
                                        <p:tgtEl>
                                          <p:spTgt spid="957470"/>
                                        </p:tgtEl>
                                        <p:attrNameLst>
                                          <p:attrName>style.visibility</p:attrName>
                                        </p:attrNameLst>
                                      </p:cBhvr>
                                      <p:to>
                                        <p:strVal val="visible"/>
                                      </p:to>
                                    </p:set>
                                    <p:animEffect transition="in" filter="fade">
                                      <p:cBhvr>
                                        <p:cTn id="67" dur="500"/>
                                        <p:tgtEl>
                                          <p:spTgt spid="957470"/>
                                        </p:tgtEl>
                                      </p:cBhvr>
                                    </p:animEffect>
                                  </p:childTnLst>
                                </p:cTn>
                              </p:par>
                            </p:childTnLst>
                          </p:cTn>
                        </p:par>
                        <p:par>
                          <p:cTn id="68" fill="hold">
                            <p:stCondLst>
                              <p:cond delay="5500"/>
                            </p:stCondLst>
                            <p:childTnLst>
                              <p:par>
                                <p:cTn id="69" presetID="10" presetClass="entr" presetSubtype="0" fill="hold" grpId="0" nodeType="afterEffect">
                                  <p:stCondLst>
                                    <p:cond delay="0"/>
                                  </p:stCondLst>
                                  <p:childTnLst>
                                    <p:set>
                                      <p:cBhvr>
                                        <p:cTn id="70" dur="1" fill="hold">
                                          <p:stCondLst>
                                            <p:cond delay="0"/>
                                          </p:stCondLst>
                                        </p:cTn>
                                        <p:tgtEl>
                                          <p:spTgt spid="957454"/>
                                        </p:tgtEl>
                                        <p:attrNameLst>
                                          <p:attrName>style.visibility</p:attrName>
                                        </p:attrNameLst>
                                      </p:cBhvr>
                                      <p:to>
                                        <p:strVal val="visible"/>
                                      </p:to>
                                    </p:set>
                                    <p:animEffect transition="in" filter="fade">
                                      <p:cBhvr>
                                        <p:cTn id="71" dur="500"/>
                                        <p:tgtEl>
                                          <p:spTgt spid="957454"/>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957474"/>
                                        </p:tgtEl>
                                        <p:attrNameLst>
                                          <p:attrName>style.visibility</p:attrName>
                                        </p:attrNameLst>
                                      </p:cBhvr>
                                      <p:to>
                                        <p:strVal val="visible"/>
                                      </p:to>
                                    </p:set>
                                    <p:animEffect transition="in" filter="fade">
                                      <p:cBhvr>
                                        <p:cTn id="76" dur="500"/>
                                        <p:tgtEl>
                                          <p:spTgt spid="957474"/>
                                        </p:tgtEl>
                                      </p:cBhvr>
                                    </p:animEffect>
                                  </p:childTnLst>
                                </p:cTn>
                              </p:par>
                            </p:childTnLst>
                          </p:cTn>
                        </p:par>
                        <p:par>
                          <p:cTn id="77" fill="hold">
                            <p:stCondLst>
                              <p:cond delay="500"/>
                            </p:stCondLst>
                            <p:childTnLst>
                              <p:par>
                                <p:cTn id="78" presetID="10" presetClass="entr" presetSubtype="0" fill="hold" grpId="0" nodeType="afterEffect">
                                  <p:stCondLst>
                                    <p:cond delay="0"/>
                                  </p:stCondLst>
                                  <p:childTnLst>
                                    <p:set>
                                      <p:cBhvr>
                                        <p:cTn id="79" dur="1" fill="hold">
                                          <p:stCondLst>
                                            <p:cond delay="0"/>
                                          </p:stCondLst>
                                        </p:cTn>
                                        <p:tgtEl>
                                          <p:spTgt spid="957473"/>
                                        </p:tgtEl>
                                        <p:attrNameLst>
                                          <p:attrName>style.visibility</p:attrName>
                                        </p:attrNameLst>
                                      </p:cBhvr>
                                      <p:to>
                                        <p:strVal val="visible"/>
                                      </p:to>
                                    </p:set>
                                    <p:animEffect transition="in" filter="fade">
                                      <p:cBhvr>
                                        <p:cTn id="80" dur="500"/>
                                        <p:tgtEl>
                                          <p:spTgt spid="957473"/>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957471"/>
                                        </p:tgtEl>
                                        <p:attrNameLst>
                                          <p:attrName>style.visibility</p:attrName>
                                        </p:attrNameLst>
                                      </p:cBhvr>
                                      <p:to>
                                        <p:strVal val="visible"/>
                                      </p:to>
                                    </p:set>
                                    <p:animEffect transition="in" filter="fade">
                                      <p:cBhvr>
                                        <p:cTn id="85" dur="500"/>
                                        <p:tgtEl>
                                          <p:spTgt spid="957471"/>
                                        </p:tgtEl>
                                      </p:cBhvr>
                                    </p:animEffect>
                                  </p:childTnLst>
                                </p:cTn>
                              </p:par>
                            </p:childTnLst>
                          </p:cTn>
                        </p:par>
                        <p:par>
                          <p:cTn id="86" fill="hold">
                            <p:stCondLst>
                              <p:cond delay="500"/>
                            </p:stCondLst>
                            <p:childTnLst>
                              <p:par>
                                <p:cTn id="87" presetID="10" presetClass="entr" presetSubtype="0" fill="hold" grpId="0" nodeType="afterEffect">
                                  <p:stCondLst>
                                    <p:cond delay="0"/>
                                  </p:stCondLst>
                                  <p:childTnLst>
                                    <p:set>
                                      <p:cBhvr>
                                        <p:cTn id="88" dur="1" fill="hold">
                                          <p:stCondLst>
                                            <p:cond delay="0"/>
                                          </p:stCondLst>
                                        </p:cTn>
                                        <p:tgtEl>
                                          <p:spTgt spid="957459"/>
                                        </p:tgtEl>
                                        <p:attrNameLst>
                                          <p:attrName>style.visibility</p:attrName>
                                        </p:attrNameLst>
                                      </p:cBhvr>
                                      <p:to>
                                        <p:strVal val="visible"/>
                                      </p:to>
                                    </p:set>
                                    <p:animEffect transition="in" filter="fade">
                                      <p:cBhvr>
                                        <p:cTn id="89" dur="500"/>
                                        <p:tgtEl>
                                          <p:spTgt spid="957459"/>
                                        </p:tgtEl>
                                      </p:cBhvr>
                                    </p:animEffect>
                                  </p:childTnLst>
                                </p:cTn>
                              </p:par>
                            </p:childTnLst>
                          </p:cTn>
                        </p:par>
                        <p:par>
                          <p:cTn id="90" fill="hold">
                            <p:stCondLst>
                              <p:cond delay="1000"/>
                            </p:stCondLst>
                            <p:childTnLst>
                              <p:par>
                                <p:cTn id="91" presetID="10" presetClass="entr" presetSubtype="0" fill="hold" grpId="0" nodeType="afterEffect">
                                  <p:stCondLst>
                                    <p:cond delay="0"/>
                                  </p:stCondLst>
                                  <p:childTnLst>
                                    <p:set>
                                      <p:cBhvr>
                                        <p:cTn id="92" dur="1" fill="hold">
                                          <p:stCondLst>
                                            <p:cond delay="0"/>
                                          </p:stCondLst>
                                        </p:cTn>
                                        <p:tgtEl>
                                          <p:spTgt spid="957458"/>
                                        </p:tgtEl>
                                        <p:attrNameLst>
                                          <p:attrName>style.visibility</p:attrName>
                                        </p:attrNameLst>
                                      </p:cBhvr>
                                      <p:to>
                                        <p:strVal val="visible"/>
                                      </p:to>
                                    </p:set>
                                    <p:animEffect transition="in" filter="fade">
                                      <p:cBhvr>
                                        <p:cTn id="93" dur="500"/>
                                        <p:tgtEl>
                                          <p:spTgt spid="957458"/>
                                        </p:tgtEl>
                                      </p:cBhvr>
                                    </p:animEffect>
                                  </p:childTnLst>
                                </p:cTn>
                              </p:par>
                            </p:childTnLst>
                          </p:cTn>
                        </p:par>
                        <p:par>
                          <p:cTn id="94" fill="hold">
                            <p:stCondLst>
                              <p:cond delay="1500"/>
                            </p:stCondLst>
                            <p:childTnLst>
                              <p:par>
                                <p:cTn id="95" presetID="10" presetClass="entr" presetSubtype="0" fill="hold" grpId="0" nodeType="afterEffect">
                                  <p:stCondLst>
                                    <p:cond delay="0"/>
                                  </p:stCondLst>
                                  <p:childTnLst>
                                    <p:set>
                                      <p:cBhvr>
                                        <p:cTn id="96" dur="1" fill="hold">
                                          <p:stCondLst>
                                            <p:cond delay="0"/>
                                          </p:stCondLst>
                                        </p:cTn>
                                        <p:tgtEl>
                                          <p:spTgt spid="957464"/>
                                        </p:tgtEl>
                                        <p:attrNameLst>
                                          <p:attrName>style.visibility</p:attrName>
                                        </p:attrNameLst>
                                      </p:cBhvr>
                                      <p:to>
                                        <p:strVal val="visible"/>
                                      </p:to>
                                    </p:set>
                                    <p:animEffect transition="in" filter="fade">
                                      <p:cBhvr>
                                        <p:cTn id="97" dur="500"/>
                                        <p:tgtEl>
                                          <p:spTgt spid="957464"/>
                                        </p:tgtEl>
                                      </p:cBhvr>
                                    </p:animEffect>
                                  </p:childTnLst>
                                </p:cTn>
                              </p:par>
                            </p:childTnLst>
                          </p:cTn>
                        </p:par>
                        <p:par>
                          <p:cTn id="98" fill="hold">
                            <p:stCondLst>
                              <p:cond delay="2000"/>
                            </p:stCondLst>
                            <p:childTnLst>
                              <p:par>
                                <p:cTn id="99" presetID="10" presetClass="entr" presetSubtype="0" fill="hold" grpId="0" nodeType="afterEffect">
                                  <p:stCondLst>
                                    <p:cond delay="0"/>
                                  </p:stCondLst>
                                  <p:childTnLst>
                                    <p:set>
                                      <p:cBhvr>
                                        <p:cTn id="100" dur="1" fill="hold">
                                          <p:stCondLst>
                                            <p:cond delay="0"/>
                                          </p:stCondLst>
                                        </p:cTn>
                                        <p:tgtEl>
                                          <p:spTgt spid="957460"/>
                                        </p:tgtEl>
                                        <p:attrNameLst>
                                          <p:attrName>style.visibility</p:attrName>
                                        </p:attrNameLst>
                                      </p:cBhvr>
                                      <p:to>
                                        <p:strVal val="visible"/>
                                      </p:to>
                                    </p:set>
                                    <p:animEffect transition="in" filter="fade">
                                      <p:cBhvr>
                                        <p:cTn id="101" dur="500"/>
                                        <p:tgtEl>
                                          <p:spTgt spid="957460"/>
                                        </p:tgtEl>
                                      </p:cBhvr>
                                    </p:animEffect>
                                  </p:childTnLst>
                                </p:cTn>
                              </p:par>
                            </p:childTnLst>
                          </p:cTn>
                        </p:par>
                        <p:par>
                          <p:cTn id="102" fill="hold">
                            <p:stCondLst>
                              <p:cond delay="2500"/>
                            </p:stCondLst>
                            <p:childTnLst>
                              <p:par>
                                <p:cTn id="103" presetID="10" presetClass="entr" presetSubtype="0" fill="hold" grpId="0" nodeType="afterEffect">
                                  <p:stCondLst>
                                    <p:cond delay="0"/>
                                  </p:stCondLst>
                                  <p:childTnLst>
                                    <p:set>
                                      <p:cBhvr>
                                        <p:cTn id="104" dur="1" fill="hold">
                                          <p:stCondLst>
                                            <p:cond delay="0"/>
                                          </p:stCondLst>
                                        </p:cTn>
                                        <p:tgtEl>
                                          <p:spTgt spid="957461"/>
                                        </p:tgtEl>
                                        <p:attrNameLst>
                                          <p:attrName>style.visibility</p:attrName>
                                        </p:attrNameLst>
                                      </p:cBhvr>
                                      <p:to>
                                        <p:strVal val="visible"/>
                                      </p:to>
                                    </p:set>
                                    <p:animEffect transition="in" filter="fade">
                                      <p:cBhvr>
                                        <p:cTn id="105" dur="500"/>
                                        <p:tgtEl>
                                          <p:spTgt spid="957461"/>
                                        </p:tgtEl>
                                      </p:cBhvr>
                                    </p:animEffect>
                                  </p:childTnLst>
                                </p:cTn>
                              </p:par>
                            </p:childTnLst>
                          </p:cTn>
                        </p:par>
                        <p:par>
                          <p:cTn id="106" fill="hold">
                            <p:stCondLst>
                              <p:cond delay="3000"/>
                            </p:stCondLst>
                            <p:childTnLst>
                              <p:par>
                                <p:cTn id="107" presetID="10" presetClass="entr" presetSubtype="0" fill="hold" grpId="0" nodeType="afterEffect">
                                  <p:stCondLst>
                                    <p:cond delay="0"/>
                                  </p:stCondLst>
                                  <p:childTnLst>
                                    <p:set>
                                      <p:cBhvr>
                                        <p:cTn id="108" dur="1" fill="hold">
                                          <p:stCondLst>
                                            <p:cond delay="0"/>
                                          </p:stCondLst>
                                        </p:cTn>
                                        <p:tgtEl>
                                          <p:spTgt spid="957462"/>
                                        </p:tgtEl>
                                        <p:attrNameLst>
                                          <p:attrName>style.visibility</p:attrName>
                                        </p:attrNameLst>
                                      </p:cBhvr>
                                      <p:to>
                                        <p:strVal val="visible"/>
                                      </p:to>
                                    </p:set>
                                    <p:animEffect transition="in" filter="fade">
                                      <p:cBhvr>
                                        <p:cTn id="109" dur="500"/>
                                        <p:tgtEl>
                                          <p:spTgt spid="957462"/>
                                        </p:tgtEl>
                                      </p:cBhvr>
                                    </p:animEffect>
                                  </p:childTnLst>
                                </p:cTn>
                              </p:par>
                            </p:childTnLst>
                          </p:cTn>
                        </p:par>
                        <p:par>
                          <p:cTn id="110" fill="hold">
                            <p:stCondLst>
                              <p:cond delay="3500"/>
                            </p:stCondLst>
                            <p:childTnLst>
                              <p:par>
                                <p:cTn id="111" presetID="10" presetClass="entr" presetSubtype="0" fill="hold" grpId="0" nodeType="afterEffect">
                                  <p:stCondLst>
                                    <p:cond delay="0"/>
                                  </p:stCondLst>
                                  <p:childTnLst>
                                    <p:set>
                                      <p:cBhvr>
                                        <p:cTn id="112" dur="1" fill="hold">
                                          <p:stCondLst>
                                            <p:cond delay="0"/>
                                          </p:stCondLst>
                                        </p:cTn>
                                        <p:tgtEl>
                                          <p:spTgt spid="957463"/>
                                        </p:tgtEl>
                                        <p:attrNameLst>
                                          <p:attrName>style.visibility</p:attrName>
                                        </p:attrNameLst>
                                      </p:cBhvr>
                                      <p:to>
                                        <p:strVal val="visible"/>
                                      </p:to>
                                    </p:set>
                                    <p:animEffect transition="in" filter="fade">
                                      <p:cBhvr>
                                        <p:cTn id="113" dur="500"/>
                                        <p:tgtEl>
                                          <p:spTgt spid="957463"/>
                                        </p:tgtEl>
                                      </p:cBhvr>
                                    </p:animEffect>
                                  </p:childTnLst>
                                </p:cTn>
                              </p:par>
                            </p:childTnLst>
                          </p:cTn>
                        </p:par>
                        <p:par>
                          <p:cTn id="114" fill="hold">
                            <p:stCondLst>
                              <p:cond delay="4000"/>
                            </p:stCondLst>
                            <p:childTnLst>
                              <p:par>
                                <p:cTn id="115" presetID="10" presetClass="entr" presetSubtype="0" fill="hold" grpId="0" nodeType="afterEffect">
                                  <p:stCondLst>
                                    <p:cond delay="0"/>
                                  </p:stCondLst>
                                  <p:childTnLst>
                                    <p:set>
                                      <p:cBhvr>
                                        <p:cTn id="116" dur="1" fill="hold">
                                          <p:stCondLst>
                                            <p:cond delay="0"/>
                                          </p:stCondLst>
                                        </p:cTn>
                                        <p:tgtEl>
                                          <p:spTgt spid="957469"/>
                                        </p:tgtEl>
                                        <p:attrNameLst>
                                          <p:attrName>style.visibility</p:attrName>
                                        </p:attrNameLst>
                                      </p:cBhvr>
                                      <p:to>
                                        <p:strVal val="visible"/>
                                      </p:to>
                                    </p:set>
                                    <p:animEffect transition="in" filter="fade">
                                      <p:cBhvr>
                                        <p:cTn id="117" dur="500"/>
                                        <p:tgtEl>
                                          <p:spTgt spid="957469"/>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grpId="0" nodeType="clickEffect">
                                  <p:stCondLst>
                                    <p:cond delay="0"/>
                                  </p:stCondLst>
                                  <p:childTnLst>
                                    <p:set>
                                      <p:cBhvr>
                                        <p:cTn id="121" dur="1" fill="hold">
                                          <p:stCondLst>
                                            <p:cond delay="0"/>
                                          </p:stCondLst>
                                        </p:cTn>
                                        <p:tgtEl>
                                          <p:spTgt spid="957475">
                                            <p:txEl>
                                              <p:pRg st="0" end="0"/>
                                            </p:txEl>
                                          </p:spTgt>
                                        </p:tgtEl>
                                        <p:attrNameLst>
                                          <p:attrName>style.visibility</p:attrName>
                                        </p:attrNameLst>
                                      </p:cBhvr>
                                      <p:to>
                                        <p:strVal val="visible"/>
                                      </p:to>
                                    </p:set>
                                    <p:animEffect transition="in" filter="fade">
                                      <p:cBhvr>
                                        <p:cTn id="122" dur="500"/>
                                        <p:tgtEl>
                                          <p:spTgt spid="957475">
                                            <p:txEl>
                                              <p:pRg st="0" end="0"/>
                                            </p:txEl>
                                          </p:spTgt>
                                        </p:tgtEl>
                                      </p:cBhvr>
                                    </p:animEffect>
                                  </p:childTnLst>
                                </p:cTn>
                              </p:par>
                            </p:childTnLst>
                          </p:cTn>
                        </p:par>
                        <p:par>
                          <p:cTn id="123" fill="hold">
                            <p:stCondLst>
                              <p:cond delay="500"/>
                            </p:stCondLst>
                            <p:childTnLst>
                              <p:par>
                                <p:cTn id="124" presetID="18" presetClass="entr" presetSubtype="6" fill="hold" grpId="0" nodeType="afterEffect">
                                  <p:stCondLst>
                                    <p:cond delay="0"/>
                                  </p:stCondLst>
                                  <p:childTnLst>
                                    <p:set>
                                      <p:cBhvr>
                                        <p:cTn id="125" dur="1" fill="hold">
                                          <p:stCondLst>
                                            <p:cond delay="0"/>
                                          </p:stCondLst>
                                        </p:cTn>
                                        <p:tgtEl>
                                          <p:spTgt spid="957452"/>
                                        </p:tgtEl>
                                        <p:attrNameLst>
                                          <p:attrName>style.visibility</p:attrName>
                                        </p:attrNameLst>
                                      </p:cBhvr>
                                      <p:to>
                                        <p:strVal val="visible"/>
                                      </p:to>
                                    </p:set>
                                    <p:animEffect transition="in" filter="strips(downRight)">
                                      <p:cBhvr>
                                        <p:cTn id="126" dur="2000"/>
                                        <p:tgtEl>
                                          <p:spTgt spid="9574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7448" grpId="0"/>
      <p:bldP spid="957449" grpId="0" build="p"/>
      <p:bldP spid="957452" grpId="0" animBg="1"/>
      <p:bldP spid="957453" grpId="0"/>
      <p:bldP spid="957454" grpId="0"/>
      <p:bldP spid="957455" grpId="0"/>
      <p:bldP spid="957456" grpId="0"/>
      <p:bldP spid="957457" grpId="0"/>
      <p:bldP spid="957458" grpId="0"/>
      <p:bldP spid="957459" grpId="0"/>
      <p:bldP spid="957460" grpId="0"/>
      <p:bldP spid="957461" grpId="0"/>
      <p:bldP spid="957462" grpId="0"/>
      <p:bldP spid="957463" grpId="0"/>
      <p:bldP spid="957464" grpId="0"/>
      <p:bldP spid="957465" grpId="0"/>
      <p:bldP spid="957466" grpId="0"/>
      <p:bldP spid="957467" grpId="0"/>
      <p:bldP spid="957468" grpId="0"/>
      <p:bldP spid="957469" grpId="0"/>
      <p:bldP spid="957470" grpId="0"/>
      <p:bldP spid="957471" grpId="0"/>
      <p:bldP spid="957472" grpId="0"/>
      <p:bldP spid="957473" grpId="0"/>
      <p:bldP spid="957474" grpId="0"/>
      <p:bldP spid="957475"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9730" name="Rectangle 2"/>
          <p:cNvSpPr>
            <a:spLocks noChangeArrowheads="1"/>
          </p:cNvSpPr>
          <p:nvPr/>
        </p:nvSpPr>
        <p:spPr bwMode="auto">
          <a:xfrm>
            <a:off x="746125" y="6302375"/>
            <a:ext cx="8397875" cy="555625"/>
          </a:xfrm>
          <a:prstGeom prst="rect">
            <a:avLst/>
          </a:prstGeom>
          <a:solidFill>
            <a:schemeClr val="tx1"/>
          </a:solidFill>
          <a:ln w="9525" algn="ctr">
            <a:noFill/>
            <a:miter lim="800000"/>
            <a:headEnd/>
            <a:tailEnd/>
          </a:ln>
          <a:effectLst/>
        </p:spPr>
        <p:txBody>
          <a:bodyPr wrap="none" anchor="ctr"/>
          <a:lstStyle/>
          <a:p>
            <a:pPr>
              <a:defRPr/>
            </a:pPr>
            <a:endParaRPr lang="it-IT">
              <a:latin typeface="Calibri" pitchFamily="34" charset="0"/>
            </a:endParaRPr>
          </a:p>
        </p:txBody>
      </p:sp>
      <p:sp>
        <p:nvSpPr>
          <p:cNvPr id="969731" name="Text Box 3"/>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it-IT" sz="3200">
                <a:solidFill>
                  <a:schemeClr val="bg1"/>
                </a:solidFill>
                <a:effectLst>
                  <a:outerShdw blurRad="38100" dist="38100" dir="2700000" algn="tl">
                    <a:srgbClr val="000000"/>
                  </a:outerShdw>
                </a:effectLst>
                <a:latin typeface="Calibri" pitchFamily="34" charset="0"/>
              </a:rPr>
              <a:t>How a simple mantle melts</a:t>
            </a:r>
          </a:p>
        </p:txBody>
      </p:sp>
      <p:sp>
        <p:nvSpPr>
          <p:cNvPr id="969732" name="Text Box 4"/>
          <p:cNvSpPr txBox="1">
            <a:spLocks noChangeArrowheads="1"/>
          </p:cNvSpPr>
          <p:nvPr/>
        </p:nvSpPr>
        <p:spPr bwMode="auto">
          <a:xfrm>
            <a:off x="0" y="677863"/>
            <a:ext cx="9142413" cy="579437"/>
          </a:xfrm>
          <a:prstGeom prst="rect">
            <a:avLst/>
          </a:prstGeom>
          <a:noFill/>
          <a:ln w="9525" algn="ctr">
            <a:noFill/>
            <a:miter lim="800000"/>
            <a:headEnd/>
            <a:tailEnd/>
          </a:ln>
          <a:effectLst/>
        </p:spPr>
        <p:txBody>
          <a:bodyPr>
            <a:spAutoFit/>
          </a:bodyPr>
          <a:lstStyle/>
          <a:p>
            <a:pPr algn="ctr">
              <a:spcBef>
                <a:spcPct val="50000"/>
              </a:spcBef>
              <a:defRPr/>
            </a:pPr>
            <a:r>
              <a:rPr lang="en-GB" sz="3200">
                <a:solidFill>
                  <a:schemeClr val="bg1"/>
                </a:solidFill>
                <a:effectLst>
                  <a:outerShdw blurRad="38100" dist="38100" dir="2700000" algn="tl">
                    <a:srgbClr val="000000"/>
                  </a:outerShdw>
                </a:effectLst>
                <a:latin typeface="Calibri" pitchFamily="34" charset="0"/>
              </a:rPr>
              <a:t>Polybaric, near-fractional melting of lherzolite</a:t>
            </a:r>
          </a:p>
        </p:txBody>
      </p:sp>
      <p:sp>
        <p:nvSpPr>
          <p:cNvPr id="969733" name="Text Box 5"/>
          <p:cNvSpPr txBox="1">
            <a:spLocks noChangeArrowheads="1"/>
          </p:cNvSpPr>
          <p:nvPr/>
        </p:nvSpPr>
        <p:spPr bwMode="auto">
          <a:xfrm>
            <a:off x="1588" y="1301750"/>
            <a:ext cx="9140825" cy="585788"/>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a:solidFill>
                  <a:srgbClr val="FFFF00"/>
                </a:solidFill>
                <a:effectLst>
                  <a:outerShdw blurRad="38100" dist="38100" dir="2700000" algn="tl">
                    <a:srgbClr val="000000"/>
                  </a:outerShdw>
                </a:effectLst>
                <a:latin typeface="Calibri" pitchFamily="34" charset="0"/>
              </a:rPr>
              <a:t>Some natural examples from Italy</a:t>
            </a:r>
          </a:p>
        </p:txBody>
      </p:sp>
      <p:pic>
        <p:nvPicPr>
          <p:cNvPr id="969734" name="Picture 6" descr="ZM2 pp"/>
          <p:cNvPicPr>
            <a:picLocks noChangeAspect="1" noChangeArrowheads="1"/>
          </p:cNvPicPr>
          <p:nvPr/>
        </p:nvPicPr>
        <p:blipFill>
          <a:blip r:embed="rId3" cstate="print"/>
          <a:srcRect l="61354" t="24657" r="28552" b="68245"/>
          <a:stretch>
            <a:fillRect/>
          </a:stretch>
        </p:blipFill>
        <p:spPr bwMode="auto">
          <a:xfrm>
            <a:off x="3681413" y="1858963"/>
            <a:ext cx="5462587" cy="4997450"/>
          </a:xfrm>
          <a:prstGeom prst="rect">
            <a:avLst/>
          </a:prstGeom>
          <a:noFill/>
          <a:ln w="9525">
            <a:noFill/>
            <a:miter lim="800000"/>
            <a:headEnd/>
            <a:tailEnd/>
          </a:ln>
        </p:spPr>
      </p:pic>
      <p:sp>
        <p:nvSpPr>
          <p:cNvPr id="969735" name="Line 7"/>
          <p:cNvSpPr>
            <a:spLocks noChangeShapeType="1"/>
          </p:cNvSpPr>
          <p:nvPr/>
        </p:nvSpPr>
        <p:spPr bwMode="auto">
          <a:xfrm>
            <a:off x="7015163" y="6694488"/>
            <a:ext cx="1285875" cy="0"/>
          </a:xfrm>
          <a:prstGeom prst="line">
            <a:avLst/>
          </a:prstGeom>
          <a:noFill/>
          <a:ln w="38100">
            <a:solidFill>
              <a:srgbClr val="FF0000"/>
            </a:solidFill>
            <a:round/>
            <a:headEnd/>
            <a:tailEnd/>
          </a:ln>
          <a:effectLst/>
        </p:spPr>
        <p:txBody>
          <a:bodyPr anchor="ctr"/>
          <a:lstStyle/>
          <a:p>
            <a:pPr>
              <a:defRPr/>
            </a:pPr>
            <a:endParaRPr lang="it-IT">
              <a:latin typeface="Calibri" pitchFamily="34" charset="0"/>
            </a:endParaRPr>
          </a:p>
        </p:txBody>
      </p:sp>
      <p:sp>
        <p:nvSpPr>
          <p:cNvPr id="969736" name="Text Box 8"/>
          <p:cNvSpPr txBox="1">
            <a:spLocks noChangeArrowheads="1"/>
          </p:cNvSpPr>
          <p:nvPr/>
        </p:nvSpPr>
        <p:spPr bwMode="auto">
          <a:xfrm>
            <a:off x="6808788" y="6119813"/>
            <a:ext cx="1391728" cy="646331"/>
          </a:xfrm>
          <a:prstGeom prst="rect">
            <a:avLst/>
          </a:prstGeom>
          <a:noFill/>
          <a:ln w="9525" algn="ctr">
            <a:noFill/>
            <a:miter lim="800000"/>
            <a:headEnd/>
            <a:tailEnd/>
          </a:ln>
          <a:effectLst/>
        </p:spPr>
        <p:txBody>
          <a:bodyPr wrap="none">
            <a:spAutoFit/>
          </a:bodyPr>
          <a:lstStyle/>
          <a:p>
            <a:pPr>
              <a:defRPr/>
            </a:pPr>
            <a:r>
              <a:rPr lang="en-GB" sz="3600" dirty="0">
                <a:effectLst>
                  <a:outerShdw blurRad="38100" dist="38100" dir="2700000" algn="tl">
                    <a:srgbClr val="000000"/>
                  </a:outerShdw>
                </a:effectLst>
                <a:latin typeface="Calibri" pitchFamily="34" charset="0"/>
              </a:rPr>
              <a:t>50 </a:t>
            </a:r>
            <a:r>
              <a:rPr lang="en-GB" sz="3600" dirty="0">
                <a:effectLst>
                  <a:outerShdw blurRad="38100" dist="38100" dir="2700000" algn="tl">
                    <a:srgbClr val="000000"/>
                  </a:outerShdw>
                </a:effectLst>
                <a:latin typeface="Symbol" pitchFamily="18" charset="2"/>
              </a:rPr>
              <a:t>m</a:t>
            </a:r>
            <a:r>
              <a:rPr lang="en-GB" sz="3600" dirty="0">
                <a:effectLst>
                  <a:outerShdw blurRad="38100" dist="38100" dir="2700000" algn="tl">
                    <a:srgbClr val="000000"/>
                  </a:outerShdw>
                </a:effectLst>
                <a:latin typeface="Calibri" pitchFamily="34" charset="0"/>
              </a:rPr>
              <a:t>m</a:t>
            </a:r>
          </a:p>
        </p:txBody>
      </p:sp>
      <p:sp>
        <p:nvSpPr>
          <p:cNvPr id="969737" name="Text Box 9"/>
          <p:cNvSpPr txBox="1">
            <a:spLocks noChangeArrowheads="1"/>
          </p:cNvSpPr>
          <p:nvPr/>
        </p:nvSpPr>
        <p:spPr bwMode="auto">
          <a:xfrm>
            <a:off x="346074" y="1803400"/>
            <a:ext cx="3344863" cy="4450449"/>
          </a:xfrm>
          <a:prstGeom prst="rect">
            <a:avLst/>
          </a:prstGeom>
          <a:noFill/>
          <a:ln w="9525" algn="ctr">
            <a:noFill/>
            <a:miter lim="800000"/>
            <a:headEnd/>
            <a:tailEnd/>
          </a:ln>
          <a:effectLst/>
        </p:spPr>
        <p:txBody>
          <a:bodyPr wrap="square">
            <a:spAutoFit/>
          </a:bodyPr>
          <a:lstStyle/>
          <a:p>
            <a:pPr>
              <a:lnSpc>
                <a:spcPct val="90000"/>
              </a:lnSpc>
              <a:spcBef>
                <a:spcPct val="50000"/>
              </a:spcBef>
              <a:defRPr/>
            </a:pPr>
            <a:r>
              <a:rPr lang="en-GB" sz="2400" dirty="0">
                <a:solidFill>
                  <a:srgbClr val="FFFF00"/>
                </a:solidFill>
                <a:effectLst>
                  <a:outerShdw blurRad="38100" dist="38100" dir="2700000" algn="tl">
                    <a:srgbClr val="000000"/>
                  </a:outerShdw>
                </a:effectLst>
                <a:latin typeface="Calibri" pitchFamily="34" charset="0"/>
              </a:rPr>
              <a:t>Here a fundamental process appears clear:</a:t>
            </a:r>
          </a:p>
          <a:p>
            <a:pPr>
              <a:lnSpc>
                <a:spcPct val="90000"/>
              </a:lnSpc>
              <a:spcBef>
                <a:spcPct val="50000"/>
              </a:spcBef>
              <a:defRPr/>
            </a:pPr>
            <a:r>
              <a:rPr lang="en-GB" sz="2400" dirty="0">
                <a:solidFill>
                  <a:srgbClr val="FFFF00"/>
                </a:solidFill>
                <a:effectLst>
                  <a:outerShdw blurRad="38100" dist="38100" dir="2700000" algn="tl">
                    <a:srgbClr val="000000"/>
                  </a:outerShdw>
                </a:effectLst>
                <a:latin typeface="Calibri" pitchFamily="34" charset="0"/>
              </a:rPr>
              <a:t>Cpx is melting. </a:t>
            </a:r>
            <a:r>
              <a:rPr lang="en-GB" sz="2400" dirty="0">
                <a:solidFill>
                  <a:schemeClr val="bg1"/>
                </a:solidFill>
                <a:effectLst>
                  <a:outerShdw blurRad="38100" dist="38100" dir="2700000" algn="tl">
                    <a:srgbClr val="000000"/>
                  </a:outerShdw>
                </a:effectLst>
                <a:latin typeface="Calibri" pitchFamily="34" charset="0"/>
              </a:rPr>
              <a:t>It melts when in contact with spinel</a:t>
            </a:r>
            <a:r>
              <a:rPr lang="en-GB" sz="2400" dirty="0">
                <a:solidFill>
                  <a:srgbClr val="FFFF00"/>
                </a:solidFill>
                <a:effectLst>
                  <a:outerShdw blurRad="38100" dist="38100" dir="2700000" algn="tl">
                    <a:srgbClr val="000000"/>
                  </a:outerShdw>
                </a:effectLst>
                <a:latin typeface="Calibri" pitchFamily="34" charset="0"/>
              </a:rPr>
              <a:t>. Where in contact with olivine or opx its borders are unaffected by partial melting.</a:t>
            </a:r>
          </a:p>
          <a:p>
            <a:pPr>
              <a:lnSpc>
                <a:spcPct val="90000"/>
              </a:lnSpc>
              <a:spcBef>
                <a:spcPct val="50000"/>
              </a:spcBef>
              <a:defRPr/>
            </a:pPr>
            <a:r>
              <a:rPr lang="en-GB" sz="2400" dirty="0">
                <a:solidFill>
                  <a:schemeClr val="bg1"/>
                </a:solidFill>
                <a:effectLst>
                  <a:outerShdw blurRad="38100" dist="38100" dir="2700000" algn="tl">
                    <a:srgbClr val="000000"/>
                  </a:outerShdw>
                </a:effectLst>
                <a:latin typeface="Calibri" pitchFamily="34" charset="0"/>
              </a:rPr>
              <a:t>Brown glass appears in the spongy zones, together with cpx and sp relicts.</a:t>
            </a:r>
          </a:p>
        </p:txBody>
      </p:sp>
      <p:sp>
        <p:nvSpPr>
          <p:cNvPr id="969738" name="Text Box 10"/>
          <p:cNvSpPr txBox="1">
            <a:spLocks noChangeArrowheads="1"/>
          </p:cNvSpPr>
          <p:nvPr/>
        </p:nvSpPr>
        <p:spPr bwMode="auto">
          <a:xfrm>
            <a:off x="8578850" y="5634038"/>
            <a:ext cx="503664" cy="523220"/>
          </a:xfrm>
          <a:prstGeom prst="rect">
            <a:avLst/>
          </a:prstGeom>
          <a:noFill/>
          <a:ln w="9525" algn="ctr">
            <a:noFill/>
            <a:miter lim="800000"/>
            <a:headEnd/>
            <a:tailEnd/>
          </a:ln>
          <a:effectLst/>
        </p:spPr>
        <p:txBody>
          <a:bodyPr wrap="none">
            <a:spAutoFit/>
          </a:bodyPr>
          <a:lstStyle/>
          <a:p>
            <a:pPr>
              <a:defRPr/>
            </a:pPr>
            <a:r>
              <a:rPr lang="en-GB" sz="2800">
                <a:solidFill>
                  <a:srgbClr val="0000FF"/>
                </a:solidFill>
                <a:effectLst>
                  <a:outerShdw blurRad="38100" dist="38100" dir="2700000" algn="tl">
                    <a:srgbClr val="000000"/>
                  </a:outerShdw>
                </a:effectLst>
                <a:latin typeface="Calibri" pitchFamily="34" charset="0"/>
              </a:rPr>
              <a:t>Ol</a:t>
            </a:r>
          </a:p>
        </p:txBody>
      </p:sp>
      <p:sp>
        <p:nvSpPr>
          <p:cNvPr id="969739" name="Text Box 11"/>
          <p:cNvSpPr txBox="1">
            <a:spLocks noChangeArrowheads="1"/>
          </p:cNvSpPr>
          <p:nvPr/>
        </p:nvSpPr>
        <p:spPr bwMode="auto">
          <a:xfrm>
            <a:off x="6959600" y="2081213"/>
            <a:ext cx="712887" cy="523220"/>
          </a:xfrm>
          <a:prstGeom prst="rect">
            <a:avLst/>
          </a:prstGeom>
          <a:noFill/>
          <a:ln w="9525" algn="ctr">
            <a:noFill/>
            <a:miter lim="800000"/>
            <a:headEnd/>
            <a:tailEnd/>
          </a:ln>
          <a:effectLst/>
        </p:spPr>
        <p:txBody>
          <a:bodyPr wrap="none">
            <a:spAutoFit/>
          </a:bodyPr>
          <a:lstStyle/>
          <a:p>
            <a:pPr>
              <a:defRPr/>
            </a:pPr>
            <a:r>
              <a:rPr lang="en-GB" sz="2800">
                <a:solidFill>
                  <a:srgbClr val="FF0000"/>
                </a:solidFill>
                <a:effectLst>
                  <a:outerShdw blurRad="38100" dist="38100" dir="2700000" algn="tl">
                    <a:srgbClr val="000000"/>
                  </a:outerShdw>
                </a:effectLst>
                <a:latin typeface="Calibri" pitchFamily="34" charset="0"/>
              </a:rPr>
              <a:t>Cpx</a:t>
            </a:r>
          </a:p>
        </p:txBody>
      </p:sp>
      <p:sp>
        <p:nvSpPr>
          <p:cNvPr id="969740" name="Text Box 12"/>
          <p:cNvSpPr txBox="1">
            <a:spLocks noChangeArrowheads="1"/>
          </p:cNvSpPr>
          <p:nvPr/>
        </p:nvSpPr>
        <p:spPr bwMode="auto">
          <a:xfrm>
            <a:off x="5795963" y="1916113"/>
            <a:ext cx="712887" cy="523220"/>
          </a:xfrm>
          <a:prstGeom prst="rect">
            <a:avLst/>
          </a:prstGeom>
          <a:noFill/>
          <a:ln w="9525" algn="ctr">
            <a:noFill/>
            <a:miter lim="800000"/>
            <a:headEnd/>
            <a:tailEnd/>
          </a:ln>
          <a:effectLst/>
        </p:spPr>
        <p:txBody>
          <a:bodyPr wrap="none">
            <a:spAutoFit/>
          </a:bodyPr>
          <a:lstStyle/>
          <a:p>
            <a:pPr>
              <a:defRPr/>
            </a:pPr>
            <a:r>
              <a:rPr lang="en-GB" sz="2800">
                <a:solidFill>
                  <a:srgbClr val="FF0000"/>
                </a:solidFill>
                <a:effectLst>
                  <a:outerShdw blurRad="38100" dist="38100" dir="2700000" algn="tl">
                    <a:srgbClr val="000000"/>
                  </a:outerShdw>
                </a:effectLst>
                <a:latin typeface="Calibri" pitchFamily="34" charset="0"/>
              </a:rPr>
              <a:t>Cpx</a:t>
            </a:r>
          </a:p>
        </p:txBody>
      </p:sp>
      <p:sp>
        <p:nvSpPr>
          <p:cNvPr id="969741" name="Text Box 13"/>
          <p:cNvSpPr txBox="1">
            <a:spLocks noChangeArrowheads="1"/>
          </p:cNvSpPr>
          <p:nvPr/>
        </p:nvSpPr>
        <p:spPr bwMode="auto">
          <a:xfrm>
            <a:off x="4284663" y="2349500"/>
            <a:ext cx="712887" cy="523220"/>
          </a:xfrm>
          <a:prstGeom prst="rect">
            <a:avLst/>
          </a:prstGeom>
          <a:noFill/>
          <a:ln w="9525" algn="ctr">
            <a:noFill/>
            <a:miter lim="800000"/>
            <a:headEnd/>
            <a:tailEnd/>
          </a:ln>
          <a:effectLst/>
        </p:spPr>
        <p:txBody>
          <a:bodyPr wrap="none">
            <a:spAutoFit/>
          </a:bodyPr>
          <a:lstStyle/>
          <a:p>
            <a:pPr>
              <a:defRPr/>
            </a:pPr>
            <a:r>
              <a:rPr lang="en-GB" sz="2800">
                <a:solidFill>
                  <a:srgbClr val="FF0000"/>
                </a:solidFill>
                <a:effectLst>
                  <a:outerShdw blurRad="38100" dist="38100" dir="2700000" algn="tl">
                    <a:srgbClr val="000000"/>
                  </a:outerShdw>
                </a:effectLst>
                <a:latin typeface="Calibri" pitchFamily="34" charset="0"/>
              </a:rPr>
              <a:t>Cpx</a:t>
            </a:r>
          </a:p>
        </p:txBody>
      </p:sp>
      <p:sp>
        <p:nvSpPr>
          <p:cNvPr id="969742" name="Text Box 14"/>
          <p:cNvSpPr txBox="1">
            <a:spLocks noChangeArrowheads="1"/>
          </p:cNvSpPr>
          <p:nvPr/>
        </p:nvSpPr>
        <p:spPr bwMode="auto">
          <a:xfrm>
            <a:off x="5726113" y="6038850"/>
            <a:ext cx="712887" cy="523220"/>
          </a:xfrm>
          <a:prstGeom prst="rect">
            <a:avLst/>
          </a:prstGeom>
          <a:noFill/>
          <a:ln w="9525" algn="ctr">
            <a:noFill/>
            <a:miter lim="800000"/>
            <a:headEnd/>
            <a:tailEnd/>
          </a:ln>
          <a:effectLst/>
        </p:spPr>
        <p:txBody>
          <a:bodyPr wrap="none">
            <a:spAutoFit/>
          </a:bodyPr>
          <a:lstStyle/>
          <a:p>
            <a:pPr>
              <a:defRPr/>
            </a:pPr>
            <a:r>
              <a:rPr lang="en-GB" sz="2800">
                <a:solidFill>
                  <a:srgbClr val="FF0000"/>
                </a:solidFill>
                <a:effectLst>
                  <a:outerShdw blurRad="38100" dist="38100" dir="2700000" algn="tl">
                    <a:srgbClr val="000000"/>
                  </a:outerShdw>
                </a:effectLst>
                <a:latin typeface="Calibri" pitchFamily="34" charset="0"/>
              </a:rPr>
              <a:t>Cpx</a:t>
            </a:r>
          </a:p>
        </p:txBody>
      </p:sp>
      <p:sp>
        <p:nvSpPr>
          <p:cNvPr id="969743" name="Text Box 15"/>
          <p:cNvSpPr txBox="1">
            <a:spLocks noChangeArrowheads="1"/>
          </p:cNvSpPr>
          <p:nvPr/>
        </p:nvSpPr>
        <p:spPr bwMode="auto">
          <a:xfrm>
            <a:off x="7608888" y="3317875"/>
            <a:ext cx="712887" cy="523220"/>
          </a:xfrm>
          <a:prstGeom prst="rect">
            <a:avLst/>
          </a:prstGeom>
          <a:noFill/>
          <a:ln w="9525" algn="ctr">
            <a:noFill/>
            <a:miter lim="800000"/>
            <a:headEnd/>
            <a:tailEnd/>
          </a:ln>
          <a:effectLst/>
        </p:spPr>
        <p:txBody>
          <a:bodyPr wrap="none">
            <a:spAutoFit/>
          </a:bodyPr>
          <a:lstStyle/>
          <a:p>
            <a:pPr>
              <a:defRPr/>
            </a:pPr>
            <a:r>
              <a:rPr lang="en-GB" sz="2800">
                <a:solidFill>
                  <a:srgbClr val="FF0000"/>
                </a:solidFill>
                <a:effectLst>
                  <a:outerShdw blurRad="38100" dist="38100" dir="2700000" algn="tl">
                    <a:srgbClr val="000000"/>
                  </a:outerShdw>
                </a:effectLst>
                <a:latin typeface="Calibri" pitchFamily="34" charset="0"/>
              </a:rPr>
              <a:t>Cpx</a:t>
            </a:r>
          </a:p>
        </p:txBody>
      </p:sp>
      <p:sp>
        <p:nvSpPr>
          <p:cNvPr id="969744" name="Text Box 16"/>
          <p:cNvSpPr txBox="1">
            <a:spLocks noChangeArrowheads="1"/>
          </p:cNvSpPr>
          <p:nvPr/>
        </p:nvSpPr>
        <p:spPr bwMode="auto">
          <a:xfrm>
            <a:off x="8345488" y="3113088"/>
            <a:ext cx="712887" cy="523220"/>
          </a:xfrm>
          <a:prstGeom prst="rect">
            <a:avLst/>
          </a:prstGeom>
          <a:noFill/>
          <a:ln w="9525" algn="ctr">
            <a:noFill/>
            <a:miter lim="800000"/>
            <a:headEnd/>
            <a:tailEnd/>
          </a:ln>
          <a:effectLst/>
        </p:spPr>
        <p:txBody>
          <a:bodyPr wrap="none">
            <a:spAutoFit/>
          </a:bodyPr>
          <a:lstStyle/>
          <a:p>
            <a:pPr>
              <a:defRPr/>
            </a:pPr>
            <a:r>
              <a:rPr lang="en-GB" sz="2800">
                <a:solidFill>
                  <a:srgbClr val="FF0000"/>
                </a:solidFill>
                <a:effectLst>
                  <a:outerShdw blurRad="38100" dist="38100" dir="2700000" algn="tl">
                    <a:srgbClr val="000000"/>
                  </a:outerShdw>
                </a:effectLst>
                <a:latin typeface="Calibri" pitchFamily="34" charset="0"/>
              </a:rPr>
              <a:t>Cpx</a:t>
            </a:r>
          </a:p>
        </p:txBody>
      </p:sp>
      <p:sp>
        <p:nvSpPr>
          <p:cNvPr id="969745" name="Text Box 17"/>
          <p:cNvSpPr txBox="1">
            <a:spLocks noChangeArrowheads="1"/>
          </p:cNvSpPr>
          <p:nvPr/>
        </p:nvSpPr>
        <p:spPr bwMode="auto">
          <a:xfrm>
            <a:off x="3779838" y="5062538"/>
            <a:ext cx="503664" cy="523220"/>
          </a:xfrm>
          <a:prstGeom prst="rect">
            <a:avLst/>
          </a:prstGeom>
          <a:noFill/>
          <a:ln w="9525" algn="ctr">
            <a:noFill/>
            <a:miter lim="800000"/>
            <a:headEnd/>
            <a:tailEnd/>
          </a:ln>
          <a:effectLst/>
        </p:spPr>
        <p:txBody>
          <a:bodyPr wrap="none">
            <a:spAutoFit/>
          </a:bodyPr>
          <a:lstStyle/>
          <a:p>
            <a:pPr>
              <a:defRPr/>
            </a:pPr>
            <a:r>
              <a:rPr lang="en-GB" sz="2800">
                <a:solidFill>
                  <a:srgbClr val="0000FF"/>
                </a:solidFill>
                <a:effectLst>
                  <a:outerShdw blurRad="38100" dist="38100" dir="2700000" algn="tl">
                    <a:srgbClr val="000000"/>
                  </a:outerShdw>
                </a:effectLst>
                <a:latin typeface="Calibri" pitchFamily="34" charset="0"/>
              </a:rPr>
              <a:t>Ol</a:t>
            </a:r>
          </a:p>
        </p:txBody>
      </p:sp>
      <p:sp>
        <p:nvSpPr>
          <p:cNvPr id="969746" name="Text Box 18"/>
          <p:cNvSpPr txBox="1">
            <a:spLocks noChangeArrowheads="1"/>
          </p:cNvSpPr>
          <p:nvPr/>
        </p:nvSpPr>
        <p:spPr bwMode="auto">
          <a:xfrm>
            <a:off x="4146550" y="1820863"/>
            <a:ext cx="503664" cy="523220"/>
          </a:xfrm>
          <a:prstGeom prst="rect">
            <a:avLst/>
          </a:prstGeom>
          <a:noFill/>
          <a:ln w="9525" algn="ctr">
            <a:noFill/>
            <a:miter lim="800000"/>
            <a:headEnd/>
            <a:tailEnd/>
          </a:ln>
          <a:effectLst/>
        </p:spPr>
        <p:txBody>
          <a:bodyPr wrap="none">
            <a:spAutoFit/>
          </a:bodyPr>
          <a:lstStyle/>
          <a:p>
            <a:pPr>
              <a:defRPr/>
            </a:pPr>
            <a:r>
              <a:rPr lang="en-GB" sz="2800">
                <a:solidFill>
                  <a:srgbClr val="0000FF"/>
                </a:solidFill>
                <a:effectLst>
                  <a:outerShdw blurRad="38100" dist="38100" dir="2700000" algn="tl">
                    <a:srgbClr val="000000"/>
                  </a:outerShdw>
                </a:effectLst>
                <a:latin typeface="Calibri" pitchFamily="34" charset="0"/>
              </a:rPr>
              <a:t>Ol</a:t>
            </a:r>
          </a:p>
        </p:txBody>
      </p:sp>
      <p:sp>
        <p:nvSpPr>
          <p:cNvPr id="969747" name="Text Box 19"/>
          <p:cNvSpPr txBox="1">
            <a:spLocks noChangeArrowheads="1"/>
          </p:cNvSpPr>
          <p:nvPr/>
        </p:nvSpPr>
        <p:spPr bwMode="auto">
          <a:xfrm>
            <a:off x="4651375" y="5435600"/>
            <a:ext cx="538930" cy="523220"/>
          </a:xfrm>
          <a:prstGeom prst="rect">
            <a:avLst/>
          </a:prstGeom>
          <a:noFill/>
          <a:ln w="9525" algn="ctr">
            <a:noFill/>
            <a:miter lim="800000"/>
            <a:headEnd/>
            <a:tailEnd/>
          </a:ln>
          <a:effectLst/>
        </p:spPr>
        <p:txBody>
          <a:bodyPr wrap="none">
            <a:spAutoFit/>
          </a:bodyPr>
          <a:lstStyle/>
          <a:p>
            <a:pPr>
              <a:defRPr/>
            </a:pPr>
            <a:r>
              <a:rPr lang="en-GB" sz="2800">
                <a:solidFill>
                  <a:srgbClr val="FFFF00"/>
                </a:solidFill>
                <a:effectLst>
                  <a:outerShdw blurRad="38100" dist="38100" dir="2700000" algn="tl">
                    <a:srgbClr val="000000"/>
                  </a:outerShdw>
                </a:effectLst>
                <a:latin typeface="Calibri" pitchFamily="34" charset="0"/>
              </a:rPr>
              <a:t>Sp</a:t>
            </a:r>
          </a:p>
        </p:txBody>
      </p:sp>
      <p:sp>
        <p:nvSpPr>
          <p:cNvPr id="969748" name="Text Box 20"/>
          <p:cNvSpPr txBox="1">
            <a:spLocks noChangeArrowheads="1"/>
          </p:cNvSpPr>
          <p:nvPr/>
        </p:nvSpPr>
        <p:spPr bwMode="auto">
          <a:xfrm>
            <a:off x="4930775" y="4757738"/>
            <a:ext cx="538930" cy="523220"/>
          </a:xfrm>
          <a:prstGeom prst="rect">
            <a:avLst/>
          </a:prstGeom>
          <a:noFill/>
          <a:ln w="9525" algn="ctr">
            <a:noFill/>
            <a:miter lim="800000"/>
            <a:headEnd/>
            <a:tailEnd/>
          </a:ln>
          <a:effectLst/>
        </p:spPr>
        <p:txBody>
          <a:bodyPr wrap="none">
            <a:spAutoFit/>
          </a:bodyPr>
          <a:lstStyle/>
          <a:p>
            <a:pPr>
              <a:defRPr/>
            </a:pPr>
            <a:r>
              <a:rPr lang="en-GB" sz="2800">
                <a:solidFill>
                  <a:srgbClr val="FFFF00"/>
                </a:solidFill>
                <a:effectLst>
                  <a:outerShdw blurRad="38100" dist="38100" dir="2700000" algn="tl">
                    <a:srgbClr val="000000"/>
                  </a:outerShdw>
                </a:effectLst>
                <a:latin typeface="Calibri" pitchFamily="34" charset="0"/>
              </a:rPr>
              <a:t>Sp</a:t>
            </a:r>
          </a:p>
        </p:txBody>
      </p:sp>
      <p:sp>
        <p:nvSpPr>
          <p:cNvPr id="969749" name="Text Box 21"/>
          <p:cNvSpPr txBox="1">
            <a:spLocks noChangeArrowheads="1"/>
          </p:cNvSpPr>
          <p:nvPr/>
        </p:nvSpPr>
        <p:spPr bwMode="auto">
          <a:xfrm>
            <a:off x="7124700" y="3822700"/>
            <a:ext cx="538930" cy="523220"/>
          </a:xfrm>
          <a:prstGeom prst="rect">
            <a:avLst/>
          </a:prstGeom>
          <a:noFill/>
          <a:ln w="9525" algn="ctr">
            <a:noFill/>
            <a:miter lim="800000"/>
            <a:headEnd/>
            <a:tailEnd/>
          </a:ln>
          <a:effectLst/>
        </p:spPr>
        <p:txBody>
          <a:bodyPr wrap="none">
            <a:spAutoFit/>
          </a:bodyPr>
          <a:lstStyle/>
          <a:p>
            <a:pPr>
              <a:defRPr/>
            </a:pPr>
            <a:r>
              <a:rPr lang="en-GB" sz="2800">
                <a:solidFill>
                  <a:srgbClr val="FFFF00"/>
                </a:solidFill>
                <a:effectLst>
                  <a:outerShdw blurRad="38100" dist="38100" dir="2700000" algn="tl">
                    <a:srgbClr val="000000"/>
                  </a:outerShdw>
                </a:effectLst>
                <a:latin typeface="Calibri" pitchFamily="34" charset="0"/>
              </a:rPr>
              <a:t>Sp</a:t>
            </a:r>
          </a:p>
        </p:txBody>
      </p:sp>
      <p:sp>
        <p:nvSpPr>
          <p:cNvPr id="969750" name="Text Box 22"/>
          <p:cNvSpPr txBox="1">
            <a:spLocks noChangeArrowheads="1"/>
          </p:cNvSpPr>
          <p:nvPr/>
        </p:nvSpPr>
        <p:spPr bwMode="auto">
          <a:xfrm>
            <a:off x="5695950" y="4705350"/>
            <a:ext cx="538930" cy="523220"/>
          </a:xfrm>
          <a:prstGeom prst="rect">
            <a:avLst/>
          </a:prstGeom>
          <a:noFill/>
          <a:ln w="9525" algn="ctr">
            <a:noFill/>
            <a:miter lim="800000"/>
            <a:headEnd/>
            <a:tailEnd/>
          </a:ln>
          <a:effectLst/>
        </p:spPr>
        <p:txBody>
          <a:bodyPr wrap="none">
            <a:spAutoFit/>
          </a:bodyPr>
          <a:lstStyle/>
          <a:p>
            <a:pPr>
              <a:defRPr/>
            </a:pPr>
            <a:r>
              <a:rPr lang="en-GB" sz="2800">
                <a:solidFill>
                  <a:srgbClr val="FFFF00"/>
                </a:solidFill>
                <a:effectLst>
                  <a:outerShdw blurRad="38100" dist="38100" dir="2700000" algn="tl">
                    <a:srgbClr val="000000"/>
                  </a:outerShdw>
                </a:effectLst>
                <a:latin typeface="Calibri" pitchFamily="34" charset="0"/>
              </a:rPr>
              <a:t>Sp</a:t>
            </a:r>
          </a:p>
        </p:txBody>
      </p:sp>
      <p:sp>
        <p:nvSpPr>
          <p:cNvPr id="969751" name="Text Box 23"/>
          <p:cNvSpPr txBox="1">
            <a:spLocks noChangeArrowheads="1"/>
          </p:cNvSpPr>
          <p:nvPr/>
        </p:nvSpPr>
        <p:spPr bwMode="auto">
          <a:xfrm>
            <a:off x="5133975" y="3790950"/>
            <a:ext cx="712887" cy="523220"/>
          </a:xfrm>
          <a:prstGeom prst="rect">
            <a:avLst/>
          </a:prstGeom>
          <a:noFill/>
          <a:ln w="9525" algn="ctr">
            <a:noFill/>
            <a:miter lim="800000"/>
            <a:headEnd/>
            <a:tailEnd/>
          </a:ln>
          <a:effectLst/>
        </p:spPr>
        <p:txBody>
          <a:bodyPr wrap="none">
            <a:spAutoFit/>
          </a:bodyPr>
          <a:lstStyle/>
          <a:p>
            <a:pPr>
              <a:defRPr/>
            </a:pPr>
            <a:r>
              <a:rPr lang="en-GB" sz="2800">
                <a:solidFill>
                  <a:srgbClr val="FF0000"/>
                </a:solidFill>
                <a:effectLst>
                  <a:outerShdw blurRad="38100" dist="38100" dir="2700000" algn="tl">
                    <a:srgbClr val="000000"/>
                  </a:outerShdw>
                </a:effectLst>
                <a:latin typeface="Calibri" pitchFamily="34" charset="0"/>
              </a:rPr>
              <a:t>Cpx</a:t>
            </a:r>
          </a:p>
        </p:txBody>
      </p:sp>
      <p:sp>
        <p:nvSpPr>
          <p:cNvPr id="969752" name="Text Box 24"/>
          <p:cNvSpPr txBox="1">
            <a:spLocks noChangeArrowheads="1"/>
          </p:cNvSpPr>
          <p:nvPr/>
        </p:nvSpPr>
        <p:spPr bwMode="auto">
          <a:xfrm>
            <a:off x="6446838" y="4286250"/>
            <a:ext cx="492443" cy="523220"/>
          </a:xfrm>
          <a:prstGeom prst="rect">
            <a:avLst/>
          </a:prstGeom>
          <a:noFill/>
          <a:ln w="9525" algn="ctr">
            <a:noFill/>
            <a:miter lim="800000"/>
            <a:headEnd/>
            <a:tailEnd/>
          </a:ln>
          <a:effectLst/>
        </p:spPr>
        <p:txBody>
          <a:bodyPr wrap="none">
            <a:spAutoFit/>
          </a:bodyPr>
          <a:lstStyle/>
          <a:p>
            <a:pPr>
              <a:defRPr/>
            </a:pPr>
            <a:r>
              <a:rPr lang="en-GB" sz="2800">
                <a:solidFill>
                  <a:srgbClr val="66FF33"/>
                </a:solidFill>
                <a:effectLst>
                  <a:outerShdw blurRad="38100" dist="38100" dir="2700000" algn="tl">
                    <a:srgbClr val="000000"/>
                  </a:outerShdw>
                </a:effectLst>
                <a:latin typeface="Calibri" pitchFamily="34" charset="0"/>
              </a:rPr>
              <a:t>Gl</a:t>
            </a:r>
          </a:p>
        </p:txBody>
      </p:sp>
      <p:sp>
        <p:nvSpPr>
          <p:cNvPr id="969753" name="Text Box 25"/>
          <p:cNvSpPr txBox="1">
            <a:spLocks noChangeArrowheads="1"/>
          </p:cNvSpPr>
          <p:nvPr/>
        </p:nvSpPr>
        <p:spPr bwMode="auto">
          <a:xfrm>
            <a:off x="4572000" y="4868863"/>
            <a:ext cx="492443" cy="523220"/>
          </a:xfrm>
          <a:prstGeom prst="rect">
            <a:avLst/>
          </a:prstGeom>
          <a:noFill/>
          <a:ln w="9525" algn="ctr">
            <a:noFill/>
            <a:miter lim="800000"/>
            <a:headEnd/>
            <a:tailEnd/>
          </a:ln>
          <a:effectLst/>
        </p:spPr>
        <p:txBody>
          <a:bodyPr wrap="none">
            <a:spAutoFit/>
          </a:bodyPr>
          <a:lstStyle/>
          <a:p>
            <a:pPr>
              <a:defRPr/>
            </a:pPr>
            <a:r>
              <a:rPr lang="en-GB" sz="2800">
                <a:solidFill>
                  <a:srgbClr val="66FF33"/>
                </a:solidFill>
                <a:effectLst>
                  <a:outerShdw blurRad="38100" dist="38100" dir="2700000" algn="tl">
                    <a:srgbClr val="000000"/>
                  </a:outerShdw>
                </a:effectLst>
                <a:latin typeface="Calibri" pitchFamily="34" charset="0"/>
              </a:rPr>
              <a:t>Gl</a:t>
            </a:r>
          </a:p>
        </p:txBody>
      </p:sp>
      <p:sp>
        <p:nvSpPr>
          <p:cNvPr id="969754" name="Text Box 26"/>
          <p:cNvSpPr txBox="1">
            <a:spLocks noChangeArrowheads="1"/>
          </p:cNvSpPr>
          <p:nvPr/>
        </p:nvSpPr>
        <p:spPr bwMode="auto">
          <a:xfrm>
            <a:off x="5292725" y="4365625"/>
            <a:ext cx="492443" cy="523220"/>
          </a:xfrm>
          <a:prstGeom prst="rect">
            <a:avLst/>
          </a:prstGeom>
          <a:noFill/>
          <a:ln w="9525" algn="ctr">
            <a:noFill/>
            <a:miter lim="800000"/>
            <a:headEnd/>
            <a:tailEnd/>
          </a:ln>
          <a:effectLst/>
        </p:spPr>
        <p:txBody>
          <a:bodyPr wrap="none">
            <a:spAutoFit/>
          </a:bodyPr>
          <a:lstStyle/>
          <a:p>
            <a:pPr>
              <a:defRPr/>
            </a:pPr>
            <a:r>
              <a:rPr lang="en-GB" sz="2800">
                <a:solidFill>
                  <a:srgbClr val="66FF33"/>
                </a:solidFill>
                <a:effectLst>
                  <a:outerShdw blurRad="38100" dist="38100" dir="2700000" algn="tl">
                    <a:srgbClr val="000000"/>
                  </a:outerShdw>
                </a:effectLst>
                <a:latin typeface="Calibri" pitchFamily="34" charset="0"/>
              </a:rPr>
              <a:t>Gl</a:t>
            </a:r>
          </a:p>
        </p:txBody>
      </p:sp>
      <p:sp>
        <p:nvSpPr>
          <p:cNvPr id="969755" name="Text Box 27"/>
          <p:cNvSpPr txBox="1">
            <a:spLocks noChangeArrowheads="1"/>
          </p:cNvSpPr>
          <p:nvPr/>
        </p:nvSpPr>
        <p:spPr bwMode="auto">
          <a:xfrm>
            <a:off x="6300788" y="4868863"/>
            <a:ext cx="492443" cy="523220"/>
          </a:xfrm>
          <a:prstGeom prst="rect">
            <a:avLst/>
          </a:prstGeom>
          <a:noFill/>
          <a:ln w="9525" algn="ctr">
            <a:noFill/>
            <a:miter lim="800000"/>
            <a:headEnd/>
            <a:tailEnd/>
          </a:ln>
          <a:effectLst/>
        </p:spPr>
        <p:txBody>
          <a:bodyPr wrap="none">
            <a:spAutoFit/>
          </a:bodyPr>
          <a:lstStyle/>
          <a:p>
            <a:pPr>
              <a:defRPr/>
            </a:pPr>
            <a:r>
              <a:rPr lang="en-GB" sz="2800">
                <a:solidFill>
                  <a:srgbClr val="66FF33"/>
                </a:solidFill>
                <a:effectLst>
                  <a:outerShdw blurRad="38100" dist="38100" dir="2700000" algn="tl">
                    <a:srgbClr val="000000"/>
                  </a:outerShdw>
                </a:effectLst>
                <a:latin typeface="Calibri" pitchFamily="34" charset="0"/>
              </a:rPr>
              <a:t>Gl</a:t>
            </a:r>
          </a:p>
        </p:txBody>
      </p:sp>
      <p:sp>
        <p:nvSpPr>
          <p:cNvPr id="969756" name="Text Box 28"/>
          <p:cNvSpPr txBox="1">
            <a:spLocks noChangeArrowheads="1"/>
          </p:cNvSpPr>
          <p:nvPr/>
        </p:nvSpPr>
        <p:spPr bwMode="auto">
          <a:xfrm>
            <a:off x="6156325" y="2349500"/>
            <a:ext cx="492443" cy="523220"/>
          </a:xfrm>
          <a:prstGeom prst="rect">
            <a:avLst/>
          </a:prstGeom>
          <a:noFill/>
          <a:ln w="9525" algn="ctr">
            <a:noFill/>
            <a:miter lim="800000"/>
            <a:headEnd/>
            <a:tailEnd/>
          </a:ln>
          <a:effectLst/>
        </p:spPr>
        <p:txBody>
          <a:bodyPr wrap="none">
            <a:spAutoFit/>
          </a:bodyPr>
          <a:lstStyle/>
          <a:p>
            <a:pPr>
              <a:defRPr/>
            </a:pPr>
            <a:r>
              <a:rPr lang="en-GB" sz="2800">
                <a:solidFill>
                  <a:srgbClr val="66FF33"/>
                </a:solidFill>
                <a:effectLst>
                  <a:outerShdw blurRad="38100" dist="38100" dir="2700000" algn="tl">
                    <a:srgbClr val="000000"/>
                  </a:outerShdw>
                </a:effectLst>
                <a:latin typeface="Calibri" pitchFamily="34" charset="0"/>
              </a:rPr>
              <a:t>Gl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69734"/>
                                        </p:tgtEl>
                                        <p:attrNameLst>
                                          <p:attrName>style.visibility</p:attrName>
                                        </p:attrNameLst>
                                      </p:cBhvr>
                                      <p:to>
                                        <p:strVal val="visible"/>
                                      </p:to>
                                    </p:set>
                                    <p:animEffect transition="in" filter="fade">
                                      <p:cBhvr>
                                        <p:cTn id="7" dur="500"/>
                                        <p:tgtEl>
                                          <p:spTgt spid="969734"/>
                                        </p:tgtEl>
                                      </p:cBhvr>
                                    </p:animEffect>
                                  </p:childTnLst>
                                </p:cTn>
                              </p:par>
                              <p:par>
                                <p:cTn id="8" presetID="10" presetClass="entr" presetSubtype="0" fill="hold" nodeType="withEffect">
                                  <p:stCondLst>
                                    <p:cond delay="0"/>
                                  </p:stCondLst>
                                  <p:childTnLst>
                                    <p:set>
                                      <p:cBhvr>
                                        <p:cTn id="9" dur="1" fill="hold">
                                          <p:stCondLst>
                                            <p:cond delay="0"/>
                                          </p:stCondLst>
                                        </p:cTn>
                                        <p:tgtEl>
                                          <p:spTgt spid="969735"/>
                                        </p:tgtEl>
                                        <p:attrNameLst>
                                          <p:attrName>style.visibility</p:attrName>
                                        </p:attrNameLst>
                                      </p:cBhvr>
                                      <p:to>
                                        <p:strVal val="visible"/>
                                      </p:to>
                                    </p:set>
                                    <p:animEffect transition="in" filter="fade">
                                      <p:cBhvr>
                                        <p:cTn id="10" dur="500"/>
                                        <p:tgtEl>
                                          <p:spTgt spid="96973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69736"/>
                                        </p:tgtEl>
                                        <p:attrNameLst>
                                          <p:attrName>style.visibility</p:attrName>
                                        </p:attrNameLst>
                                      </p:cBhvr>
                                      <p:to>
                                        <p:strVal val="visible"/>
                                      </p:to>
                                    </p:set>
                                    <p:animEffect transition="in" filter="fade">
                                      <p:cBhvr>
                                        <p:cTn id="13" dur="500"/>
                                        <p:tgtEl>
                                          <p:spTgt spid="96973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69737">
                                            <p:txEl>
                                              <p:pRg st="0" end="0"/>
                                            </p:txEl>
                                          </p:spTgt>
                                        </p:tgtEl>
                                        <p:attrNameLst>
                                          <p:attrName>style.visibility</p:attrName>
                                        </p:attrNameLst>
                                      </p:cBhvr>
                                      <p:to>
                                        <p:strVal val="visible"/>
                                      </p:to>
                                    </p:set>
                                    <p:animEffect transition="in" filter="fade">
                                      <p:cBhvr>
                                        <p:cTn id="18" dur="500"/>
                                        <p:tgtEl>
                                          <p:spTgt spid="96973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69737">
                                            <p:txEl>
                                              <p:pRg st="1" end="1"/>
                                            </p:txEl>
                                          </p:spTgt>
                                        </p:tgtEl>
                                        <p:attrNameLst>
                                          <p:attrName>style.visibility</p:attrName>
                                        </p:attrNameLst>
                                      </p:cBhvr>
                                      <p:to>
                                        <p:strVal val="visible"/>
                                      </p:to>
                                    </p:set>
                                    <p:animEffect transition="in" filter="fade">
                                      <p:cBhvr>
                                        <p:cTn id="23" dur="500"/>
                                        <p:tgtEl>
                                          <p:spTgt spid="969737">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969737">
                                            <p:txEl>
                                              <p:pRg st="2" end="2"/>
                                            </p:txEl>
                                          </p:spTgt>
                                        </p:tgtEl>
                                        <p:attrNameLst>
                                          <p:attrName>style.visibility</p:attrName>
                                        </p:attrNameLst>
                                      </p:cBhvr>
                                      <p:to>
                                        <p:strVal val="visible"/>
                                      </p:to>
                                    </p:set>
                                    <p:animEffect transition="in" filter="fade">
                                      <p:cBhvr>
                                        <p:cTn id="28" dur="500"/>
                                        <p:tgtEl>
                                          <p:spTgt spid="969737">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69741"/>
                                        </p:tgtEl>
                                        <p:attrNameLst>
                                          <p:attrName>style.visibility</p:attrName>
                                        </p:attrNameLst>
                                      </p:cBhvr>
                                      <p:to>
                                        <p:strVal val="visible"/>
                                      </p:to>
                                    </p:set>
                                    <p:animEffect transition="in" filter="fade">
                                      <p:cBhvr>
                                        <p:cTn id="33" dur="500"/>
                                        <p:tgtEl>
                                          <p:spTgt spid="969741"/>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969740"/>
                                        </p:tgtEl>
                                        <p:attrNameLst>
                                          <p:attrName>style.visibility</p:attrName>
                                        </p:attrNameLst>
                                      </p:cBhvr>
                                      <p:to>
                                        <p:strVal val="visible"/>
                                      </p:to>
                                    </p:set>
                                    <p:animEffect transition="in" filter="fade">
                                      <p:cBhvr>
                                        <p:cTn id="37" dur="500"/>
                                        <p:tgtEl>
                                          <p:spTgt spid="969740"/>
                                        </p:tgtEl>
                                      </p:cBhvr>
                                    </p:animEffect>
                                  </p:childTnLst>
                                </p:cTn>
                              </p:par>
                            </p:childTnLst>
                          </p:cTn>
                        </p:par>
                        <p:par>
                          <p:cTn id="38" fill="hold">
                            <p:stCondLst>
                              <p:cond delay="1000"/>
                            </p:stCondLst>
                            <p:childTnLst>
                              <p:par>
                                <p:cTn id="39" presetID="10" presetClass="entr" presetSubtype="0" fill="hold" grpId="0" nodeType="afterEffect">
                                  <p:stCondLst>
                                    <p:cond delay="0"/>
                                  </p:stCondLst>
                                  <p:childTnLst>
                                    <p:set>
                                      <p:cBhvr>
                                        <p:cTn id="40" dur="1" fill="hold">
                                          <p:stCondLst>
                                            <p:cond delay="0"/>
                                          </p:stCondLst>
                                        </p:cTn>
                                        <p:tgtEl>
                                          <p:spTgt spid="969739"/>
                                        </p:tgtEl>
                                        <p:attrNameLst>
                                          <p:attrName>style.visibility</p:attrName>
                                        </p:attrNameLst>
                                      </p:cBhvr>
                                      <p:to>
                                        <p:strVal val="visible"/>
                                      </p:to>
                                    </p:set>
                                    <p:animEffect transition="in" filter="fade">
                                      <p:cBhvr>
                                        <p:cTn id="41" dur="500"/>
                                        <p:tgtEl>
                                          <p:spTgt spid="969739"/>
                                        </p:tgtEl>
                                      </p:cBhvr>
                                    </p:animEffect>
                                  </p:childTnLst>
                                </p:cTn>
                              </p:par>
                            </p:childTnLst>
                          </p:cTn>
                        </p:par>
                        <p:par>
                          <p:cTn id="42" fill="hold">
                            <p:stCondLst>
                              <p:cond delay="1500"/>
                            </p:stCondLst>
                            <p:childTnLst>
                              <p:par>
                                <p:cTn id="43" presetID="10" presetClass="entr" presetSubtype="0" fill="hold" grpId="0" nodeType="afterEffect">
                                  <p:stCondLst>
                                    <p:cond delay="0"/>
                                  </p:stCondLst>
                                  <p:childTnLst>
                                    <p:set>
                                      <p:cBhvr>
                                        <p:cTn id="44" dur="1" fill="hold">
                                          <p:stCondLst>
                                            <p:cond delay="0"/>
                                          </p:stCondLst>
                                        </p:cTn>
                                        <p:tgtEl>
                                          <p:spTgt spid="969744"/>
                                        </p:tgtEl>
                                        <p:attrNameLst>
                                          <p:attrName>style.visibility</p:attrName>
                                        </p:attrNameLst>
                                      </p:cBhvr>
                                      <p:to>
                                        <p:strVal val="visible"/>
                                      </p:to>
                                    </p:set>
                                    <p:animEffect transition="in" filter="fade">
                                      <p:cBhvr>
                                        <p:cTn id="45" dur="500"/>
                                        <p:tgtEl>
                                          <p:spTgt spid="969744"/>
                                        </p:tgtEl>
                                      </p:cBhvr>
                                    </p:animEffect>
                                  </p:childTnLst>
                                </p:cTn>
                              </p:par>
                            </p:childTnLst>
                          </p:cTn>
                        </p:par>
                        <p:par>
                          <p:cTn id="46" fill="hold">
                            <p:stCondLst>
                              <p:cond delay="2000"/>
                            </p:stCondLst>
                            <p:childTnLst>
                              <p:par>
                                <p:cTn id="47" presetID="10" presetClass="entr" presetSubtype="0" fill="hold" grpId="0" nodeType="afterEffect">
                                  <p:stCondLst>
                                    <p:cond delay="0"/>
                                  </p:stCondLst>
                                  <p:childTnLst>
                                    <p:set>
                                      <p:cBhvr>
                                        <p:cTn id="48" dur="1" fill="hold">
                                          <p:stCondLst>
                                            <p:cond delay="0"/>
                                          </p:stCondLst>
                                        </p:cTn>
                                        <p:tgtEl>
                                          <p:spTgt spid="969743"/>
                                        </p:tgtEl>
                                        <p:attrNameLst>
                                          <p:attrName>style.visibility</p:attrName>
                                        </p:attrNameLst>
                                      </p:cBhvr>
                                      <p:to>
                                        <p:strVal val="visible"/>
                                      </p:to>
                                    </p:set>
                                    <p:animEffect transition="in" filter="fade">
                                      <p:cBhvr>
                                        <p:cTn id="49" dur="500"/>
                                        <p:tgtEl>
                                          <p:spTgt spid="969743"/>
                                        </p:tgtEl>
                                      </p:cBhvr>
                                    </p:animEffect>
                                  </p:childTnLst>
                                </p:cTn>
                              </p:par>
                            </p:childTnLst>
                          </p:cTn>
                        </p:par>
                        <p:par>
                          <p:cTn id="50" fill="hold">
                            <p:stCondLst>
                              <p:cond delay="2500"/>
                            </p:stCondLst>
                            <p:childTnLst>
                              <p:par>
                                <p:cTn id="51" presetID="10" presetClass="entr" presetSubtype="0" fill="hold" grpId="0" nodeType="afterEffect">
                                  <p:stCondLst>
                                    <p:cond delay="0"/>
                                  </p:stCondLst>
                                  <p:childTnLst>
                                    <p:set>
                                      <p:cBhvr>
                                        <p:cTn id="52" dur="1" fill="hold">
                                          <p:stCondLst>
                                            <p:cond delay="0"/>
                                          </p:stCondLst>
                                        </p:cTn>
                                        <p:tgtEl>
                                          <p:spTgt spid="969751"/>
                                        </p:tgtEl>
                                        <p:attrNameLst>
                                          <p:attrName>style.visibility</p:attrName>
                                        </p:attrNameLst>
                                      </p:cBhvr>
                                      <p:to>
                                        <p:strVal val="visible"/>
                                      </p:to>
                                    </p:set>
                                    <p:animEffect transition="in" filter="fade">
                                      <p:cBhvr>
                                        <p:cTn id="53" dur="500"/>
                                        <p:tgtEl>
                                          <p:spTgt spid="969751"/>
                                        </p:tgtEl>
                                      </p:cBhvr>
                                    </p:animEffect>
                                  </p:childTnLst>
                                </p:cTn>
                              </p:par>
                            </p:childTnLst>
                          </p:cTn>
                        </p:par>
                        <p:par>
                          <p:cTn id="54" fill="hold">
                            <p:stCondLst>
                              <p:cond delay="3000"/>
                            </p:stCondLst>
                            <p:childTnLst>
                              <p:par>
                                <p:cTn id="55" presetID="10" presetClass="entr" presetSubtype="0" fill="hold" grpId="0" nodeType="afterEffect">
                                  <p:stCondLst>
                                    <p:cond delay="0"/>
                                  </p:stCondLst>
                                  <p:childTnLst>
                                    <p:set>
                                      <p:cBhvr>
                                        <p:cTn id="56" dur="1" fill="hold">
                                          <p:stCondLst>
                                            <p:cond delay="0"/>
                                          </p:stCondLst>
                                        </p:cTn>
                                        <p:tgtEl>
                                          <p:spTgt spid="969742"/>
                                        </p:tgtEl>
                                        <p:attrNameLst>
                                          <p:attrName>style.visibility</p:attrName>
                                        </p:attrNameLst>
                                      </p:cBhvr>
                                      <p:to>
                                        <p:strVal val="visible"/>
                                      </p:to>
                                    </p:set>
                                    <p:animEffect transition="in" filter="fade">
                                      <p:cBhvr>
                                        <p:cTn id="57" dur="500"/>
                                        <p:tgtEl>
                                          <p:spTgt spid="96974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969746"/>
                                        </p:tgtEl>
                                        <p:attrNameLst>
                                          <p:attrName>style.visibility</p:attrName>
                                        </p:attrNameLst>
                                      </p:cBhvr>
                                      <p:to>
                                        <p:strVal val="visible"/>
                                      </p:to>
                                    </p:set>
                                    <p:animEffect transition="in" filter="fade">
                                      <p:cBhvr>
                                        <p:cTn id="62" dur="500"/>
                                        <p:tgtEl>
                                          <p:spTgt spid="969746"/>
                                        </p:tgtEl>
                                      </p:cBhvr>
                                    </p:animEffect>
                                  </p:childTnLst>
                                </p:cTn>
                              </p:par>
                            </p:childTnLst>
                          </p:cTn>
                        </p:par>
                        <p:par>
                          <p:cTn id="63" fill="hold">
                            <p:stCondLst>
                              <p:cond delay="500"/>
                            </p:stCondLst>
                            <p:childTnLst>
                              <p:par>
                                <p:cTn id="64" presetID="10" presetClass="entr" presetSubtype="0" fill="hold" grpId="0" nodeType="afterEffect">
                                  <p:stCondLst>
                                    <p:cond delay="0"/>
                                  </p:stCondLst>
                                  <p:childTnLst>
                                    <p:set>
                                      <p:cBhvr>
                                        <p:cTn id="65" dur="1" fill="hold">
                                          <p:stCondLst>
                                            <p:cond delay="0"/>
                                          </p:stCondLst>
                                        </p:cTn>
                                        <p:tgtEl>
                                          <p:spTgt spid="969745"/>
                                        </p:tgtEl>
                                        <p:attrNameLst>
                                          <p:attrName>style.visibility</p:attrName>
                                        </p:attrNameLst>
                                      </p:cBhvr>
                                      <p:to>
                                        <p:strVal val="visible"/>
                                      </p:to>
                                    </p:set>
                                    <p:animEffect transition="in" filter="fade">
                                      <p:cBhvr>
                                        <p:cTn id="66" dur="500"/>
                                        <p:tgtEl>
                                          <p:spTgt spid="969745"/>
                                        </p:tgtEl>
                                      </p:cBhvr>
                                    </p:animEffect>
                                  </p:childTnLst>
                                </p:cTn>
                              </p:par>
                            </p:childTnLst>
                          </p:cTn>
                        </p:par>
                        <p:par>
                          <p:cTn id="67" fill="hold">
                            <p:stCondLst>
                              <p:cond delay="1000"/>
                            </p:stCondLst>
                            <p:childTnLst>
                              <p:par>
                                <p:cTn id="68" presetID="10" presetClass="entr" presetSubtype="0" fill="hold" grpId="0" nodeType="afterEffect">
                                  <p:stCondLst>
                                    <p:cond delay="0"/>
                                  </p:stCondLst>
                                  <p:childTnLst>
                                    <p:set>
                                      <p:cBhvr>
                                        <p:cTn id="69" dur="1" fill="hold">
                                          <p:stCondLst>
                                            <p:cond delay="0"/>
                                          </p:stCondLst>
                                        </p:cTn>
                                        <p:tgtEl>
                                          <p:spTgt spid="969738"/>
                                        </p:tgtEl>
                                        <p:attrNameLst>
                                          <p:attrName>style.visibility</p:attrName>
                                        </p:attrNameLst>
                                      </p:cBhvr>
                                      <p:to>
                                        <p:strVal val="visible"/>
                                      </p:to>
                                    </p:set>
                                    <p:animEffect transition="in" filter="fade">
                                      <p:cBhvr>
                                        <p:cTn id="70" dur="500"/>
                                        <p:tgtEl>
                                          <p:spTgt spid="969738"/>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969747"/>
                                        </p:tgtEl>
                                        <p:attrNameLst>
                                          <p:attrName>style.visibility</p:attrName>
                                        </p:attrNameLst>
                                      </p:cBhvr>
                                      <p:to>
                                        <p:strVal val="visible"/>
                                      </p:to>
                                    </p:set>
                                    <p:animEffect transition="in" filter="fade">
                                      <p:cBhvr>
                                        <p:cTn id="75" dur="500"/>
                                        <p:tgtEl>
                                          <p:spTgt spid="969747"/>
                                        </p:tgtEl>
                                      </p:cBhvr>
                                    </p:animEffect>
                                  </p:childTnLst>
                                </p:cTn>
                              </p:par>
                            </p:childTnLst>
                          </p:cTn>
                        </p:par>
                        <p:par>
                          <p:cTn id="76" fill="hold">
                            <p:stCondLst>
                              <p:cond delay="500"/>
                            </p:stCondLst>
                            <p:childTnLst>
                              <p:par>
                                <p:cTn id="77" presetID="10" presetClass="entr" presetSubtype="0" fill="hold" grpId="0" nodeType="afterEffect">
                                  <p:stCondLst>
                                    <p:cond delay="0"/>
                                  </p:stCondLst>
                                  <p:childTnLst>
                                    <p:set>
                                      <p:cBhvr>
                                        <p:cTn id="78" dur="1" fill="hold">
                                          <p:stCondLst>
                                            <p:cond delay="0"/>
                                          </p:stCondLst>
                                        </p:cTn>
                                        <p:tgtEl>
                                          <p:spTgt spid="969748"/>
                                        </p:tgtEl>
                                        <p:attrNameLst>
                                          <p:attrName>style.visibility</p:attrName>
                                        </p:attrNameLst>
                                      </p:cBhvr>
                                      <p:to>
                                        <p:strVal val="visible"/>
                                      </p:to>
                                    </p:set>
                                    <p:animEffect transition="in" filter="fade">
                                      <p:cBhvr>
                                        <p:cTn id="79" dur="500"/>
                                        <p:tgtEl>
                                          <p:spTgt spid="969748"/>
                                        </p:tgtEl>
                                      </p:cBhvr>
                                    </p:animEffect>
                                  </p:childTnLst>
                                </p:cTn>
                              </p:par>
                            </p:childTnLst>
                          </p:cTn>
                        </p:par>
                        <p:par>
                          <p:cTn id="80" fill="hold">
                            <p:stCondLst>
                              <p:cond delay="1000"/>
                            </p:stCondLst>
                            <p:childTnLst>
                              <p:par>
                                <p:cTn id="81" presetID="10" presetClass="entr" presetSubtype="0" fill="hold" grpId="0" nodeType="afterEffect">
                                  <p:stCondLst>
                                    <p:cond delay="0"/>
                                  </p:stCondLst>
                                  <p:childTnLst>
                                    <p:set>
                                      <p:cBhvr>
                                        <p:cTn id="82" dur="1" fill="hold">
                                          <p:stCondLst>
                                            <p:cond delay="0"/>
                                          </p:stCondLst>
                                        </p:cTn>
                                        <p:tgtEl>
                                          <p:spTgt spid="969750"/>
                                        </p:tgtEl>
                                        <p:attrNameLst>
                                          <p:attrName>style.visibility</p:attrName>
                                        </p:attrNameLst>
                                      </p:cBhvr>
                                      <p:to>
                                        <p:strVal val="visible"/>
                                      </p:to>
                                    </p:set>
                                    <p:animEffect transition="in" filter="fade">
                                      <p:cBhvr>
                                        <p:cTn id="83" dur="500"/>
                                        <p:tgtEl>
                                          <p:spTgt spid="969750"/>
                                        </p:tgtEl>
                                      </p:cBhvr>
                                    </p:animEffect>
                                  </p:childTnLst>
                                </p:cTn>
                              </p:par>
                            </p:childTnLst>
                          </p:cTn>
                        </p:par>
                        <p:par>
                          <p:cTn id="84" fill="hold">
                            <p:stCondLst>
                              <p:cond delay="1500"/>
                            </p:stCondLst>
                            <p:childTnLst>
                              <p:par>
                                <p:cTn id="85" presetID="10" presetClass="entr" presetSubtype="0" fill="hold" grpId="0" nodeType="afterEffect">
                                  <p:stCondLst>
                                    <p:cond delay="0"/>
                                  </p:stCondLst>
                                  <p:childTnLst>
                                    <p:set>
                                      <p:cBhvr>
                                        <p:cTn id="86" dur="1" fill="hold">
                                          <p:stCondLst>
                                            <p:cond delay="0"/>
                                          </p:stCondLst>
                                        </p:cTn>
                                        <p:tgtEl>
                                          <p:spTgt spid="969749"/>
                                        </p:tgtEl>
                                        <p:attrNameLst>
                                          <p:attrName>style.visibility</p:attrName>
                                        </p:attrNameLst>
                                      </p:cBhvr>
                                      <p:to>
                                        <p:strVal val="visible"/>
                                      </p:to>
                                    </p:set>
                                    <p:animEffect transition="in" filter="fade">
                                      <p:cBhvr>
                                        <p:cTn id="87" dur="500"/>
                                        <p:tgtEl>
                                          <p:spTgt spid="969749"/>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969756"/>
                                        </p:tgtEl>
                                        <p:attrNameLst>
                                          <p:attrName>style.visibility</p:attrName>
                                        </p:attrNameLst>
                                      </p:cBhvr>
                                      <p:to>
                                        <p:strVal val="visible"/>
                                      </p:to>
                                    </p:set>
                                    <p:animEffect transition="in" filter="fade">
                                      <p:cBhvr>
                                        <p:cTn id="92" dur="500"/>
                                        <p:tgtEl>
                                          <p:spTgt spid="969756"/>
                                        </p:tgtEl>
                                      </p:cBhvr>
                                    </p:animEffect>
                                  </p:childTnLst>
                                </p:cTn>
                              </p:par>
                            </p:childTnLst>
                          </p:cTn>
                        </p:par>
                        <p:par>
                          <p:cTn id="93" fill="hold">
                            <p:stCondLst>
                              <p:cond delay="500"/>
                            </p:stCondLst>
                            <p:childTnLst>
                              <p:par>
                                <p:cTn id="94" presetID="10" presetClass="entr" presetSubtype="0" fill="hold" grpId="0" nodeType="afterEffect">
                                  <p:stCondLst>
                                    <p:cond delay="0"/>
                                  </p:stCondLst>
                                  <p:childTnLst>
                                    <p:set>
                                      <p:cBhvr>
                                        <p:cTn id="95" dur="1" fill="hold">
                                          <p:stCondLst>
                                            <p:cond delay="0"/>
                                          </p:stCondLst>
                                        </p:cTn>
                                        <p:tgtEl>
                                          <p:spTgt spid="969752"/>
                                        </p:tgtEl>
                                        <p:attrNameLst>
                                          <p:attrName>style.visibility</p:attrName>
                                        </p:attrNameLst>
                                      </p:cBhvr>
                                      <p:to>
                                        <p:strVal val="visible"/>
                                      </p:to>
                                    </p:set>
                                    <p:animEffect transition="in" filter="fade">
                                      <p:cBhvr>
                                        <p:cTn id="96" dur="500"/>
                                        <p:tgtEl>
                                          <p:spTgt spid="969752"/>
                                        </p:tgtEl>
                                      </p:cBhvr>
                                    </p:animEffect>
                                  </p:childTnLst>
                                </p:cTn>
                              </p:par>
                            </p:childTnLst>
                          </p:cTn>
                        </p:par>
                        <p:par>
                          <p:cTn id="97" fill="hold">
                            <p:stCondLst>
                              <p:cond delay="1000"/>
                            </p:stCondLst>
                            <p:childTnLst>
                              <p:par>
                                <p:cTn id="98" presetID="10" presetClass="entr" presetSubtype="0" fill="hold" grpId="0" nodeType="afterEffect">
                                  <p:stCondLst>
                                    <p:cond delay="0"/>
                                  </p:stCondLst>
                                  <p:childTnLst>
                                    <p:set>
                                      <p:cBhvr>
                                        <p:cTn id="99" dur="1" fill="hold">
                                          <p:stCondLst>
                                            <p:cond delay="0"/>
                                          </p:stCondLst>
                                        </p:cTn>
                                        <p:tgtEl>
                                          <p:spTgt spid="969755"/>
                                        </p:tgtEl>
                                        <p:attrNameLst>
                                          <p:attrName>style.visibility</p:attrName>
                                        </p:attrNameLst>
                                      </p:cBhvr>
                                      <p:to>
                                        <p:strVal val="visible"/>
                                      </p:to>
                                    </p:set>
                                    <p:animEffect transition="in" filter="fade">
                                      <p:cBhvr>
                                        <p:cTn id="100" dur="500"/>
                                        <p:tgtEl>
                                          <p:spTgt spid="969755"/>
                                        </p:tgtEl>
                                      </p:cBhvr>
                                    </p:animEffect>
                                  </p:childTnLst>
                                </p:cTn>
                              </p:par>
                            </p:childTnLst>
                          </p:cTn>
                        </p:par>
                        <p:par>
                          <p:cTn id="101" fill="hold">
                            <p:stCondLst>
                              <p:cond delay="1500"/>
                            </p:stCondLst>
                            <p:childTnLst>
                              <p:par>
                                <p:cTn id="102" presetID="10" presetClass="entr" presetSubtype="0" fill="hold" grpId="0" nodeType="afterEffect">
                                  <p:stCondLst>
                                    <p:cond delay="0"/>
                                  </p:stCondLst>
                                  <p:childTnLst>
                                    <p:set>
                                      <p:cBhvr>
                                        <p:cTn id="103" dur="1" fill="hold">
                                          <p:stCondLst>
                                            <p:cond delay="0"/>
                                          </p:stCondLst>
                                        </p:cTn>
                                        <p:tgtEl>
                                          <p:spTgt spid="969754"/>
                                        </p:tgtEl>
                                        <p:attrNameLst>
                                          <p:attrName>style.visibility</p:attrName>
                                        </p:attrNameLst>
                                      </p:cBhvr>
                                      <p:to>
                                        <p:strVal val="visible"/>
                                      </p:to>
                                    </p:set>
                                    <p:animEffect transition="in" filter="fade">
                                      <p:cBhvr>
                                        <p:cTn id="104" dur="500"/>
                                        <p:tgtEl>
                                          <p:spTgt spid="969754"/>
                                        </p:tgtEl>
                                      </p:cBhvr>
                                    </p:animEffect>
                                  </p:childTnLst>
                                </p:cTn>
                              </p:par>
                            </p:childTnLst>
                          </p:cTn>
                        </p:par>
                        <p:par>
                          <p:cTn id="105" fill="hold">
                            <p:stCondLst>
                              <p:cond delay="2000"/>
                            </p:stCondLst>
                            <p:childTnLst>
                              <p:par>
                                <p:cTn id="106" presetID="10" presetClass="entr" presetSubtype="0" fill="hold" grpId="0" nodeType="afterEffect">
                                  <p:stCondLst>
                                    <p:cond delay="0"/>
                                  </p:stCondLst>
                                  <p:childTnLst>
                                    <p:set>
                                      <p:cBhvr>
                                        <p:cTn id="107" dur="1" fill="hold">
                                          <p:stCondLst>
                                            <p:cond delay="0"/>
                                          </p:stCondLst>
                                        </p:cTn>
                                        <p:tgtEl>
                                          <p:spTgt spid="969753"/>
                                        </p:tgtEl>
                                        <p:attrNameLst>
                                          <p:attrName>style.visibility</p:attrName>
                                        </p:attrNameLst>
                                      </p:cBhvr>
                                      <p:to>
                                        <p:strVal val="visible"/>
                                      </p:to>
                                    </p:set>
                                    <p:animEffect transition="in" filter="fade">
                                      <p:cBhvr>
                                        <p:cTn id="108" dur="500"/>
                                        <p:tgtEl>
                                          <p:spTgt spid="9697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9736" grpId="0"/>
      <p:bldP spid="969737" grpId="0" build="p"/>
      <p:bldP spid="969738" grpId="0"/>
      <p:bldP spid="969739" grpId="0"/>
      <p:bldP spid="969740" grpId="0"/>
      <p:bldP spid="969741" grpId="0"/>
      <p:bldP spid="969742" grpId="0"/>
      <p:bldP spid="969743" grpId="0"/>
      <p:bldP spid="969744" grpId="0"/>
      <p:bldP spid="969745" grpId="0"/>
      <p:bldP spid="969746" grpId="0"/>
      <p:bldP spid="969747" grpId="0"/>
      <p:bldP spid="969748" grpId="0"/>
      <p:bldP spid="969749" grpId="0"/>
      <p:bldP spid="969750" grpId="0"/>
      <p:bldP spid="969751" grpId="0"/>
      <p:bldP spid="969752" grpId="0"/>
      <p:bldP spid="969753" grpId="0"/>
      <p:bldP spid="969754" grpId="0"/>
      <p:bldP spid="969755" grpId="0"/>
      <p:bldP spid="969756"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9491" name="Text Box 3"/>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it-IT" sz="3200">
                <a:solidFill>
                  <a:schemeClr val="bg1"/>
                </a:solidFill>
                <a:effectLst>
                  <a:outerShdw blurRad="38100" dist="38100" dir="2700000" algn="tl">
                    <a:srgbClr val="000000"/>
                  </a:outerShdw>
                </a:effectLst>
                <a:latin typeface="Calibri" pitchFamily="34" charset="0"/>
              </a:rPr>
              <a:t>How a simple mantle melts</a:t>
            </a:r>
          </a:p>
        </p:txBody>
      </p:sp>
      <p:sp>
        <p:nvSpPr>
          <p:cNvPr id="959492" name="Text Box 4"/>
          <p:cNvSpPr txBox="1">
            <a:spLocks noChangeArrowheads="1"/>
          </p:cNvSpPr>
          <p:nvPr/>
        </p:nvSpPr>
        <p:spPr bwMode="auto">
          <a:xfrm>
            <a:off x="0" y="677863"/>
            <a:ext cx="9142413" cy="579437"/>
          </a:xfrm>
          <a:prstGeom prst="rect">
            <a:avLst/>
          </a:prstGeom>
          <a:noFill/>
          <a:ln w="9525" algn="ctr">
            <a:noFill/>
            <a:miter lim="800000"/>
            <a:headEnd/>
            <a:tailEnd/>
          </a:ln>
          <a:effectLst/>
        </p:spPr>
        <p:txBody>
          <a:bodyPr>
            <a:spAutoFit/>
          </a:bodyPr>
          <a:lstStyle/>
          <a:p>
            <a:pPr algn="ctr">
              <a:spcBef>
                <a:spcPct val="50000"/>
              </a:spcBef>
              <a:defRPr/>
            </a:pPr>
            <a:r>
              <a:rPr lang="en-GB" sz="3200">
                <a:solidFill>
                  <a:schemeClr val="bg1"/>
                </a:solidFill>
                <a:effectLst>
                  <a:outerShdw blurRad="38100" dist="38100" dir="2700000" algn="tl">
                    <a:srgbClr val="000000"/>
                  </a:outerShdw>
                </a:effectLst>
                <a:latin typeface="Calibri" pitchFamily="34" charset="0"/>
              </a:rPr>
              <a:t>Polybaric, near-fractional melting of lherzolite</a:t>
            </a:r>
          </a:p>
        </p:txBody>
      </p:sp>
      <p:sp>
        <p:nvSpPr>
          <p:cNvPr id="959493" name="Text Box 5"/>
          <p:cNvSpPr txBox="1">
            <a:spLocks noChangeArrowheads="1"/>
          </p:cNvSpPr>
          <p:nvPr/>
        </p:nvSpPr>
        <p:spPr bwMode="auto">
          <a:xfrm>
            <a:off x="1588" y="1301750"/>
            <a:ext cx="9140825" cy="585788"/>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a:solidFill>
                  <a:srgbClr val="FFFF00"/>
                </a:solidFill>
                <a:effectLst>
                  <a:outerShdw blurRad="38100" dist="38100" dir="2700000" algn="tl">
                    <a:srgbClr val="000000"/>
                  </a:outerShdw>
                </a:effectLst>
                <a:latin typeface="Calibri" pitchFamily="34" charset="0"/>
              </a:rPr>
              <a:t>Some natural examples from Italy</a:t>
            </a:r>
          </a:p>
        </p:txBody>
      </p:sp>
      <p:sp>
        <p:nvSpPr>
          <p:cNvPr id="959497" name="Text Box 9"/>
          <p:cNvSpPr txBox="1">
            <a:spLocks noChangeArrowheads="1"/>
          </p:cNvSpPr>
          <p:nvPr/>
        </p:nvSpPr>
        <p:spPr bwMode="auto">
          <a:xfrm>
            <a:off x="346074" y="1803400"/>
            <a:ext cx="3344863" cy="4450449"/>
          </a:xfrm>
          <a:prstGeom prst="rect">
            <a:avLst/>
          </a:prstGeom>
          <a:noFill/>
          <a:ln w="9525" algn="ctr">
            <a:noFill/>
            <a:miter lim="800000"/>
            <a:headEnd/>
            <a:tailEnd/>
          </a:ln>
          <a:effectLst/>
        </p:spPr>
        <p:txBody>
          <a:bodyPr wrap="square">
            <a:spAutoFit/>
          </a:bodyPr>
          <a:lstStyle/>
          <a:p>
            <a:pPr>
              <a:lnSpc>
                <a:spcPct val="90000"/>
              </a:lnSpc>
              <a:spcBef>
                <a:spcPct val="50000"/>
              </a:spcBef>
              <a:defRPr/>
            </a:pPr>
            <a:r>
              <a:rPr lang="en-GB" sz="2400" dirty="0">
                <a:solidFill>
                  <a:srgbClr val="FFFF00"/>
                </a:solidFill>
                <a:effectLst>
                  <a:outerShdw blurRad="38100" dist="38100" dir="2700000" algn="tl">
                    <a:srgbClr val="000000"/>
                  </a:outerShdw>
                </a:effectLst>
                <a:latin typeface="Calibri" pitchFamily="34" charset="0"/>
              </a:rPr>
              <a:t>Here a fundamental process appears clear:</a:t>
            </a:r>
          </a:p>
          <a:p>
            <a:pPr>
              <a:lnSpc>
                <a:spcPct val="90000"/>
              </a:lnSpc>
              <a:spcBef>
                <a:spcPct val="50000"/>
              </a:spcBef>
              <a:defRPr/>
            </a:pPr>
            <a:r>
              <a:rPr lang="en-GB" sz="2400" dirty="0">
                <a:solidFill>
                  <a:srgbClr val="FFFF00"/>
                </a:solidFill>
                <a:effectLst>
                  <a:outerShdw blurRad="38100" dist="38100" dir="2700000" algn="tl">
                    <a:srgbClr val="000000"/>
                  </a:outerShdw>
                </a:effectLst>
                <a:latin typeface="Calibri" pitchFamily="34" charset="0"/>
              </a:rPr>
              <a:t>Cpx is melting. </a:t>
            </a:r>
            <a:r>
              <a:rPr lang="en-GB" sz="2400" dirty="0">
                <a:solidFill>
                  <a:schemeClr val="bg1"/>
                </a:solidFill>
                <a:effectLst>
                  <a:outerShdw blurRad="38100" dist="38100" dir="2700000" algn="tl">
                    <a:srgbClr val="000000"/>
                  </a:outerShdw>
                </a:effectLst>
                <a:latin typeface="Calibri" pitchFamily="34" charset="0"/>
              </a:rPr>
              <a:t>It melts when in contact with spinel</a:t>
            </a:r>
            <a:r>
              <a:rPr lang="en-GB" sz="2400" dirty="0">
                <a:solidFill>
                  <a:srgbClr val="FFFF00"/>
                </a:solidFill>
                <a:effectLst>
                  <a:outerShdw blurRad="38100" dist="38100" dir="2700000" algn="tl">
                    <a:srgbClr val="000000"/>
                  </a:outerShdw>
                </a:effectLst>
                <a:latin typeface="Calibri" pitchFamily="34" charset="0"/>
              </a:rPr>
              <a:t>. Where in contact with olivine or opx its borders are unaffected by partial melting.</a:t>
            </a:r>
          </a:p>
          <a:p>
            <a:pPr>
              <a:lnSpc>
                <a:spcPct val="90000"/>
              </a:lnSpc>
              <a:spcBef>
                <a:spcPct val="50000"/>
              </a:spcBef>
              <a:defRPr/>
            </a:pPr>
            <a:r>
              <a:rPr lang="en-GB" sz="2400" dirty="0">
                <a:solidFill>
                  <a:schemeClr val="bg1"/>
                </a:solidFill>
                <a:effectLst>
                  <a:outerShdw blurRad="38100" dist="38100" dir="2700000" algn="tl">
                    <a:srgbClr val="000000"/>
                  </a:outerShdw>
                </a:effectLst>
                <a:latin typeface="Calibri" pitchFamily="34" charset="0"/>
              </a:rPr>
              <a:t>Brown glass appears in the spongy zones, together with cpx and sp relicts.</a:t>
            </a:r>
          </a:p>
        </p:txBody>
      </p:sp>
      <p:sp>
        <p:nvSpPr>
          <p:cNvPr id="959520" name="Text Box 32"/>
          <p:cNvSpPr txBox="1">
            <a:spLocks noChangeArrowheads="1"/>
          </p:cNvSpPr>
          <p:nvPr/>
        </p:nvSpPr>
        <p:spPr bwMode="auto">
          <a:xfrm>
            <a:off x="3433763" y="2032000"/>
            <a:ext cx="5710237" cy="4192588"/>
          </a:xfrm>
          <a:prstGeom prst="rect">
            <a:avLst/>
          </a:prstGeom>
          <a:noFill/>
          <a:ln w="9525">
            <a:noFill/>
            <a:miter lim="800000"/>
            <a:headEnd/>
            <a:tailEnd/>
          </a:ln>
          <a:effectLst/>
        </p:spPr>
        <p:txBody>
          <a:bodyPr>
            <a:spAutoFit/>
          </a:bodyPr>
          <a:lstStyle/>
          <a:p>
            <a:pPr algn="ctr">
              <a:lnSpc>
                <a:spcPct val="120000"/>
              </a:lnSpc>
              <a:defRPr/>
            </a:pPr>
            <a:r>
              <a:rPr lang="it-IT" sz="2800">
                <a:solidFill>
                  <a:srgbClr val="FFFF00"/>
                </a:solidFill>
                <a:effectLst>
                  <a:outerShdw blurRad="38100" dist="38100" dir="2700000" algn="tl">
                    <a:srgbClr val="000000"/>
                  </a:outerShdw>
                </a:effectLst>
                <a:latin typeface="Calibri" pitchFamily="34" charset="0"/>
                <a:sym typeface="Wingdings" pitchFamily="2" charset="2"/>
              </a:rPr>
              <a:t>Remember one of the equations proposed by Walter?</a:t>
            </a:r>
          </a:p>
          <a:p>
            <a:pPr algn="ctr">
              <a:lnSpc>
                <a:spcPct val="120000"/>
              </a:lnSpc>
              <a:defRPr/>
            </a:pPr>
            <a:endParaRPr lang="it-IT" sz="1400">
              <a:solidFill>
                <a:srgbClr val="FFFF00"/>
              </a:solidFill>
              <a:effectLst>
                <a:outerShdw blurRad="38100" dist="38100" dir="2700000" algn="tl">
                  <a:srgbClr val="000000"/>
                </a:outerShdw>
              </a:effectLst>
              <a:latin typeface="Calibri" pitchFamily="34" charset="0"/>
              <a:sym typeface="Wingdings" pitchFamily="2" charset="2"/>
            </a:endParaRPr>
          </a:p>
          <a:p>
            <a:pPr algn="ctr">
              <a:lnSpc>
                <a:spcPct val="120000"/>
              </a:lnSpc>
              <a:defRPr/>
            </a:pPr>
            <a:r>
              <a:rPr lang="it-IT" sz="2800">
                <a:solidFill>
                  <a:schemeClr val="bg1"/>
                </a:solidFill>
                <a:effectLst>
                  <a:outerShdw blurRad="38100" dist="38100" dir="2700000" algn="tl">
                    <a:srgbClr val="000000"/>
                  </a:outerShdw>
                </a:effectLst>
                <a:latin typeface="Calibri" pitchFamily="34" charset="0"/>
                <a:sym typeface="Wingdings" pitchFamily="2" charset="2"/>
              </a:rPr>
              <a:t>cpx + spinel = melt + olivine + opx</a:t>
            </a:r>
            <a:r>
              <a:rPr lang="it-IT" sz="2800">
                <a:solidFill>
                  <a:srgbClr val="FF6600"/>
                </a:solidFill>
                <a:effectLst>
                  <a:outerShdw blurRad="38100" dist="38100" dir="2700000" algn="tl">
                    <a:srgbClr val="000000"/>
                  </a:outerShdw>
                </a:effectLst>
                <a:latin typeface="Calibri" pitchFamily="34" charset="0"/>
                <a:sym typeface="Wingdings" pitchFamily="2" charset="2"/>
              </a:rPr>
              <a:t> </a:t>
            </a:r>
            <a:r>
              <a:rPr lang="it-IT" sz="2800">
                <a:solidFill>
                  <a:srgbClr val="FFFF00"/>
                </a:solidFill>
                <a:effectLst>
                  <a:outerShdw blurRad="38100" dist="38100" dir="2700000" algn="tl">
                    <a:srgbClr val="000000"/>
                  </a:outerShdw>
                </a:effectLst>
                <a:latin typeface="Calibri" pitchFamily="34" charset="0"/>
                <a:sym typeface="Wingdings" pitchFamily="2" charset="2"/>
              </a:rPr>
              <a:t>(1.8-2.5 GPa)</a:t>
            </a:r>
          </a:p>
          <a:p>
            <a:pPr algn="ctr">
              <a:lnSpc>
                <a:spcPct val="120000"/>
              </a:lnSpc>
              <a:defRPr/>
            </a:pPr>
            <a:endParaRPr lang="it-IT" sz="1400">
              <a:solidFill>
                <a:srgbClr val="FFFF00"/>
              </a:solidFill>
              <a:effectLst>
                <a:outerShdw blurRad="38100" dist="38100" dir="2700000" algn="tl">
                  <a:srgbClr val="000000"/>
                </a:outerShdw>
              </a:effectLst>
              <a:latin typeface="Calibri" pitchFamily="34" charset="0"/>
              <a:sym typeface="Wingdings" pitchFamily="2" charset="2"/>
            </a:endParaRPr>
          </a:p>
          <a:p>
            <a:pPr algn="ctr">
              <a:lnSpc>
                <a:spcPct val="120000"/>
              </a:lnSpc>
              <a:defRPr/>
            </a:pPr>
            <a:r>
              <a:rPr lang="it-IT" sz="2800">
                <a:solidFill>
                  <a:schemeClr val="bg1"/>
                </a:solidFill>
                <a:effectLst>
                  <a:outerShdw blurRad="38100" dist="38100" dir="2700000" algn="tl">
                    <a:srgbClr val="000000"/>
                  </a:outerShdw>
                </a:effectLst>
                <a:latin typeface="Calibri" pitchFamily="34" charset="0"/>
                <a:sym typeface="Wingdings" pitchFamily="2" charset="2"/>
              </a:rPr>
              <a:t>It seems that in these mantle xenoliths it is happening something of similar.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59520">
                                            <p:txEl>
                                              <p:pRg st="0" end="0"/>
                                            </p:txEl>
                                          </p:spTgt>
                                        </p:tgtEl>
                                        <p:attrNameLst>
                                          <p:attrName>style.visibility</p:attrName>
                                        </p:attrNameLst>
                                      </p:cBhvr>
                                      <p:to>
                                        <p:strVal val="visible"/>
                                      </p:to>
                                    </p:set>
                                    <p:animEffect transition="in" filter="fade">
                                      <p:cBhvr>
                                        <p:cTn id="7" dur="500"/>
                                        <p:tgtEl>
                                          <p:spTgt spid="9595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59520">
                                            <p:txEl>
                                              <p:pRg st="2" end="2"/>
                                            </p:txEl>
                                          </p:spTgt>
                                        </p:tgtEl>
                                        <p:attrNameLst>
                                          <p:attrName>style.visibility</p:attrName>
                                        </p:attrNameLst>
                                      </p:cBhvr>
                                      <p:to>
                                        <p:strVal val="visible"/>
                                      </p:to>
                                    </p:set>
                                    <p:animEffect transition="in" filter="fade">
                                      <p:cBhvr>
                                        <p:cTn id="12" dur="500"/>
                                        <p:tgtEl>
                                          <p:spTgt spid="95952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59520">
                                            <p:txEl>
                                              <p:pRg st="4" end="4"/>
                                            </p:txEl>
                                          </p:spTgt>
                                        </p:tgtEl>
                                        <p:attrNameLst>
                                          <p:attrName>style.visibility</p:attrName>
                                        </p:attrNameLst>
                                      </p:cBhvr>
                                      <p:to>
                                        <p:strVal val="visible"/>
                                      </p:to>
                                    </p:set>
                                    <p:animEffect transition="in" filter="fade">
                                      <p:cBhvr>
                                        <p:cTn id="17" dur="500"/>
                                        <p:tgtEl>
                                          <p:spTgt spid="95952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9520" grpId="0" build="p"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3346" name="Rectangle 2"/>
          <p:cNvSpPr>
            <a:spLocks noChangeArrowheads="1"/>
          </p:cNvSpPr>
          <p:nvPr/>
        </p:nvSpPr>
        <p:spPr bwMode="auto">
          <a:xfrm>
            <a:off x="619125" y="6302375"/>
            <a:ext cx="8524875" cy="555625"/>
          </a:xfrm>
          <a:prstGeom prst="rect">
            <a:avLst/>
          </a:prstGeom>
          <a:solidFill>
            <a:schemeClr val="tx1"/>
          </a:solidFill>
          <a:ln w="9525" algn="ctr">
            <a:noFill/>
            <a:miter lim="800000"/>
            <a:headEnd/>
            <a:tailEnd/>
          </a:ln>
          <a:effectLst/>
        </p:spPr>
        <p:txBody>
          <a:bodyPr wrap="none" anchor="ctr"/>
          <a:lstStyle/>
          <a:p>
            <a:pPr>
              <a:defRPr/>
            </a:pPr>
            <a:endParaRPr lang="it-IT">
              <a:latin typeface="Calibri" pitchFamily="34" charset="0"/>
            </a:endParaRPr>
          </a:p>
        </p:txBody>
      </p:sp>
      <p:sp>
        <p:nvSpPr>
          <p:cNvPr id="953347" name="Text Box 3"/>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it-IT" sz="3200">
                <a:solidFill>
                  <a:schemeClr val="bg1"/>
                </a:solidFill>
                <a:effectLst>
                  <a:outerShdw blurRad="38100" dist="38100" dir="2700000" algn="tl">
                    <a:srgbClr val="000000"/>
                  </a:outerShdw>
                </a:effectLst>
                <a:latin typeface="Calibri" pitchFamily="34" charset="0"/>
              </a:rPr>
              <a:t>How a simple mantle melts</a:t>
            </a:r>
          </a:p>
        </p:txBody>
      </p:sp>
      <p:sp>
        <p:nvSpPr>
          <p:cNvPr id="953348" name="Text Box 4"/>
          <p:cNvSpPr txBox="1">
            <a:spLocks noChangeArrowheads="1"/>
          </p:cNvSpPr>
          <p:nvPr/>
        </p:nvSpPr>
        <p:spPr bwMode="auto">
          <a:xfrm>
            <a:off x="0" y="677863"/>
            <a:ext cx="9142413" cy="579437"/>
          </a:xfrm>
          <a:prstGeom prst="rect">
            <a:avLst/>
          </a:prstGeom>
          <a:noFill/>
          <a:ln w="9525" algn="ctr">
            <a:noFill/>
            <a:miter lim="800000"/>
            <a:headEnd/>
            <a:tailEnd/>
          </a:ln>
          <a:effectLst/>
        </p:spPr>
        <p:txBody>
          <a:bodyPr>
            <a:spAutoFit/>
          </a:bodyPr>
          <a:lstStyle/>
          <a:p>
            <a:pPr algn="ctr">
              <a:spcBef>
                <a:spcPct val="50000"/>
              </a:spcBef>
              <a:defRPr/>
            </a:pPr>
            <a:r>
              <a:rPr lang="en-GB" sz="3200">
                <a:solidFill>
                  <a:schemeClr val="bg1"/>
                </a:solidFill>
                <a:effectLst>
                  <a:outerShdw blurRad="38100" dist="38100" dir="2700000" algn="tl">
                    <a:srgbClr val="000000"/>
                  </a:outerShdw>
                </a:effectLst>
                <a:latin typeface="Calibri" pitchFamily="34" charset="0"/>
              </a:rPr>
              <a:t>Polybaric, near-fractional melting of lherzolite</a:t>
            </a:r>
          </a:p>
        </p:txBody>
      </p:sp>
      <p:sp>
        <p:nvSpPr>
          <p:cNvPr id="953349" name="Text Box 5"/>
          <p:cNvSpPr txBox="1">
            <a:spLocks noChangeArrowheads="1"/>
          </p:cNvSpPr>
          <p:nvPr/>
        </p:nvSpPr>
        <p:spPr bwMode="auto">
          <a:xfrm>
            <a:off x="1588" y="1301750"/>
            <a:ext cx="9140825" cy="585788"/>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a:solidFill>
                  <a:srgbClr val="FFFF00"/>
                </a:solidFill>
                <a:effectLst>
                  <a:outerShdw blurRad="38100" dist="38100" dir="2700000" algn="tl">
                    <a:srgbClr val="000000"/>
                  </a:outerShdw>
                </a:effectLst>
                <a:latin typeface="Calibri" pitchFamily="34" charset="0"/>
              </a:rPr>
              <a:t>Some natural examples from Italy</a:t>
            </a:r>
          </a:p>
        </p:txBody>
      </p:sp>
      <p:pic>
        <p:nvPicPr>
          <p:cNvPr id="953350" name="Picture 6"/>
          <p:cNvPicPr>
            <a:picLocks noChangeAspect="1" noChangeArrowheads="1"/>
          </p:cNvPicPr>
          <p:nvPr/>
        </p:nvPicPr>
        <p:blipFill>
          <a:blip r:embed="rId3" cstate="print"/>
          <a:srcRect/>
          <a:stretch>
            <a:fillRect/>
          </a:stretch>
        </p:blipFill>
        <p:spPr bwMode="auto">
          <a:xfrm>
            <a:off x="3475038" y="2030413"/>
            <a:ext cx="5667375" cy="4827587"/>
          </a:xfrm>
          <a:prstGeom prst="rect">
            <a:avLst/>
          </a:prstGeom>
          <a:noFill/>
          <a:ln w="9525" algn="ctr">
            <a:noFill/>
            <a:miter lim="800000"/>
            <a:headEnd/>
            <a:tailEnd/>
          </a:ln>
        </p:spPr>
      </p:pic>
      <p:sp>
        <p:nvSpPr>
          <p:cNvPr id="953351" name="Text Box 7"/>
          <p:cNvSpPr txBox="1">
            <a:spLocks noChangeArrowheads="1"/>
          </p:cNvSpPr>
          <p:nvPr/>
        </p:nvSpPr>
        <p:spPr bwMode="auto">
          <a:xfrm>
            <a:off x="6238875" y="4848225"/>
            <a:ext cx="503664" cy="523220"/>
          </a:xfrm>
          <a:prstGeom prst="rect">
            <a:avLst/>
          </a:prstGeom>
          <a:noFill/>
          <a:ln w="9525" algn="ctr">
            <a:noFill/>
            <a:miter lim="800000"/>
            <a:headEnd/>
            <a:tailEnd/>
          </a:ln>
          <a:effectLst/>
        </p:spPr>
        <p:txBody>
          <a:bodyPr wrap="none">
            <a:spAutoFit/>
          </a:bodyPr>
          <a:lstStyle/>
          <a:p>
            <a:pPr>
              <a:defRPr/>
            </a:pPr>
            <a:r>
              <a:rPr lang="it-IT" sz="2800">
                <a:solidFill>
                  <a:srgbClr val="0000FF"/>
                </a:solidFill>
                <a:effectLst>
                  <a:outerShdw blurRad="38100" dist="38100" dir="2700000" algn="tl">
                    <a:srgbClr val="000000"/>
                  </a:outerShdw>
                </a:effectLst>
                <a:latin typeface="Calibri" pitchFamily="34" charset="0"/>
              </a:rPr>
              <a:t>Ol</a:t>
            </a:r>
          </a:p>
        </p:txBody>
      </p:sp>
      <p:sp>
        <p:nvSpPr>
          <p:cNvPr id="953354" name="Text Box 10"/>
          <p:cNvSpPr txBox="1">
            <a:spLocks noChangeArrowheads="1"/>
          </p:cNvSpPr>
          <p:nvPr/>
        </p:nvSpPr>
        <p:spPr bwMode="auto">
          <a:xfrm>
            <a:off x="6435725" y="3117850"/>
            <a:ext cx="712887" cy="523220"/>
          </a:xfrm>
          <a:prstGeom prst="rect">
            <a:avLst/>
          </a:prstGeom>
          <a:noFill/>
          <a:ln w="9525" algn="ctr">
            <a:noFill/>
            <a:miter lim="800000"/>
            <a:headEnd/>
            <a:tailEnd/>
          </a:ln>
          <a:effectLst/>
        </p:spPr>
        <p:txBody>
          <a:bodyPr wrap="none">
            <a:spAutoFit/>
          </a:bodyPr>
          <a:lstStyle/>
          <a:p>
            <a:pPr>
              <a:defRPr/>
            </a:pPr>
            <a:r>
              <a:rPr lang="it-IT" sz="2800">
                <a:solidFill>
                  <a:srgbClr val="FF0000"/>
                </a:solidFill>
                <a:effectLst>
                  <a:outerShdw blurRad="38100" dist="38100" dir="2700000" algn="tl">
                    <a:srgbClr val="000000"/>
                  </a:outerShdw>
                </a:effectLst>
                <a:latin typeface="Calibri" pitchFamily="34" charset="0"/>
              </a:rPr>
              <a:t>Cpx</a:t>
            </a:r>
          </a:p>
        </p:txBody>
      </p:sp>
      <p:sp>
        <p:nvSpPr>
          <p:cNvPr id="953355" name="Text Box 11"/>
          <p:cNvSpPr txBox="1">
            <a:spLocks noChangeArrowheads="1"/>
          </p:cNvSpPr>
          <p:nvPr/>
        </p:nvSpPr>
        <p:spPr bwMode="auto">
          <a:xfrm>
            <a:off x="6280150" y="6351588"/>
            <a:ext cx="759375" cy="523220"/>
          </a:xfrm>
          <a:prstGeom prst="rect">
            <a:avLst/>
          </a:prstGeom>
          <a:noFill/>
          <a:ln w="9525" algn="ctr">
            <a:noFill/>
            <a:miter lim="800000"/>
            <a:headEnd/>
            <a:tailEnd/>
          </a:ln>
          <a:effectLst/>
        </p:spPr>
        <p:txBody>
          <a:bodyPr wrap="none">
            <a:spAutoFit/>
          </a:bodyPr>
          <a:lstStyle/>
          <a:p>
            <a:pPr>
              <a:defRPr/>
            </a:pPr>
            <a:r>
              <a:rPr lang="it-IT" sz="2800">
                <a:solidFill>
                  <a:srgbClr val="996600"/>
                </a:solidFill>
                <a:effectLst>
                  <a:outerShdw blurRad="38100" dist="38100" dir="2700000" algn="tl">
                    <a:srgbClr val="000000"/>
                  </a:outerShdw>
                </a:effectLst>
                <a:latin typeface="Calibri" pitchFamily="34" charset="0"/>
              </a:rPr>
              <a:t>Opx</a:t>
            </a:r>
          </a:p>
        </p:txBody>
      </p:sp>
      <p:sp>
        <p:nvSpPr>
          <p:cNvPr id="953356" name="Text Box 12"/>
          <p:cNvSpPr txBox="1">
            <a:spLocks noChangeArrowheads="1"/>
          </p:cNvSpPr>
          <p:nvPr/>
        </p:nvSpPr>
        <p:spPr bwMode="auto">
          <a:xfrm>
            <a:off x="346075" y="2232025"/>
            <a:ext cx="3086100" cy="1089529"/>
          </a:xfrm>
          <a:prstGeom prst="rect">
            <a:avLst/>
          </a:prstGeom>
          <a:noFill/>
          <a:ln w="9525" algn="ctr">
            <a:noFill/>
            <a:miter lim="800000"/>
            <a:headEnd/>
            <a:tailEnd/>
          </a:ln>
          <a:effectLst/>
        </p:spPr>
        <p:txBody>
          <a:bodyPr wrap="square">
            <a:spAutoFit/>
          </a:bodyPr>
          <a:lstStyle/>
          <a:p>
            <a:pPr>
              <a:lnSpc>
                <a:spcPct val="90000"/>
              </a:lnSpc>
              <a:spcBef>
                <a:spcPct val="50000"/>
              </a:spcBef>
              <a:defRPr/>
            </a:pPr>
            <a:r>
              <a:rPr lang="en-GB" sz="2400" dirty="0">
                <a:solidFill>
                  <a:srgbClr val="FFFF00"/>
                </a:solidFill>
                <a:effectLst>
                  <a:outerShdw blurRad="38100" dist="38100" dir="2700000" algn="tl">
                    <a:srgbClr val="000000"/>
                  </a:outerShdw>
                </a:effectLst>
                <a:latin typeface="Calibri" pitchFamily="34" charset="0"/>
              </a:rPr>
              <a:t>This is another </a:t>
            </a:r>
            <a:r>
              <a:rPr lang="en-GB" sz="2400" dirty="0" err="1">
                <a:solidFill>
                  <a:srgbClr val="FFFF00"/>
                </a:solidFill>
                <a:effectLst>
                  <a:outerShdw blurRad="38100" dist="38100" dir="2700000" algn="tl">
                    <a:srgbClr val="000000"/>
                  </a:outerShdw>
                </a:effectLst>
                <a:latin typeface="Calibri" pitchFamily="34" charset="0"/>
              </a:rPr>
              <a:t>lherzolitic</a:t>
            </a:r>
            <a:r>
              <a:rPr lang="en-GB" sz="2400" dirty="0">
                <a:solidFill>
                  <a:srgbClr val="FFFF00"/>
                </a:solidFill>
                <a:effectLst>
                  <a:outerShdw blurRad="38100" dist="38100" dir="2700000" algn="tl">
                    <a:srgbClr val="000000"/>
                  </a:outerShdw>
                </a:effectLst>
                <a:latin typeface="Calibri" pitchFamily="34" charset="0"/>
              </a:rPr>
              <a:t> mantle xenolith from Sardinia.</a:t>
            </a:r>
          </a:p>
        </p:txBody>
      </p:sp>
      <p:sp>
        <p:nvSpPr>
          <p:cNvPr id="953357" name="Freeform 13"/>
          <p:cNvSpPr>
            <a:spLocks/>
          </p:cNvSpPr>
          <p:nvPr/>
        </p:nvSpPr>
        <p:spPr bwMode="auto">
          <a:xfrm>
            <a:off x="4438650" y="2493963"/>
            <a:ext cx="4543425" cy="2678112"/>
          </a:xfrm>
          <a:custGeom>
            <a:avLst/>
            <a:gdLst/>
            <a:ahLst/>
            <a:cxnLst>
              <a:cxn ang="0">
                <a:pos x="1818" y="721"/>
              </a:cxn>
              <a:cxn ang="0">
                <a:pos x="1698" y="751"/>
              </a:cxn>
              <a:cxn ang="0">
                <a:pos x="1554" y="829"/>
              </a:cxn>
              <a:cxn ang="0">
                <a:pos x="1218" y="1069"/>
              </a:cxn>
              <a:cxn ang="0">
                <a:pos x="1128" y="1129"/>
              </a:cxn>
              <a:cxn ang="0">
                <a:pos x="1050" y="1267"/>
              </a:cxn>
              <a:cxn ang="0">
                <a:pos x="690" y="1531"/>
              </a:cxn>
              <a:cxn ang="0">
                <a:pos x="582" y="1675"/>
              </a:cxn>
              <a:cxn ang="0">
                <a:pos x="432" y="1663"/>
              </a:cxn>
              <a:cxn ang="0">
                <a:pos x="390" y="1585"/>
              </a:cxn>
              <a:cxn ang="0">
                <a:pos x="246" y="1585"/>
              </a:cxn>
              <a:cxn ang="0">
                <a:pos x="264" y="1531"/>
              </a:cxn>
              <a:cxn ang="0">
                <a:pos x="186" y="1537"/>
              </a:cxn>
              <a:cxn ang="0">
                <a:pos x="42" y="1663"/>
              </a:cxn>
              <a:cxn ang="0">
                <a:pos x="18" y="1525"/>
              </a:cxn>
              <a:cxn ang="0">
                <a:pos x="210" y="1315"/>
              </a:cxn>
              <a:cxn ang="0">
                <a:pos x="228" y="1009"/>
              </a:cxn>
              <a:cxn ang="0">
                <a:pos x="204" y="853"/>
              </a:cxn>
              <a:cxn ang="0">
                <a:pos x="156" y="745"/>
              </a:cxn>
              <a:cxn ang="0">
                <a:pos x="294" y="625"/>
              </a:cxn>
              <a:cxn ang="0">
                <a:pos x="384" y="475"/>
              </a:cxn>
              <a:cxn ang="0">
                <a:pos x="540" y="379"/>
              </a:cxn>
              <a:cxn ang="0">
                <a:pos x="636" y="427"/>
              </a:cxn>
              <a:cxn ang="0">
                <a:pos x="780" y="319"/>
              </a:cxn>
              <a:cxn ang="0">
                <a:pos x="918" y="235"/>
              </a:cxn>
              <a:cxn ang="0">
                <a:pos x="1098" y="187"/>
              </a:cxn>
              <a:cxn ang="0">
                <a:pos x="1308" y="97"/>
              </a:cxn>
              <a:cxn ang="0">
                <a:pos x="1548" y="67"/>
              </a:cxn>
              <a:cxn ang="0">
                <a:pos x="1560" y="7"/>
              </a:cxn>
              <a:cxn ang="0">
                <a:pos x="1698" y="55"/>
              </a:cxn>
              <a:cxn ang="0">
                <a:pos x="1794" y="133"/>
              </a:cxn>
              <a:cxn ang="0">
                <a:pos x="1848" y="151"/>
              </a:cxn>
              <a:cxn ang="0">
                <a:pos x="1866" y="199"/>
              </a:cxn>
              <a:cxn ang="0">
                <a:pos x="2064" y="163"/>
              </a:cxn>
              <a:cxn ang="0">
                <a:pos x="2274" y="223"/>
              </a:cxn>
              <a:cxn ang="0">
                <a:pos x="2472" y="199"/>
              </a:cxn>
              <a:cxn ang="0">
                <a:pos x="2622" y="145"/>
              </a:cxn>
              <a:cxn ang="0">
                <a:pos x="2658" y="169"/>
              </a:cxn>
              <a:cxn ang="0">
                <a:pos x="2862" y="229"/>
              </a:cxn>
              <a:cxn ang="0">
                <a:pos x="2778" y="331"/>
              </a:cxn>
              <a:cxn ang="0">
                <a:pos x="2736" y="373"/>
              </a:cxn>
              <a:cxn ang="0">
                <a:pos x="2772" y="505"/>
              </a:cxn>
              <a:cxn ang="0">
                <a:pos x="2634" y="613"/>
              </a:cxn>
              <a:cxn ang="0">
                <a:pos x="2676" y="751"/>
              </a:cxn>
            </a:cxnLst>
            <a:rect l="0" t="0" r="r" b="b"/>
            <a:pathLst>
              <a:path w="2862" h="1687">
                <a:moveTo>
                  <a:pt x="1986" y="739"/>
                </a:moveTo>
                <a:cubicBezTo>
                  <a:pt x="1919" y="735"/>
                  <a:pt x="1877" y="736"/>
                  <a:pt x="1818" y="721"/>
                </a:cubicBezTo>
                <a:cubicBezTo>
                  <a:pt x="1788" y="723"/>
                  <a:pt x="1758" y="724"/>
                  <a:pt x="1728" y="727"/>
                </a:cubicBezTo>
                <a:cubicBezTo>
                  <a:pt x="1691" y="731"/>
                  <a:pt x="1728" y="732"/>
                  <a:pt x="1698" y="751"/>
                </a:cubicBezTo>
                <a:cubicBezTo>
                  <a:pt x="1687" y="758"/>
                  <a:pt x="1674" y="759"/>
                  <a:pt x="1662" y="763"/>
                </a:cubicBezTo>
                <a:cubicBezTo>
                  <a:pt x="1622" y="776"/>
                  <a:pt x="1584" y="799"/>
                  <a:pt x="1554" y="829"/>
                </a:cubicBezTo>
                <a:cubicBezTo>
                  <a:pt x="1534" y="910"/>
                  <a:pt x="1439" y="1005"/>
                  <a:pt x="1362" y="1039"/>
                </a:cubicBezTo>
                <a:cubicBezTo>
                  <a:pt x="1318" y="1059"/>
                  <a:pt x="1265" y="1064"/>
                  <a:pt x="1218" y="1069"/>
                </a:cubicBezTo>
                <a:cubicBezTo>
                  <a:pt x="1196" y="1080"/>
                  <a:pt x="1195" y="1079"/>
                  <a:pt x="1176" y="1093"/>
                </a:cubicBezTo>
                <a:cubicBezTo>
                  <a:pt x="1160" y="1105"/>
                  <a:pt x="1128" y="1129"/>
                  <a:pt x="1128" y="1129"/>
                </a:cubicBezTo>
                <a:cubicBezTo>
                  <a:pt x="1118" y="1159"/>
                  <a:pt x="1097" y="1181"/>
                  <a:pt x="1080" y="1207"/>
                </a:cubicBezTo>
                <a:cubicBezTo>
                  <a:pt x="1066" y="1262"/>
                  <a:pt x="1082" y="1246"/>
                  <a:pt x="1050" y="1267"/>
                </a:cubicBezTo>
                <a:cubicBezTo>
                  <a:pt x="1022" y="1409"/>
                  <a:pt x="917" y="1382"/>
                  <a:pt x="792" y="1387"/>
                </a:cubicBezTo>
                <a:cubicBezTo>
                  <a:pt x="728" y="1408"/>
                  <a:pt x="723" y="1481"/>
                  <a:pt x="690" y="1531"/>
                </a:cubicBezTo>
                <a:cubicBezTo>
                  <a:pt x="679" y="1548"/>
                  <a:pt x="665" y="1562"/>
                  <a:pt x="654" y="1579"/>
                </a:cubicBezTo>
                <a:cubicBezTo>
                  <a:pt x="646" y="1591"/>
                  <a:pt x="589" y="1671"/>
                  <a:pt x="582" y="1675"/>
                </a:cubicBezTo>
                <a:cubicBezTo>
                  <a:pt x="571" y="1682"/>
                  <a:pt x="546" y="1687"/>
                  <a:pt x="546" y="1687"/>
                </a:cubicBezTo>
                <a:cubicBezTo>
                  <a:pt x="506" y="1682"/>
                  <a:pt x="471" y="1673"/>
                  <a:pt x="432" y="1663"/>
                </a:cubicBezTo>
                <a:cubicBezTo>
                  <a:pt x="411" y="1649"/>
                  <a:pt x="398" y="1649"/>
                  <a:pt x="384" y="1627"/>
                </a:cubicBezTo>
                <a:cubicBezTo>
                  <a:pt x="386" y="1613"/>
                  <a:pt x="385" y="1598"/>
                  <a:pt x="390" y="1585"/>
                </a:cubicBezTo>
                <a:cubicBezTo>
                  <a:pt x="395" y="1572"/>
                  <a:pt x="414" y="1549"/>
                  <a:pt x="414" y="1549"/>
                </a:cubicBezTo>
                <a:cubicBezTo>
                  <a:pt x="368" y="1518"/>
                  <a:pt x="293" y="1569"/>
                  <a:pt x="246" y="1585"/>
                </a:cubicBezTo>
                <a:cubicBezTo>
                  <a:pt x="230" y="1581"/>
                  <a:pt x="204" y="1583"/>
                  <a:pt x="228" y="1555"/>
                </a:cubicBezTo>
                <a:cubicBezTo>
                  <a:pt x="237" y="1544"/>
                  <a:pt x="264" y="1531"/>
                  <a:pt x="264" y="1531"/>
                </a:cubicBezTo>
                <a:cubicBezTo>
                  <a:pt x="292" y="1490"/>
                  <a:pt x="260" y="1477"/>
                  <a:pt x="222" y="1471"/>
                </a:cubicBezTo>
                <a:cubicBezTo>
                  <a:pt x="167" y="1482"/>
                  <a:pt x="203" y="1465"/>
                  <a:pt x="186" y="1537"/>
                </a:cubicBezTo>
                <a:cubicBezTo>
                  <a:pt x="181" y="1558"/>
                  <a:pt x="154" y="1563"/>
                  <a:pt x="138" y="1573"/>
                </a:cubicBezTo>
                <a:cubicBezTo>
                  <a:pt x="112" y="1612"/>
                  <a:pt x="88" y="1648"/>
                  <a:pt x="42" y="1663"/>
                </a:cubicBezTo>
                <a:cubicBezTo>
                  <a:pt x="13" y="1656"/>
                  <a:pt x="9" y="1649"/>
                  <a:pt x="0" y="1621"/>
                </a:cubicBezTo>
                <a:cubicBezTo>
                  <a:pt x="5" y="1589"/>
                  <a:pt x="2" y="1553"/>
                  <a:pt x="18" y="1525"/>
                </a:cubicBezTo>
                <a:cubicBezTo>
                  <a:pt x="36" y="1494"/>
                  <a:pt x="88" y="1473"/>
                  <a:pt x="114" y="1447"/>
                </a:cubicBezTo>
                <a:cubicBezTo>
                  <a:pt x="153" y="1408"/>
                  <a:pt x="163" y="1346"/>
                  <a:pt x="210" y="1315"/>
                </a:cubicBezTo>
                <a:cubicBezTo>
                  <a:pt x="243" y="1266"/>
                  <a:pt x="199" y="1206"/>
                  <a:pt x="234" y="1153"/>
                </a:cubicBezTo>
                <a:cubicBezTo>
                  <a:pt x="232" y="1105"/>
                  <a:pt x="232" y="1057"/>
                  <a:pt x="228" y="1009"/>
                </a:cubicBezTo>
                <a:cubicBezTo>
                  <a:pt x="227" y="992"/>
                  <a:pt x="175" y="940"/>
                  <a:pt x="162" y="913"/>
                </a:cubicBezTo>
                <a:cubicBezTo>
                  <a:pt x="170" y="883"/>
                  <a:pt x="187" y="878"/>
                  <a:pt x="204" y="853"/>
                </a:cubicBezTo>
                <a:cubicBezTo>
                  <a:pt x="175" y="847"/>
                  <a:pt x="159" y="851"/>
                  <a:pt x="150" y="823"/>
                </a:cubicBezTo>
                <a:cubicBezTo>
                  <a:pt x="152" y="797"/>
                  <a:pt x="150" y="770"/>
                  <a:pt x="156" y="745"/>
                </a:cubicBezTo>
                <a:cubicBezTo>
                  <a:pt x="162" y="723"/>
                  <a:pt x="191" y="716"/>
                  <a:pt x="210" y="703"/>
                </a:cubicBezTo>
                <a:cubicBezTo>
                  <a:pt x="242" y="681"/>
                  <a:pt x="261" y="644"/>
                  <a:pt x="294" y="625"/>
                </a:cubicBezTo>
                <a:cubicBezTo>
                  <a:pt x="314" y="614"/>
                  <a:pt x="338" y="613"/>
                  <a:pt x="360" y="607"/>
                </a:cubicBezTo>
                <a:cubicBezTo>
                  <a:pt x="365" y="562"/>
                  <a:pt x="370" y="518"/>
                  <a:pt x="384" y="475"/>
                </a:cubicBezTo>
                <a:cubicBezTo>
                  <a:pt x="392" y="395"/>
                  <a:pt x="386" y="392"/>
                  <a:pt x="462" y="373"/>
                </a:cubicBezTo>
                <a:cubicBezTo>
                  <a:pt x="488" y="375"/>
                  <a:pt x="514" y="374"/>
                  <a:pt x="540" y="379"/>
                </a:cubicBezTo>
                <a:cubicBezTo>
                  <a:pt x="547" y="380"/>
                  <a:pt x="552" y="388"/>
                  <a:pt x="558" y="391"/>
                </a:cubicBezTo>
                <a:cubicBezTo>
                  <a:pt x="583" y="403"/>
                  <a:pt x="610" y="418"/>
                  <a:pt x="636" y="427"/>
                </a:cubicBezTo>
                <a:cubicBezTo>
                  <a:pt x="656" y="425"/>
                  <a:pt x="676" y="426"/>
                  <a:pt x="696" y="421"/>
                </a:cubicBezTo>
                <a:cubicBezTo>
                  <a:pt x="731" y="413"/>
                  <a:pt x="755" y="336"/>
                  <a:pt x="780" y="319"/>
                </a:cubicBezTo>
                <a:cubicBezTo>
                  <a:pt x="812" y="298"/>
                  <a:pt x="844" y="274"/>
                  <a:pt x="882" y="265"/>
                </a:cubicBezTo>
                <a:cubicBezTo>
                  <a:pt x="893" y="258"/>
                  <a:pt x="911" y="247"/>
                  <a:pt x="918" y="235"/>
                </a:cubicBezTo>
                <a:cubicBezTo>
                  <a:pt x="933" y="209"/>
                  <a:pt x="918" y="195"/>
                  <a:pt x="948" y="193"/>
                </a:cubicBezTo>
                <a:cubicBezTo>
                  <a:pt x="998" y="189"/>
                  <a:pt x="1048" y="189"/>
                  <a:pt x="1098" y="187"/>
                </a:cubicBezTo>
                <a:cubicBezTo>
                  <a:pt x="1129" y="167"/>
                  <a:pt x="1173" y="126"/>
                  <a:pt x="1206" y="115"/>
                </a:cubicBezTo>
                <a:cubicBezTo>
                  <a:pt x="1239" y="104"/>
                  <a:pt x="1273" y="101"/>
                  <a:pt x="1308" y="97"/>
                </a:cubicBezTo>
                <a:cubicBezTo>
                  <a:pt x="1328" y="90"/>
                  <a:pt x="1342" y="80"/>
                  <a:pt x="1362" y="73"/>
                </a:cubicBezTo>
                <a:cubicBezTo>
                  <a:pt x="1423" y="77"/>
                  <a:pt x="1488" y="87"/>
                  <a:pt x="1548" y="67"/>
                </a:cubicBezTo>
                <a:cubicBezTo>
                  <a:pt x="1550" y="59"/>
                  <a:pt x="1552" y="51"/>
                  <a:pt x="1554" y="43"/>
                </a:cubicBezTo>
                <a:cubicBezTo>
                  <a:pt x="1556" y="31"/>
                  <a:pt x="1549" y="12"/>
                  <a:pt x="1560" y="7"/>
                </a:cubicBezTo>
                <a:cubicBezTo>
                  <a:pt x="1575" y="0"/>
                  <a:pt x="1592" y="15"/>
                  <a:pt x="1608" y="19"/>
                </a:cubicBezTo>
                <a:cubicBezTo>
                  <a:pt x="1654" y="30"/>
                  <a:pt x="1657" y="28"/>
                  <a:pt x="1698" y="55"/>
                </a:cubicBezTo>
                <a:cubicBezTo>
                  <a:pt x="1710" y="63"/>
                  <a:pt x="1734" y="79"/>
                  <a:pt x="1734" y="79"/>
                </a:cubicBezTo>
                <a:cubicBezTo>
                  <a:pt x="1757" y="114"/>
                  <a:pt x="1759" y="117"/>
                  <a:pt x="1794" y="133"/>
                </a:cubicBezTo>
                <a:cubicBezTo>
                  <a:pt x="1806" y="138"/>
                  <a:pt x="1818" y="141"/>
                  <a:pt x="1830" y="145"/>
                </a:cubicBezTo>
                <a:cubicBezTo>
                  <a:pt x="1836" y="147"/>
                  <a:pt x="1848" y="151"/>
                  <a:pt x="1848" y="151"/>
                </a:cubicBezTo>
                <a:cubicBezTo>
                  <a:pt x="1852" y="157"/>
                  <a:pt x="1857" y="162"/>
                  <a:pt x="1860" y="169"/>
                </a:cubicBezTo>
                <a:cubicBezTo>
                  <a:pt x="1864" y="179"/>
                  <a:pt x="1857" y="194"/>
                  <a:pt x="1866" y="199"/>
                </a:cubicBezTo>
                <a:cubicBezTo>
                  <a:pt x="1868" y="200"/>
                  <a:pt x="1919" y="171"/>
                  <a:pt x="1938" y="169"/>
                </a:cubicBezTo>
                <a:cubicBezTo>
                  <a:pt x="1980" y="166"/>
                  <a:pt x="2022" y="165"/>
                  <a:pt x="2064" y="163"/>
                </a:cubicBezTo>
                <a:cubicBezTo>
                  <a:pt x="2094" y="166"/>
                  <a:pt x="2155" y="168"/>
                  <a:pt x="2184" y="187"/>
                </a:cubicBezTo>
                <a:cubicBezTo>
                  <a:pt x="2222" y="213"/>
                  <a:pt x="2228" y="215"/>
                  <a:pt x="2274" y="223"/>
                </a:cubicBezTo>
                <a:cubicBezTo>
                  <a:pt x="2334" y="221"/>
                  <a:pt x="2394" y="224"/>
                  <a:pt x="2454" y="217"/>
                </a:cubicBezTo>
                <a:cubicBezTo>
                  <a:pt x="2462" y="216"/>
                  <a:pt x="2464" y="201"/>
                  <a:pt x="2472" y="199"/>
                </a:cubicBezTo>
                <a:cubicBezTo>
                  <a:pt x="2507" y="192"/>
                  <a:pt x="2544" y="195"/>
                  <a:pt x="2580" y="193"/>
                </a:cubicBezTo>
                <a:cubicBezTo>
                  <a:pt x="2623" y="164"/>
                  <a:pt x="2613" y="183"/>
                  <a:pt x="2622" y="145"/>
                </a:cubicBezTo>
                <a:cubicBezTo>
                  <a:pt x="2628" y="151"/>
                  <a:pt x="2633" y="158"/>
                  <a:pt x="2640" y="163"/>
                </a:cubicBezTo>
                <a:cubicBezTo>
                  <a:pt x="2645" y="167"/>
                  <a:pt x="2654" y="164"/>
                  <a:pt x="2658" y="169"/>
                </a:cubicBezTo>
                <a:cubicBezTo>
                  <a:pt x="2703" y="233"/>
                  <a:pt x="2642" y="186"/>
                  <a:pt x="2688" y="217"/>
                </a:cubicBezTo>
                <a:cubicBezTo>
                  <a:pt x="2742" y="213"/>
                  <a:pt x="2814" y="197"/>
                  <a:pt x="2862" y="229"/>
                </a:cubicBezTo>
                <a:cubicBezTo>
                  <a:pt x="2855" y="280"/>
                  <a:pt x="2845" y="297"/>
                  <a:pt x="2796" y="313"/>
                </a:cubicBezTo>
                <a:cubicBezTo>
                  <a:pt x="2790" y="319"/>
                  <a:pt x="2785" y="326"/>
                  <a:pt x="2778" y="331"/>
                </a:cubicBezTo>
                <a:cubicBezTo>
                  <a:pt x="2773" y="335"/>
                  <a:pt x="2764" y="333"/>
                  <a:pt x="2760" y="337"/>
                </a:cubicBezTo>
                <a:cubicBezTo>
                  <a:pt x="2750" y="347"/>
                  <a:pt x="2736" y="373"/>
                  <a:pt x="2736" y="373"/>
                </a:cubicBezTo>
                <a:cubicBezTo>
                  <a:pt x="2741" y="414"/>
                  <a:pt x="2746" y="433"/>
                  <a:pt x="2760" y="469"/>
                </a:cubicBezTo>
                <a:cubicBezTo>
                  <a:pt x="2765" y="481"/>
                  <a:pt x="2772" y="505"/>
                  <a:pt x="2772" y="505"/>
                </a:cubicBezTo>
                <a:cubicBezTo>
                  <a:pt x="2760" y="633"/>
                  <a:pt x="2792" y="531"/>
                  <a:pt x="2646" y="577"/>
                </a:cubicBezTo>
                <a:cubicBezTo>
                  <a:pt x="2634" y="581"/>
                  <a:pt x="2634" y="613"/>
                  <a:pt x="2634" y="613"/>
                </a:cubicBezTo>
                <a:cubicBezTo>
                  <a:pt x="2640" y="705"/>
                  <a:pt x="2640" y="733"/>
                  <a:pt x="2640" y="697"/>
                </a:cubicBezTo>
                <a:lnTo>
                  <a:pt x="2676" y="751"/>
                </a:lnTo>
              </a:path>
            </a:pathLst>
          </a:custGeom>
          <a:noFill/>
          <a:ln w="57150" cap="flat" cmpd="sng">
            <a:solidFill>
              <a:srgbClr val="00FF00"/>
            </a:solidFill>
            <a:prstDash val="solid"/>
            <a:round/>
            <a:headEnd/>
            <a:tailEnd/>
          </a:ln>
          <a:effectLst/>
        </p:spPr>
        <p:txBody>
          <a:bodyPr anchor="ctr"/>
          <a:lstStyle/>
          <a:p>
            <a:pPr>
              <a:defRPr/>
            </a:pPr>
            <a:endParaRPr lang="it-IT">
              <a:latin typeface="Calibri" pitchFamily="34" charset="0"/>
            </a:endParaRPr>
          </a:p>
        </p:txBody>
      </p:sp>
      <p:sp>
        <p:nvSpPr>
          <p:cNvPr id="953358" name="Text Box 14"/>
          <p:cNvSpPr txBox="1">
            <a:spLocks noChangeArrowheads="1"/>
          </p:cNvSpPr>
          <p:nvPr/>
        </p:nvSpPr>
        <p:spPr bwMode="auto">
          <a:xfrm>
            <a:off x="3581400" y="4591050"/>
            <a:ext cx="503664" cy="523220"/>
          </a:xfrm>
          <a:prstGeom prst="rect">
            <a:avLst/>
          </a:prstGeom>
          <a:noFill/>
          <a:ln w="9525" algn="ctr">
            <a:noFill/>
            <a:miter lim="800000"/>
            <a:headEnd/>
            <a:tailEnd/>
          </a:ln>
          <a:effectLst/>
        </p:spPr>
        <p:txBody>
          <a:bodyPr wrap="none">
            <a:spAutoFit/>
          </a:bodyPr>
          <a:lstStyle/>
          <a:p>
            <a:pPr>
              <a:defRPr/>
            </a:pPr>
            <a:r>
              <a:rPr lang="it-IT" sz="2800">
                <a:solidFill>
                  <a:srgbClr val="0000FF"/>
                </a:solidFill>
                <a:effectLst>
                  <a:outerShdw blurRad="38100" dist="38100" dir="2700000" algn="tl">
                    <a:srgbClr val="000000"/>
                  </a:outerShdw>
                </a:effectLst>
                <a:latin typeface="Calibri" pitchFamily="34" charset="0"/>
              </a:rPr>
              <a:t>Ol</a:t>
            </a:r>
          </a:p>
        </p:txBody>
      </p:sp>
      <p:sp>
        <p:nvSpPr>
          <p:cNvPr id="953359" name="Text Box 15"/>
          <p:cNvSpPr txBox="1">
            <a:spLocks noChangeArrowheads="1"/>
          </p:cNvSpPr>
          <p:nvPr/>
        </p:nvSpPr>
        <p:spPr bwMode="auto">
          <a:xfrm>
            <a:off x="3532188" y="3484563"/>
            <a:ext cx="712887" cy="523220"/>
          </a:xfrm>
          <a:prstGeom prst="rect">
            <a:avLst/>
          </a:prstGeom>
          <a:noFill/>
          <a:ln w="9525" algn="ctr">
            <a:noFill/>
            <a:miter lim="800000"/>
            <a:headEnd/>
            <a:tailEnd/>
          </a:ln>
          <a:effectLst/>
        </p:spPr>
        <p:txBody>
          <a:bodyPr wrap="none">
            <a:spAutoFit/>
          </a:bodyPr>
          <a:lstStyle/>
          <a:p>
            <a:pPr>
              <a:defRPr/>
            </a:pPr>
            <a:r>
              <a:rPr lang="it-IT" sz="2800">
                <a:solidFill>
                  <a:srgbClr val="FF0000"/>
                </a:solidFill>
                <a:effectLst>
                  <a:outerShdw blurRad="38100" dist="38100" dir="2700000" algn="tl">
                    <a:srgbClr val="000000"/>
                  </a:outerShdw>
                </a:effectLst>
                <a:latin typeface="Calibri" pitchFamily="34" charset="0"/>
              </a:rPr>
              <a:t>Cpx</a:t>
            </a:r>
          </a:p>
        </p:txBody>
      </p:sp>
      <p:sp>
        <p:nvSpPr>
          <p:cNvPr id="953360" name="Text Box 16"/>
          <p:cNvSpPr txBox="1">
            <a:spLocks noChangeArrowheads="1"/>
          </p:cNvSpPr>
          <p:nvPr/>
        </p:nvSpPr>
        <p:spPr bwMode="auto">
          <a:xfrm>
            <a:off x="5086350" y="2224088"/>
            <a:ext cx="503664" cy="523220"/>
          </a:xfrm>
          <a:prstGeom prst="rect">
            <a:avLst/>
          </a:prstGeom>
          <a:noFill/>
          <a:ln w="9525" algn="ctr">
            <a:noFill/>
            <a:miter lim="800000"/>
            <a:headEnd/>
            <a:tailEnd/>
          </a:ln>
          <a:effectLst/>
        </p:spPr>
        <p:txBody>
          <a:bodyPr wrap="none">
            <a:spAutoFit/>
          </a:bodyPr>
          <a:lstStyle/>
          <a:p>
            <a:pPr>
              <a:defRPr/>
            </a:pPr>
            <a:r>
              <a:rPr lang="it-IT" sz="2800">
                <a:solidFill>
                  <a:srgbClr val="0000FF"/>
                </a:solidFill>
                <a:effectLst>
                  <a:outerShdw blurRad="38100" dist="38100" dir="2700000" algn="tl">
                    <a:srgbClr val="000000"/>
                  </a:outerShdw>
                </a:effectLst>
                <a:latin typeface="Calibri" pitchFamily="34" charset="0"/>
              </a:rPr>
              <a:t>Ol</a:t>
            </a:r>
          </a:p>
        </p:txBody>
      </p:sp>
      <p:sp>
        <p:nvSpPr>
          <p:cNvPr id="953361" name="Text Box 17"/>
          <p:cNvSpPr txBox="1">
            <a:spLocks noChangeArrowheads="1"/>
          </p:cNvSpPr>
          <p:nvPr/>
        </p:nvSpPr>
        <p:spPr bwMode="auto">
          <a:xfrm>
            <a:off x="6316663" y="2032000"/>
            <a:ext cx="503664" cy="523220"/>
          </a:xfrm>
          <a:prstGeom prst="rect">
            <a:avLst/>
          </a:prstGeom>
          <a:noFill/>
          <a:ln w="9525" algn="ctr">
            <a:noFill/>
            <a:miter lim="800000"/>
            <a:headEnd/>
            <a:tailEnd/>
          </a:ln>
          <a:effectLst/>
        </p:spPr>
        <p:txBody>
          <a:bodyPr wrap="none">
            <a:spAutoFit/>
          </a:bodyPr>
          <a:lstStyle/>
          <a:p>
            <a:pPr>
              <a:defRPr/>
            </a:pPr>
            <a:r>
              <a:rPr lang="it-IT" sz="2800">
                <a:solidFill>
                  <a:srgbClr val="0000FF"/>
                </a:solidFill>
                <a:effectLst>
                  <a:outerShdw blurRad="38100" dist="38100" dir="2700000" algn="tl">
                    <a:srgbClr val="000000"/>
                  </a:outerShdw>
                </a:effectLst>
                <a:latin typeface="Calibri" pitchFamily="34" charset="0"/>
              </a:rPr>
              <a:t>Ol</a:t>
            </a:r>
          </a:p>
        </p:txBody>
      </p:sp>
      <p:sp>
        <p:nvSpPr>
          <p:cNvPr id="953362" name="Text Box 18"/>
          <p:cNvSpPr txBox="1">
            <a:spLocks noChangeArrowheads="1"/>
          </p:cNvSpPr>
          <p:nvPr/>
        </p:nvSpPr>
        <p:spPr bwMode="auto">
          <a:xfrm>
            <a:off x="8113713" y="5946775"/>
            <a:ext cx="712887" cy="523220"/>
          </a:xfrm>
          <a:prstGeom prst="rect">
            <a:avLst/>
          </a:prstGeom>
          <a:noFill/>
          <a:ln w="9525" algn="ctr">
            <a:noFill/>
            <a:miter lim="800000"/>
            <a:headEnd/>
            <a:tailEnd/>
          </a:ln>
          <a:effectLst/>
        </p:spPr>
        <p:txBody>
          <a:bodyPr wrap="none">
            <a:spAutoFit/>
          </a:bodyPr>
          <a:lstStyle/>
          <a:p>
            <a:pPr>
              <a:defRPr/>
            </a:pPr>
            <a:r>
              <a:rPr lang="it-IT" sz="2800">
                <a:solidFill>
                  <a:srgbClr val="FF0000"/>
                </a:solidFill>
                <a:effectLst>
                  <a:outerShdw blurRad="38100" dist="38100" dir="2700000" algn="tl">
                    <a:srgbClr val="000000"/>
                  </a:outerShdw>
                </a:effectLst>
                <a:latin typeface="Calibri" pitchFamily="34" charset="0"/>
              </a:rPr>
              <a:t>Cpx</a:t>
            </a:r>
          </a:p>
        </p:txBody>
      </p:sp>
      <p:sp>
        <p:nvSpPr>
          <p:cNvPr id="953363" name="Text Box 19"/>
          <p:cNvSpPr txBox="1">
            <a:spLocks noChangeArrowheads="1"/>
          </p:cNvSpPr>
          <p:nvPr/>
        </p:nvSpPr>
        <p:spPr bwMode="auto">
          <a:xfrm>
            <a:off x="7908925" y="3784600"/>
            <a:ext cx="712887" cy="523220"/>
          </a:xfrm>
          <a:prstGeom prst="rect">
            <a:avLst/>
          </a:prstGeom>
          <a:noFill/>
          <a:ln w="9525" algn="ctr">
            <a:noFill/>
            <a:miter lim="800000"/>
            <a:headEnd/>
            <a:tailEnd/>
          </a:ln>
          <a:effectLst/>
        </p:spPr>
        <p:txBody>
          <a:bodyPr wrap="none">
            <a:spAutoFit/>
          </a:bodyPr>
          <a:lstStyle/>
          <a:p>
            <a:pPr>
              <a:defRPr/>
            </a:pPr>
            <a:r>
              <a:rPr lang="it-IT" sz="2800">
                <a:solidFill>
                  <a:srgbClr val="FF0000"/>
                </a:solidFill>
                <a:effectLst>
                  <a:outerShdw blurRad="38100" dist="38100" dir="2700000" algn="tl">
                    <a:srgbClr val="000000"/>
                  </a:outerShdw>
                </a:effectLst>
                <a:latin typeface="Calibri" pitchFamily="34" charset="0"/>
              </a:rPr>
              <a:t>Cpx</a:t>
            </a:r>
          </a:p>
        </p:txBody>
      </p:sp>
      <p:sp>
        <p:nvSpPr>
          <p:cNvPr id="953364" name="Text Box 20"/>
          <p:cNvSpPr txBox="1">
            <a:spLocks noChangeArrowheads="1"/>
          </p:cNvSpPr>
          <p:nvPr/>
        </p:nvSpPr>
        <p:spPr bwMode="auto">
          <a:xfrm>
            <a:off x="346075" y="3714750"/>
            <a:ext cx="3086100" cy="2271391"/>
          </a:xfrm>
          <a:prstGeom prst="rect">
            <a:avLst/>
          </a:prstGeom>
          <a:noFill/>
          <a:ln w="9525" algn="ctr">
            <a:noFill/>
            <a:miter lim="800000"/>
            <a:headEnd/>
            <a:tailEnd/>
          </a:ln>
          <a:effectLst/>
        </p:spPr>
        <p:txBody>
          <a:bodyPr wrap="square">
            <a:spAutoFit/>
          </a:bodyPr>
          <a:lstStyle/>
          <a:p>
            <a:pPr>
              <a:lnSpc>
                <a:spcPct val="90000"/>
              </a:lnSpc>
              <a:spcBef>
                <a:spcPct val="50000"/>
              </a:spcBef>
              <a:defRPr/>
            </a:pPr>
            <a:r>
              <a:rPr lang="en-GB" sz="2400" dirty="0">
                <a:solidFill>
                  <a:schemeClr val="bg1"/>
                </a:solidFill>
                <a:effectLst>
                  <a:outerShdw blurRad="38100" dist="38100" dir="2700000" algn="tl">
                    <a:srgbClr val="000000"/>
                  </a:outerShdw>
                </a:effectLst>
                <a:latin typeface="Calibri" pitchFamily="34" charset="0"/>
              </a:rPr>
              <a:t>Again, olivine and opx do not show any particular features.</a:t>
            </a:r>
          </a:p>
          <a:p>
            <a:pPr>
              <a:lnSpc>
                <a:spcPct val="90000"/>
              </a:lnSpc>
              <a:spcBef>
                <a:spcPct val="50000"/>
              </a:spcBef>
              <a:defRPr/>
            </a:pPr>
            <a:r>
              <a:rPr lang="en-GB" sz="2400" dirty="0">
                <a:solidFill>
                  <a:srgbClr val="FFFF00"/>
                </a:solidFill>
                <a:effectLst>
                  <a:outerShdw blurRad="38100" dist="38100" dir="2700000" algn="tl">
                    <a:srgbClr val="000000"/>
                  </a:outerShdw>
                </a:effectLst>
                <a:latin typeface="Calibri" pitchFamily="34" charset="0"/>
              </a:rPr>
              <a:t>Cpx is rounded by brown glassy areas with abundant spinel.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53356">
                                            <p:txEl>
                                              <p:pRg st="0" end="0"/>
                                            </p:txEl>
                                          </p:spTgt>
                                        </p:tgtEl>
                                        <p:attrNameLst>
                                          <p:attrName>style.visibility</p:attrName>
                                        </p:attrNameLst>
                                      </p:cBhvr>
                                      <p:to>
                                        <p:strVal val="visible"/>
                                      </p:to>
                                    </p:set>
                                    <p:animEffect transition="in" filter="fade">
                                      <p:cBhvr>
                                        <p:cTn id="7" dur="500"/>
                                        <p:tgtEl>
                                          <p:spTgt spid="953356">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53350"/>
                                        </p:tgtEl>
                                        <p:attrNameLst>
                                          <p:attrName>style.visibility</p:attrName>
                                        </p:attrNameLst>
                                      </p:cBhvr>
                                      <p:to>
                                        <p:strVal val="visible"/>
                                      </p:to>
                                    </p:set>
                                    <p:animEffect transition="in" filter="fade">
                                      <p:cBhvr>
                                        <p:cTn id="11" dur="500"/>
                                        <p:tgtEl>
                                          <p:spTgt spid="95335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53364">
                                            <p:txEl>
                                              <p:pRg st="0" end="0"/>
                                            </p:txEl>
                                          </p:spTgt>
                                        </p:tgtEl>
                                        <p:attrNameLst>
                                          <p:attrName>style.visibility</p:attrName>
                                        </p:attrNameLst>
                                      </p:cBhvr>
                                      <p:to>
                                        <p:strVal val="visible"/>
                                      </p:to>
                                    </p:set>
                                    <p:animEffect transition="in" filter="fade">
                                      <p:cBhvr>
                                        <p:cTn id="16" dur="500"/>
                                        <p:tgtEl>
                                          <p:spTgt spid="953364">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53364">
                                            <p:txEl>
                                              <p:pRg st="1" end="1"/>
                                            </p:txEl>
                                          </p:spTgt>
                                        </p:tgtEl>
                                        <p:attrNameLst>
                                          <p:attrName>style.visibility</p:attrName>
                                        </p:attrNameLst>
                                      </p:cBhvr>
                                      <p:to>
                                        <p:strVal val="visible"/>
                                      </p:to>
                                    </p:set>
                                    <p:animEffect transition="in" filter="fade">
                                      <p:cBhvr>
                                        <p:cTn id="21" dur="500"/>
                                        <p:tgtEl>
                                          <p:spTgt spid="953364">
                                            <p:txEl>
                                              <p:pRg st="1" end="1"/>
                                            </p:txEl>
                                          </p:spTgt>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953354"/>
                                        </p:tgtEl>
                                        <p:attrNameLst>
                                          <p:attrName>style.visibility</p:attrName>
                                        </p:attrNameLst>
                                      </p:cBhvr>
                                      <p:to>
                                        <p:strVal val="visible"/>
                                      </p:to>
                                    </p:set>
                                    <p:animEffect transition="in" filter="fade">
                                      <p:cBhvr>
                                        <p:cTn id="25" dur="500"/>
                                        <p:tgtEl>
                                          <p:spTgt spid="953354"/>
                                        </p:tgtEl>
                                      </p:cBhvr>
                                    </p:animEffec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953359"/>
                                        </p:tgtEl>
                                        <p:attrNameLst>
                                          <p:attrName>style.visibility</p:attrName>
                                        </p:attrNameLst>
                                      </p:cBhvr>
                                      <p:to>
                                        <p:strVal val="visible"/>
                                      </p:to>
                                    </p:set>
                                    <p:animEffect transition="in" filter="fade">
                                      <p:cBhvr>
                                        <p:cTn id="29" dur="500"/>
                                        <p:tgtEl>
                                          <p:spTgt spid="953359"/>
                                        </p:tgtEl>
                                      </p:cBhvr>
                                    </p:animEffect>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953362"/>
                                        </p:tgtEl>
                                        <p:attrNameLst>
                                          <p:attrName>style.visibility</p:attrName>
                                        </p:attrNameLst>
                                      </p:cBhvr>
                                      <p:to>
                                        <p:strVal val="visible"/>
                                      </p:to>
                                    </p:set>
                                    <p:animEffect transition="in" filter="fade">
                                      <p:cBhvr>
                                        <p:cTn id="33" dur="500"/>
                                        <p:tgtEl>
                                          <p:spTgt spid="953362"/>
                                        </p:tgtEl>
                                      </p:cBhvr>
                                    </p:animEffect>
                                  </p:childTnLst>
                                </p:cTn>
                              </p:par>
                            </p:childTnLst>
                          </p:cTn>
                        </p:par>
                        <p:par>
                          <p:cTn id="34" fill="hold">
                            <p:stCondLst>
                              <p:cond delay="2000"/>
                            </p:stCondLst>
                            <p:childTnLst>
                              <p:par>
                                <p:cTn id="35" presetID="10" presetClass="entr" presetSubtype="0" fill="hold" grpId="0" nodeType="afterEffect">
                                  <p:stCondLst>
                                    <p:cond delay="0"/>
                                  </p:stCondLst>
                                  <p:childTnLst>
                                    <p:set>
                                      <p:cBhvr>
                                        <p:cTn id="36" dur="1" fill="hold">
                                          <p:stCondLst>
                                            <p:cond delay="0"/>
                                          </p:stCondLst>
                                        </p:cTn>
                                        <p:tgtEl>
                                          <p:spTgt spid="953363"/>
                                        </p:tgtEl>
                                        <p:attrNameLst>
                                          <p:attrName>style.visibility</p:attrName>
                                        </p:attrNameLst>
                                      </p:cBhvr>
                                      <p:to>
                                        <p:strVal val="visible"/>
                                      </p:to>
                                    </p:set>
                                    <p:animEffect transition="in" filter="fade">
                                      <p:cBhvr>
                                        <p:cTn id="37" dur="500"/>
                                        <p:tgtEl>
                                          <p:spTgt spid="95336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53351"/>
                                        </p:tgtEl>
                                        <p:attrNameLst>
                                          <p:attrName>style.visibility</p:attrName>
                                        </p:attrNameLst>
                                      </p:cBhvr>
                                      <p:to>
                                        <p:strVal val="visible"/>
                                      </p:to>
                                    </p:set>
                                    <p:animEffect transition="in" filter="fade">
                                      <p:cBhvr>
                                        <p:cTn id="42" dur="500"/>
                                        <p:tgtEl>
                                          <p:spTgt spid="953351"/>
                                        </p:tgtEl>
                                      </p:cBhvr>
                                    </p:animEffect>
                                  </p:childTnLst>
                                </p:cTn>
                              </p:par>
                            </p:childTnLst>
                          </p:cTn>
                        </p:par>
                        <p:par>
                          <p:cTn id="43" fill="hold">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953358"/>
                                        </p:tgtEl>
                                        <p:attrNameLst>
                                          <p:attrName>style.visibility</p:attrName>
                                        </p:attrNameLst>
                                      </p:cBhvr>
                                      <p:to>
                                        <p:strVal val="visible"/>
                                      </p:to>
                                    </p:set>
                                    <p:animEffect transition="in" filter="fade">
                                      <p:cBhvr>
                                        <p:cTn id="46" dur="500"/>
                                        <p:tgtEl>
                                          <p:spTgt spid="953358"/>
                                        </p:tgtEl>
                                      </p:cBhvr>
                                    </p:animEffect>
                                  </p:childTnLst>
                                </p:cTn>
                              </p:par>
                            </p:childTnLst>
                          </p:cTn>
                        </p:par>
                        <p:par>
                          <p:cTn id="47" fill="hold">
                            <p:stCondLst>
                              <p:cond delay="1000"/>
                            </p:stCondLst>
                            <p:childTnLst>
                              <p:par>
                                <p:cTn id="48" presetID="10" presetClass="entr" presetSubtype="0" fill="hold" grpId="0" nodeType="afterEffect">
                                  <p:stCondLst>
                                    <p:cond delay="0"/>
                                  </p:stCondLst>
                                  <p:childTnLst>
                                    <p:set>
                                      <p:cBhvr>
                                        <p:cTn id="49" dur="1" fill="hold">
                                          <p:stCondLst>
                                            <p:cond delay="0"/>
                                          </p:stCondLst>
                                        </p:cTn>
                                        <p:tgtEl>
                                          <p:spTgt spid="953360"/>
                                        </p:tgtEl>
                                        <p:attrNameLst>
                                          <p:attrName>style.visibility</p:attrName>
                                        </p:attrNameLst>
                                      </p:cBhvr>
                                      <p:to>
                                        <p:strVal val="visible"/>
                                      </p:to>
                                    </p:set>
                                    <p:animEffect transition="in" filter="fade">
                                      <p:cBhvr>
                                        <p:cTn id="50" dur="500"/>
                                        <p:tgtEl>
                                          <p:spTgt spid="953360"/>
                                        </p:tgtEl>
                                      </p:cBhvr>
                                    </p:animEffect>
                                  </p:childTnLst>
                                </p:cTn>
                              </p:par>
                            </p:childTnLst>
                          </p:cTn>
                        </p:par>
                        <p:par>
                          <p:cTn id="51" fill="hold">
                            <p:stCondLst>
                              <p:cond delay="1500"/>
                            </p:stCondLst>
                            <p:childTnLst>
                              <p:par>
                                <p:cTn id="52" presetID="10" presetClass="entr" presetSubtype="0" fill="hold" grpId="0" nodeType="afterEffect">
                                  <p:stCondLst>
                                    <p:cond delay="0"/>
                                  </p:stCondLst>
                                  <p:childTnLst>
                                    <p:set>
                                      <p:cBhvr>
                                        <p:cTn id="53" dur="1" fill="hold">
                                          <p:stCondLst>
                                            <p:cond delay="0"/>
                                          </p:stCondLst>
                                        </p:cTn>
                                        <p:tgtEl>
                                          <p:spTgt spid="953361"/>
                                        </p:tgtEl>
                                        <p:attrNameLst>
                                          <p:attrName>style.visibility</p:attrName>
                                        </p:attrNameLst>
                                      </p:cBhvr>
                                      <p:to>
                                        <p:strVal val="visible"/>
                                      </p:to>
                                    </p:set>
                                    <p:animEffect transition="in" filter="fade">
                                      <p:cBhvr>
                                        <p:cTn id="54" dur="500"/>
                                        <p:tgtEl>
                                          <p:spTgt spid="953361"/>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953355"/>
                                        </p:tgtEl>
                                        <p:attrNameLst>
                                          <p:attrName>style.visibility</p:attrName>
                                        </p:attrNameLst>
                                      </p:cBhvr>
                                      <p:to>
                                        <p:strVal val="visible"/>
                                      </p:to>
                                    </p:set>
                                    <p:animEffect transition="in" filter="fade">
                                      <p:cBhvr>
                                        <p:cTn id="59" dur="500"/>
                                        <p:tgtEl>
                                          <p:spTgt spid="953355"/>
                                        </p:tgtEl>
                                      </p:cBhvr>
                                    </p:animEffect>
                                  </p:childTnLst>
                                </p:cTn>
                              </p:par>
                            </p:childTnLst>
                          </p:cTn>
                        </p:par>
                        <p:par>
                          <p:cTn id="60" fill="hold">
                            <p:stCondLst>
                              <p:cond delay="500"/>
                            </p:stCondLst>
                            <p:childTnLst>
                              <p:par>
                                <p:cTn id="61" presetID="22" presetClass="entr" presetSubtype="2" fill="hold" grpId="0" nodeType="afterEffect">
                                  <p:stCondLst>
                                    <p:cond delay="0"/>
                                  </p:stCondLst>
                                  <p:childTnLst>
                                    <p:set>
                                      <p:cBhvr>
                                        <p:cTn id="62" dur="1" fill="hold">
                                          <p:stCondLst>
                                            <p:cond delay="0"/>
                                          </p:stCondLst>
                                        </p:cTn>
                                        <p:tgtEl>
                                          <p:spTgt spid="953357"/>
                                        </p:tgtEl>
                                        <p:attrNameLst>
                                          <p:attrName>style.visibility</p:attrName>
                                        </p:attrNameLst>
                                      </p:cBhvr>
                                      <p:to>
                                        <p:strVal val="visible"/>
                                      </p:to>
                                    </p:set>
                                    <p:animEffect transition="in" filter="wipe(right)">
                                      <p:cBhvr>
                                        <p:cTn id="63" dur="1000"/>
                                        <p:tgtEl>
                                          <p:spTgt spid="9533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3351" grpId="0"/>
      <p:bldP spid="953354" grpId="0"/>
      <p:bldP spid="953355" grpId="0"/>
      <p:bldP spid="953356" grpId="0" build="p"/>
      <p:bldP spid="953357" grpId="0" animBg="1"/>
      <p:bldP spid="953358" grpId="0"/>
      <p:bldP spid="953359" grpId="0"/>
      <p:bldP spid="953360" grpId="0"/>
      <p:bldP spid="953361" grpId="0"/>
      <p:bldP spid="953362" grpId="0"/>
      <p:bldP spid="953363" grpId="0"/>
      <p:bldP spid="953364"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650" name="Rectangle 2"/>
          <p:cNvSpPr>
            <a:spLocks noChangeArrowheads="1"/>
          </p:cNvSpPr>
          <p:nvPr/>
        </p:nvSpPr>
        <p:spPr bwMode="auto">
          <a:xfrm>
            <a:off x="787400" y="6302375"/>
            <a:ext cx="8356600" cy="555625"/>
          </a:xfrm>
          <a:prstGeom prst="rect">
            <a:avLst/>
          </a:prstGeom>
          <a:solidFill>
            <a:schemeClr val="tx1"/>
          </a:solidFill>
          <a:ln w="9525" algn="ctr">
            <a:noFill/>
            <a:miter lim="800000"/>
            <a:headEnd/>
            <a:tailEnd/>
          </a:ln>
          <a:effectLst/>
        </p:spPr>
        <p:txBody>
          <a:bodyPr wrap="none" anchor="ctr"/>
          <a:lstStyle/>
          <a:p>
            <a:pPr>
              <a:defRPr/>
            </a:pPr>
            <a:endParaRPr lang="it-IT">
              <a:latin typeface="Calibri" pitchFamily="34" charset="0"/>
            </a:endParaRPr>
          </a:p>
        </p:txBody>
      </p:sp>
      <p:sp>
        <p:nvSpPr>
          <p:cNvPr id="795651" name="Text Box 3"/>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it-IT" sz="3200">
                <a:solidFill>
                  <a:schemeClr val="bg1"/>
                </a:solidFill>
                <a:effectLst>
                  <a:outerShdw blurRad="38100" dist="38100" dir="2700000" algn="tl">
                    <a:srgbClr val="000000"/>
                  </a:outerShdw>
                </a:effectLst>
                <a:latin typeface="Calibri" pitchFamily="34" charset="0"/>
              </a:rPr>
              <a:t>How a simple mantle melts</a:t>
            </a:r>
          </a:p>
        </p:txBody>
      </p:sp>
      <p:sp>
        <p:nvSpPr>
          <p:cNvPr id="795652" name="Text Box 4"/>
          <p:cNvSpPr txBox="1">
            <a:spLocks noChangeArrowheads="1"/>
          </p:cNvSpPr>
          <p:nvPr/>
        </p:nvSpPr>
        <p:spPr bwMode="auto">
          <a:xfrm>
            <a:off x="0" y="677863"/>
            <a:ext cx="9142413" cy="579437"/>
          </a:xfrm>
          <a:prstGeom prst="rect">
            <a:avLst/>
          </a:prstGeom>
          <a:noFill/>
          <a:ln w="9525" algn="ctr">
            <a:noFill/>
            <a:miter lim="800000"/>
            <a:headEnd/>
            <a:tailEnd/>
          </a:ln>
          <a:effectLst/>
        </p:spPr>
        <p:txBody>
          <a:bodyPr>
            <a:spAutoFit/>
          </a:bodyPr>
          <a:lstStyle/>
          <a:p>
            <a:pPr algn="ctr">
              <a:spcBef>
                <a:spcPct val="50000"/>
              </a:spcBef>
              <a:defRPr/>
            </a:pPr>
            <a:r>
              <a:rPr lang="en-GB" sz="3200">
                <a:solidFill>
                  <a:schemeClr val="bg1"/>
                </a:solidFill>
                <a:effectLst>
                  <a:outerShdw blurRad="38100" dist="38100" dir="2700000" algn="tl">
                    <a:srgbClr val="000000"/>
                  </a:outerShdw>
                </a:effectLst>
                <a:latin typeface="Calibri" pitchFamily="34" charset="0"/>
              </a:rPr>
              <a:t>Polybaric, near-fractional melting of lherzolite</a:t>
            </a:r>
          </a:p>
        </p:txBody>
      </p:sp>
      <p:sp>
        <p:nvSpPr>
          <p:cNvPr id="795653" name="Text Box 5"/>
          <p:cNvSpPr txBox="1">
            <a:spLocks noChangeArrowheads="1"/>
          </p:cNvSpPr>
          <p:nvPr/>
        </p:nvSpPr>
        <p:spPr bwMode="auto">
          <a:xfrm>
            <a:off x="1588" y="1301750"/>
            <a:ext cx="9140825" cy="585788"/>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a:solidFill>
                  <a:srgbClr val="FFFF00"/>
                </a:solidFill>
                <a:effectLst>
                  <a:outerShdw blurRad="38100" dist="38100" dir="2700000" algn="tl">
                    <a:srgbClr val="000000"/>
                  </a:outerShdw>
                </a:effectLst>
                <a:latin typeface="Calibri" pitchFamily="34" charset="0"/>
              </a:rPr>
              <a:t>Some natural examples from Italy</a:t>
            </a:r>
          </a:p>
        </p:txBody>
      </p:sp>
      <p:pic>
        <p:nvPicPr>
          <p:cNvPr id="795661" name="Picture 13"/>
          <p:cNvPicPr>
            <a:picLocks noChangeAspect="1" noChangeArrowheads="1"/>
          </p:cNvPicPr>
          <p:nvPr/>
        </p:nvPicPr>
        <p:blipFill>
          <a:blip r:embed="rId3" cstate="print"/>
          <a:srcRect/>
          <a:stretch>
            <a:fillRect/>
          </a:stretch>
        </p:blipFill>
        <p:spPr bwMode="auto">
          <a:xfrm>
            <a:off x="3328988" y="1916113"/>
            <a:ext cx="5813425" cy="4954587"/>
          </a:xfrm>
          <a:prstGeom prst="rect">
            <a:avLst/>
          </a:prstGeom>
          <a:noFill/>
          <a:ln w="9525" algn="ctr">
            <a:noFill/>
            <a:miter lim="800000"/>
            <a:headEnd/>
            <a:tailEnd/>
          </a:ln>
        </p:spPr>
      </p:pic>
      <p:sp>
        <p:nvSpPr>
          <p:cNvPr id="795663" name="Freeform 15"/>
          <p:cNvSpPr>
            <a:spLocks/>
          </p:cNvSpPr>
          <p:nvPr/>
        </p:nvSpPr>
        <p:spPr bwMode="auto">
          <a:xfrm>
            <a:off x="3619500" y="2005013"/>
            <a:ext cx="5219700" cy="4738687"/>
          </a:xfrm>
          <a:custGeom>
            <a:avLst/>
            <a:gdLst/>
            <a:ahLst/>
            <a:cxnLst>
              <a:cxn ang="0">
                <a:pos x="990" y="2661"/>
              </a:cxn>
              <a:cxn ang="0">
                <a:pos x="1200" y="2607"/>
              </a:cxn>
              <a:cxn ang="0">
                <a:pos x="1410" y="2595"/>
              </a:cxn>
              <a:cxn ang="0">
                <a:pos x="1662" y="2571"/>
              </a:cxn>
              <a:cxn ang="0">
                <a:pos x="1842" y="2655"/>
              </a:cxn>
              <a:cxn ang="0">
                <a:pos x="1884" y="2775"/>
              </a:cxn>
              <a:cxn ang="0">
                <a:pos x="2034" y="2907"/>
              </a:cxn>
              <a:cxn ang="0">
                <a:pos x="2154" y="2853"/>
              </a:cxn>
              <a:cxn ang="0">
                <a:pos x="2250" y="2895"/>
              </a:cxn>
              <a:cxn ang="0">
                <a:pos x="2484" y="2985"/>
              </a:cxn>
              <a:cxn ang="0">
                <a:pos x="2646" y="2685"/>
              </a:cxn>
              <a:cxn ang="0">
                <a:pos x="2736" y="2433"/>
              </a:cxn>
              <a:cxn ang="0">
                <a:pos x="2880" y="2193"/>
              </a:cxn>
              <a:cxn ang="0">
                <a:pos x="3114" y="1911"/>
              </a:cxn>
              <a:cxn ang="0">
                <a:pos x="3264" y="1743"/>
              </a:cxn>
              <a:cxn ang="0">
                <a:pos x="3174" y="1431"/>
              </a:cxn>
              <a:cxn ang="0">
                <a:pos x="3048" y="1185"/>
              </a:cxn>
              <a:cxn ang="0">
                <a:pos x="2838" y="915"/>
              </a:cxn>
              <a:cxn ang="0">
                <a:pos x="2646" y="741"/>
              </a:cxn>
              <a:cxn ang="0">
                <a:pos x="2418" y="717"/>
              </a:cxn>
              <a:cxn ang="0">
                <a:pos x="2220" y="735"/>
              </a:cxn>
              <a:cxn ang="0">
                <a:pos x="1944" y="507"/>
              </a:cxn>
              <a:cxn ang="0">
                <a:pos x="1788" y="429"/>
              </a:cxn>
              <a:cxn ang="0">
                <a:pos x="1734" y="369"/>
              </a:cxn>
              <a:cxn ang="0">
                <a:pos x="1602" y="249"/>
              </a:cxn>
              <a:cxn ang="0">
                <a:pos x="1470" y="51"/>
              </a:cxn>
              <a:cxn ang="0">
                <a:pos x="1248" y="63"/>
              </a:cxn>
              <a:cxn ang="0">
                <a:pos x="1146" y="159"/>
              </a:cxn>
              <a:cxn ang="0">
                <a:pos x="738" y="153"/>
              </a:cxn>
              <a:cxn ang="0">
                <a:pos x="564" y="249"/>
              </a:cxn>
              <a:cxn ang="0">
                <a:pos x="606" y="345"/>
              </a:cxn>
              <a:cxn ang="0">
                <a:pos x="534" y="681"/>
              </a:cxn>
              <a:cxn ang="0">
                <a:pos x="318" y="807"/>
              </a:cxn>
              <a:cxn ang="0">
                <a:pos x="228" y="831"/>
              </a:cxn>
              <a:cxn ang="0">
                <a:pos x="102" y="837"/>
              </a:cxn>
              <a:cxn ang="0">
                <a:pos x="6" y="921"/>
              </a:cxn>
              <a:cxn ang="0">
                <a:pos x="162" y="1047"/>
              </a:cxn>
              <a:cxn ang="0">
                <a:pos x="222" y="1335"/>
              </a:cxn>
              <a:cxn ang="0">
                <a:pos x="198" y="1569"/>
              </a:cxn>
              <a:cxn ang="0">
                <a:pos x="174" y="1743"/>
              </a:cxn>
              <a:cxn ang="0">
                <a:pos x="192" y="2175"/>
              </a:cxn>
              <a:cxn ang="0">
                <a:pos x="312" y="2133"/>
              </a:cxn>
              <a:cxn ang="0">
                <a:pos x="384" y="2193"/>
              </a:cxn>
              <a:cxn ang="0">
                <a:pos x="480" y="2325"/>
              </a:cxn>
              <a:cxn ang="0">
                <a:pos x="558" y="2463"/>
              </a:cxn>
              <a:cxn ang="0">
                <a:pos x="618" y="2517"/>
              </a:cxn>
              <a:cxn ang="0">
                <a:pos x="780" y="2439"/>
              </a:cxn>
              <a:cxn ang="0">
                <a:pos x="846" y="2715"/>
              </a:cxn>
            </a:cxnLst>
            <a:rect l="0" t="0" r="r" b="b"/>
            <a:pathLst>
              <a:path w="3288" h="2985">
                <a:moveTo>
                  <a:pt x="846" y="2715"/>
                </a:moveTo>
                <a:cubicBezTo>
                  <a:pt x="889" y="2710"/>
                  <a:pt x="959" y="2723"/>
                  <a:pt x="984" y="2685"/>
                </a:cubicBezTo>
                <a:cubicBezTo>
                  <a:pt x="986" y="2677"/>
                  <a:pt x="985" y="2667"/>
                  <a:pt x="990" y="2661"/>
                </a:cubicBezTo>
                <a:cubicBezTo>
                  <a:pt x="998" y="2651"/>
                  <a:pt x="1131" y="2667"/>
                  <a:pt x="1134" y="2667"/>
                </a:cubicBezTo>
                <a:cubicBezTo>
                  <a:pt x="1165" y="2661"/>
                  <a:pt x="1180" y="2654"/>
                  <a:pt x="1194" y="2625"/>
                </a:cubicBezTo>
                <a:cubicBezTo>
                  <a:pt x="1197" y="2619"/>
                  <a:pt x="1196" y="2611"/>
                  <a:pt x="1200" y="2607"/>
                </a:cubicBezTo>
                <a:cubicBezTo>
                  <a:pt x="1210" y="2597"/>
                  <a:pt x="1224" y="2591"/>
                  <a:pt x="1236" y="2583"/>
                </a:cubicBezTo>
                <a:cubicBezTo>
                  <a:pt x="1242" y="2579"/>
                  <a:pt x="1254" y="2571"/>
                  <a:pt x="1254" y="2571"/>
                </a:cubicBezTo>
                <a:cubicBezTo>
                  <a:pt x="1395" y="2578"/>
                  <a:pt x="1337" y="2571"/>
                  <a:pt x="1410" y="2595"/>
                </a:cubicBezTo>
                <a:cubicBezTo>
                  <a:pt x="1420" y="2626"/>
                  <a:pt x="1434" y="2619"/>
                  <a:pt x="1464" y="2613"/>
                </a:cubicBezTo>
                <a:cubicBezTo>
                  <a:pt x="1515" y="2630"/>
                  <a:pt x="1572" y="2639"/>
                  <a:pt x="1620" y="2607"/>
                </a:cubicBezTo>
                <a:cubicBezTo>
                  <a:pt x="1628" y="2583"/>
                  <a:pt x="1638" y="2579"/>
                  <a:pt x="1662" y="2571"/>
                </a:cubicBezTo>
                <a:cubicBezTo>
                  <a:pt x="1696" y="2573"/>
                  <a:pt x="1730" y="2575"/>
                  <a:pt x="1764" y="2577"/>
                </a:cubicBezTo>
                <a:cubicBezTo>
                  <a:pt x="1788" y="2579"/>
                  <a:pt x="1819" y="2566"/>
                  <a:pt x="1836" y="2583"/>
                </a:cubicBezTo>
                <a:cubicBezTo>
                  <a:pt x="1853" y="2600"/>
                  <a:pt x="1836" y="2632"/>
                  <a:pt x="1842" y="2655"/>
                </a:cubicBezTo>
                <a:cubicBezTo>
                  <a:pt x="1847" y="2673"/>
                  <a:pt x="1888" y="2690"/>
                  <a:pt x="1902" y="2697"/>
                </a:cubicBezTo>
                <a:cubicBezTo>
                  <a:pt x="1910" y="2722"/>
                  <a:pt x="1904" y="2730"/>
                  <a:pt x="1890" y="2751"/>
                </a:cubicBezTo>
                <a:cubicBezTo>
                  <a:pt x="1888" y="2759"/>
                  <a:pt x="1887" y="2767"/>
                  <a:pt x="1884" y="2775"/>
                </a:cubicBezTo>
                <a:cubicBezTo>
                  <a:pt x="1881" y="2782"/>
                  <a:pt x="1873" y="2786"/>
                  <a:pt x="1872" y="2793"/>
                </a:cubicBezTo>
                <a:cubicBezTo>
                  <a:pt x="1866" y="2868"/>
                  <a:pt x="1920" y="2893"/>
                  <a:pt x="1980" y="2913"/>
                </a:cubicBezTo>
                <a:cubicBezTo>
                  <a:pt x="1998" y="2911"/>
                  <a:pt x="2017" y="2914"/>
                  <a:pt x="2034" y="2907"/>
                </a:cubicBezTo>
                <a:cubicBezTo>
                  <a:pt x="2040" y="2905"/>
                  <a:pt x="2036" y="2894"/>
                  <a:pt x="2040" y="2889"/>
                </a:cubicBezTo>
                <a:cubicBezTo>
                  <a:pt x="2054" y="2868"/>
                  <a:pt x="2080" y="2860"/>
                  <a:pt x="2100" y="2847"/>
                </a:cubicBezTo>
                <a:cubicBezTo>
                  <a:pt x="2118" y="2849"/>
                  <a:pt x="2137" y="2846"/>
                  <a:pt x="2154" y="2853"/>
                </a:cubicBezTo>
                <a:cubicBezTo>
                  <a:pt x="2160" y="2855"/>
                  <a:pt x="2156" y="2866"/>
                  <a:pt x="2160" y="2871"/>
                </a:cubicBezTo>
                <a:cubicBezTo>
                  <a:pt x="2165" y="2877"/>
                  <a:pt x="2171" y="2881"/>
                  <a:pt x="2178" y="2883"/>
                </a:cubicBezTo>
                <a:cubicBezTo>
                  <a:pt x="2202" y="2889"/>
                  <a:pt x="2226" y="2891"/>
                  <a:pt x="2250" y="2895"/>
                </a:cubicBezTo>
                <a:cubicBezTo>
                  <a:pt x="2275" y="2899"/>
                  <a:pt x="2304" y="2917"/>
                  <a:pt x="2328" y="2925"/>
                </a:cubicBezTo>
                <a:cubicBezTo>
                  <a:pt x="2334" y="2927"/>
                  <a:pt x="2346" y="2931"/>
                  <a:pt x="2346" y="2931"/>
                </a:cubicBezTo>
                <a:cubicBezTo>
                  <a:pt x="2384" y="2969"/>
                  <a:pt x="2432" y="2976"/>
                  <a:pt x="2484" y="2985"/>
                </a:cubicBezTo>
                <a:cubicBezTo>
                  <a:pt x="2502" y="2983"/>
                  <a:pt x="2520" y="2983"/>
                  <a:pt x="2538" y="2979"/>
                </a:cubicBezTo>
                <a:cubicBezTo>
                  <a:pt x="2579" y="2971"/>
                  <a:pt x="2595" y="2947"/>
                  <a:pt x="2628" y="2925"/>
                </a:cubicBezTo>
                <a:cubicBezTo>
                  <a:pt x="2656" y="2842"/>
                  <a:pt x="2640" y="2797"/>
                  <a:pt x="2646" y="2685"/>
                </a:cubicBezTo>
                <a:cubicBezTo>
                  <a:pt x="2648" y="2647"/>
                  <a:pt x="2698" y="2624"/>
                  <a:pt x="2718" y="2595"/>
                </a:cubicBezTo>
                <a:cubicBezTo>
                  <a:pt x="2696" y="2540"/>
                  <a:pt x="2648" y="2512"/>
                  <a:pt x="2616" y="2463"/>
                </a:cubicBezTo>
                <a:cubicBezTo>
                  <a:pt x="2655" y="2453"/>
                  <a:pt x="2698" y="2446"/>
                  <a:pt x="2736" y="2433"/>
                </a:cubicBezTo>
                <a:cubicBezTo>
                  <a:pt x="2748" y="2397"/>
                  <a:pt x="2773" y="2379"/>
                  <a:pt x="2808" y="2367"/>
                </a:cubicBezTo>
                <a:cubicBezTo>
                  <a:pt x="2838" y="2337"/>
                  <a:pt x="2834" y="2333"/>
                  <a:pt x="2844" y="2289"/>
                </a:cubicBezTo>
                <a:cubicBezTo>
                  <a:pt x="2852" y="2255"/>
                  <a:pt x="2869" y="2226"/>
                  <a:pt x="2880" y="2193"/>
                </a:cubicBezTo>
                <a:cubicBezTo>
                  <a:pt x="2894" y="2097"/>
                  <a:pt x="2920" y="2060"/>
                  <a:pt x="3000" y="2007"/>
                </a:cubicBezTo>
                <a:cubicBezTo>
                  <a:pt x="3015" y="1962"/>
                  <a:pt x="3052" y="1945"/>
                  <a:pt x="3090" y="1923"/>
                </a:cubicBezTo>
                <a:cubicBezTo>
                  <a:pt x="3098" y="1919"/>
                  <a:pt x="3106" y="1916"/>
                  <a:pt x="3114" y="1911"/>
                </a:cubicBezTo>
                <a:cubicBezTo>
                  <a:pt x="3126" y="1904"/>
                  <a:pt x="3150" y="1887"/>
                  <a:pt x="3150" y="1887"/>
                </a:cubicBezTo>
                <a:cubicBezTo>
                  <a:pt x="3174" y="1850"/>
                  <a:pt x="3221" y="1834"/>
                  <a:pt x="3252" y="1803"/>
                </a:cubicBezTo>
                <a:cubicBezTo>
                  <a:pt x="3257" y="1783"/>
                  <a:pt x="3258" y="1762"/>
                  <a:pt x="3264" y="1743"/>
                </a:cubicBezTo>
                <a:cubicBezTo>
                  <a:pt x="3268" y="1730"/>
                  <a:pt x="3278" y="1720"/>
                  <a:pt x="3282" y="1707"/>
                </a:cubicBezTo>
                <a:cubicBezTo>
                  <a:pt x="3279" y="1655"/>
                  <a:pt x="3288" y="1600"/>
                  <a:pt x="3270" y="1551"/>
                </a:cubicBezTo>
                <a:cubicBezTo>
                  <a:pt x="3257" y="1513"/>
                  <a:pt x="3207" y="1453"/>
                  <a:pt x="3174" y="1431"/>
                </a:cubicBezTo>
                <a:cubicBezTo>
                  <a:pt x="3153" y="1400"/>
                  <a:pt x="3128" y="1374"/>
                  <a:pt x="3108" y="1341"/>
                </a:cubicBezTo>
                <a:cubicBezTo>
                  <a:pt x="3089" y="1310"/>
                  <a:pt x="3080" y="1283"/>
                  <a:pt x="3054" y="1257"/>
                </a:cubicBezTo>
                <a:cubicBezTo>
                  <a:pt x="3052" y="1233"/>
                  <a:pt x="3051" y="1209"/>
                  <a:pt x="3048" y="1185"/>
                </a:cubicBezTo>
                <a:cubicBezTo>
                  <a:pt x="3040" y="1123"/>
                  <a:pt x="2983" y="1079"/>
                  <a:pt x="2934" y="1047"/>
                </a:cubicBezTo>
                <a:cubicBezTo>
                  <a:pt x="2924" y="1016"/>
                  <a:pt x="2884" y="944"/>
                  <a:pt x="2850" y="933"/>
                </a:cubicBezTo>
                <a:cubicBezTo>
                  <a:pt x="2846" y="927"/>
                  <a:pt x="2843" y="920"/>
                  <a:pt x="2838" y="915"/>
                </a:cubicBezTo>
                <a:cubicBezTo>
                  <a:pt x="2833" y="910"/>
                  <a:pt x="2825" y="908"/>
                  <a:pt x="2820" y="903"/>
                </a:cubicBezTo>
                <a:cubicBezTo>
                  <a:pt x="2792" y="871"/>
                  <a:pt x="2786" y="846"/>
                  <a:pt x="2742" y="831"/>
                </a:cubicBezTo>
                <a:cubicBezTo>
                  <a:pt x="2717" y="793"/>
                  <a:pt x="2678" y="773"/>
                  <a:pt x="2646" y="741"/>
                </a:cubicBezTo>
                <a:cubicBezTo>
                  <a:pt x="2640" y="735"/>
                  <a:pt x="2636" y="725"/>
                  <a:pt x="2628" y="723"/>
                </a:cubicBezTo>
                <a:cubicBezTo>
                  <a:pt x="2580" y="709"/>
                  <a:pt x="2528" y="715"/>
                  <a:pt x="2478" y="711"/>
                </a:cubicBezTo>
                <a:cubicBezTo>
                  <a:pt x="2458" y="713"/>
                  <a:pt x="2438" y="712"/>
                  <a:pt x="2418" y="717"/>
                </a:cubicBezTo>
                <a:cubicBezTo>
                  <a:pt x="2397" y="722"/>
                  <a:pt x="2386" y="746"/>
                  <a:pt x="2364" y="753"/>
                </a:cubicBezTo>
                <a:cubicBezTo>
                  <a:pt x="2324" y="783"/>
                  <a:pt x="2275" y="782"/>
                  <a:pt x="2232" y="753"/>
                </a:cubicBezTo>
                <a:cubicBezTo>
                  <a:pt x="2228" y="747"/>
                  <a:pt x="2221" y="742"/>
                  <a:pt x="2220" y="735"/>
                </a:cubicBezTo>
                <a:cubicBezTo>
                  <a:pt x="2215" y="709"/>
                  <a:pt x="2223" y="681"/>
                  <a:pt x="2214" y="657"/>
                </a:cubicBezTo>
                <a:cubicBezTo>
                  <a:pt x="2199" y="616"/>
                  <a:pt x="2138" y="600"/>
                  <a:pt x="2106" y="579"/>
                </a:cubicBezTo>
                <a:cubicBezTo>
                  <a:pt x="2074" y="531"/>
                  <a:pt x="1999" y="516"/>
                  <a:pt x="1944" y="507"/>
                </a:cubicBezTo>
                <a:cubicBezTo>
                  <a:pt x="1926" y="500"/>
                  <a:pt x="1907" y="497"/>
                  <a:pt x="1890" y="489"/>
                </a:cubicBezTo>
                <a:cubicBezTo>
                  <a:pt x="1821" y="454"/>
                  <a:pt x="1883" y="477"/>
                  <a:pt x="1830" y="447"/>
                </a:cubicBezTo>
                <a:cubicBezTo>
                  <a:pt x="1817" y="439"/>
                  <a:pt x="1802" y="435"/>
                  <a:pt x="1788" y="429"/>
                </a:cubicBezTo>
                <a:cubicBezTo>
                  <a:pt x="1776" y="424"/>
                  <a:pt x="1752" y="417"/>
                  <a:pt x="1752" y="417"/>
                </a:cubicBezTo>
                <a:cubicBezTo>
                  <a:pt x="1748" y="411"/>
                  <a:pt x="1743" y="406"/>
                  <a:pt x="1740" y="399"/>
                </a:cubicBezTo>
                <a:cubicBezTo>
                  <a:pt x="1736" y="389"/>
                  <a:pt x="1739" y="378"/>
                  <a:pt x="1734" y="369"/>
                </a:cubicBezTo>
                <a:cubicBezTo>
                  <a:pt x="1720" y="341"/>
                  <a:pt x="1684" y="328"/>
                  <a:pt x="1656" y="321"/>
                </a:cubicBezTo>
                <a:cubicBezTo>
                  <a:pt x="1642" y="299"/>
                  <a:pt x="1624" y="288"/>
                  <a:pt x="1608" y="267"/>
                </a:cubicBezTo>
                <a:cubicBezTo>
                  <a:pt x="1606" y="261"/>
                  <a:pt x="1603" y="255"/>
                  <a:pt x="1602" y="249"/>
                </a:cubicBezTo>
                <a:cubicBezTo>
                  <a:pt x="1599" y="225"/>
                  <a:pt x="1602" y="200"/>
                  <a:pt x="1596" y="177"/>
                </a:cubicBezTo>
                <a:cubicBezTo>
                  <a:pt x="1591" y="157"/>
                  <a:pt x="1531" y="118"/>
                  <a:pt x="1512" y="99"/>
                </a:cubicBezTo>
                <a:cubicBezTo>
                  <a:pt x="1504" y="75"/>
                  <a:pt x="1491" y="65"/>
                  <a:pt x="1470" y="51"/>
                </a:cubicBezTo>
                <a:cubicBezTo>
                  <a:pt x="1440" y="6"/>
                  <a:pt x="1393" y="13"/>
                  <a:pt x="1344" y="3"/>
                </a:cubicBezTo>
                <a:cubicBezTo>
                  <a:pt x="1326" y="5"/>
                  <a:pt x="1283" y="0"/>
                  <a:pt x="1266" y="21"/>
                </a:cubicBezTo>
                <a:cubicBezTo>
                  <a:pt x="1256" y="33"/>
                  <a:pt x="1257" y="51"/>
                  <a:pt x="1248" y="63"/>
                </a:cubicBezTo>
                <a:cubicBezTo>
                  <a:pt x="1224" y="97"/>
                  <a:pt x="1234" y="63"/>
                  <a:pt x="1218" y="105"/>
                </a:cubicBezTo>
                <a:cubicBezTo>
                  <a:pt x="1215" y="113"/>
                  <a:pt x="1217" y="123"/>
                  <a:pt x="1212" y="129"/>
                </a:cubicBezTo>
                <a:cubicBezTo>
                  <a:pt x="1190" y="154"/>
                  <a:pt x="1174" y="153"/>
                  <a:pt x="1146" y="159"/>
                </a:cubicBezTo>
                <a:cubicBezTo>
                  <a:pt x="1098" y="157"/>
                  <a:pt x="1049" y="161"/>
                  <a:pt x="1002" y="153"/>
                </a:cubicBezTo>
                <a:cubicBezTo>
                  <a:pt x="988" y="151"/>
                  <a:pt x="966" y="129"/>
                  <a:pt x="966" y="129"/>
                </a:cubicBezTo>
                <a:cubicBezTo>
                  <a:pt x="894" y="135"/>
                  <a:pt x="804" y="120"/>
                  <a:pt x="738" y="153"/>
                </a:cubicBezTo>
                <a:cubicBezTo>
                  <a:pt x="713" y="166"/>
                  <a:pt x="690" y="191"/>
                  <a:pt x="666" y="207"/>
                </a:cubicBezTo>
                <a:cubicBezTo>
                  <a:pt x="653" y="216"/>
                  <a:pt x="651" y="239"/>
                  <a:pt x="636" y="243"/>
                </a:cubicBezTo>
                <a:cubicBezTo>
                  <a:pt x="613" y="250"/>
                  <a:pt x="588" y="247"/>
                  <a:pt x="564" y="249"/>
                </a:cubicBezTo>
                <a:cubicBezTo>
                  <a:pt x="558" y="253"/>
                  <a:pt x="550" y="255"/>
                  <a:pt x="546" y="261"/>
                </a:cubicBezTo>
                <a:cubicBezTo>
                  <a:pt x="539" y="272"/>
                  <a:pt x="534" y="297"/>
                  <a:pt x="534" y="297"/>
                </a:cubicBezTo>
                <a:cubicBezTo>
                  <a:pt x="564" y="307"/>
                  <a:pt x="585" y="324"/>
                  <a:pt x="606" y="345"/>
                </a:cubicBezTo>
                <a:cubicBezTo>
                  <a:pt x="628" y="411"/>
                  <a:pt x="607" y="490"/>
                  <a:pt x="546" y="531"/>
                </a:cubicBezTo>
                <a:cubicBezTo>
                  <a:pt x="525" y="562"/>
                  <a:pt x="528" y="580"/>
                  <a:pt x="540" y="615"/>
                </a:cubicBezTo>
                <a:cubicBezTo>
                  <a:pt x="538" y="637"/>
                  <a:pt x="539" y="659"/>
                  <a:pt x="534" y="681"/>
                </a:cubicBezTo>
                <a:cubicBezTo>
                  <a:pt x="530" y="698"/>
                  <a:pt x="514" y="709"/>
                  <a:pt x="504" y="723"/>
                </a:cubicBezTo>
                <a:cubicBezTo>
                  <a:pt x="467" y="774"/>
                  <a:pt x="398" y="758"/>
                  <a:pt x="342" y="777"/>
                </a:cubicBezTo>
                <a:cubicBezTo>
                  <a:pt x="322" y="836"/>
                  <a:pt x="354" y="753"/>
                  <a:pt x="318" y="807"/>
                </a:cubicBezTo>
                <a:cubicBezTo>
                  <a:pt x="318" y="807"/>
                  <a:pt x="309" y="846"/>
                  <a:pt x="306" y="849"/>
                </a:cubicBezTo>
                <a:cubicBezTo>
                  <a:pt x="296" y="859"/>
                  <a:pt x="270" y="873"/>
                  <a:pt x="270" y="873"/>
                </a:cubicBezTo>
                <a:cubicBezTo>
                  <a:pt x="216" y="865"/>
                  <a:pt x="199" y="880"/>
                  <a:pt x="228" y="831"/>
                </a:cubicBezTo>
                <a:cubicBezTo>
                  <a:pt x="222" y="827"/>
                  <a:pt x="217" y="819"/>
                  <a:pt x="210" y="819"/>
                </a:cubicBezTo>
                <a:cubicBezTo>
                  <a:pt x="197" y="819"/>
                  <a:pt x="187" y="830"/>
                  <a:pt x="174" y="831"/>
                </a:cubicBezTo>
                <a:cubicBezTo>
                  <a:pt x="150" y="833"/>
                  <a:pt x="126" y="835"/>
                  <a:pt x="102" y="837"/>
                </a:cubicBezTo>
                <a:cubicBezTo>
                  <a:pt x="82" y="867"/>
                  <a:pt x="96" y="851"/>
                  <a:pt x="54" y="879"/>
                </a:cubicBezTo>
                <a:cubicBezTo>
                  <a:pt x="42" y="887"/>
                  <a:pt x="18" y="903"/>
                  <a:pt x="18" y="903"/>
                </a:cubicBezTo>
                <a:cubicBezTo>
                  <a:pt x="14" y="909"/>
                  <a:pt x="7" y="914"/>
                  <a:pt x="6" y="921"/>
                </a:cubicBezTo>
                <a:cubicBezTo>
                  <a:pt x="0" y="974"/>
                  <a:pt x="43" y="963"/>
                  <a:pt x="72" y="987"/>
                </a:cubicBezTo>
                <a:cubicBezTo>
                  <a:pt x="92" y="1004"/>
                  <a:pt x="86" y="1006"/>
                  <a:pt x="108" y="1017"/>
                </a:cubicBezTo>
                <a:cubicBezTo>
                  <a:pt x="126" y="1026"/>
                  <a:pt x="162" y="1047"/>
                  <a:pt x="162" y="1047"/>
                </a:cubicBezTo>
                <a:cubicBezTo>
                  <a:pt x="169" y="1069"/>
                  <a:pt x="183" y="1085"/>
                  <a:pt x="192" y="1107"/>
                </a:cubicBezTo>
                <a:cubicBezTo>
                  <a:pt x="202" y="1132"/>
                  <a:pt x="209" y="1159"/>
                  <a:pt x="216" y="1185"/>
                </a:cubicBezTo>
                <a:cubicBezTo>
                  <a:pt x="218" y="1235"/>
                  <a:pt x="218" y="1285"/>
                  <a:pt x="222" y="1335"/>
                </a:cubicBezTo>
                <a:cubicBezTo>
                  <a:pt x="225" y="1383"/>
                  <a:pt x="252" y="1432"/>
                  <a:pt x="264" y="1479"/>
                </a:cubicBezTo>
                <a:cubicBezTo>
                  <a:pt x="255" y="1523"/>
                  <a:pt x="264" y="1501"/>
                  <a:pt x="234" y="1545"/>
                </a:cubicBezTo>
                <a:cubicBezTo>
                  <a:pt x="226" y="1557"/>
                  <a:pt x="198" y="1569"/>
                  <a:pt x="198" y="1569"/>
                </a:cubicBezTo>
                <a:cubicBezTo>
                  <a:pt x="181" y="1594"/>
                  <a:pt x="180" y="1694"/>
                  <a:pt x="198" y="1623"/>
                </a:cubicBezTo>
                <a:cubicBezTo>
                  <a:pt x="194" y="1612"/>
                  <a:pt x="190" y="1586"/>
                  <a:pt x="186" y="1623"/>
                </a:cubicBezTo>
                <a:cubicBezTo>
                  <a:pt x="182" y="1663"/>
                  <a:pt x="202" y="1715"/>
                  <a:pt x="174" y="1743"/>
                </a:cubicBezTo>
                <a:cubicBezTo>
                  <a:pt x="165" y="1752"/>
                  <a:pt x="149" y="1754"/>
                  <a:pt x="138" y="1761"/>
                </a:cubicBezTo>
                <a:cubicBezTo>
                  <a:pt x="116" y="1828"/>
                  <a:pt x="118" y="1886"/>
                  <a:pt x="174" y="1923"/>
                </a:cubicBezTo>
                <a:cubicBezTo>
                  <a:pt x="201" y="2004"/>
                  <a:pt x="165" y="2094"/>
                  <a:pt x="192" y="2175"/>
                </a:cubicBezTo>
                <a:cubicBezTo>
                  <a:pt x="224" y="2173"/>
                  <a:pt x="257" y="2178"/>
                  <a:pt x="288" y="2169"/>
                </a:cubicBezTo>
                <a:cubicBezTo>
                  <a:pt x="296" y="2167"/>
                  <a:pt x="289" y="2152"/>
                  <a:pt x="294" y="2145"/>
                </a:cubicBezTo>
                <a:cubicBezTo>
                  <a:pt x="298" y="2139"/>
                  <a:pt x="306" y="2137"/>
                  <a:pt x="312" y="2133"/>
                </a:cubicBezTo>
                <a:cubicBezTo>
                  <a:pt x="320" y="2135"/>
                  <a:pt x="330" y="2134"/>
                  <a:pt x="336" y="2139"/>
                </a:cubicBezTo>
                <a:cubicBezTo>
                  <a:pt x="347" y="2148"/>
                  <a:pt x="337" y="2172"/>
                  <a:pt x="348" y="2181"/>
                </a:cubicBezTo>
                <a:cubicBezTo>
                  <a:pt x="358" y="2189"/>
                  <a:pt x="384" y="2193"/>
                  <a:pt x="384" y="2193"/>
                </a:cubicBezTo>
                <a:cubicBezTo>
                  <a:pt x="399" y="2215"/>
                  <a:pt x="424" y="2226"/>
                  <a:pt x="450" y="2235"/>
                </a:cubicBezTo>
                <a:cubicBezTo>
                  <a:pt x="465" y="2250"/>
                  <a:pt x="471" y="2250"/>
                  <a:pt x="474" y="2271"/>
                </a:cubicBezTo>
                <a:cubicBezTo>
                  <a:pt x="477" y="2289"/>
                  <a:pt x="465" y="2314"/>
                  <a:pt x="480" y="2325"/>
                </a:cubicBezTo>
                <a:cubicBezTo>
                  <a:pt x="501" y="2340"/>
                  <a:pt x="532" y="2329"/>
                  <a:pt x="558" y="2331"/>
                </a:cubicBezTo>
                <a:cubicBezTo>
                  <a:pt x="553" y="2362"/>
                  <a:pt x="551" y="2378"/>
                  <a:pt x="534" y="2403"/>
                </a:cubicBezTo>
                <a:cubicBezTo>
                  <a:pt x="545" y="2483"/>
                  <a:pt x="527" y="2417"/>
                  <a:pt x="558" y="2463"/>
                </a:cubicBezTo>
                <a:cubicBezTo>
                  <a:pt x="562" y="2468"/>
                  <a:pt x="560" y="2477"/>
                  <a:pt x="564" y="2481"/>
                </a:cubicBezTo>
                <a:cubicBezTo>
                  <a:pt x="574" y="2491"/>
                  <a:pt x="588" y="2497"/>
                  <a:pt x="600" y="2505"/>
                </a:cubicBezTo>
                <a:cubicBezTo>
                  <a:pt x="606" y="2509"/>
                  <a:pt x="618" y="2517"/>
                  <a:pt x="618" y="2517"/>
                </a:cubicBezTo>
                <a:cubicBezTo>
                  <a:pt x="646" y="2559"/>
                  <a:pt x="656" y="2546"/>
                  <a:pt x="714" y="2541"/>
                </a:cubicBezTo>
                <a:cubicBezTo>
                  <a:pt x="772" y="2522"/>
                  <a:pt x="701" y="2551"/>
                  <a:pt x="738" y="2427"/>
                </a:cubicBezTo>
                <a:cubicBezTo>
                  <a:pt x="739" y="2425"/>
                  <a:pt x="777" y="2438"/>
                  <a:pt x="780" y="2439"/>
                </a:cubicBezTo>
                <a:cubicBezTo>
                  <a:pt x="795" y="2462"/>
                  <a:pt x="799" y="2478"/>
                  <a:pt x="804" y="2505"/>
                </a:cubicBezTo>
                <a:cubicBezTo>
                  <a:pt x="796" y="2573"/>
                  <a:pt x="787" y="2629"/>
                  <a:pt x="810" y="2697"/>
                </a:cubicBezTo>
                <a:cubicBezTo>
                  <a:pt x="814" y="2710"/>
                  <a:pt x="834" y="2709"/>
                  <a:pt x="846" y="2715"/>
                </a:cubicBezTo>
                <a:close/>
              </a:path>
            </a:pathLst>
          </a:custGeom>
          <a:noFill/>
          <a:ln w="57150" cap="flat" cmpd="sng">
            <a:solidFill>
              <a:srgbClr val="00FF00"/>
            </a:solidFill>
            <a:prstDash val="solid"/>
            <a:round/>
            <a:headEnd/>
            <a:tailEnd/>
          </a:ln>
          <a:effectLst/>
        </p:spPr>
        <p:txBody>
          <a:bodyPr anchor="ctr"/>
          <a:lstStyle/>
          <a:p>
            <a:pPr>
              <a:defRPr/>
            </a:pPr>
            <a:endParaRPr lang="it-IT">
              <a:latin typeface="Calibri" pitchFamily="34" charset="0"/>
            </a:endParaRPr>
          </a:p>
        </p:txBody>
      </p:sp>
      <p:sp>
        <p:nvSpPr>
          <p:cNvPr id="795664" name="Text Box 16"/>
          <p:cNvSpPr txBox="1">
            <a:spLocks noChangeArrowheads="1"/>
          </p:cNvSpPr>
          <p:nvPr/>
        </p:nvSpPr>
        <p:spPr bwMode="auto">
          <a:xfrm>
            <a:off x="346075" y="3282950"/>
            <a:ext cx="3086100" cy="1628775"/>
          </a:xfrm>
          <a:prstGeom prst="rect">
            <a:avLst/>
          </a:prstGeom>
          <a:noFill/>
          <a:ln w="9525" algn="ctr">
            <a:noFill/>
            <a:miter lim="800000"/>
            <a:headEnd/>
            <a:tailEnd/>
          </a:ln>
          <a:effectLst/>
        </p:spPr>
        <p:txBody>
          <a:bodyPr wrap="square">
            <a:spAutoFit/>
          </a:bodyPr>
          <a:lstStyle/>
          <a:p>
            <a:pPr>
              <a:lnSpc>
                <a:spcPct val="90000"/>
              </a:lnSpc>
              <a:spcBef>
                <a:spcPct val="50000"/>
              </a:spcBef>
              <a:defRPr/>
            </a:pPr>
            <a:r>
              <a:rPr lang="en-GB" sz="2800" dirty="0">
                <a:solidFill>
                  <a:schemeClr val="bg1"/>
                </a:solidFill>
                <a:effectLst>
                  <a:outerShdw blurRad="38100" dist="38100" dir="2700000" algn="tl">
                    <a:srgbClr val="000000"/>
                  </a:outerShdw>
                </a:effectLst>
                <a:latin typeface="Calibri" pitchFamily="34" charset="0"/>
              </a:rPr>
              <a:t>Also here cpx is rimmed by a glassy brown jacket plus spinels.</a:t>
            </a:r>
          </a:p>
        </p:txBody>
      </p:sp>
      <p:sp>
        <p:nvSpPr>
          <p:cNvPr id="795666" name="Text Box 18"/>
          <p:cNvSpPr txBox="1">
            <a:spLocks noChangeArrowheads="1"/>
          </p:cNvSpPr>
          <p:nvPr/>
        </p:nvSpPr>
        <p:spPr bwMode="auto">
          <a:xfrm>
            <a:off x="8056563" y="2609850"/>
            <a:ext cx="503664" cy="523220"/>
          </a:xfrm>
          <a:prstGeom prst="rect">
            <a:avLst/>
          </a:prstGeom>
          <a:noFill/>
          <a:ln w="9525" algn="ctr">
            <a:noFill/>
            <a:miter lim="800000"/>
            <a:headEnd/>
            <a:tailEnd/>
          </a:ln>
          <a:effectLst/>
        </p:spPr>
        <p:txBody>
          <a:bodyPr wrap="none">
            <a:spAutoFit/>
          </a:bodyPr>
          <a:lstStyle/>
          <a:p>
            <a:pPr>
              <a:defRPr/>
            </a:pPr>
            <a:r>
              <a:rPr lang="it-IT" sz="2800">
                <a:solidFill>
                  <a:srgbClr val="0000FF"/>
                </a:solidFill>
                <a:effectLst>
                  <a:outerShdw blurRad="38100" dist="38100" dir="2700000" algn="tl">
                    <a:srgbClr val="000000"/>
                  </a:outerShdw>
                </a:effectLst>
                <a:latin typeface="Calibri" pitchFamily="34" charset="0"/>
              </a:rPr>
              <a:t>Ol</a:t>
            </a:r>
          </a:p>
        </p:txBody>
      </p:sp>
      <p:sp>
        <p:nvSpPr>
          <p:cNvPr id="795667" name="Text Box 19"/>
          <p:cNvSpPr txBox="1">
            <a:spLocks noChangeArrowheads="1"/>
          </p:cNvSpPr>
          <p:nvPr/>
        </p:nvSpPr>
        <p:spPr bwMode="auto">
          <a:xfrm>
            <a:off x="7361238" y="4289425"/>
            <a:ext cx="712887" cy="523220"/>
          </a:xfrm>
          <a:prstGeom prst="rect">
            <a:avLst/>
          </a:prstGeom>
          <a:noFill/>
          <a:ln w="9525" algn="ctr">
            <a:noFill/>
            <a:miter lim="800000"/>
            <a:headEnd/>
            <a:tailEnd/>
          </a:ln>
          <a:effectLst/>
        </p:spPr>
        <p:txBody>
          <a:bodyPr wrap="none">
            <a:spAutoFit/>
          </a:bodyPr>
          <a:lstStyle/>
          <a:p>
            <a:pPr>
              <a:defRPr/>
            </a:pPr>
            <a:r>
              <a:rPr lang="it-IT" sz="2800">
                <a:solidFill>
                  <a:srgbClr val="FF0000"/>
                </a:solidFill>
                <a:effectLst>
                  <a:outerShdw blurRad="38100" dist="38100" dir="2700000" algn="tl">
                    <a:srgbClr val="000000"/>
                  </a:outerShdw>
                </a:effectLst>
                <a:latin typeface="Calibri" pitchFamily="34" charset="0"/>
              </a:rPr>
              <a:t>Cpx</a:t>
            </a:r>
          </a:p>
        </p:txBody>
      </p:sp>
      <p:sp>
        <p:nvSpPr>
          <p:cNvPr id="795668" name="Text Box 20"/>
          <p:cNvSpPr txBox="1">
            <a:spLocks noChangeArrowheads="1"/>
          </p:cNvSpPr>
          <p:nvPr/>
        </p:nvSpPr>
        <p:spPr bwMode="auto">
          <a:xfrm>
            <a:off x="4789488" y="4589463"/>
            <a:ext cx="712887" cy="523220"/>
          </a:xfrm>
          <a:prstGeom prst="rect">
            <a:avLst/>
          </a:prstGeom>
          <a:noFill/>
          <a:ln w="9525" algn="ctr">
            <a:noFill/>
            <a:miter lim="800000"/>
            <a:headEnd/>
            <a:tailEnd/>
          </a:ln>
          <a:effectLst/>
        </p:spPr>
        <p:txBody>
          <a:bodyPr wrap="none">
            <a:spAutoFit/>
          </a:bodyPr>
          <a:lstStyle/>
          <a:p>
            <a:pPr>
              <a:defRPr/>
            </a:pPr>
            <a:r>
              <a:rPr lang="it-IT" sz="2800">
                <a:solidFill>
                  <a:srgbClr val="FF0000"/>
                </a:solidFill>
                <a:effectLst>
                  <a:outerShdw blurRad="38100" dist="38100" dir="2700000" algn="tl">
                    <a:srgbClr val="000000"/>
                  </a:outerShdw>
                </a:effectLst>
                <a:latin typeface="Calibri" pitchFamily="34" charset="0"/>
              </a:rPr>
              <a:t>Cpx</a:t>
            </a:r>
          </a:p>
        </p:txBody>
      </p:sp>
      <p:sp>
        <p:nvSpPr>
          <p:cNvPr id="795669" name="Text Box 21"/>
          <p:cNvSpPr txBox="1">
            <a:spLocks noChangeArrowheads="1"/>
          </p:cNvSpPr>
          <p:nvPr/>
        </p:nvSpPr>
        <p:spPr bwMode="auto">
          <a:xfrm>
            <a:off x="3367088" y="2032000"/>
            <a:ext cx="503664" cy="523220"/>
          </a:xfrm>
          <a:prstGeom prst="rect">
            <a:avLst/>
          </a:prstGeom>
          <a:noFill/>
          <a:ln w="9525" algn="ctr">
            <a:noFill/>
            <a:miter lim="800000"/>
            <a:headEnd/>
            <a:tailEnd/>
          </a:ln>
          <a:effectLst/>
        </p:spPr>
        <p:txBody>
          <a:bodyPr wrap="none">
            <a:spAutoFit/>
          </a:bodyPr>
          <a:lstStyle/>
          <a:p>
            <a:pPr>
              <a:defRPr/>
            </a:pPr>
            <a:r>
              <a:rPr lang="it-IT" sz="2800">
                <a:solidFill>
                  <a:srgbClr val="0000FF"/>
                </a:solidFill>
                <a:effectLst>
                  <a:outerShdw blurRad="38100" dist="38100" dir="2700000" algn="tl">
                    <a:srgbClr val="000000"/>
                  </a:outerShdw>
                </a:effectLst>
                <a:latin typeface="Calibri" pitchFamily="34" charset="0"/>
              </a:rPr>
              <a:t>Ol</a:t>
            </a:r>
          </a:p>
        </p:txBody>
      </p:sp>
      <p:sp>
        <p:nvSpPr>
          <p:cNvPr id="795670" name="Text Box 22"/>
          <p:cNvSpPr txBox="1">
            <a:spLocks noChangeArrowheads="1"/>
          </p:cNvSpPr>
          <p:nvPr/>
        </p:nvSpPr>
        <p:spPr bwMode="auto">
          <a:xfrm>
            <a:off x="3367088" y="4117975"/>
            <a:ext cx="503664" cy="523220"/>
          </a:xfrm>
          <a:prstGeom prst="rect">
            <a:avLst/>
          </a:prstGeom>
          <a:noFill/>
          <a:ln w="9525" algn="ctr">
            <a:noFill/>
            <a:miter lim="800000"/>
            <a:headEnd/>
            <a:tailEnd/>
          </a:ln>
          <a:effectLst/>
        </p:spPr>
        <p:txBody>
          <a:bodyPr wrap="none">
            <a:spAutoFit/>
          </a:bodyPr>
          <a:lstStyle/>
          <a:p>
            <a:pPr>
              <a:defRPr/>
            </a:pPr>
            <a:r>
              <a:rPr lang="it-IT" sz="2800">
                <a:solidFill>
                  <a:srgbClr val="0000FF"/>
                </a:solidFill>
                <a:effectLst>
                  <a:outerShdw blurRad="38100" dist="38100" dir="2700000" algn="tl">
                    <a:srgbClr val="000000"/>
                  </a:outerShdw>
                </a:effectLst>
                <a:latin typeface="Calibri" pitchFamily="34" charset="0"/>
              </a:rPr>
              <a:t>Ol</a:t>
            </a:r>
          </a:p>
        </p:txBody>
      </p:sp>
      <p:sp>
        <p:nvSpPr>
          <p:cNvPr id="795671" name="Text Box 23"/>
          <p:cNvSpPr txBox="1">
            <a:spLocks noChangeArrowheads="1"/>
          </p:cNvSpPr>
          <p:nvPr/>
        </p:nvSpPr>
        <p:spPr bwMode="auto">
          <a:xfrm>
            <a:off x="3668713" y="5903913"/>
            <a:ext cx="503664" cy="523220"/>
          </a:xfrm>
          <a:prstGeom prst="rect">
            <a:avLst/>
          </a:prstGeom>
          <a:noFill/>
          <a:ln w="9525" algn="ctr">
            <a:noFill/>
            <a:miter lim="800000"/>
            <a:headEnd/>
            <a:tailEnd/>
          </a:ln>
          <a:effectLst/>
        </p:spPr>
        <p:txBody>
          <a:bodyPr wrap="none">
            <a:spAutoFit/>
          </a:bodyPr>
          <a:lstStyle/>
          <a:p>
            <a:pPr>
              <a:defRPr/>
            </a:pPr>
            <a:r>
              <a:rPr lang="it-IT" sz="2800">
                <a:solidFill>
                  <a:srgbClr val="0000FF"/>
                </a:solidFill>
                <a:effectLst>
                  <a:outerShdw blurRad="38100" dist="38100" dir="2700000" algn="tl">
                    <a:srgbClr val="000000"/>
                  </a:outerShdw>
                </a:effectLst>
                <a:latin typeface="Calibri" pitchFamily="34" charset="0"/>
              </a:rPr>
              <a:t>Ol</a:t>
            </a:r>
          </a:p>
        </p:txBody>
      </p:sp>
      <p:sp>
        <p:nvSpPr>
          <p:cNvPr id="795672" name="Text Box 24"/>
          <p:cNvSpPr txBox="1">
            <a:spLocks noChangeArrowheads="1"/>
          </p:cNvSpPr>
          <p:nvPr/>
        </p:nvSpPr>
        <p:spPr bwMode="auto">
          <a:xfrm>
            <a:off x="5411788" y="6351588"/>
            <a:ext cx="503664" cy="523220"/>
          </a:xfrm>
          <a:prstGeom prst="rect">
            <a:avLst/>
          </a:prstGeom>
          <a:noFill/>
          <a:ln w="9525" algn="ctr">
            <a:noFill/>
            <a:miter lim="800000"/>
            <a:headEnd/>
            <a:tailEnd/>
          </a:ln>
          <a:effectLst/>
        </p:spPr>
        <p:txBody>
          <a:bodyPr wrap="none">
            <a:spAutoFit/>
          </a:bodyPr>
          <a:lstStyle/>
          <a:p>
            <a:pPr>
              <a:defRPr/>
            </a:pPr>
            <a:r>
              <a:rPr lang="it-IT" sz="2800">
                <a:solidFill>
                  <a:srgbClr val="0000FF"/>
                </a:solidFill>
                <a:effectLst>
                  <a:outerShdw blurRad="38100" dist="38100" dir="2700000" algn="tl">
                    <a:srgbClr val="000000"/>
                  </a:outerShdw>
                </a:effectLst>
                <a:latin typeface="Calibri" pitchFamily="34" charset="0"/>
              </a:rPr>
              <a:t>Ol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95664"/>
                                        </p:tgtEl>
                                        <p:attrNameLst>
                                          <p:attrName>style.visibility</p:attrName>
                                        </p:attrNameLst>
                                      </p:cBhvr>
                                      <p:to>
                                        <p:strVal val="visible"/>
                                      </p:to>
                                    </p:set>
                                    <p:animEffect transition="in" filter="fade">
                                      <p:cBhvr>
                                        <p:cTn id="7" dur="500"/>
                                        <p:tgtEl>
                                          <p:spTgt spid="79566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95661"/>
                                        </p:tgtEl>
                                        <p:attrNameLst>
                                          <p:attrName>style.visibility</p:attrName>
                                        </p:attrNameLst>
                                      </p:cBhvr>
                                      <p:to>
                                        <p:strVal val="visible"/>
                                      </p:to>
                                    </p:set>
                                    <p:animEffect transition="in" filter="fade">
                                      <p:cBhvr>
                                        <p:cTn id="11" dur="500"/>
                                        <p:tgtEl>
                                          <p:spTgt spid="79566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95667"/>
                                        </p:tgtEl>
                                        <p:attrNameLst>
                                          <p:attrName>style.visibility</p:attrName>
                                        </p:attrNameLst>
                                      </p:cBhvr>
                                      <p:to>
                                        <p:strVal val="visible"/>
                                      </p:to>
                                    </p:set>
                                    <p:animEffect transition="in" filter="fade">
                                      <p:cBhvr>
                                        <p:cTn id="15" dur="500"/>
                                        <p:tgtEl>
                                          <p:spTgt spid="79566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795668"/>
                                        </p:tgtEl>
                                        <p:attrNameLst>
                                          <p:attrName>style.visibility</p:attrName>
                                        </p:attrNameLst>
                                      </p:cBhvr>
                                      <p:to>
                                        <p:strVal val="visible"/>
                                      </p:to>
                                    </p:set>
                                    <p:animEffect transition="in" filter="fade">
                                      <p:cBhvr>
                                        <p:cTn id="19" dur="500"/>
                                        <p:tgtEl>
                                          <p:spTgt spid="79566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95666"/>
                                        </p:tgtEl>
                                        <p:attrNameLst>
                                          <p:attrName>style.visibility</p:attrName>
                                        </p:attrNameLst>
                                      </p:cBhvr>
                                      <p:to>
                                        <p:strVal val="visible"/>
                                      </p:to>
                                    </p:set>
                                    <p:animEffect transition="in" filter="fade">
                                      <p:cBhvr>
                                        <p:cTn id="24" dur="500"/>
                                        <p:tgtEl>
                                          <p:spTgt spid="795666"/>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795669"/>
                                        </p:tgtEl>
                                        <p:attrNameLst>
                                          <p:attrName>style.visibility</p:attrName>
                                        </p:attrNameLst>
                                      </p:cBhvr>
                                      <p:to>
                                        <p:strVal val="visible"/>
                                      </p:to>
                                    </p:set>
                                    <p:animEffect transition="in" filter="fade">
                                      <p:cBhvr>
                                        <p:cTn id="28" dur="500"/>
                                        <p:tgtEl>
                                          <p:spTgt spid="795669"/>
                                        </p:tgtEl>
                                      </p:cBhvr>
                                    </p:animEffect>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795670"/>
                                        </p:tgtEl>
                                        <p:attrNameLst>
                                          <p:attrName>style.visibility</p:attrName>
                                        </p:attrNameLst>
                                      </p:cBhvr>
                                      <p:to>
                                        <p:strVal val="visible"/>
                                      </p:to>
                                    </p:set>
                                    <p:animEffect transition="in" filter="fade">
                                      <p:cBhvr>
                                        <p:cTn id="32" dur="500"/>
                                        <p:tgtEl>
                                          <p:spTgt spid="795670"/>
                                        </p:tgtEl>
                                      </p:cBhvr>
                                    </p:animEffect>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795671"/>
                                        </p:tgtEl>
                                        <p:attrNameLst>
                                          <p:attrName>style.visibility</p:attrName>
                                        </p:attrNameLst>
                                      </p:cBhvr>
                                      <p:to>
                                        <p:strVal val="visible"/>
                                      </p:to>
                                    </p:set>
                                    <p:animEffect transition="in" filter="fade">
                                      <p:cBhvr>
                                        <p:cTn id="36" dur="500"/>
                                        <p:tgtEl>
                                          <p:spTgt spid="795671"/>
                                        </p:tgtEl>
                                      </p:cBhvr>
                                    </p:animEffect>
                                  </p:childTnLst>
                                </p:cTn>
                              </p:par>
                            </p:childTnLst>
                          </p:cTn>
                        </p:par>
                        <p:par>
                          <p:cTn id="37" fill="hold">
                            <p:stCondLst>
                              <p:cond delay="2000"/>
                            </p:stCondLst>
                            <p:childTnLst>
                              <p:par>
                                <p:cTn id="38" presetID="10" presetClass="entr" presetSubtype="0" fill="hold" grpId="0" nodeType="afterEffect">
                                  <p:stCondLst>
                                    <p:cond delay="0"/>
                                  </p:stCondLst>
                                  <p:childTnLst>
                                    <p:set>
                                      <p:cBhvr>
                                        <p:cTn id="39" dur="1" fill="hold">
                                          <p:stCondLst>
                                            <p:cond delay="0"/>
                                          </p:stCondLst>
                                        </p:cTn>
                                        <p:tgtEl>
                                          <p:spTgt spid="795672"/>
                                        </p:tgtEl>
                                        <p:attrNameLst>
                                          <p:attrName>style.visibility</p:attrName>
                                        </p:attrNameLst>
                                      </p:cBhvr>
                                      <p:to>
                                        <p:strVal val="visible"/>
                                      </p:to>
                                    </p:set>
                                    <p:animEffect transition="in" filter="fade">
                                      <p:cBhvr>
                                        <p:cTn id="40" dur="500"/>
                                        <p:tgtEl>
                                          <p:spTgt spid="795672"/>
                                        </p:tgtEl>
                                      </p:cBhvr>
                                    </p:animEffect>
                                  </p:childTnLst>
                                </p:cTn>
                              </p:par>
                            </p:childTnLst>
                          </p:cTn>
                        </p:par>
                        <p:par>
                          <p:cTn id="41" fill="hold">
                            <p:stCondLst>
                              <p:cond delay="2500"/>
                            </p:stCondLst>
                            <p:childTnLst>
                              <p:par>
                                <p:cTn id="42" presetID="22" presetClass="entr" presetSubtype="8" fill="hold" grpId="0" nodeType="afterEffect">
                                  <p:stCondLst>
                                    <p:cond delay="0"/>
                                  </p:stCondLst>
                                  <p:childTnLst>
                                    <p:set>
                                      <p:cBhvr>
                                        <p:cTn id="43" dur="1" fill="hold">
                                          <p:stCondLst>
                                            <p:cond delay="0"/>
                                          </p:stCondLst>
                                        </p:cTn>
                                        <p:tgtEl>
                                          <p:spTgt spid="795663"/>
                                        </p:tgtEl>
                                        <p:attrNameLst>
                                          <p:attrName>style.visibility</p:attrName>
                                        </p:attrNameLst>
                                      </p:cBhvr>
                                      <p:to>
                                        <p:strVal val="visible"/>
                                      </p:to>
                                    </p:set>
                                    <p:animEffect transition="in" filter="wipe(left)">
                                      <p:cBhvr>
                                        <p:cTn id="44" dur="500"/>
                                        <p:tgtEl>
                                          <p:spTgt spid="7956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5663" grpId="0" animBg="1"/>
      <p:bldP spid="795664" grpId="0"/>
      <p:bldP spid="795666" grpId="0"/>
      <p:bldP spid="795667" grpId="0"/>
      <p:bldP spid="795668" grpId="0"/>
      <p:bldP spid="795669" grpId="0"/>
      <p:bldP spid="795670" grpId="0"/>
      <p:bldP spid="795671" grpId="0"/>
      <p:bldP spid="795672"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7698" name="Rectangle 2"/>
          <p:cNvSpPr>
            <a:spLocks noChangeArrowheads="1"/>
          </p:cNvSpPr>
          <p:nvPr/>
        </p:nvSpPr>
        <p:spPr bwMode="auto">
          <a:xfrm>
            <a:off x="0" y="6302375"/>
            <a:ext cx="9144000" cy="555625"/>
          </a:xfrm>
          <a:prstGeom prst="rect">
            <a:avLst/>
          </a:prstGeom>
          <a:solidFill>
            <a:schemeClr val="tx1"/>
          </a:solidFill>
          <a:ln w="9525" algn="ctr">
            <a:noFill/>
            <a:miter lim="800000"/>
            <a:headEnd/>
            <a:tailEnd/>
          </a:ln>
          <a:effectLst/>
        </p:spPr>
        <p:txBody>
          <a:bodyPr wrap="none" anchor="ctr"/>
          <a:lstStyle/>
          <a:p>
            <a:pPr>
              <a:defRPr/>
            </a:pPr>
            <a:endParaRPr lang="it-IT">
              <a:latin typeface="Calibri" pitchFamily="34" charset="0"/>
            </a:endParaRPr>
          </a:p>
        </p:txBody>
      </p:sp>
      <p:sp>
        <p:nvSpPr>
          <p:cNvPr id="797699" name="Text Box 3"/>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it-IT" sz="3200">
                <a:solidFill>
                  <a:schemeClr val="bg1"/>
                </a:solidFill>
                <a:effectLst>
                  <a:outerShdw blurRad="38100" dist="38100" dir="2700000" algn="tl">
                    <a:srgbClr val="000000"/>
                  </a:outerShdw>
                </a:effectLst>
                <a:latin typeface="Calibri" pitchFamily="34" charset="0"/>
              </a:rPr>
              <a:t>How a simple mantle melts</a:t>
            </a:r>
          </a:p>
        </p:txBody>
      </p:sp>
      <p:sp>
        <p:nvSpPr>
          <p:cNvPr id="797700" name="Text Box 4"/>
          <p:cNvSpPr txBox="1">
            <a:spLocks noChangeArrowheads="1"/>
          </p:cNvSpPr>
          <p:nvPr/>
        </p:nvSpPr>
        <p:spPr bwMode="auto">
          <a:xfrm>
            <a:off x="0" y="677863"/>
            <a:ext cx="9142413" cy="579437"/>
          </a:xfrm>
          <a:prstGeom prst="rect">
            <a:avLst/>
          </a:prstGeom>
          <a:noFill/>
          <a:ln w="9525" algn="ctr">
            <a:noFill/>
            <a:miter lim="800000"/>
            <a:headEnd/>
            <a:tailEnd/>
          </a:ln>
          <a:effectLst/>
        </p:spPr>
        <p:txBody>
          <a:bodyPr>
            <a:spAutoFit/>
          </a:bodyPr>
          <a:lstStyle/>
          <a:p>
            <a:pPr algn="ctr">
              <a:spcBef>
                <a:spcPct val="50000"/>
              </a:spcBef>
              <a:defRPr/>
            </a:pPr>
            <a:r>
              <a:rPr lang="en-GB" sz="3200">
                <a:solidFill>
                  <a:schemeClr val="bg1"/>
                </a:solidFill>
                <a:effectLst>
                  <a:outerShdw blurRad="38100" dist="38100" dir="2700000" algn="tl">
                    <a:srgbClr val="000000"/>
                  </a:outerShdw>
                </a:effectLst>
                <a:latin typeface="Calibri" pitchFamily="34" charset="0"/>
              </a:rPr>
              <a:t>Polybaric, near-fractional melting of lherzolite</a:t>
            </a:r>
          </a:p>
        </p:txBody>
      </p:sp>
      <p:sp>
        <p:nvSpPr>
          <p:cNvPr id="797701" name="Text Box 5"/>
          <p:cNvSpPr txBox="1">
            <a:spLocks noChangeArrowheads="1"/>
          </p:cNvSpPr>
          <p:nvPr/>
        </p:nvSpPr>
        <p:spPr bwMode="auto">
          <a:xfrm>
            <a:off x="1588" y="1301750"/>
            <a:ext cx="9140825" cy="585788"/>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a:solidFill>
                  <a:srgbClr val="FFFF00"/>
                </a:solidFill>
                <a:effectLst>
                  <a:outerShdw blurRad="38100" dist="38100" dir="2700000" algn="tl">
                    <a:srgbClr val="000000"/>
                  </a:outerShdw>
                </a:effectLst>
                <a:latin typeface="Calibri" pitchFamily="34" charset="0"/>
              </a:rPr>
              <a:t>Some natural examples from Italy</a:t>
            </a:r>
          </a:p>
        </p:txBody>
      </p:sp>
      <p:pic>
        <p:nvPicPr>
          <p:cNvPr id="797705" name="Picture 9" descr="gel11r (2"/>
          <p:cNvPicPr>
            <a:picLocks noChangeAspect="1" noChangeArrowheads="1"/>
          </p:cNvPicPr>
          <p:nvPr/>
        </p:nvPicPr>
        <p:blipFill>
          <a:blip r:embed="rId3" cstate="print"/>
          <a:srcRect/>
          <a:stretch>
            <a:fillRect/>
          </a:stretch>
        </p:blipFill>
        <p:spPr bwMode="auto">
          <a:xfrm>
            <a:off x="3667125" y="1843088"/>
            <a:ext cx="5437188" cy="5003800"/>
          </a:xfrm>
          <a:prstGeom prst="rect">
            <a:avLst/>
          </a:prstGeom>
          <a:noFill/>
          <a:ln w="9525">
            <a:noFill/>
            <a:miter lim="800000"/>
            <a:headEnd/>
            <a:tailEnd/>
          </a:ln>
        </p:spPr>
      </p:pic>
      <p:sp>
        <p:nvSpPr>
          <p:cNvPr id="797706" name="Text Box 10"/>
          <p:cNvSpPr txBox="1">
            <a:spLocks noChangeArrowheads="1"/>
          </p:cNvSpPr>
          <p:nvPr/>
        </p:nvSpPr>
        <p:spPr bwMode="auto">
          <a:xfrm>
            <a:off x="346075" y="1944688"/>
            <a:ext cx="3365500" cy="860425"/>
          </a:xfrm>
          <a:prstGeom prst="rect">
            <a:avLst/>
          </a:prstGeom>
          <a:noFill/>
          <a:ln w="9525" algn="ctr">
            <a:noFill/>
            <a:miter lim="800000"/>
            <a:headEnd/>
            <a:tailEnd/>
          </a:ln>
          <a:effectLst/>
        </p:spPr>
        <p:txBody>
          <a:bodyPr wrap="square">
            <a:spAutoFit/>
          </a:bodyPr>
          <a:lstStyle/>
          <a:p>
            <a:pPr>
              <a:lnSpc>
                <a:spcPct val="90000"/>
              </a:lnSpc>
              <a:spcBef>
                <a:spcPct val="50000"/>
              </a:spcBef>
              <a:defRPr/>
            </a:pPr>
            <a:r>
              <a:rPr lang="en-GB" sz="2800">
                <a:solidFill>
                  <a:schemeClr val="bg1"/>
                </a:solidFill>
                <a:effectLst>
                  <a:outerShdw blurRad="38100" dist="38100" dir="2700000" algn="tl">
                    <a:srgbClr val="000000"/>
                  </a:outerShdw>
                </a:effectLst>
                <a:latin typeface="Calibri" pitchFamily="34" charset="0"/>
              </a:rPr>
              <a:t>In this case the cpx is completely spongy.</a:t>
            </a:r>
          </a:p>
        </p:txBody>
      </p:sp>
      <p:sp>
        <p:nvSpPr>
          <p:cNvPr id="797707" name="Text Box 11"/>
          <p:cNvSpPr txBox="1">
            <a:spLocks noChangeArrowheads="1"/>
          </p:cNvSpPr>
          <p:nvPr/>
        </p:nvSpPr>
        <p:spPr bwMode="auto">
          <a:xfrm>
            <a:off x="8110538" y="2395538"/>
            <a:ext cx="503664" cy="523220"/>
          </a:xfrm>
          <a:prstGeom prst="rect">
            <a:avLst/>
          </a:prstGeom>
          <a:noFill/>
          <a:ln w="9525" algn="ctr">
            <a:noFill/>
            <a:miter lim="800000"/>
            <a:headEnd/>
            <a:tailEnd/>
          </a:ln>
          <a:effectLst/>
        </p:spPr>
        <p:txBody>
          <a:bodyPr wrap="none">
            <a:spAutoFit/>
          </a:bodyPr>
          <a:lstStyle/>
          <a:p>
            <a:pPr>
              <a:defRPr/>
            </a:pPr>
            <a:r>
              <a:rPr lang="it-IT" sz="2800">
                <a:solidFill>
                  <a:srgbClr val="0000FF"/>
                </a:solidFill>
                <a:effectLst>
                  <a:outerShdw blurRad="38100" dist="38100" dir="2700000" algn="tl">
                    <a:srgbClr val="000000"/>
                  </a:outerShdw>
                </a:effectLst>
                <a:latin typeface="Calibri" pitchFamily="34" charset="0"/>
              </a:rPr>
              <a:t>Ol</a:t>
            </a:r>
          </a:p>
        </p:txBody>
      </p:sp>
      <p:sp>
        <p:nvSpPr>
          <p:cNvPr id="797708" name="Text Box 12"/>
          <p:cNvSpPr txBox="1">
            <a:spLocks noChangeArrowheads="1"/>
          </p:cNvSpPr>
          <p:nvPr/>
        </p:nvSpPr>
        <p:spPr bwMode="auto">
          <a:xfrm>
            <a:off x="6640513" y="3644900"/>
            <a:ext cx="712887" cy="523220"/>
          </a:xfrm>
          <a:prstGeom prst="rect">
            <a:avLst/>
          </a:prstGeom>
          <a:noFill/>
          <a:ln w="9525" algn="ctr">
            <a:noFill/>
            <a:miter lim="800000"/>
            <a:headEnd/>
            <a:tailEnd/>
          </a:ln>
          <a:effectLst/>
        </p:spPr>
        <p:txBody>
          <a:bodyPr wrap="none">
            <a:spAutoFit/>
          </a:bodyPr>
          <a:lstStyle/>
          <a:p>
            <a:pPr>
              <a:defRPr/>
            </a:pPr>
            <a:r>
              <a:rPr lang="it-IT" sz="2800">
                <a:solidFill>
                  <a:srgbClr val="FF0000"/>
                </a:solidFill>
                <a:effectLst>
                  <a:outerShdw blurRad="38100" dist="38100" dir="2700000" algn="tl">
                    <a:srgbClr val="000000"/>
                  </a:outerShdw>
                </a:effectLst>
                <a:latin typeface="Calibri" pitchFamily="34" charset="0"/>
              </a:rPr>
              <a:t>Cpx</a:t>
            </a:r>
          </a:p>
        </p:txBody>
      </p:sp>
      <p:sp>
        <p:nvSpPr>
          <p:cNvPr id="797709" name="Text Box 13"/>
          <p:cNvSpPr txBox="1">
            <a:spLocks noChangeArrowheads="1"/>
          </p:cNvSpPr>
          <p:nvPr/>
        </p:nvSpPr>
        <p:spPr bwMode="auto">
          <a:xfrm>
            <a:off x="6981825" y="2081213"/>
            <a:ext cx="503664" cy="523220"/>
          </a:xfrm>
          <a:prstGeom prst="rect">
            <a:avLst/>
          </a:prstGeom>
          <a:noFill/>
          <a:ln w="9525" algn="ctr">
            <a:noFill/>
            <a:miter lim="800000"/>
            <a:headEnd/>
            <a:tailEnd/>
          </a:ln>
          <a:effectLst/>
        </p:spPr>
        <p:txBody>
          <a:bodyPr wrap="none">
            <a:spAutoFit/>
          </a:bodyPr>
          <a:lstStyle/>
          <a:p>
            <a:pPr>
              <a:defRPr/>
            </a:pPr>
            <a:r>
              <a:rPr lang="it-IT" sz="2800" dirty="0" err="1">
                <a:solidFill>
                  <a:srgbClr val="0000FF"/>
                </a:solidFill>
                <a:effectLst>
                  <a:outerShdw blurRad="38100" dist="38100" dir="2700000" algn="tl">
                    <a:srgbClr val="000000"/>
                  </a:outerShdw>
                </a:effectLst>
                <a:latin typeface="Calibri" pitchFamily="34" charset="0"/>
              </a:rPr>
              <a:t>Ol</a:t>
            </a:r>
            <a:endParaRPr lang="it-IT" sz="2800" dirty="0">
              <a:solidFill>
                <a:srgbClr val="0000FF"/>
              </a:solidFill>
              <a:effectLst>
                <a:outerShdw blurRad="38100" dist="38100" dir="2700000" algn="tl">
                  <a:srgbClr val="000000"/>
                </a:outerShdw>
              </a:effectLst>
              <a:latin typeface="Calibri" pitchFamily="34" charset="0"/>
            </a:endParaRPr>
          </a:p>
        </p:txBody>
      </p:sp>
      <p:sp>
        <p:nvSpPr>
          <p:cNvPr id="797710" name="Text Box 14"/>
          <p:cNvSpPr txBox="1">
            <a:spLocks noChangeArrowheads="1"/>
          </p:cNvSpPr>
          <p:nvPr/>
        </p:nvSpPr>
        <p:spPr bwMode="auto">
          <a:xfrm>
            <a:off x="4625975" y="2081213"/>
            <a:ext cx="503664" cy="523220"/>
          </a:xfrm>
          <a:prstGeom prst="rect">
            <a:avLst/>
          </a:prstGeom>
          <a:noFill/>
          <a:ln w="9525" algn="ctr">
            <a:noFill/>
            <a:miter lim="800000"/>
            <a:headEnd/>
            <a:tailEnd/>
          </a:ln>
          <a:effectLst/>
        </p:spPr>
        <p:txBody>
          <a:bodyPr wrap="none">
            <a:spAutoFit/>
          </a:bodyPr>
          <a:lstStyle/>
          <a:p>
            <a:pPr>
              <a:defRPr/>
            </a:pPr>
            <a:r>
              <a:rPr lang="it-IT" sz="2800">
                <a:solidFill>
                  <a:srgbClr val="0000FF"/>
                </a:solidFill>
                <a:effectLst>
                  <a:outerShdw blurRad="38100" dist="38100" dir="2700000" algn="tl">
                    <a:srgbClr val="000000"/>
                  </a:outerShdw>
                </a:effectLst>
                <a:latin typeface="Calibri" pitchFamily="34" charset="0"/>
              </a:rPr>
              <a:t>Ol</a:t>
            </a:r>
          </a:p>
        </p:txBody>
      </p:sp>
      <p:sp>
        <p:nvSpPr>
          <p:cNvPr id="797711" name="Text Box 15"/>
          <p:cNvSpPr txBox="1">
            <a:spLocks noChangeArrowheads="1"/>
          </p:cNvSpPr>
          <p:nvPr/>
        </p:nvSpPr>
        <p:spPr bwMode="auto">
          <a:xfrm>
            <a:off x="3884613" y="3254375"/>
            <a:ext cx="503664" cy="523220"/>
          </a:xfrm>
          <a:prstGeom prst="rect">
            <a:avLst/>
          </a:prstGeom>
          <a:noFill/>
          <a:ln w="9525" algn="ctr">
            <a:noFill/>
            <a:miter lim="800000"/>
            <a:headEnd/>
            <a:tailEnd/>
          </a:ln>
          <a:effectLst/>
        </p:spPr>
        <p:txBody>
          <a:bodyPr wrap="none">
            <a:spAutoFit/>
          </a:bodyPr>
          <a:lstStyle/>
          <a:p>
            <a:pPr>
              <a:defRPr/>
            </a:pPr>
            <a:r>
              <a:rPr lang="it-IT" sz="2800">
                <a:solidFill>
                  <a:srgbClr val="0000FF"/>
                </a:solidFill>
                <a:effectLst>
                  <a:outerShdw blurRad="38100" dist="38100" dir="2700000" algn="tl">
                    <a:srgbClr val="000000"/>
                  </a:outerShdw>
                </a:effectLst>
                <a:latin typeface="Calibri" pitchFamily="34" charset="0"/>
              </a:rPr>
              <a:t>Ol</a:t>
            </a:r>
          </a:p>
        </p:txBody>
      </p:sp>
      <p:sp>
        <p:nvSpPr>
          <p:cNvPr id="797712" name="Text Box 16"/>
          <p:cNvSpPr txBox="1">
            <a:spLocks noChangeArrowheads="1"/>
          </p:cNvSpPr>
          <p:nvPr/>
        </p:nvSpPr>
        <p:spPr bwMode="auto">
          <a:xfrm>
            <a:off x="5751513" y="6338888"/>
            <a:ext cx="503664" cy="523220"/>
          </a:xfrm>
          <a:prstGeom prst="rect">
            <a:avLst/>
          </a:prstGeom>
          <a:noFill/>
          <a:ln w="9525" algn="ctr">
            <a:noFill/>
            <a:miter lim="800000"/>
            <a:headEnd/>
            <a:tailEnd/>
          </a:ln>
          <a:effectLst/>
        </p:spPr>
        <p:txBody>
          <a:bodyPr wrap="none">
            <a:spAutoFit/>
          </a:bodyPr>
          <a:lstStyle/>
          <a:p>
            <a:pPr>
              <a:defRPr/>
            </a:pPr>
            <a:r>
              <a:rPr lang="it-IT" sz="2800">
                <a:solidFill>
                  <a:srgbClr val="0000FF"/>
                </a:solidFill>
                <a:effectLst>
                  <a:outerShdw blurRad="38100" dist="38100" dir="2700000" algn="tl">
                    <a:srgbClr val="000000"/>
                  </a:outerShdw>
                </a:effectLst>
                <a:latin typeface="Calibri" pitchFamily="34" charset="0"/>
              </a:rPr>
              <a:t>Ol</a:t>
            </a:r>
          </a:p>
        </p:txBody>
      </p:sp>
      <p:sp>
        <p:nvSpPr>
          <p:cNvPr id="797713" name="Text Box 17"/>
          <p:cNvSpPr txBox="1">
            <a:spLocks noChangeArrowheads="1"/>
          </p:cNvSpPr>
          <p:nvPr/>
        </p:nvSpPr>
        <p:spPr bwMode="auto">
          <a:xfrm>
            <a:off x="8258175" y="5983288"/>
            <a:ext cx="503664" cy="523220"/>
          </a:xfrm>
          <a:prstGeom prst="rect">
            <a:avLst/>
          </a:prstGeom>
          <a:noFill/>
          <a:ln w="9525" algn="ctr">
            <a:noFill/>
            <a:miter lim="800000"/>
            <a:headEnd/>
            <a:tailEnd/>
          </a:ln>
          <a:effectLst/>
        </p:spPr>
        <p:txBody>
          <a:bodyPr wrap="none">
            <a:spAutoFit/>
          </a:bodyPr>
          <a:lstStyle/>
          <a:p>
            <a:pPr>
              <a:defRPr/>
            </a:pPr>
            <a:r>
              <a:rPr lang="it-IT" sz="2800">
                <a:solidFill>
                  <a:srgbClr val="0000FF"/>
                </a:solidFill>
                <a:effectLst>
                  <a:outerShdw blurRad="38100" dist="38100" dir="2700000" algn="tl">
                    <a:srgbClr val="000000"/>
                  </a:outerShdw>
                </a:effectLst>
                <a:latin typeface="Calibri" pitchFamily="34" charset="0"/>
              </a:rPr>
              <a:t>Ol</a:t>
            </a:r>
          </a:p>
        </p:txBody>
      </p:sp>
      <p:sp>
        <p:nvSpPr>
          <p:cNvPr id="797714" name="Text Box 18"/>
          <p:cNvSpPr txBox="1">
            <a:spLocks noChangeArrowheads="1"/>
          </p:cNvSpPr>
          <p:nvPr/>
        </p:nvSpPr>
        <p:spPr bwMode="auto">
          <a:xfrm>
            <a:off x="4192588" y="6338888"/>
            <a:ext cx="759375" cy="523220"/>
          </a:xfrm>
          <a:prstGeom prst="rect">
            <a:avLst/>
          </a:prstGeom>
          <a:noFill/>
          <a:ln w="9525" algn="ctr">
            <a:noFill/>
            <a:miter lim="800000"/>
            <a:headEnd/>
            <a:tailEnd/>
          </a:ln>
          <a:effectLst/>
        </p:spPr>
        <p:txBody>
          <a:bodyPr wrap="none">
            <a:spAutoFit/>
          </a:bodyPr>
          <a:lstStyle/>
          <a:p>
            <a:pPr>
              <a:defRPr/>
            </a:pPr>
            <a:r>
              <a:rPr lang="it-IT" sz="2800">
                <a:solidFill>
                  <a:srgbClr val="996600"/>
                </a:solidFill>
                <a:effectLst>
                  <a:outerShdw blurRad="38100" dist="38100" dir="2700000" algn="tl">
                    <a:srgbClr val="000000"/>
                  </a:outerShdw>
                </a:effectLst>
                <a:latin typeface="Calibri" pitchFamily="34" charset="0"/>
              </a:rPr>
              <a:t>Opx</a:t>
            </a:r>
          </a:p>
        </p:txBody>
      </p:sp>
      <p:sp>
        <p:nvSpPr>
          <p:cNvPr id="797715" name="Text Box 19"/>
          <p:cNvSpPr txBox="1">
            <a:spLocks noChangeArrowheads="1"/>
          </p:cNvSpPr>
          <p:nvPr/>
        </p:nvSpPr>
        <p:spPr bwMode="auto">
          <a:xfrm>
            <a:off x="3567113" y="5200650"/>
            <a:ext cx="759375" cy="523220"/>
          </a:xfrm>
          <a:prstGeom prst="rect">
            <a:avLst/>
          </a:prstGeom>
          <a:noFill/>
          <a:ln w="9525" algn="ctr">
            <a:noFill/>
            <a:miter lim="800000"/>
            <a:headEnd/>
            <a:tailEnd/>
          </a:ln>
          <a:effectLst/>
        </p:spPr>
        <p:txBody>
          <a:bodyPr wrap="none">
            <a:spAutoFit/>
          </a:bodyPr>
          <a:lstStyle/>
          <a:p>
            <a:pPr>
              <a:defRPr/>
            </a:pPr>
            <a:r>
              <a:rPr lang="it-IT" sz="2800" dirty="0" err="1">
                <a:solidFill>
                  <a:srgbClr val="996600"/>
                </a:solidFill>
                <a:effectLst>
                  <a:outerShdw blurRad="38100" dist="38100" dir="2700000" algn="tl">
                    <a:srgbClr val="000000"/>
                  </a:outerShdw>
                </a:effectLst>
                <a:latin typeface="Calibri" pitchFamily="34" charset="0"/>
              </a:rPr>
              <a:t>Opx</a:t>
            </a:r>
            <a:endParaRPr lang="it-IT" sz="2800" dirty="0">
              <a:solidFill>
                <a:srgbClr val="996600"/>
              </a:solidFill>
              <a:effectLst>
                <a:outerShdw blurRad="38100" dist="38100" dir="2700000" algn="tl">
                  <a:srgbClr val="000000"/>
                </a:outerShdw>
              </a:effectLst>
              <a:latin typeface="Calibri" pitchFamily="34" charset="0"/>
            </a:endParaRPr>
          </a:p>
        </p:txBody>
      </p:sp>
      <p:sp>
        <p:nvSpPr>
          <p:cNvPr id="797716" name="Freeform 20"/>
          <p:cNvSpPr>
            <a:spLocks/>
          </p:cNvSpPr>
          <p:nvPr/>
        </p:nvSpPr>
        <p:spPr bwMode="auto">
          <a:xfrm>
            <a:off x="3946525" y="2130425"/>
            <a:ext cx="5211763" cy="4660900"/>
          </a:xfrm>
          <a:custGeom>
            <a:avLst/>
            <a:gdLst/>
            <a:ahLst/>
            <a:cxnLst>
              <a:cxn ang="0">
                <a:pos x="2427" y="2351"/>
              </a:cxn>
              <a:cxn ang="0">
                <a:pos x="2549" y="2216"/>
              </a:cxn>
              <a:cxn ang="0">
                <a:pos x="2637" y="2155"/>
              </a:cxn>
              <a:cxn ang="0">
                <a:pos x="2779" y="1985"/>
              </a:cxn>
              <a:cxn ang="0">
                <a:pos x="2928" y="1877"/>
              </a:cxn>
              <a:cxn ang="0">
                <a:pos x="3030" y="1741"/>
              </a:cxn>
              <a:cxn ang="0">
                <a:pos x="3159" y="1626"/>
              </a:cxn>
              <a:cxn ang="0">
                <a:pos x="3267" y="1443"/>
              </a:cxn>
              <a:cxn ang="0">
                <a:pos x="3152" y="1179"/>
              </a:cxn>
              <a:cxn ang="0">
                <a:pos x="3037" y="921"/>
              </a:cxn>
              <a:cxn ang="0">
                <a:pos x="2867" y="847"/>
              </a:cxn>
              <a:cxn ang="0">
                <a:pos x="2820" y="793"/>
              </a:cxn>
              <a:cxn ang="0">
                <a:pos x="2678" y="691"/>
              </a:cxn>
              <a:cxn ang="0">
                <a:pos x="2549" y="569"/>
              </a:cxn>
              <a:cxn ang="0">
                <a:pos x="2400" y="447"/>
              </a:cxn>
              <a:cxn ang="0">
                <a:pos x="2122" y="366"/>
              </a:cxn>
              <a:cxn ang="0">
                <a:pos x="1797" y="203"/>
              </a:cxn>
              <a:cxn ang="0">
                <a:pos x="1641" y="156"/>
              </a:cxn>
              <a:cxn ang="0">
                <a:pos x="1600" y="108"/>
              </a:cxn>
              <a:cxn ang="0">
                <a:pos x="1383" y="115"/>
              </a:cxn>
              <a:cxn ang="0">
                <a:pos x="1187" y="108"/>
              </a:cxn>
              <a:cxn ang="0">
                <a:pos x="1139" y="7"/>
              </a:cxn>
              <a:cxn ang="0">
                <a:pos x="1031" y="13"/>
              </a:cxn>
              <a:cxn ang="0">
                <a:pos x="902" y="176"/>
              </a:cxn>
              <a:cxn ang="0">
                <a:pos x="699" y="345"/>
              </a:cxn>
              <a:cxn ang="0">
                <a:pos x="679" y="522"/>
              </a:cxn>
              <a:cxn ang="0">
                <a:pos x="767" y="596"/>
              </a:cxn>
              <a:cxn ang="0">
                <a:pos x="719" y="793"/>
              </a:cxn>
              <a:cxn ang="0">
                <a:pos x="482" y="867"/>
              </a:cxn>
              <a:cxn ang="0">
                <a:pos x="496" y="1043"/>
              </a:cxn>
              <a:cxn ang="0">
                <a:pos x="462" y="1260"/>
              </a:cxn>
              <a:cxn ang="0">
                <a:pos x="367" y="1504"/>
              </a:cxn>
              <a:cxn ang="0">
                <a:pos x="150" y="1599"/>
              </a:cxn>
              <a:cxn ang="0">
                <a:pos x="15" y="1687"/>
              </a:cxn>
              <a:cxn ang="0">
                <a:pos x="55" y="1809"/>
              </a:cxn>
              <a:cxn ang="0">
                <a:pos x="130" y="1870"/>
              </a:cxn>
              <a:cxn ang="0">
                <a:pos x="197" y="1924"/>
              </a:cxn>
              <a:cxn ang="0">
                <a:pos x="245" y="1999"/>
              </a:cxn>
              <a:cxn ang="0">
                <a:pos x="279" y="2107"/>
              </a:cxn>
              <a:cxn ang="0">
                <a:pos x="401" y="2195"/>
              </a:cxn>
              <a:cxn ang="0">
                <a:pos x="516" y="2385"/>
              </a:cxn>
              <a:cxn ang="0">
                <a:pos x="597" y="2595"/>
              </a:cxn>
              <a:cxn ang="0">
                <a:pos x="733" y="2798"/>
              </a:cxn>
              <a:cxn ang="0">
                <a:pos x="814" y="2920"/>
              </a:cxn>
              <a:cxn ang="0">
                <a:pos x="1031" y="2649"/>
              </a:cxn>
              <a:cxn ang="0">
                <a:pos x="1316" y="2575"/>
              </a:cxn>
              <a:cxn ang="0">
                <a:pos x="1519" y="2670"/>
              </a:cxn>
              <a:cxn ang="0">
                <a:pos x="1695" y="2737"/>
              </a:cxn>
              <a:cxn ang="0">
                <a:pos x="1851" y="2643"/>
              </a:cxn>
              <a:cxn ang="0">
                <a:pos x="1851" y="2426"/>
              </a:cxn>
              <a:cxn ang="0">
                <a:pos x="2041" y="2311"/>
              </a:cxn>
              <a:cxn ang="0">
                <a:pos x="2183" y="2358"/>
              </a:cxn>
              <a:cxn ang="0">
                <a:pos x="2298" y="2385"/>
              </a:cxn>
            </a:cxnLst>
            <a:rect l="0" t="0" r="r" b="b"/>
            <a:pathLst>
              <a:path w="3283" h="2936">
                <a:moveTo>
                  <a:pt x="2305" y="2392"/>
                </a:moveTo>
                <a:cubicBezTo>
                  <a:pt x="2422" y="2383"/>
                  <a:pt x="2367" y="2393"/>
                  <a:pt x="2427" y="2351"/>
                </a:cubicBezTo>
                <a:cubicBezTo>
                  <a:pt x="2457" y="2307"/>
                  <a:pt x="2493" y="2273"/>
                  <a:pt x="2522" y="2229"/>
                </a:cubicBezTo>
                <a:cubicBezTo>
                  <a:pt x="2527" y="2221"/>
                  <a:pt x="2541" y="2221"/>
                  <a:pt x="2549" y="2216"/>
                </a:cubicBezTo>
                <a:cubicBezTo>
                  <a:pt x="2572" y="2201"/>
                  <a:pt x="2594" y="2183"/>
                  <a:pt x="2617" y="2168"/>
                </a:cubicBezTo>
                <a:cubicBezTo>
                  <a:pt x="2624" y="2164"/>
                  <a:pt x="2637" y="2155"/>
                  <a:pt x="2637" y="2155"/>
                </a:cubicBezTo>
                <a:cubicBezTo>
                  <a:pt x="2659" y="2102"/>
                  <a:pt x="2691" y="2060"/>
                  <a:pt x="2739" y="2026"/>
                </a:cubicBezTo>
                <a:cubicBezTo>
                  <a:pt x="2755" y="2015"/>
                  <a:pt x="2763" y="1995"/>
                  <a:pt x="2779" y="1985"/>
                </a:cubicBezTo>
                <a:cubicBezTo>
                  <a:pt x="2791" y="1977"/>
                  <a:pt x="2820" y="1972"/>
                  <a:pt x="2820" y="1972"/>
                </a:cubicBezTo>
                <a:cubicBezTo>
                  <a:pt x="2854" y="1938"/>
                  <a:pt x="2889" y="1906"/>
                  <a:pt x="2928" y="1877"/>
                </a:cubicBezTo>
                <a:cubicBezTo>
                  <a:pt x="2968" y="1821"/>
                  <a:pt x="2948" y="1843"/>
                  <a:pt x="2983" y="1809"/>
                </a:cubicBezTo>
                <a:cubicBezTo>
                  <a:pt x="2995" y="1784"/>
                  <a:pt x="3007" y="1759"/>
                  <a:pt x="3030" y="1741"/>
                </a:cubicBezTo>
                <a:cubicBezTo>
                  <a:pt x="3043" y="1731"/>
                  <a:pt x="3071" y="1714"/>
                  <a:pt x="3071" y="1714"/>
                </a:cubicBezTo>
                <a:cubicBezTo>
                  <a:pt x="3091" y="1684"/>
                  <a:pt x="3130" y="1648"/>
                  <a:pt x="3159" y="1626"/>
                </a:cubicBezTo>
                <a:cubicBezTo>
                  <a:pt x="3141" y="1576"/>
                  <a:pt x="3189" y="1526"/>
                  <a:pt x="3227" y="1497"/>
                </a:cubicBezTo>
                <a:cubicBezTo>
                  <a:pt x="3241" y="1475"/>
                  <a:pt x="3258" y="1468"/>
                  <a:pt x="3267" y="1443"/>
                </a:cubicBezTo>
                <a:cubicBezTo>
                  <a:pt x="3261" y="1376"/>
                  <a:pt x="3283" y="1299"/>
                  <a:pt x="3227" y="1260"/>
                </a:cubicBezTo>
                <a:cubicBezTo>
                  <a:pt x="3206" y="1231"/>
                  <a:pt x="3182" y="1198"/>
                  <a:pt x="3152" y="1179"/>
                </a:cubicBezTo>
                <a:cubicBezTo>
                  <a:pt x="3115" y="1108"/>
                  <a:pt x="3162" y="991"/>
                  <a:pt x="3091" y="935"/>
                </a:cubicBezTo>
                <a:cubicBezTo>
                  <a:pt x="3083" y="929"/>
                  <a:pt x="3040" y="922"/>
                  <a:pt x="3037" y="921"/>
                </a:cubicBezTo>
                <a:cubicBezTo>
                  <a:pt x="3005" y="897"/>
                  <a:pt x="2972" y="892"/>
                  <a:pt x="2935" y="881"/>
                </a:cubicBezTo>
                <a:cubicBezTo>
                  <a:pt x="2887" y="849"/>
                  <a:pt x="2911" y="858"/>
                  <a:pt x="2867" y="847"/>
                </a:cubicBezTo>
                <a:cubicBezTo>
                  <a:pt x="2837" y="784"/>
                  <a:pt x="2874" y="844"/>
                  <a:pt x="2834" y="813"/>
                </a:cubicBezTo>
                <a:cubicBezTo>
                  <a:pt x="2828" y="808"/>
                  <a:pt x="2826" y="798"/>
                  <a:pt x="2820" y="793"/>
                </a:cubicBezTo>
                <a:cubicBezTo>
                  <a:pt x="2810" y="784"/>
                  <a:pt x="2797" y="779"/>
                  <a:pt x="2786" y="772"/>
                </a:cubicBezTo>
                <a:cubicBezTo>
                  <a:pt x="2766" y="745"/>
                  <a:pt x="2711" y="703"/>
                  <a:pt x="2678" y="691"/>
                </a:cubicBezTo>
                <a:cubicBezTo>
                  <a:pt x="2648" y="662"/>
                  <a:pt x="2653" y="645"/>
                  <a:pt x="2630" y="616"/>
                </a:cubicBezTo>
                <a:cubicBezTo>
                  <a:pt x="2610" y="591"/>
                  <a:pt x="2579" y="577"/>
                  <a:pt x="2549" y="569"/>
                </a:cubicBezTo>
                <a:cubicBezTo>
                  <a:pt x="2530" y="556"/>
                  <a:pt x="2504" y="544"/>
                  <a:pt x="2488" y="528"/>
                </a:cubicBezTo>
                <a:cubicBezTo>
                  <a:pt x="2457" y="496"/>
                  <a:pt x="2438" y="473"/>
                  <a:pt x="2400" y="447"/>
                </a:cubicBezTo>
                <a:cubicBezTo>
                  <a:pt x="2374" y="430"/>
                  <a:pt x="2333" y="423"/>
                  <a:pt x="2305" y="413"/>
                </a:cubicBezTo>
                <a:cubicBezTo>
                  <a:pt x="2244" y="391"/>
                  <a:pt x="2187" y="374"/>
                  <a:pt x="2122" y="366"/>
                </a:cubicBezTo>
                <a:cubicBezTo>
                  <a:pt x="2055" y="343"/>
                  <a:pt x="1988" y="315"/>
                  <a:pt x="1925" y="284"/>
                </a:cubicBezTo>
                <a:cubicBezTo>
                  <a:pt x="1883" y="264"/>
                  <a:pt x="1847" y="209"/>
                  <a:pt x="1797" y="203"/>
                </a:cubicBezTo>
                <a:cubicBezTo>
                  <a:pt x="1754" y="197"/>
                  <a:pt x="1711" y="198"/>
                  <a:pt x="1668" y="196"/>
                </a:cubicBezTo>
                <a:cubicBezTo>
                  <a:pt x="1659" y="183"/>
                  <a:pt x="1650" y="169"/>
                  <a:pt x="1641" y="156"/>
                </a:cubicBezTo>
                <a:cubicBezTo>
                  <a:pt x="1628" y="136"/>
                  <a:pt x="1642" y="132"/>
                  <a:pt x="1621" y="115"/>
                </a:cubicBezTo>
                <a:cubicBezTo>
                  <a:pt x="1615" y="110"/>
                  <a:pt x="1606" y="112"/>
                  <a:pt x="1600" y="108"/>
                </a:cubicBezTo>
                <a:cubicBezTo>
                  <a:pt x="1534" y="71"/>
                  <a:pt x="1587" y="88"/>
                  <a:pt x="1532" y="74"/>
                </a:cubicBezTo>
                <a:cubicBezTo>
                  <a:pt x="1410" y="83"/>
                  <a:pt x="1460" y="68"/>
                  <a:pt x="1383" y="115"/>
                </a:cubicBezTo>
                <a:cubicBezTo>
                  <a:pt x="1366" y="126"/>
                  <a:pt x="1329" y="142"/>
                  <a:pt x="1329" y="142"/>
                </a:cubicBezTo>
                <a:cubicBezTo>
                  <a:pt x="1239" y="136"/>
                  <a:pt x="1242" y="146"/>
                  <a:pt x="1187" y="108"/>
                </a:cubicBezTo>
                <a:cubicBezTo>
                  <a:pt x="1162" y="72"/>
                  <a:pt x="1179" y="55"/>
                  <a:pt x="1160" y="13"/>
                </a:cubicBezTo>
                <a:cubicBezTo>
                  <a:pt x="1157" y="6"/>
                  <a:pt x="1146" y="8"/>
                  <a:pt x="1139" y="7"/>
                </a:cubicBezTo>
                <a:cubicBezTo>
                  <a:pt x="1114" y="4"/>
                  <a:pt x="1090" y="2"/>
                  <a:pt x="1065" y="0"/>
                </a:cubicBezTo>
                <a:cubicBezTo>
                  <a:pt x="1054" y="4"/>
                  <a:pt x="1040" y="5"/>
                  <a:pt x="1031" y="13"/>
                </a:cubicBezTo>
                <a:cubicBezTo>
                  <a:pt x="1022" y="21"/>
                  <a:pt x="1015" y="68"/>
                  <a:pt x="1011" y="81"/>
                </a:cubicBezTo>
                <a:cubicBezTo>
                  <a:pt x="1024" y="194"/>
                  <a:pt x="1034" y="168"/>
                  <a:pt x="902" y="176"/>
                </a:cubicBezTo>
                <a:cubicBezTo>
                  <a:pt x="860" y="191"/>
                  <a:pt x="817" y="197"/>
                  <a:pt x="773" y="203"/>
                </a:cubicBezTo>
                <a:cubicBezTo>
                  <a:pt x="740" y="248"/>
                  <a:pt x="723" y="295"/>
                  <a:pt x="699" y="345"/>
                </a:cubicBezTo>
                <a:cubicBezTo>
                  <a:pt x="689" y="394"/>
                  <a:pt x="655" y="449"/>
                  <a:pt x="631" y="494"/>
                </a:cubicBezTo>
                <a:cubicBezTo>
                  <a:pt x="682" y="534"/>
                  <a:pt x="635" y="502"/>
                  <a:pt x="679" y="522"/>
                </a:cubicBezTo>
                <a:cubicBezTo>
                  <a:pt x="697" y="530"/>
                  <a:pt x="733" y="549"/>
                  <a:pt x="733" y="549"/>
                </a:cubicBezTo>
                <a:cubicBezTo>
                  <a:pt x="757" y="600"/>
                  <a:pt x="732" y="555"/>
                  <a:pt x="767" y="596"/>
                </a:cubicBezTo>
                <a:cubicBezTo>
                  <a:pt x="783" y="614"/>
                  <a:pt x="787" y="637"/>
                  <a:pt x="801" y="657"/>
                </a:cubicBezTo>
                <a:cubicBezTo>
                  <a:pt x="814" y="702"/>
                  <a:pt x="757" y="774"/>
                  <a:pt x="719" y="793"/>
                </a:cubicBezTo>
                <a:cubicBezTo>
                  <a:pt x="684" y="810"/>
                  <a:pt x="642" y="803"/>
                  <a:pt x="604" y="806"/>
                </a:cubicBezTo>
                <a:cubicBezTo>
                  <a:pt x="548" y="822"/>
                  <a:pt x="522" y="827"/>
                  <a:pt x="482" y="867"/>
                </a:cubicBezTo>
                <a:cubicBezTo>
                  <a:pt x="474" y="889"/>
                  <a:pt x="463" y="906"/>
                  <a:pt x="455" y="928"/>
                </a:cubicBezTo>
                <a:cubicBezTo>
                  <a:pt x="462" y="975"/>
                  <a:pt x="469" y="1005"/>
                  <a:pt x="496" y="1043"/>
                </a:cubicBezTo>
                <a:cubicBezTo>
                  <a:pt x="511" y="1097"/>
                  <a:pt x="513" y="1154"/>
                  <a:pt x="489" y="1206"/>
                </a:cubicBezTo>
                <a:cubicBezTo>
                  <a:pt x="481" y="1224"/>
                  <a:pt x="471" y="1242"/>
                  <a:pt x="462" y="1260"/>
                </a:cubicBezTo>
                <a:cubicBezTo>
                  <a:pt x="457" y="1269"/>
                  <a:pt x="448" y="1287"/>
                  <a:pt x="448" y="1287"/>
                </a:cubicBezTo>
                <a:cubicBezTo>
                  <a:pt x="429" y="1377"/>
                  <a:pt x="408" y="1423"/>
                  <a:pt x="367" y="1504"/>
                </a:cubicBezTo>
                <a:cubicBezTo>
                  <a:pt x="342" y="1554"/>
                  <a:pt x="369" y="1545"/>
                  <a:pt x="313" y="1565"/>
                </a:cubicBezTo>
                <a:cubicBezTo>
                  <a:pt x="258" y="1551"/>
                  <a:pt x="198" y="1570"/>
                  <a:pt x="150" y="1599"/>
                </a:cubicBezTo>
                <a:cubicBezTo>
                  <a:pt x="78" y="1643"/>
                  <a:pt x="130" y="1626"/>
                  <a:pt x="76" y="1640"/>
                </a:cubicBezTo>
                <a:cubicBezTo>
                  <a:pt x="53" y="1654"/>
                  <a:pt x="34" y="1668"/>
                  <a:pt x="15" y="1687"/>
                </a:cubicBezTo>
                <a:cubicBezTo>
                  <a:pt x="0" y="1745"/>
                  <a:pt x="21" y="1720"/>
                  <a:pt x="42" y="1775"/>
                </a:cubicBezTo>
                <a:cubicBezTo>
                  <a:pt x="46" y="1786"/>
                  <a:pt x="48" y="1799"/>
                  <a:pt x="55" y="1809"/>
                </a:cubicBezTo>
                <a:cubicBezTo>
                  <a:pt x="64" y="1821"/>
                  <a:pt x="83" y="1825"/>
                  <a:pt x="96" y="1829"/>
                </a:cubicBezTo>
                <a:cubicBezTo>
                  <a:pt x="168" y="1880"/>
                  <a:pt x="57" y="1797"/>
                  <a:pt x="130" y="1870"/>
                </a:cubicBezTo>
                <a:cubicBezTo>
                  <a:pt x="145" y="1885"/>
                  <a:pt x="167" y="1891"/>
                  <a:pt x="184" y="1904"/>
                </a:cubicBezTo>
                <a:cubicBezTo>
                  <a:pt x="188" y="1911"/>
                  <a:pt x="192" y="1918"/>
                  <a:pt x="197" y="1924"/>
                </a:cubicBezTo>
                <a:cubicBezTo>
                  <a:pt x="206" y="1934"/>
                  <a:pt x="218" y="1940"/>
                  <a:pt x="225" y="1951"/>
                </a:cubicBezTo>
                <a:cubicBezTo>
                  <a:pt x="235" y="1965"/>
                  <a:pt x="237" y="1984"/>
                  <a:pt x="245" y="1999"/>
                </a:cubicBezTo>
                <a:cubicBezTo>
                  <a:pt x="251" y="2030"/>
                  <a:pt x="247" y="2064"/>
                  <a:pt x="258" y="2094"/>
                </a:cubicBezTo>
                <a:cubicBezTo>
                  <a:pt x="261" y="2102"/>
                  <a:pt x="272" y="2102"/>
                  <a:pt x="279" y="2107"/>
                </a:cubicBezTo>
                <a:cubicBezTo>
                  <a:pt x="337" y="2147"/>
                  <a:pt x="306" y="2134"/>
                  <a:pt x="347" y="2148"/>
                </a:cubicBezTo>
                <a:cubicBezTo>
                  <a:pt x="365" y="2163"/>
                  <a:pt x="390" y="2174"/>
                  <a:pt x="401" y="2195"/>
                </a:cubicBezTo>
                <a:cubicBezTo>
                  <a:pt x="415" y="2224"/>
                  <a:pt x="412" y="2262"/>
                  <a:pt x="428" y="2290"/>
                </a:cubicBezTo>
                <a:cubicBezTo>
                  <a:pt x="451" y="2329"/>
                  <a:pt x="481" y="2357"/>
                  <a:pt x="516" y="2385"/>
                </a:cubicBezTo>
                <a:cubicBezTo>
                  <a:pt x="526" y="2425"/>
                  <a:pt x="534" y="2437"/>
                  <a:pt x="509" y="2473"/>
                </a:cubicBezTo>
                <a:cubicBezTo>
                  <a:pt x="518" y="2528"/>
                  <a:pt x="550" y="2564"/>
                  <a:pt x="597" y="2595"/>
                </a:cubicBezTo>
                <a:cubicBezTo>
                  <a:pt x="620" y="2663"/>
                  <a:pt x="651" y="2716"/>
                  <a:pt x="712" y="2758"/>
                </a:cubicBezTo>
                <a:cubicBezTo>
                  <a:pt x="731" y="2812"/>
                  <a:pt x="704" y="2742"/>
                  <a:pt x="733" y="2798"/>
                </a:cubicBezTo>
                <a:cubicBezTo>
                  <a:pt x="739" y="2810"/>
                  <a:pt x="741" y="2826"/>
                  <a:pt x="746" y="2839"/>
                </a:cubicBezTo>
                <a:cubicBezTo>
                  <a:pt x="759" y="2871"/>
                  <a:pt x="786" y="2902"/>
                  <a:pt x="814" y="2920"/>
                </a:cubicBezTo>
                <a:cubicBezTo>
                  <a:pt x="924" y="2914"/>
                  <a:pt x="929" y="2936"/>
                  <a:pt x="956" y="2846"/>
                </a:cubicBezTo>
                <a:cubicBezTo>
                  <a:pt x="962" y="2781"/>
                  <a:pt x="953" y="2669"/>
                  <a:pt x="1031" y="2649"/>
                </a:cubicBezTo>
                <a:cubicBezTo>
                  <a:pt x="1070" y="2626"/>
                  <a:pt x="1116" y="2594"/>
                  <a:pt x="1160" y="2582"/>
                </a:cubicBezTo>
                <a:cubicBezTo>
                  <a:pt x="1211" y="2607"/>
                  <a:pt x="1264" y="2592"/>
                  <a:pt x="1316" y="2575"/>
                </a:cubicBezTo>
                <a:cubicBezTo>
                  <a:pt x="1375" y="2580"/>
                  <a:pt x="1434" y="2583"/>
                  <a:pt x="1492" y="2595"/>
                </a:cubicBezTo>
                <a:cubicBezTo>
                  <a:pt x="1497" y="2608"/>
                  <a:pt x="1513" y="2663"/>
                  <a:pt x="1519" y="2670"/>
                </a:cubicBezTo>
                <a:cubicBezTo>
                  <a:pt x="1528" y="2681"/>
                  <a:pt x="1546" y="2678"/>
                  <a:pt x="1560" y="2683"/>
                </a:cubicBezTo>
                <a:cubicBezTo>
                  <a:pt x="1604" y="2713"/>
                  <a:pt x="1643" y="2725"/>
                  <a:pt x="1695" y="2737"/>
                </a:cubicBezTo>
                <a:cubicBezTo>
                  <a:pt x="1729" y="2735"/>
                  <a:pt x="1764" y="2738"/>
                  <a:pt x="1797" y="2731"/>
                </a:cubicBezTo>
                <a:cubicBezTo>
                  <a:pt x="1820" y="2726"/>
                  <a:pt x="1839" y="2660"/>
                  <a:pt x="1851" y="2643"/>
                </a:cubicBezTo>
                <a:cubicBezTo>
                  <a:pt x="1862" y="2592"/>
                  <a:pt x="1850" y="2549"/>
                  <a:pt x="1837" y="2500"/>
                </a:cubicBezTo>
                <a:cubicBezTo>
                  <a:pt x="1842" y="2475"/>
                  <a:pt x="1842" y="2449"/>
                  <a:pt x="1851" y="2426"/>
                </a:cubicBezTo>
                <a:cubicBezTo>
                  <a:pt x="1856" y="2412"/>
                  <a:pt x="1915" y="2377"/>
                  <a:pt x="1932" y="2372"/>
                </a:cubicBezTo>
                <a:cubicBezTo>
                  <a:pt x="1971" y="2345"/>
                  <a:pt x="2000" y="2331"/>
                  <a:pt x="2041" y="2311"/>
                </a:cubicBezTo>
                <a:cubicBezTo>
                  <a:pt x="2061" y="2313"/>
                  <a:pt x="2082" y="2312"/>
                  <a:pt x="2102" y="2317"/>
                </a:cubicBezTo>
                <a:cubicBezTo>
                  <a:pt x="2130" y="2324"/>
                  <a:pt x="2153" y="2353"/>
                  <a:pt x="2183" y="2358"/>
                </a:cubicBezTo>
                <a:cubicBezTo>
                  <a:pt x="2206" y="2362"/>
                  <a:pt x="2228" y="2363"/>
                  <a:pt x="2251" y="2365"/>
                </a:cubicBezTo>
                <a:cubicBezTo>
                  <a:pt x="2270" y="2395"/>
                  <a:pt x="2256" y="2385"/>
                  <a:pt x="2298" y="2385"/>
                </a:cubicBezTo>
                <a:cubicBezTo>
                  <a:pt x="2298" y="2385"/>
                  <a:pt x="2305" y="2392"/>
                  <a:pt x="2305" y="2392"/>
                </a:cubicBezTo>
                <a:close/>
              </a:path>
            </a:pathLst>
          </a:custGeom>
          <a:noFill/>
          <a:ln w="57150" cap="flat" cmpd="sng">
            <a:solidFill>
              <a:srgbClr val="66FF33"/>
            </a:solidFill>
            <a:prstDash val="solid"/>
            <a:round/>
            <a:headEnd/>
            <a:tailEnd/>
          </a:ln>
          <a:effectLst/>
        </p:spPr>
        <p:txBody>
          <a:bodyPr anchor="ctr"/>
          <a:lstStyle/>
          <a:p>
            <a:pPr>
              <a:defRPr/>
            </a:pPr>
            <a:endParaRPr lang="it-IT">
              <a:latin typeface="Calibri" pitchFamily="34" charset="0"/>
            </a:endParaRPr>
          </a:p>
        </p:txBody>
      </p:sp>
      <p:sp>
        <p:nvSpPr>
          <p:cNvPr id="797717" name="Text Box 21"/>
          <p:cNvSpPr txBox="1">
            <a:spLocks noChangeArrowheads="1"/>
          </p:cNvSpPr>
          <p:nvPr/>
        </p:nvSpPr>
        <p:spPr bwMode="auto">
          <a:xfrm>
            <a:off x="346075" y="2871788"/>
            <a:ext cx="3365500" cy="3797963"/>
          </a:xfrm>
          <a:prstGeom prst="rect">
            <a:avLst/>
          </a:prstGeom>
          <a:noFill/>
          <a:ln w="9525" algn="ctr">
            <a:noFill/>
            <a:miter lim="800000"/>
            <a:headEnd/>
            <a:tailEnd/>
          </a:ln>
          <a:effectLst/>
        </p:spPr>
        <p:txBody>
          <a:bodyPr wrap="square">
            <a:spAutoFit/>
          </a:bodyPr>
          <a:lstStyle/>
          <a:p>
            <a:pPr>
              <a:lnSpc>
                <a:spcPct val="90000"/>
              </a:lnSpc>
              <a:spcBef>
                <a:spcPct val="50000"/>
              </a:spcBef>
              <a:defRPr/>
            </a:pPr>
            <a:r>
              <a:rPr lang="en-GB" sz="2800" dirty="0">
                <a:solidFill>
                  <a:srgbClr val="FFFF00"/>
                </a:solidFill>
                <a:effectLst>
                  <a:outerShdw blurRad="38100" dist="38100" dir="2700000" algn="tl">
                    <a:srgbClr val="000000"/>
                  </a:outerShdw>
                </a:effectLst>
                <a:latin typeface="Calibri" pitchFamily="34" charset="0"/>
              </a:rPr>
              <a:t>This type of microstructure is called “pyrometamorphic”.</a:t>
            </a:r>
          </a:p>
          <a:p>
            <a:pPr>
              <a:lnSpc>
                <a:spcPct val="90000"/>
              </a:lnSpc>
              <a:spcBef>
                <a:spcPct val="50000"/>
              </a:spcBef>
              <a:defRPr/>
            </a:pPr>
            <a:r>
              <a:rPr lang="en-GB" sz="2800" dirty="0">
                <a:solidFill>
                  <a:schemeClr val="bg1"/>
                </a:solidFill>
                <a:effectLst>
                  <a:outerShdw blurRad="38100" dist="38100" dir="2700000" algn="tl">
                    <a:srgbClr val="000000"/>
                  </a:outerShdw>
                </a:effectLst>
                <a:latin typeface="Calibri" pitchFamily="34" charset="0"/>
              </a:rPr>
              <a:t>Cpx is nearly completely transformed to brown glass, spinel and euhedral olivine.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97706">
                                            <p:txEl>
                                              <p:pRg st="0" end="0"/>
                                            </p:txEl>
                                          </p:spTgt>
                                        </p:tgtEl>
                                        <p:attrNameLst>
                                          <p:attrName>style.visibility</p:attrName>
                                        </p:attrNameLst>
                                      </p:cBhvr>
                                      <p:to>
                                        <p:strVal val="visible"/>
                                      </p:to>
                                    </p:set>
                                    <p:animEffect transition="in" filter="fade">
                                      <p:cBhvr>
                                        <p:cTn id="7" dur="500"/>
                                        <p:tgtEl>
                                          <p:spTgt spid="797706">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97705"/>
                                        </p:tgtEl>
                                        <p:attrNameLst>
                                          <p:attrName>style.visibility</p:attrName>
                                        </p:attrNameLst>
                                      </p:cBhvr>
                                      <p:to>
                                        <p:strVal val="visible"/>
                                      </p:to>
                                    </p:set>
                                    <p:animEffect transition="in" filter="fade">
                                      <p:cBhvr>
                                        <p:cTn id="11" dur="500"/>
                                        <p:tgtEl>
                                          <p:spTgt spid="79770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97717">
                                            <p:txEl>
                                              <p:pRg st="0" end="0"/>
                                            </p:txEl>
                                          </p:spTgt>
                                        </p:tgtEl>
                                        <p:attrNameLst>
                                          <p:attrName>style.visibility</p:attrName>
                                        </p:attrNameLst>
                                      </p:cBhvr>
                                      <p:to>
                                        <p:strVal val="visible"/>
                                      </p:to>
                                    </p:set>
                                    <p:animEffect transition="in" filter="fade">
                                      <p:cBhvr>
                                        <p:cTn id="16" dur="500"/>
                                        <p:tgtEl>
                                          <p:spTgt spid="79771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97717">
                                            <p:txEl>
                                              <p:pRg st="1" end="1"/>
                                            </p:txEl>
                                          </p:spTgt>
                                        </p:tgtEl>
                                        <p:attrNameLst>
                                          <p:attrName>style.visibility</p:attrName>
                                        </p:attrNameLst>
                                      </p:cBhvr>
                                      <p:to>
                                        <p:strVal val="visible"/>
                                      </p:to>
                                    </p:set>
                                    <p:animEffect transition="in" filter="fade">
                                      <p:cBhvr>
                                        <p:cTn id="21" dur="500"/>
                                        <p:tgtEl>
                                          <p:spTgt spid="797717">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97707"/>
                                        </p:tgtEl>
                                        <p:attrNameLst>
                                          <p:attrName>style.visibility</p:attrName>
                                        </p:attrNameLst>
                                      </p:cBhvr>
                                      <p:to>
                                        <p:strVal val="visible"/>
                                      </p:to>
                                    </p:set>
                                    <p:animEffect transition="in" filter="fade">
                                      <p:cBhvr>
                                        <p:cTn id="26" dur="500"/>
                                        <p:tgtEl>
                                          <p:spTgt spid="79770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797709"/>
                                        </p:tgtEl>
                                        <p:attrNameLst>
                                          <p:attrName>style.visibility</p:attrName>
                                        </p:attrNameLst>
                                      </p:cBhvr>
                                      <p:to>
                                        <p:strVal val="visible"/>
                                      </p:to>
                                    </p:set>
                                    <p:animEffect transition="in" filter="fade">
                                      <p:cBhvr>
                                        <p:cTn id="29" dur="500"/>
                                        <p:tgtEl>
                                          <p:spTgt spid="79770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797710"/>
                                        </p:tgtEl>
                                        <p:attrNameLst>
                                          <p:attrName>style.visibility</p:attrName>
                                        </p:attrNameLst>
                                      </p:cBhvr>
                                      <p:to>
                                        <p:strVal val="visible"/>
                                      </p:to>
                                    </p:set>
                                    <p:animEffect transition="in" filter="fade">
                                      <p:cBhvr>
                                        <p:cTn id="32" dur="500"/>
                                        <p:tgtEl>
                                          <p:spTgt spid="79771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797711"/>
                                        </p:tgtEl>
                                        <p:attrNameLst>
                                          <p:attrName>style.visibility</p:attrName>
                                        </p:attrNameLst>
                                      </p:cBhvr>
                                      <p:to>
                                        <p:strVal val="visible"/>
                                      </p:to>
                                    </p:set>
                                    <p:animEffect transition="in" filter="fade">
                                      <p:cBhvr>
                                        <p:cTn id="35" dur="500"/>
                                        <p:tgtEl>
                                          <p:spTgt spid="79771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797712"/>
                                        </p:tgtEl>
                                        <p:attrNameLst>
                                          <p:attrName>style.visibility</p:attrName>
                                        </p:attrNameLst>
                                      </p:cBhvr>
                                      <p:to>
                                        <p:strVal val="visible"/>
                                      </p:to>
                                    </p:set>
                                    <p:animEffect transition="in" filter="fade">
                                      <p:cBhvr>
                                        <p:cTn id="38" dur="500"/>
                                        <p:tgtEl>
                                          <p:spTgt spid="797712"/>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797713"/>
                                        </p:tgtEl>
                                        <p:attrNameLst>
                                          <p:attrName>style.visibility</p:attrName>
                                        </p:attrNameLst>
                                      </p:cBhvr>
                                      <p:to>
                                        <p:strVal val="visible"/>
                                      </p:to>
                                    </p:set>
                                    <p:animEffect transition="in" filter="fade">
                                      <p:cBhvr>
                                        <p:cTn id="41" dur="500"/>
                                        <p:tgtEl>
                                          <p:spTgt spid="79771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797714"/>
                                        </p:tgtEl>
                                        <p:attrNameLst>
                                          <p:attrName>style.visibility</p:attrName>
                                        </p:attrNameLst>
                                      </p:cBhvr>
                                      <p:to>
                                        <p:strVal val="visible"/>
                                      </p:to>
                                    </p:set>
                                    <p:animEffect transition="in" filter="fade">
                                      <p:cBhvr>
                                        <p:cTn id="46" dur="500"/>
                                        <p:tgtEl>
                                          <p:spTgt spid="797714"/>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797715"/>
                                        </p:tgtEl>
                                        <p:attrNameLst>
                                          <p:attrName>style.visibility</p:attrName>
                                        </p:attrNameLst>
                                      </p:cBhvr>
                                      <p:to>
                                        <p:strVal val="visible"/>
                                      </p:to>
                                    </p:set>
                                    <p:animEffect transition="in" filter="fade">
                                      <p:cBhvr>
                                        <p:cTn id="49" dur="500"/>
                                        <p:tgtEl>
                                          <p:spTgt spid="797715"/>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797708"/>
                                        </p:tgtEl>
                                        <p:attrNameLst>
                                          <p:attrName>style.visibility</p:attrName>
                                        </p:attrNameLst>
                                      </p:cBhvr>
                                      <p:to>
                                        <p:strVal val="visible"/>
                                      </p:to>
                                    </p:set>
                                    <p:animEffect transition="in" filter="fade">
                                      <p:cBhvr>
                                        <p:cTn id="54" dur="500"/>
                                        <p:tgtEl>
                                          <p:spTgt spid="797708"/>
                                        </p:tgtEl>
                                      </p:cBhvr>
                                    </p:animEffect>
                                  </p:childTnLst>
                                </p:cTn>
                              </p:par>
                            </p:childTnLst>
                          </p:cTn>
                        </p:par>
                        <p:par>
                          <p:cTn id="55" fill="hold">
                            <p:stCondLst>
                              <p:cond delay="500"/>
                            </p:stCondLst>
                            <p:childTnLst>
                              <p:par>
                                <p:cTn id="56" presetID="22" presetClass="entr" presetSubtype="2" fill="hold" grpId="0" nodeType="afterEffect">
                                  <p:stCondLst>
                                    <p:cond delay="0"/>
                                  </p:stCondLst>
                                  <p:childTnLst>
                                    <p:set>
                                      <p:cBhvr>
                                        <p:cTn id="57" dur="1" fill="hold">
                                          <p:stCondLst>
                                            <p:cond delay="0"/>
                                          </p:stCondLst>
                                        </p:cTn>
                                        <p:tgtEl>
                                          <p:spTgt spid="797716"/>
                                        </p:tgtEl>
                                        <p:attrNameLst>
                                          <p:attrName>style.visibility</p:attrName>
                                        </p:attrNameLst>
                                      </p:cBhvr>
                                      <p:to>
                                        <p:strVal val="visible"/>
                                      </p:to>
                                    </p:set>
                                    <p:animEffect transition="in" filter="wipe(right)">
                                      <p:cBhvr>
                                        <p:cTn id="58" dur="2000"/>
                                        <p:tgtEl>
                                          <p:spTgt spid="7977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7706" grpId="0" build="p"/>
      <p:bldP spid="797707" grpId="0"/>
      <p:bldP spid="797708" grpId="0"/>
      <p:bldP spid="797709" grpId="0"/>
      <p:bldP spid="797710" grpId="0"/>
      <p:bldP spid="797711" grpId="0"/>
      <p:bldP spid="797712" grpId="0"/>
      <p:bldP spid="797713" grpId="0"/>
      <p:bldP spid="797714" grpId="0"/>
      <p:bldP spid="797715" grpId="0"/>
      <p:bldP spid="797716" grpId="0" animBg="1"/>
      <p:bldP spid="797717"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9138" name="Text Box 2"/>
          <p:cNvSpPr txBox="1">
            <a:spLocks noChangeArrowheads="1"/>
          </p:cNvSpPr>
          <p:nvPr/>
        </p:nvSpPr>
        <p:spPr bwMode="auto">
          <a:xfrm>
            <a:off x="346841" y="704850"/>
            <a:ext cx="8450318" cy="5078413"/>
          </a:xfrm>
          <a:prstGeom prst="rect">
            <a:avLst/>
          </a:prstGeom>
          <a:noFill/>
          <a:ln w="9525">
            <a:noFill/>
            <a:miter lim="800000"/>
            <a:headEnd/>
            <a:tailEnd/>
          </a:ln>
          <a:effectLst/>
        </p:spPr>
        <p:txBody>
          <a:bodyPr wrap="square">
            <a:spAutoFit/>
          </a:bodyPr>
          <a:lstStyle/>
          <a:p>
            <a:pPr>
              <a:lnSpc>
                <a:spcPct val="110000"/>
              </a:lnSpc>
              <a:defRPr/>
            </a:pP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The </a:t>
            </a:r>
            <a:r>
              <a:rPr lang="en-GB" sz="2800" u="sng" dirty="0" smtClean="0">
                <a:solidFill>
                  <a:srgbClr val="FFFF00"/>
                </a:solidFill>
                <a:effectLst>
                  <a:outerShdw blurRad="38100" dist="38100" dir="2700000" algn="tl">
                    <a:srgbClr val="000000"/>
                  </a:outerShdw>
                </a:effectLst>
                <a:latin typeface="Calibri" pitchFamily="34" charset="0"/>
                <a:sym typeface="Wingdings" pitchFamily="2" charset="2"/>
              </a:rPr>
              <a:t>few things</a:t>
            </a: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 we know about the mechanisms acting in the upper mantle come from </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experimental petrology</a:t>
            </a: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 and </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observation of natural phenomena.</a:t>
            </a:r>
          </a:p>
          <a:p>
            <a:pPr>
              <a:lnSpc>
                <a:spcPct val="110000"/>
              </a:lnSpc>
              <a:defRPr/>
            </a:pPr>
            <a:endParaRPr lang="en-GB" sz="900" dirty="0" smtClean="0">
              <a:solidFill>
                <a:srgbClr val="FFFF00"/>
              </a:solidFill>
              <a:effectLst>
                <a:outerShdw blurRad="38100" dist="38100" dir="2700000" algn="tl">
                  <a:srgbClr val="000000"/>
                </a:outerShdw>
              </a:effectLst>
              <a:latin typeface="Calibri" pitchFamily="34" charset="0"/>
              <a:sym typeface="Wingdings" pitchFamily="2" charset="2"/>
            </a:endParaRPr>
          </a:p>
          <a:p>
            <a:pPr algn="ctr">
              <a:lnSpc>
                <a:spcPct val="110000"/>
              </a:lnSpc>
              <a:defRPr/>
            </a:pPr>
            <a:r>
              <a:rPr lang="en-GB" sz="3600" b="1" dirty="0" smtClean="0">
                <a:solidFill>
                  <a:srgbClr val="FFFF00"/>
                </a:solidFill>
                <a:effectLst>
                  <a:outerShdw blurRad="38100" dist="38100" dir="2700000" algn="tl">
                    <a:srgbClr val="000000"/>
                  </a:outerShdw>
                </a:effectLst>
                <a:latin typeface="Calibri" pitchFamily="34" charset="0"/>
                <a:sym typeface="Wingdings" pitchFamily="2" charset="2"/>
              </a:rPr>
              <a:t>A LOT OF PROBLEMS…</a:t>
            </a:r>
          </a:p>
          <a:p>
            <a:pPr>
              <a:lnSpc>
                <a:spcPct val="110000"/>
              </a:lnSpc>
              <a:defRPr/>
            </a:pPr>
            <a:endParaRPr lang="en-GB" sz="1200" b="1" dirty="0" smtClean="0">
              <a:solidFill>
                <a:srgbClr val="FFFF00"/>
              </a:solidFill>
              <a:effectLst>
                <a:outerShdw blurRad="38100" dist="38100" dir="2700000" algn="tl">
                  <a:srgbClr val="000000"/>
                </a:outerShdw>
              </a:effectLst>
              <a:latin typeface="Calibri" pitchFamily="34" charset="0"/>
              <a:sym typeface="Wingdings" pitchFamily="2" charset="2"/>
            </a:endParaRPr>
          </a:p>
          <a:p>
            <a:pPr>
              <a:lnSpc>
                <a:spcPct val="110000"/>
              </a:lnSpc>
              <a:defRPr/>
            </a:pP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The main problem is that from these four different approaches the results obtained are very different.</a:t>
            </a:r>
          </a:p>
          <a:p>
            <a:pPr>
              <a:lnSpc>
                <a:spcPct val="110000"/>
              </a:lnSpc>
              <a:defRPr/>
            </a:pPr>
            <a:endParaRPr lang="en-GB" sz="2800" dirty="0" smtClean="0">
              <a:solidFill>
                <a:schemeClr val="bg1"/>
              </a:solidFill>
              <a:effectLst>
                <a:outerShdw blurRad="38100" dist="38100" dir="2700000" algn="tl">
                  <a:srgbClr val="000000"/>
                </a:outerShdw>
              </a:effectLst>
              <a:latin typeface="Calibri" pitchFamily="34" charset="0"/>
              <a:sym typeface="Wingdings" pitchFamily="2" charset="2"/>
            </a:endParaRPr>
          </a:p>
          <a:p>
            <a:pPr algn="ctr">
              <a:lnSpc>
                <a:spcPct val="110000"/>
              </a:lnSpc>
              <a:defRPr/>
            </a:pPr>
            <a:r>
              <a:rPr lang="en-GB" sz="3600" dirty="0" smtClean="0">
                <a:solidFill>
                  <a:srgbClr val="FFFF00"/>
                </a:solidFill>
                <a:effectLst>
                  <a:outerShdw blurRad="38100" dist="38100" dir="2700000" algn="tl">
                    <a:srgbClr val="000000"/>
                  </a:outerShdw>
                </a:effectLst>
                <a:latin typeface="Calibri" pitchFamily="34" charset="0"/>
                <a:sym typeface="Wingdings" pitchFamily="2" charset="2"/>
              </a:rPr>
              <a:t>In some cases the results are</a:t>
            </a:r>
          </a:p>
          <a:p>
            <a:pPr algn="ctr">
              <a:lnSpc>
                <a:spcPct val="110000"/>
              </a:lnSpc>
              <a:defRPr/>
            </a:pPr>
            <a:r>
              <a:rPr lang="en-GB" sz="3600" dirty="0" smtClean="0">
                <a:solidFill>
                  <a:schemeClr val="bg1"/>
                </a:solidFill>
                <a:effectLst>
                  <a:outerShdw blurRad="38100" dist="38100" dir="2700000" algn="tl">
                    <a:srgbClr val="000000"/>
                  </a:outerShdw>
                </a:effectLst>
                <a:latin typeface="Calibri" pitchFamily="34" charset="0"/>
                <a:sym typeface="Wingdings" pitchFamily="2" charset="2"/>
              </a:rPr>
              <a:t>COMPLETELY DIFFERENT</a:t>
            </a:r>
            <a:endParaRPr lang="en-GB" sz="3600" dirty="0">
              <a:solidFill>
                <a:srgbClr val="FFFF00"/>
              </a:solidFill>
              <a:effectLst>
                <a:outerShdw blurRad="38100" dist="38100" dir="2700000" algn="tl">
                  <a:srgbClr val="000000"/>
                </a:outerShdw>
              </a:effectLst>
              <a:latin typeface="Calibri" pitchFamily="34" charset="0"/>
              <a:sym typeface="Wingdings" pitchFamily="2" charset="2"/>
            </a:endParaRPr>
          </a:p>
        </p:txBody>
      </p:sp>
      <p:sp>
        <p:nvSpPr>
          <p:cNvPr id="859139" name="Text Box 3"/>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en-GB" sz="3200" smtClean="0">
                <a:solidFill>
                  <a:schemeClr val="bg1"/>
                </a:solidFill>
                <a:effectLst>
                  <a:outerShdw blurRad="38100" dist="38100" dir="2700000" algn="tl">
                    <a:srgbClr val="000000"/>
                  </a:outerShdw>
                </a:effectLst>
                <a:latin typeface="Calibri" pitchFamily="34" charset="0"/>
              </a:rPr>
              <a:t>What</a:t>
            </a:r>
            <a:r>
              <a:rPr lang="en-GB" sz="3000" smtClean="0">
                <a:solidFill>
                  <a:schemeClr val="bg1"/>
                </a:solidFill>
                <a:effectLst>
                  <a:outerShdw blurRad="38100" dist="38100" dir="2700000" algn="tl">
                    <a:srgbClr val="000000"/>
                  </a:outerShdw>
                </a:effectLst>
                <a:latin typeface="Calibri" pitchFamily="34" charset="0"/>
              </a:rPr>
              <a:t> </a:t>
            </a:r>
            <a:r>
              <a:rPr lang="en-GB" sz="3200" smtClean="0">
                <a:solidFill>
                  <a:schemeClr val="bg1"/>
                </a:solidFill>
                <a:effectLst>
                  <a:outerShdw blurRad="38100" dist="38100" dir="2700000" algn="tl">
                    <a:srgbClr val="000000"/>
                  </a:outerShdw>
                </a:effectLst>
                <a:latin typeface="Calibri" pitchFamily="34" charset="0"/>
              </a:rPr>
              <a:t>we</a:t>
            </a:r>
            <a:r>
              <a:rPr lang="en-GB" sz="3000" smtClean="0">
                <a:solidFill>
                  <a:schemeClr val="bg1"/>
                </a:solidFill>
                <a:effectLst>
                  <a:outerShdw blurRad="38100" dist="38100" dir="2700000" algn="tl">
                    <a:srgbClr val="000000"/>
                  </a:outerShdw>
                </a:effectLst>
                <a:latin typeface="Calibri" pitchFamily="34" charset="0"/>
              </a:rPr>
              <a:t> </a:t>
            </a:r>
            <a:r>
              <a:rPr lang="en-GB" sz="3200" smtClean="0">
                <a:solidFill>
                  <a:schemeClr val="bg1"/>
                </a:solidFill>
                <a:effectLst>
                  <a:outerShdw blurRad="38100" dist="38100" dir="2700000" algn="tl">
                    <a:srgbClr val="000000"/>
                  </a:outerShdw>
                </a:effectLst>
                <a:latin typeface="Calibri" pitchFamily="34" charset="0"/>
              </a:rPr>
              <a:t>think</a:t>
            </a:r>
            <a:r>
              <a:rPr lang="en-GB" sz="3000" smtClean="0">
                <a:solidFill>
                  <a:schemeClr val="bg1"/>
                </a:solidFill>
                <a:effectLst>
                  <a:outerShdw blurRad="38100" dist="38100" dir="2700000" algn="tl">
                    <a:srgbClr val="000000"/>
                  </a:outerShdw>
                </a:effectLst>
                <a:latin typeface="Calibri" pitchFamily="34" charset="0"/>
              </a:rPr>
              <a:t> </a:t>
            </a:r>
            <a:r>
              <a:rPr lang="en-GB" sz="3200" smtClean="0">
                <a:solidFill>
                  <a:schemeClr val="bg1"/>
                </a:solidFill>
                <a:effectLst>
                  <a:outerShdw blurRad="38100" dist="38100" dir="2700000" algn="tl">
                    <a:srgbClr val="000000"/>
                  </a:outerShdw>
                </a:effectLst>
                <a:latin typeface="Calibri" pitchFamily="34" charset="0"/>
              </a:rPr>
              <a:t>we</a:t>
            </a:r>
            <a:r>
              <a:rPr lang="en-GB" sz="3000" smtClean="0">
                <a:solidFill>
                  <a:schemeClr val="bg1"/>
                </a:solidFill>
                <a:effectLst>
                  <a:outerShdw blurRad="38100" dist="38100" dir="2700000" algn="tl">
                    <a:srgbClr val="000000"/>
                  </a:outerShdw>
                </a:effectLst>
                <a:latin typeface="Calibri" pitchFamily="34" charset="0"/>
              </a:rPr>
              <a:t> </a:t>
            </a:r>
            <a:r>
              <a:rPr lang="en-GB" sz="3200" smtClean="0">
                <a:solidFill>
                  <a:schemeClr val="bg1"/>
                </a:solidFill>
                <a:effectLst>
                  <a:outerShdw blurRad="38100" dist="38100" dir="2700000" algn="tl">
                    <a:srgbClr val="000000"/>
                  </a:outerShdw>
                </a:effectLst>
                <a:latin typeface="Calibri" pitchFamily="34" charset="0"/>
              </a:rPr>
              <a:t>know</a:t>
            </a:r>
            <a:r>
              <a:rPr lang="en-GB" sz="3000" smtClean="0">
                <a:solidFill>
                  <a:schemeClr val="bg1"/>
                </a:solidFill>
                <a:effectLst>
                  <a:outerShdw blurRad="38100" dist="38100" dir="2700000" algn="tl">
                    <a:srgbClr val="000000"/>
                  </a:outerShdw>
                </a:effectLst>
                <a:latin typeface="Calibri" pitchFamily="34" charset="0"/>
              </a:rPr>
              <a:t> </a:t>
            </a:r>
            <a:r>
              <a:rPr lang="en-GB" sz="3200" smtClean="0">
                <a:solidFill>
                  <a:schemeClr val="bg1"/>
                </a:solidFill>
                <a:effectLst>
                  <a:outerShdw blurRad="38100" dist="38100" dir="2700000" algn="tl">
                    <a:srgbClr val="000000"/>
                  </a:outerShdw>
                </a:effectLst>
                <a:latin typeface="Calibri" pitchFamily="34" charset="0"/>
              </a:rPr>
              <a:t>about</a:t>
            </a:r>
            <a:r>
              <a:rPr lang="en-GB" sz="3000" smtClean="0">
                <a:solidFill>
                  <a:schemeClr val="bg1"/>
                </a:solidFill>
                <a:effectLst>
                  <a:outerShdw blurRad="38100" dist="38100" dir="2700000" algn="tl">
                    <a:srgbClr val="000000"/>
                  </a:outerShdw>
                </a:effectLst>
                <a:latin typeface="Calibri" pitchFamily="34" charset="0"/>
              </a:rPr>
              <a:t> </a:t>
            </a:r>
            <a:r>
              <a:rPr lang="en-GB" sz="3200" smtClean="0">
                <a:solidFill>
                  <a:schemeClr val="bg1"/>
                </a:solidFill>
                <a:effectLst>
                  <a:outerShdw blurRad="38100" dist="38100" dir="2700000" algn="tl">
                    <a:srgbClr val="000000"/>
                  </a:outerShdw>
                </a:effectLst>
                <a:latin typeface="Calibri" pitchFamily="34" charset="0"/>
              </a:rPr>
              <a:t>mantle</a:t>
            </a:r>
            <a:r>
              <a:rPr lang="en-GB" sz="3000" smtClean="0">
                <a:solidFill>
                  <a:schemeClr val="bg1"/>
                </a:solidFill>
                <a:effectLst>
                  <a:outerShdw blurRad="38100" dist="38100" dir="2700000" algn="tl">
                    <a:srgbClr val="000000"/>
                  </a:outerShdw>
                </a:effectLst>
                <a:latin typeface="Calibri" pitchFamily="34" charset="0"/>
              </a:rPr>
              <a:t> </a:t>
            </a:r>
            <a:r>
              <a:rPr lang="en-GB" sz="3200" smtClean="0">
                <a:solidFill>
                  <a:schemeClr val="bg1"/>
                </a:solidFill>
                <a:effectLst>
                  <a:outerShdw blurRad="38100" dist="38100" dir="2700000" algn="tl">
                    <a:srgbClr val="000000"/>
                  </a:outerShdw>
                </a:effectLst>
                <a:latin typeface="Calibri" pitchFamily="34" charset="0"/>
              </a:rPr>
              <a:t>processes</a:t>
            </a:r>
            <a:endParaRPr lang="en-GB" sz="3200">
              <a:solidFill>
                <a:schemeClr val="bg1"/>
              </a:solidFill>
              <a:effectLst>
                <a:outerShdw blurRad="38100" dist="38100" dir="2700000" algn="tl">
                  <a:srgbClr val="000000"/>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59138">
                                            <p:txEl>
                                              <p:pRg st="2" end="2"/>
                                            </p:txEl>
                                          </p:spTgt>
                                        </p:tgtEl>
                                        <p:attrNameLst>
                                          <p:attrName>style.visibility</p:attrName>
                                        </p:attrNameLst>
                                      </p:cBhvr>
                                      <p:to>
                                        <p:strVal val="visible"/>
                                      </p:to>
                                    </p:set>
                                    <p:animEffect transition="in" filter="fade">
                                      <p:cBhvr>
                                        <p:cTn id="7" dur="500"/>
                                        <p:tgtEl>
                                          <p:spTgt spid="859138">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59138">
                                            <p:txEl>
                                              <p:pRg st="4" end="4"/>
                                            </p:txEl>
                                          </p:spTgt>
                                        </p:tgtEl>
                                        <p:attrNameLst>
                                          <p:attrName>style.visibility</p:attrName>
                                        </p:attrNameLst>
                                      </p:cBhvr>
                                      <p:to>
                                        <p:strVal val="visible"/>
                                      </p:to>
                                    </p:set>
                                    <p:animEffect transition="in" filter="fade">
                                      <p:cBhvr>
                                        <p:cTn id="12" dur="500"/>
                                        <p:tgtEl>
                                          <p:spTgt spid="859138">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59138">
                                            <p:txEl>
                                              <p:pRg st="6" end="6"/>
                                            </p:txEl>
                                          </p:spTgt>
                                        </p:tgtEl>
                                        <p:attrNameLst>
                                          <p:attrName>style.visibility</p:attrName>
                                        </p:attrNameLst>
                                      </p:cBhvr>
                                      <p:to>
                                        <p:strVal val="visible"/>
                                      </p:to>
                                    </p:set>
                                    <p:animEffect transition="in" filter="fade">
                                      <p:cBhvr>
                                        <p:cTn id="17" dur="500"/>
                                        <p:tgtEl>
                                          <p:spTgt spid="859138">
                                            <p:txEl>
                                              <p:pRg st="6" end="6"/>
                                            </p:txEl>
                                          </p:spTgt>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859138">
                                            <p:txEl>
                                              <p:pRg st="7" end="7"/>
                                            </p:txEl>
                                          </p:spTgt>
                                        </p:tgtEl>
                                        <p:attrNameLst>
                                          <p:attrName>style.visibility</p:attrName>
                                        </p:attrNameLst>
                                      </p:cBhvr>
                                      <p:to>
                                        <p:strVal val="visible"/>
                                      </p:to>
                                    </p:set>
                                    <p:animEffect transition="in" filter="fade">
                                      <p:cBhvr>
                                        <p:cTn id="21" dur="500"/>
                                        <p:tgtEl>
                                          <p:spTgt spid="85913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9138" grpId="0" build="p" autoUpdateAnimBg="0"/>
    </p:bld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61538" name="Rectangle 2"/>
          <p:cNvSpPr>
            <a:spLocks noChangeArrowheads="1"/>
          </p:cNvSpPr>
          <p:nvPr/>
        </p:nvSpPr>
        <p:spPr bwMode="auto">
          <a:xfrm>
            <a:off x="604838" y="6302375"/>
            <a:ext cx="8539162" cy="555625"/>
          </a:xfrm>
          <a:prstGeom prst="rect">
            <a:avLst/>
          </a:prstGeom>
          <a:solidFill>
            <a:schemeClr val="tx1"/>
          </a:solidFill>
          <a:ln w="9525" algn="ctr">
            <a:noFill/>
            <a:miter lim="800000"/>
            <a:headEnd/>
            <a:tailEnd/>
          </a:ln>
          <a:effectLst/>
        </p:spPr>
        <p:txBody>
          <a:bodyPr wrap="none" anchor="ctr"/>
          <a:lstStyle/>
          <a:p>
            <a:pPr>
              <a:defRPr/>
            </a:pPr>
            <a:endParaRPr lang="it-IT">
              <a:latin typeface="Calibri" pitchFamily="34" charset="0"/>
            </a:endParaRPr>
          </a:p>
        </p:txBody>
      </p:sp>
      <p:sp>
        <p:nvSpPr>
          <p:cNvPr id="961539" name="Text Box 3"/>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it-IT" sz="3200">
                <a:solidFill>
                  <a:schemeClr val="bg1"/>
                </a:solidFill>
                <a:effectLst>
                  <a:outerShdw blurRad="38100" dist="38100" dir="2700000" algn="tl">
                    <a:srgbClr val="000000"/>
                  </a:outerShdw>
                </a:effectLst>
                <a:latin typeface="Calibri" pitchFamily="34" charset="0"/>
              </a:rPr>
              <a:t>How a simple mantle melts</a:t>
            </a:r>
          </a:p>
        </p:txBody>
      </p:sp>
      <p:sp>
        <p:nvSpPr>
          <p:cNvPr id="961540" name="Text Box 4"/>
          <p:cNvSpPr txBox="1">
            <a:spLocks noChangeArrowheads="1"/>
          </p:cNvSpPr>
          <p:nvPr/>
        </p:nvSpPr>
        <p:spPr bwMode="auto">
          <a:xfrm>
            <a:off x="0" y="677863"/>
            <a:ext cx="9142413" cy="579437"/>
          </a:xfrm>
          <a:prstGeom prst="rect">
            <a:avLst/>
          </a:prstGeom>
          <a:noFill/>
          <a:ln w="9525" algn="ctr">
            <a:noFill/>
            <a:miter lim="800000"/>
            <a:headEnd/>
            <a:tailEnd/>
          </a:ln>
          <a:effectLst/>
        </p:spPr>
        <p:txBody>
          <a:bodyPr>
            <a:spAutoFit/>
          </a:bodyPr>
          <a:lstStyle/>
          <a:p>
            <a:pPr algn="ctr">
              <a:spcBef>
                <a:spcPct val="50000"/>
              </a:spcBef>
              <a:defRPr/>
            </a:pPr>
            <a:r>
              <a:rPr lang="en-GB" sz="3200">
                <a:solidFill>
                  <a:schemeClr val="bg1"/>
                </a:solidFill>
                <a:effectLst>
                  <a:outerShdw blurRad="38100" dist="38100" dir="2700000" algn="tl">
                    <a:srgbClr val="000000"/>
                  </a:outerShdw>
                </a:effectLst>
                <a:latin typeface="Calibri" pitchFamily="34" charset="0"/>
              </a:rPr>
              <a:t>Polybaric, near-fractional melting of lherzolite</a:t>
            </a:r>
          </a:p>
        </p:txBody>
      </p:sp>
      <p:sp>
        <p:nvSpPr>
          <p:cNvPr id="961541" name="Text Box 5"/>
          <p:cNvSpPr txBox="1">
            <a:spLocks noChangeArrowheads="1"/>
          </p:cNvSpPr>
          <p:nvPr/>
        </p:nvSpPr>
        <p:spPr bwMode="auto">
          <a:xfrm>
            <a:off x="1588" y="1301750"/>
            <a:ext cx="9140825" cy="585788"/>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a:solidFill>
                  <a:srgbClr val="FFFF00"/>
                </a:solidFill>
                <a:effectLst>
                  <a:outerShdw blurRad="38100" dist="38100" dir="2700000" algn="tl">
                    <a:srgbClr val="000000"/>
                  </a:outerShdw>
                </a:effectLst>
                <a:latin typeface="Calibri" pitchFamily="34" charset="0"/>
              </a:rPr>
              <a:t>Some natural examples from Italy</a:t>
            </a:r>
          </a:p>
        </p:txBody>
      </p:sp>
      <p:sp>
        <p:nvSpPr>
          <p:cNvPr id="961543" name="Text Box 7"/>
          <p:cNvSpPr txBox="1">
            <a:spLocks noChangeArrowheads="1"/>
          </p:cNvSpPr>
          <p:nvPr/>
        </p:nvSpPr>
        <p:spPr bwMode="auto">
          <a:xfrm>
            <a:off x="346075" y="2362200"/>
            <a:ext cx="2039938" cy="2973122"/>
          </a:xfrm>
          <a:prstGeom prst="rect">
            <a:avLst/>
          </a:prstGeom>
          <a:noFill/>
          <a:ln w="9525" algn="ctr">
            <a:noFill/>
            <a:miter lim="800000"/>
            <a:headEnd/>
            <a:tailEnd/>
          </a:ln>
          <a:effectLst/>
        </p:spPr>
        <p:txBody>
          <a:bodyPr wrap="square">
            <a:spAutoFit/>
          </a:bodyPr>
          <a:lstStyle/>
          <a:p>
            <a:pPr>
              <a:lnSpc>
                <a:spcPct val="90000"/>
              </a:lnSpc>
              <a:spcBef>
                <a:spcPct val="50000"/>
              </a:spcBef>
              <a:defRPr/>
            </a:pPr>
            <a:r>
              <a:rPr lang="en-GB" sz="2600" dirty="0">
                <a:solidFill>
                  <a:schemeClr val="bg1"/>
                </a:solidFill>
                <a:effectLst>
                  <a:outerShdw blurRad="38100" dist="38100" dir="2700000" algn="tl">
                    <a:srgbClr val="000000"/>
                  </a:outerShdw>
                </a:effectLst>
                <a:latin typeface="Calibri" pitchFamily="34" charset="0"/>
              </a:rPr>
              <a:t>Here olivine is outlined in </a:t>
            </a:r>
            <a:r>
              <a:rPr lang="en-GB" sz="2600" dirty="0">
                <a:solidFill>
                  <a:schemeClr val="tx1"/>
                </a:solidFill>
                <a:effectLst>
                  <a:outerShdw blurRad="38100" dist="38100" dir="2700000" algn="tl">
                    <a:srgbClr val="FFFFFF"/>
                  </a:outerShdw>
                </a:effectLst>
                <a:latin typeface="Calibri" pitchFamily="34" charset="0"/>
              </a:rPr>
              <a:t>black</a:t>
            </a:r>
            <a:r>
              <a:rPr lang="en-GB" sz="2600" dirty="0">
                <a:solidFill>
                  <a:schemeClr val="bg1"/>
                </a:solidFill>
                <a:effectLst>
                  <a:outerShdw blurRad="38100" dist="38100" dir="2700000" algn="tl">
                    <a:srgbClr val="000000"/>
                  </a:outerShdw>
                </a:effectLst>
                <a:latin typeface="Calibri" pitchFamily="34" charset="0"/>
              </a:rPr>
              <a:t>, opx in </a:t>
            </a:r>
            <a:r>
              <a:rPr lang="en-GB" sz="2600" dirty="0">
                <a:solidFill>
                  <a:srgbClr val="00CCFF"/>
                </a:solidFill>
                <a:effectLst>
                  <a:outerShdw blurRad="38100" dist="38100" dir="2700000" algn="tl">
                    <a:srgbClr val="000000"/>
                  </a:outerShdw>
                </a:effectLst>
                <a:latin typeface="Calibri" pitchFamily="34" charset="0"/>
              </a:rPr>
              <a:t>sky blue</a:t>
            </a:r>
            <a:r>
              <a:rPr lang="en-GB" sz="2600" dirty="0">
                <a:solidFill>
                  <a:srgbClr val="FFFF00"/>
                </a:solidFill>
                <a:effectLst>
                  <a:outerShdw blurRad="38100" dist="38100" dir="2700000" algn="tl">
                    <a:srgbClr val="000000"/>
                  </a:outerShdw>
                </a:effectLst>
                <a:latin typeface="Calibri" pitchFamily="34" charset="0"/>
              </a:rPr>
              <a:t> </a:t>
            </a:r>
            <a:r>
              <a:rPr lang="en-GB" sz="2600" dirty="0">
                <a:solidFill>
                  <a:schemeClr val="bg1"/>
                </a:solidFill>
                <a:effectLst>
                  <a:outerShdw blurRad="38100" dist="38100" dir="2700000" algn="tl">
                    <a:srgbClr val="000000"/>
                  </a:outerShdw>
                </a:effectLst>
                <a:latin typeface="Calibri" pitchFamily="34" charset="0"/>
              </a:rPr>
              <a:t>and the spongy clinopyroxene is shown in </a:t>
            </a:r>
            <a:r>
              <a:rPr lang="en-GB" sz="2600" dirty="0">
                <a:solidFill>
                  <a:srgbClr val="FF0000"/>
                </a:solidFill>
                <a:effectLst>
                  <a:outerShdw blurRad="38100" dist="38100" dir="2700000" algn="tl">
                    <a:srgbClr val="000000"/>
                  </a:outerShdw>
                </a:effectLst>
                <a:latin typeface="Calibri" pitchFamily="34" charset="0"/>
              </a:rPr>
              <a:t>red</a:t>
            </a:r>
            <a:r>
              <a:rPr lang="en-GB" sz="2600" dirty="0">
                <a:solidFill>
                  <a:schemeClr val="bg1"/>
                </a:solidFill>
                <a:effectLst>
                  <a:outerShdw blurRad="38100" dist="38100" dir="2700000" algn="tl">
                    <a:srgbClr val="000000"/>
                  </a:outerShdw>
                </a:effectLst>
                <a:latin typeface="Calibri" pitchFamily="34" charset="0"/>
              </a:rPr>
              <a:t>.</a:t>
            </a:r>
          </a:p>
        </p:txBody>
      </p:sp>
      <p:pic>
        <p:nvPicPr>
          <p:cNvPr id="961554" name="Picture 18" descr="GEL 11R  pp"/>
          <p:cNvPicPr>
            <a:picLocks noChangeAspect="1" noChangeArrowheads="1"/>
          </p:cNvPicPr>
          <p:nvPr/>
        </p:nvPicPr>
        <p:blipFill>
          <a:blip r:embed="rId3" cstate="print"/>
          <a:srcRect/>
          <a:stretch>
            <a:fillRect/>
          </a:stretch>
        </p:blipFill>
        <p:spPr bwMode="auto">
          <a:xfrm>
            <a:off x="2368550" y="2060575"/>
            <a:ext cx="6786563" cy="4802188"/>
          </a:xfrm>
          <a:prstGeom prst="rect">
            <a:avLst/>
          </a:prstGeom>
          <a:noFill/>
          <a:ln w="28575">
            <a:noFill/>
            <a:miter lim="800000"/>
            <a:headEnd/>
            <a:tailEnd/>
          </a:ln>
        </p:spPr>
      </p:pic>
      <p:sp>
        <p:nvSpPr>
          <p:cNvPr id="961558" name="Freeform 22"/>
          <p:cNvSpPr>
            <a:spLocks/>
          </p:cNvSpPr>
          <p:nvPr/>
        </p:nvSpPr>
        <p:spPr bwMode="auto">
          <a:xfrm>
            <a:off x="5772150" y="4019550"/>
            <a:ext cx="847725" cy="614363"/>
          </a:xfrm>
          <a:custGeom>
            <a:avLst/>
            <a:gdLst/>
            <a:ahLst/>
            <a:cxnLst>
              <a:cxn ang="0">
                <a:pos x="240" y="387"/>
              </a:cxn>
              <a:cxn ang="0">
                <a:pos x="273" y="378"/>
              </a:cxn>
              <a:cxn ang="0">
                <a:pos x="297" y="366"/>
              </a:cxn>
              <a:cxn ang="0">
                <a:pos x="303" y="348"/>
              </a:cxn>
              <a:cxn ang="0">
                <a:pos x="297" y="330"/>
              </a:cxn>
              <a:cxn ang="0">
                <a:pos x="330" y="276"/>
              </a:cxn>
              <a:cxn ang="0">
                <a:pos x="345" y="252"/>
              </a:cxn>
              <a:cxn ang="0">
                <a:pos x="399" y="282"/>
              </a:cxn>
              <a:cxn ang="0">
                <a:pos x="459" y="276"/>
              </a:cxn>
              <a:cxn ang="0">
                <a:pos x="477" y="264"/>
              </a:cxn>
              <a:cxn ang="0">
                <a:pos x="534" y="186"/>
              </a:cxn>
              <a:cxn ang="0">
                <a:pos x="498" y="108"/>
              </a:cxn>
              <a:cxn ang="0">
                <a:pos x="447" y="66"/>
              </a:cxn>
              <a:cxn ang="0">
                <a:pos x="429" y="54"/>
              </a:cxn>
              <a:cxn ang="0">
                <a:pos x="420" y="48"/>
              </a:cxn>
              <a:cxn ang="0">
                <a:pos x="369" y="0"/>
              </a:cxn>
              <a:cxn ang="0">
                <a:pos x="348" y="45"/>
              </a:cxn>
              <a:cxn ang="0">
                <a:pos x="324" y="48"/>
              </a:cxn>
              <a:cxn ang="0">
                <a:pos x="276" y="96"/>
              </a:cxn>
              <a:cxn ang="0">
                <a:pos x="246" y="129"/>
              </a:cxn>
              <a:cxn ang="0">
                <a:pos x="180" y="159"/>
              </a:cxn>
              <a:cxn ang="0">
                <a:pos x="48" y="192"/>
              </a:cxn>
              <a:cxn ang="0">
                <a:pos x="0" y="225"/>
              </a:cxn>
            </a:cxnLst>
            <a:rect l="0" t="0" r="r" b="b"/>
            <a:pathLst>
              <a:path w="534" h="387">
                <a:moveTo>
                  <a:pt x="240" y="387"/>
                </a:moveTo>
                <a:cubicBezTo>
                  <a:pt x="251" y="384"/>
                  <a:pt x="262" y="382"/>
                  <a:pt x="273" y="378"/>
                </a:cubicBezTo>
                <a:cubicBezTo>
                  <a:pt x="281" y="375"/>
                  <a:pt x="297" y="366"/>
                  <a:pt x="297" y="366"/>
                </a:cubicBezTo>
                <a:cubicBezTo>
                  <a:pt x="299" y="360"/>
                  <a:pt x="305" y="354"/>
                  <a:pt x="303" y="348"/>
                </a:cubicBezTo>
                <a:cubicBezTo>
                  <a:pt x="301" y="342"/>
                  <a:pt x="297" y="330"/>
                  <a:pt x="297" y="330"/>
                </a:cubicBezTo>
                <a:cubicBezTo>
                  <a:pt x="306" y="295"/>
                  <a:pt x="316" y="303"/>
                  <a:pt x="330" y="276"/>
                </a:cubicBezTo>
                <a:cubicBezTo>
                  <a:pt x="336" y="264"/>
                  <a:pt x="331" y="257"/>
                  <a:pt x="345" y="252"/>
                </a:cubicBezTo>
                <a:cubicBezTo>
                  <a:pt x="362" y="264"/>
                  <a:pt x="379" y="275"/>
                  <a:pt x="399" y="282"/>
                </a:cubicBezTo>
                <a:cubicBezTo>
                  <a:pt x="419" y="281"/>
                  <a:pt x="442" y="287"/>
                  <a:pt x="459" y="276"/>
                </a:cubicBezTo>
                <a:cubicBezTo>
                  <a:pt x="481" y="261"/>
                  <a:pt x="456" y="271"/>
                  <a:pt x="477" y="264"/>
                </a:cubicBezTo>
                <a:cubicBezTo>
                  <a:pt x="502" y="239"/>
                  <a:pt x="515" y="214"/>
                  <a:pt x="534" y="186"/>
                </a:cubicBezTo>
                <a:cubicBezTo>
                  <a:pt x="529" y="157"/>
                  <a:pt x="524" y="125"/>
                  <a:pt x="498" y="108"/>
                </a:cubicBezTo>
                <a:cubicBezTo>
                  <a:pt x="475" y="73"/>
                  <a:pt x="482" y="85"/>
                  <a:pt x="447" y="66"/>
                </a:cubicBezTo>
                <a:cubicBezTo>
                  <a:pt x="441" y="62"/>
                  <a:pt x="435" y="58"/>
                  <a:pt x="429" y="54"/>
                </a:cubicBezTo>
                <a:cubicBezTo>
                  <a:pt x="426" y="52"/>
                  <a:pt x="420" y="48"/>
                  <a:pt x="420" y="48"/>
                </a:cubicBezTo>
                <a:cubicBezTo>
                  <a:pt x="411" y="21"/>
                  <a:pt x="390" y="14"/>
                  <a:pt x="369" y="0"/>
                </a:cubicBezTo>
                <a:cubicBezTo>
                  <a:pt x="337" y="16"/>
                  <a:pt x="371" y="17"/>
                  <a:pt x="348" y="45"/>
                </a:cubicBezTo>
                <a:cubicBezTo>
                  <a:pt x="343" y="51"/>
                  <a:pt x="332" y="47"/>
                  <a:pt x="324" y="48"/>
                </a:cubicBezTo>
                <a:cubicBezTo>
                  <a:pt x="305" y="60"/>
                  <a:pt x="298" y="89"/>
                  <a:pt x="276" y="96"/>
                </a:cubicBezTo>
                <a:cubicBezTo>
                  <a:pt x="268" y="108"/>
                  <a:pt x="258" y="121"/>
                  <a:pt x="246" y="129"/>
                </a:cubicBezTo>
                <a:cubicBezTo>
                  <a:pt x="229" y="155"/>
                  <a:pt x="212" y="154"/>
                  <a:pt x="180" y="159"/>
                </a:cubicBezTo>
                <a:cubicBezTo>
                  <a:pt x="139" y="190"/>
                  <a:pt x="100" y="188"/>
                  <a:pt x="48" y="192"/>
                </a:cubicBezTo>
                <a:cubicBezTo>
                  <a:pt x="41" y="221"/>
                  <a:pt x="31" y="225"/>
                  <a:pt x="0" y="225"/>
                </a:cubicBezTo>
              </a:path>
            </a:pathLst>
          </a:custGeom>
          <a:noFill/>
          <a:ln w="28575" cap="flat" cmpd="sng">
            <a:solidFill>
              <a:srgbClr val="00CCFF"/>
            </a:solidFill>
            <a:prstDash val="solid"/>
            <a:round/>
            <a:headEnd/>
            <a:tailEnd/>
          </a:ln>
          <a:effectLst/>
        </p:spPr>
        <p:txBody>
          <a:bodyPr anchor="ctr"/>
          <a:lstStyle/>
          <a:p>
            <a:pPr>
              <a:defRPr/>
            </a:pPr>
            <a:endParaRPr lang="it-IT">
              <a:latin typeface="Calibri" pitchFamily="34" charset="0"/>
            </a:endParaRPr>
          </a:p>
        </p:txBody>
      </p:sp>
      <p:sp>
        <p:nvSpPr>
          <p:cNvPr id="961559" name="Freeform 23"/>
          <p:cNvSpPr>
            <a:spLocks/>
          </p:cNvSpPr>
          <p:nvPr/>
        </p:nvSpPr>
        <p:spPr bwMode="auto">
          <a:xfrm>
            <a:off x="6134100" y="4181475"/>
            <a:ext cx="852488" cy="590550"/>
          </a:xfrm>
          <a:custGeom>
            <a:avLst/>
            <a:gdLst/>
            <a:ahLst/>
            <a:cxnLst>
              <a:cxn ang="0">
                <a:pos x="0" y="324"/>
              </a:cxn>
              <a:cxn ang="0">
                <a:pos x="39" y="309"/>
              </a:cxn>
              <a:cxn ang="0">
                <a:pos x="144" y="354"/>
              </a:cxn>
              <a:cxn ang="0">
                <a:pos x="207" y="360"/>
              </a:cxn>
              <a:cxn ang="0">
                <a:pos x="234" y="369"/>
              </a:cxn>
              <a:cxn ang="0">
                <a:pos x="243" y="372"/>
              </a:cxn>
              <a:cxn ang="0">
                <a:pos x="291" y="360"/>
              </a:cxn>
              <a:cxn ang="0">
                <a:pos x="354" y="363"/>
              </a:cxn>
              <a:cxn ang="0">
                <a:pos x="414" y="333"/>
              </a:cxn>
              <a:cxn ang="0">
                <a:pos x="444" y="300"/>
              </a:cxn>
              <a:cxn ang="0">
                <a:pos x="468" y="267"/>
              </a:cxn>
              <a:cxn ang="0">
                <a:pos x="471" y="258"/>
              </a:cxn>
              <a:cxn ang="0">
                <a:pos x="453" y="255"/>
              </a:cxn>
              <a:cxn ang="0">
                <a:pos x="486" y="228"/>
              </a:cxn>
              <a:cxn ang="0">
                <a:pos x="501" y="210"/>
              </a:cxn>
              <a:cxn ang="0">
                <a:pos x="525" y="204"/>
              </a:cxn>
              <a:cxn ang="0">
                <a:pos x="537" y="159"/>
              </a:cxn>
              <a:cxn ang="0">
                <a:pos x="519" y="114"/>
              </a:cxn>
              <a:cxn ang="0">
                <a:pos x="465" y="45"/>
              </a:cxn>
              <a:cxn ang="0">
                <a:pos x="435" y="27"/>
              </a:cxn>
              <a:cxn ang="0">
                <a:pos x="408" y="3"/>
              </a:cxn>
              <a:cxn ang="0">
                <a:pos x="363" y="9"/>
              </a:cxn>
              <a:cxn ang="0">
                <a:pos x="348" y="24"/>
              </a:cxn>
              <a:cxn ang="0">
                <a:pos x="288" y="27"/>
              </a:cxn>
            </a:cxnLst>
            <a:rect l="0" t="0" r="r" b="b"/>
            <a:pathLst>
              <a:path w="537" h="372">
                <a:moveTo>
                  <a:pt x="0" y="324"/>
                </a:moveTo>
                <a:cubicBezTo>
                  <a:pt x="17" y="321"/>
                  <a:pt x="24" y="318"/>
                  <a:pt x="39" y="309"/>
                </a:cubicBezTo>
                <a:cubicBezTo>
                  <a:pt x="75" y="314"/>
                  <a:pt x="113" y="334"/>
                  <a:pt x="144" y="354"/>
                </a:cubicBezTo>
                <a:cubicBezTo>
                  <a:pt x="162" y="366"/>
                  <a:pt x="186" y="359"/>
                  <a:pt x="207" y="360"/>
                </a:cubicBezTo>
                <a:cubicBezTo>
                  <a:pt x="216" y="363"/>
                  <a:pt x="225" y="366"/>
                  <a:pt x="234" y="369"/>
                </a:cubicBezTo>
                <a:cubicBezTo>
                  <a:pt x="237" y="370"/>
                  <a:pt x="243" y="372"/>
                  <a:pt x="243" y="372"/>
                </a:cubicBezTo>
                <a:cubicBezTo>
                  <a:pt x="266" y="369"/>
                  <a:pt x="271" y="365"/>
                  <a:pt x="291" y="360"/>
                </a:cubicBezTo>
                <a:cubicBezTo>
                  <a:pt x="319" y="363"/>
                  <a:pt x="326" y="366"/>
                  <a:pt x="354" y="363"/>
                </a:cubicBezTo>
                <a:cubicBezTo>
                  <a:pt x="376" y="356"/>
                  <a:pt x="393" y="340"/>
                  <a:pt x="414" y="333"/>
                </a:cubicBezTo>
                <a:cubicBezTo>
                  <a:pt x="423" y="324"/>
                  <a:pt x="434" y="307"/>
                  <a:pt x="444" y="300"/>
                </a:cubicBezTo>
                <a:cubicBezTo>
                  <a:pt x="452" y="288"/>
                  <a:pt x="458" y="277"/>
                  <a:pt x="468" y="267"/>
                </a:cubicBezTo>
                <a:cubicBezTo>
                  <a:pt x="469" y="264"/>
                  <a:pt x="473" y="260"/>
                  <a:pt x="471" y="258"/>
                </a:cubicBezTo>
                <a:cubicBezTo>
                  <a:pt x="466" y="254"/>
                  <a:pt x="452" y="261"/>
                  <a:pt x="453" y="255"/>
                </a:cubicBezTo>
                <a:cubicBezTo>
                  <a:pt x="457" y="236"/>
                  <a:pt x="472" y="233"/>
                  <a:pt x="486" y="228"/>
                </a:cubicBezTo>
                <a:cubicBezTo>
                  <a:pt x="489" y="218"/>
                  <a:pt x="488" y="215"/>
                  <a:pt x="501" y="210"/>
                </a:cubicBezTo>
                <a:cubicBezTo>
                  <a:pt x="509" y="207"/>
                  <a:pt x="525" y="204"/>
                  <a:pt x="525" y="204"/>
                </a:cubicBezTo>
                <a:cubicBezTo>
                  <a:pt x="531" y="185"/>
                  <a:pt x="534" y="183"/>
                  <a:pt x="537" y="159"/>
                </a:cubicBezTo>
                <a:cubicBezTo>
                  <a:pt x="524" y="146"/>
                  <a:pt x="522" y="132"/>
                  <a:pt x="519" y="114"/>
                </a:cubicBezTo>
                <a:cubicBezTo>
                  <a:pt x="527" y="66"/>
                  <a:pt x="501" y="63"/>
                  <a:pt x="465" y="45"/>
                </a:cubicBezTo>
                <a:cubicBezTo>
                  <a:pt x="455" y="40"/>
                  <a:pt x="435" y="27"/>
                  <a:pt x="435" y="27"/>
                </a:cubicBezTo>
                <a:cubicBezTo>
                  <a:pt x="432" y="17"/>
                  <a:pt x="419" y="7"/>
                  <a:pt x="408" y="3"/>
                </a:cubicBezTo>
                <a:cubicBezTo>
                  <a:pt x="393" y="4"/>
                  <a:pt x="375" y="0"/>
                  <a:pt x="363" y="9"/>
                </a:cubicBezTo>
                <a:cubicBezTo>
                  <a:pt x="356" y="14"/>
                  <a:pt x="359" y="23"/>
                  <a:pt x="348" y="24"/>
                </a:cubicBezTo>
                <a:cubicBezTo>
                  <a:pt x="328" y="27"/>
                  <a:pt x="288" y="27"/>
                  <a:pt x="288" y="27"/>
                </a:cubicBezTo>
              </a:path>
            </a:pathLst>
          </a:custGeom>
          <a:noFill/>
          <a:ln w="28575" cap="flat" cmpd="sng">
            <a:solidFill>
              <a:srgbClr val="00CCFF"/>
            </a:solidFill>
            <a:prstDash val="solid"/>
            <a:round/>
            <a:headEnd/>
            <a:tailEnd/>
          </a:ln>
          <a:effectLst/>
        </p:spPr>
        <p:txBody>
          <a:bodyPr anchor="ctr"/>
          <a:lstStyle/>
          <a:p>
            <a:pPr>
              <a:defRPr/>
            </a:pPr>
            <a:endParaRPr lang="it-IT">
              <a:latin typeface="Calibri" pitchFamily="34" charset="0"/>
            </a:endParaRPr>
          </a:p>
        </p:txBody>
      </p:sp>
      <p:sp>
        <p:nvSpPr>
          <p:cNvPr id="961560" name="Freeform 24"/>
          <p:cNvSpPr>
            <a:spLocks/>
          </p:cNvSpPr>
          <p:nvPr/>
        </p:nvSpPr>
        <p:spPr bwMode="auto">
          <a:xfrm>
            <a:off x="3690938" y="3562350"/>
            <a:ext cx="1138237" cy="1149350"/>
          </a:xfrm>
          <a:custGeom>
            <a:avLst/>
            <a:gdLst/>
            <a:ahLst/>
            <a:cxnLst>
              <a:cxn ang="0">
                <a:pos x="672" y="324"/>
              </a:cxn>
              <a:cxn ang="0">
                <a:pos x="651" y="303"/>
              </a:cxn>
              <a:cxn ang="0">
                <a:pos x="615" y="312"/>
              </a:cxn>
              <a:cxn ang="0">
                <a:pos x="474" y="294"/>
              </a:cxn>
              <a:cxn ang="0">
                <a:pos x="462" y="276"/>
              </a:cxn>
              <a:cxn ang="0">
                <a:pos x="456" y="258"/>
              </a:cxn>
              <a:cxn ang="0">
                <a:pos x="429" y="147"/>
              </a:cxn>
              <a:cxn ang="0">
                <a:pos x="447" y="63"/>
              </a:cxn>
              <a:cxn ang="0">
                <a:pos x="453" y="51"/>
              </a:cxn>
              <a:cxn ang="0">
                <a:pos x="459" y="33"/>
              </a:cxn>
              <a:cxn ang="0">
                <a:pos x="462" y="24"/>
              </a:cxn>
              <a:cxn ang="0">
                <a:pos x="459" y="15"/>
              </a:cxn>
              <a:cxn ang="0">
                <a:pos x="450" y="21"/>
              </a:cxn>
              <a:cxn ang="0">
                <a:pos x="423" y="33"/>
              </a:cxn>
              <a:cxn ang="0">
                <a:pos x="411" y="60"/>
              </a:cxn>
              <a:cxn ang="0">
                <a:pos x="402" y="69"/>
              </a:cxn>
              <a:cxn ang="0">
                <a:pos x="336" y="135"/>
              </a:cxn>
              <a:cxn ang="0">
                <a:pos x="309" y="129"/>
              </a:cxn>
              <a:cxn ang="0">
                <a:pos x="285" y="123"/>
              </a:cxn>
              <a:cxn ang="0">
                <a:pos x="264" y="108"/>
              </a:cxn>
              <a:cxn ang="0">
                <a:pos x="246" y="102"/>
              </a:cxn>
              <a:cxn ang="0">
                <a:pos x="231" y="66"/>
              </a:cxn>
              <a:cxn ang="0">
                <a:pos x="213" y="24"/>
              </a:cxn>
              <a:cxn ang="0">
                <a:pos x="141" y="15"/>
              </a:cxn>
              <a:cxn ang="0">
                <a:pos x="99" y="18"/>
              </a:cxn>
              <a:cxn ang="0">
                <a:pos x="81" y="30"/>
              </a:cxn>
              <a:cxn ang="0">
                <a:pos x="60" y="6"/>
              </a:cxn>
              <a:cxn ang="0">
                <a:pos x="42" y="0"/>
              </a:cxn>
              <a:cxn ang="0">
                <a:pos x="0" y="48"/>
              </a:cxn>
              <a:cxn ang="0">
                <a:pos x="33" y="90"/>
              </a:cxn>
              <a:cxn ang="0">
                <a:pos x="84" y="108"/>
              </a:cxn>
              <a:cxn ang="0">
                <a:pos x="123" y="129"/>
              </a:cxn>
              <a:cxn ang="0">
                <a:pos x="189" y="129"/>
              </a:cxn>
              <a:cxn ang="0">
                <a:pos x="246" y="141"/>
              </a:cxn>
              <a:cxn ang="0">
                <a:pos x="258" y="168"/>
              </a:cxn>
              <a:cxn ang="0">
                <a:pos x="243" y="198"/>
              </a:cxn>
              <a:cxn ang="0">
                <a:pos x="258" y="246"/>
              </a:cxn>
              <a:cxn ang="0">
                <a:pos x="306" y="288"/>
              </a:cxn>
              <a:cxn ang="0">
                <a:pos x="324" y="318"/>
              </a:cxn>
              <a:cxn ang="0">
                <a:pos x="363" y="354"/>
              </a:cxn>
              <a:cxn ang="0">
                <a:pos x="375" y="381"/>
              </a:cxn>
              <a:cxn ang="0">
                <a:pos x="357" y="432"/>
              </a:cxn>
              <a:cxn ang="0">
                <a:pos x="309" y="540"/>
              </a:cxn>
              <a:cxn ang="0">
                <a:pos x="282" y="519"/>
              </a:cxn>
              <a:cxn ang="0">
                <a:pos x="252" y="504"/>
              </a:cxn>
              <a:cxn ang="0">
                <a:pos x="246" y="489"/>
              </a:cxn>
              <a:cxn ang="0">
                <a:pos x="228" y="483"/>
              </a:cxn>
              <a:cxn ang="0">
                <a:pos x="189" y="507"/>
              </a:cxn>
              <a:cxn ang="0">
                <a:pos x="237" y="570"/>
              </a:cxn>
              <a:cxn ang="0">
                <a:pos x="282" y="621"/>
              </a:cxn>
              <a:cxn ang="0">
                <a:pos x="315" y="678"/>
              </a:cxn>
              <a:cxn ang="0">
                <a:pos x="354" y="690"/>
              </a:cxn>
              <a:cxn ang="0">
                <a:pos x="387" y="705"/>
              </a:cxn>
              <a:cxn ang="0">
                <a:pos x="549" y="681"/>
              </a:cxn>
              <a:cxn ang="0">
                <a:pos x="609" y="636"/>
              </a:cxn>
              <a:cxn ang="0">
                <a:pos x="621" y="621"/>
              </a:cxn>
              <a:cxn ang="0">
                <a:pos x="645" y="582"/>
              </a:cxn>
              <a:cxn ang="0">
                <a:pos x="672" y="561"/>
              </a:cxn>
              <a:cxn ang="0">
                <a:pos x="717" y="522"/>
              </a:cxn>
              <a:cxn ang="0">
                <a:pos x="714" y="474"/>
              </a:cxn>
              <a:cxn ang="0">
                <a:pos x="678" y="411"/>
              </a:cxn>
              <a:cxn ang="0">
                <a:pos x="657" y="384"/>
              </a:cxn>
              <a:cxn ang="0">
                <a:pos x="672" y="324"/>
              </a:cxn>
            </a:cxnLst>
            <a:rect l="0" t="0" r="r" b="b"/>
            <a:pathLst>
              <a:path w="717" h="724">
                <a:moveTo>
                  <a:pt x="672" y="324"/>
                </a:moveTo>
                <a:cubicBezTo>
                  <a:pt x="658" y="303"/>
                  <a:pt x="667" y="308"/>
                  <a:pt x="651" y="303"/>
                </a:cubicBezTo>
                <a:cubicBezTo>
                  <a:pt x="639" y="305"/>
                  <a:pt x="627" y="308"/>
                  <a:pt x="615" y="312"/>
                </a:cubicBezTo>
                <a:cubicBezTo>
                  <a:pt x="573" y="310"/>
                  <a:pt x="511" y="319"/>
                  <a:pt x="474" y="294"/>
                </a:cubicBezTo>
                <a:cubicBezTo>
                  <a:pt x="470" y="288"/>
                  <a:pt x="464" y="283"/>
                  <a:pt x="462" y="276"/>
                </a:cubicBezTo>
                <a:cubicBezTo>
                  <a:pt x="460" y="270"/>
                  <a:pt x="456" y="258"/>
                  <a:pt x="456" y="258"/>
                </a:cubicBezTo>
                <a:cubicBezTo>
                  <a:pt x="470" y="215"/>
                  <a:pt x="442" y="185"/>
                  <a:pt x="429" y="147"/>
                </a:cubicBezTo>
                <a:cubicBezTo>
                  <a:pt x="432" y="119"/>
                  <a:pt x="437" y="90"/>
                  <a:pt x="447" y="63"/>
                </a:cubicBezTo>
                <a:cubicBezTo>
                  <a:pt x="449" y="59"/>
                  <a:pt x="451" y="55"/>
                  <a:pt x="453" y="51"/>
                </a:cubicBezTo>
                <a:cubicBezTo>
                  <a:pt x="455" y="45"/>
                  <a:pt x="457" y="39"/>
                  <a:pt x="459" y="33"/>
                </a:cubicBezTo>
                <a:cubicBezTo>
                  <a:pt x="460" y="30"/>
                  <a:pt x="462" y="24"/>
                  <a:pt x="462" y="24"/>
                </a:cubicBezTo>
                <a:cubicBezTo>
                  <a:pt x="461" y="21"/>
                  <a:pt x="462" y="16"/>
                  <a:pt x="459" y="15"/>
                </a:cubicBezTo>
                <a:cubicBezTo>
                  <a:pt x="456" y="14"/>
                  <a:pt x="453" y="20"/>
                  <a:pt x="450" y="21"/>
                </a:cubicBezTo>
                <a:cubicBezTo>
                  <a:pt x="418" y="35"/>
                  <a:pt x="443" y="19"/>
                  <a:pt x="423" y="33"/>
                </a:cubicBezTo>
                <a:cubicBezTo>
                  <a:pt x="413" y="47"/>
                  <a:pt x="418" y="39"/>
                  <a:pt x="411" y="60"/>
                </a:cubicBezTo>
                <a:cubicBezTo>
                  <a:pt x="410" y="64"/>
                  <a:pt x="405" y="66"/>
                  <a:pt x="402" y="69"/>
                </a:cubicBezTo>
                <a:cubicBezTo>
                  <a:pt x="384" y="93"/>
                  <a:pt x="365" y="125"/>
                  <a:pt x="336" y="135"/>
                </a:cubicBezTo>
                <a:cubicBezTo>
                  <a:pt x="317" y="129"/>
                  <a:pt x="339" y="135"/>
                  <a:pt x="309" y="129"/>
                </a:cubicBezTo>
                <a:cubicBezTo>
                  <a:pt x="301" y="127"/>
                  <a:pt x="285" y="123"/>
                  <a:pt x="285" y="123"/>
                </a:cubicBezTo>
                <a:cubicBezTo>
                  <a:pt x="278" y="118"/>
                  <a:pt x="272" y="112"/>
                  <a:pt x="264" y="108"/>
                </a:cubicBezTo>
                <a:cubicBezTo>
                  <a:pt x="258" y="105"/>
                  <a:pt x="246" y="102"/>
                  <a:pt x="246" y="102"/>
                </a:cubicBezTo>
                <a:cubicBezTo>
                  <a:pt x="238" y="90"/>
                  <a:pt x="239" y="78"/>
                  <a:pt x="231" y="66"/>
                </a:cubicBezTo>
                <a:cubicBezTo>
                  <a:pt x="226" y="47"/>
                  <a:pt x="235" y="29"/>
                  <a:pt x="213" y="24"/>
                </a:cubicBezTo>
                <a:cubicBezTo>
                  <a:pt x="186" y="40"/>
                  <a:pt x="169" y="21"/>
                  <a:pt x="141" y="15"/>
                </a:cubicBezTo>
                <a:cubicBezTo>
                  <a:pt x="127" y="16"/>
                  <a:pt x="113" y="15"/>
                  <a:pt x="99" y="18"/>
                </a:cubicBezTo>
                <a:cubicBezTo>
                  <a:pt x="92" y="20"/>
                  <a:pt x="81" y="30"/>
                  <a:pt x="81" y="30"/>
                </a:cubicBezTo>
                <a:cubicBezTo>
                  <a:pt x="79" y="24"/>
                  <a:pt x="65" y="9"/>
                  <a:pt x="60" y="6"/>
                </a:cubicBezTo>
                <a:cubicBezTo>
                  <a:pt x="55" y="3"/>
                  <a:pt x="42" y="0"/>
                  <a:pt x="42" y="0"/>
                </a:cubicBezTo>
                <a:cubicBezTo>
                  <a:pt x="19" y="5"/>
                  <a:pt x="6" y="25"/>
                  <a:pt x="0" y="48"/>
                </a:cubicBezTo>
                <a:cubicBezTo>
                  <a:pt x="4" y="72"/>
                  <a:pt x="14" y="77"/>
                  <a:pt x="33" y="90"/>
                </a:cubicBezTo>
                <a:cubicBezTo>
                  <a:pt x="39" y="109"/>
                  <a:pt x="67" y="106"/>
                  <a:pt x="84" y="108"/>
                </a:cubicBezTo>
                <a:cubicBezTo>
                  <a:pt x="99" y="113"/>
                  <a:pt x="106" y="125"/>
                  <a:pt x="123" y="129"/>
                </a:cubicBezTo>
                <a:cubicBezTo>
                  <a:pt x="143" y="142"/>
                  <a:pt x="167" y="135"/>
                  <a:pt x="189" y="129"/>
                </a:cubicBezTo>
                <a:cubicBezTo>
                  <a:pt x="217" y="131"/>
                  <a:pt x="226" y="128"/>
                  <a:pt x="246" y="141"/>
                </a:cubicBezTo>
                <a:cubicBezTo>
                  <a:pt x="251" y="149"/>
                  <a:pt x="258" y="168"/>
                  <a:pt x="258" y="168"/>
                </a:cubicBezTo>
                <a:cubicBezTo>
                  <a:pt x="244" y="189"/>
                  <a:pt x="248" y="179"/>
                  <a:pt x="243" y="198"/>
                </a:cubicBezTo>
                <a:cubicBezTo>
                  <a:pt x="245" y="218"/>
                  <a:pt x="238" y="239"/>
                  <a:pt x="258" y="246"/>
                </a:cubicBezTo>
                <a:cubicBezTo>
                  <a:pt x="273" y="261"/>
                  <a:pt x="289" y="276"/>
                  <a:pt x="306" y="288"/>
                </a:cubicBezTo>
                <a:cubicBezTo>
                  <a:pt x="314" y="299"/>
                  <a:pt x="314" y="308"/>
                  <a:pt x="324" y="318"/>
                </a:cubicBezTo>
                <a:cubicBezTo>
                  <a:pt x="330" y="337"/>
                  <a:pt x="349" y="340"/>
                  <a:pt x="363" y="354"/>
                </a:cubicBezTo>
                <a:cubicBezTo>
                  <a:pt x="370" y="375"/>
                  <a:pt x="365" y="367"/>
                  <a:pt x="375" y="381"/>
                </a:cubicBezTo>
                <a:cubicBezTo>
                  <a:pt x="369" y="398"/>
                  <a:pt x="364" y="415"/>
                  <a:pt x="357" y="432"/>
                </a:cubicBezTo>
                <a:cubicBezTo>
                  <a:pt x="352" y="469"/>
                  <a:pt x="352" y="526"/>
                  <a:pt x="309" y="540"/>
                </a:cubicBezTo>
                <a:cubicBezTo>
                  <a:pt x="294" y="535"/>
                  <a:pt x="294" y="529"/>
                  <a:pt x="282" y="519"/>
                </a:cubicBezTo>
                <a:cubicBezTo>
                  <a:pt x="276" y="514"/>
                  <a:pt x="260" y="508"/>
                  <a:pt x="252" y="504"/>
                </a:cubicBezTo>
                <a:cubicBezTo>
                  <a:pt x="250" y="499"/>
                  <a:pt x="250" y="493"/>
                  <a:pt x="246" y="489"/>
                </a:cubicBezTo>
                <a:cubicBezTo>
                  <a:pt x="241" y="485"/>
                  <a:pt x="228" y="483"/>
                  <a:pt x="228" y="483"/>
                </a:cubicBezTo>
                <a:cubicBezTo>
                  <a:pt x="203" y="486"/>
                  <a:pt x="200" y="486"/>
                  <a:pt x="189" y="507"/>
                </a:cubicBezTo>
                <a:cubicBezTo>
                  <a:pt x="194" y="547"/>
                  <a:pt x="208" y="551"/>
                  <a:pt x="237" y="570"/>
                </a:cubicBezTo>
                <a:cubicBezTo>
                  <a:pt x="250" y="590"/>
                  <a:pt x="269" y="601"/>
                  <a:pt x="282" y="621"/>
                </a:cubicBezTo>
                <a:cubicBezTo>
                  <a:pt x="291" y="634"/>
                  <a:pt x="300" y="669"/>
                  <a:pt x="315" y="678"/>
                </a:cubicBezTo>
                <a:cubicBezTo>
                  <a:pt x="327" y="685"/>
                  <a:pt x="342" y="684"/>
                  <a:pt x="354" y="690"/>
                </a:cubicBezTo>
                <a:cubicBezTo>
                  <a:pt x="365" y="696"/>
                  <a:pt x="375" y="701"/>
                  <a:pt x="387" y="705"/>
                </a:cubicBezTo>
                <a:cubicBezTo>
                  <a:pt x="560" y="701"/>
                  <a:pt x="485" y="724"/>
                  <a:pt x="549" y="681"/>
                </a:cubicBezTo>
                <a:cubicBezTo>
                  <a:pt x="563" y="660"/>
                  <a:pt x="585" y="644"/>
                  <a:pt x="609" y="636"/>
                </a:cubicBezTo>
                <a:cubicBezTo>
                  <a:pt x="619" y="607"/>
                  <a:pt x="603" y="648"/>
                  <a:pt x="621" y="621"/>
                </a:cubicBezTo>
                <a:cubicBezTo>
                  <a:pt x="636" y="599"/>
                  <a:pt x="618" y="609"/>
                  <a:pt x="645" y="582"/>
                </a:cubicBezTo>
                <a:cubicBezTo>
                  <a:pt x="653" y="574"/>
                  <a:pt x="672" y="561"/>
                  <a:pt x="672" y="561"/>
                </a:cubicBezTo>
                <a:cubicBezTo>
                  <a:pt x="681" y="543"/>
                  <a:pt x="701" y="533"/>
                  <a:pt x="717" y="522"/>
                </a:cubicBezTo>
                <a:cubicBezTo>
                  <a:pt x="711" y="499"/>
                  <a:pt x="708" y="500"/>
                  <a:pt x="714" y="474"/>
                </a:cubicBezTo>
                <a:cubicBezTo>
                  <a:pt x="710" y="462"/>
                  <a:pt x="688" y="423"/>
                  <a:pt x="678" y="411"/>
                </a:cubicBezTo>
                <a:cubicBezTo>
                  <a:pt x="671" y="402"/>
                  <a:pt x="657" y="384"/>
                  <a:pt x="657" y="384"/>
                </a:cubicBezTo>
                <a:cubicBezTo>
                  <a:pt x="660" y="366"/>
                  <a:pt x="664" y="341"/>
                  <a:pt x="672" y="324"/>
                </a:cubicBezTo>
                <a:close/>
              </a:path>
            </a:pathLst>
          </a:custGeom>
          <a:solidFill>
            <a:srgbClr val="FF0000">
              <a:alpha val="39999"/>
            </a:srgbClr>
          </a:solidFill>
          <a:ln w="28575" cap="flat" cmpd="sng">
            <a:solidFill>
              <a:srgbClr val="FF0000"/>
            </a:solidFill>
            <a:prstDash val="solid"/>
            <a:round/>
            <a:headEnd/>
            <a:tailEnd/>
          </a:ln>
          <a:effectLst/>
        </p:spPr>
        <p:txBody>
          <a:bodyPr anchor="ctr"/>
          <a:lstStyle/>
          <a:p>
            <a:pPr>
              <a:defRPr/>
            </a:pPr>
            <a:endParaRPr lang="it-IT">
              <a:latin typeface="Calibri" pitchFamily="34" charset="0"/>
            </a:endParaRPr>
          </a:p>
        </p:txBody>
      </p:sp>
      <p:sp>
        <p:nvSpPr>
          <p:cNvPr id="961561" name="Freeform 25"/>
          <p:cNvSpPr>
            <a:spLocks/>
          </p:cNvSpPr>
          <p:nvPr/>
        </p:nvSpPr>
        <p:spPr bwMode="auto">
          <a:xfrm>
            <a:off x="5880100" y="4675188"/>
            <a:ext cx="852488" cy="812800"/>
          </a:xfrm>
          <a:custGeom>
            <a:avLst/>
            <a:gdLst/>
            <a:ahLst/>
            <a:cxnLst>
              <a:cxn ang="0">
                <a:pos x="34" y="103"/>
              </a:cxn>
              <a:cxn ang="0">
                <a:pos x="52" y="154"/>
              </a:cxn>
              <a:cxn ang="0">
                <a:pos x="16" y="187"/>
              </a:cxn>
              <a:cxn ang="0">
                <a:pos x="7" y="196"/>
              </a:cxn>
              <a:cxn ang="0">
                <a:pos x="34" y="259"/>
              </a:cxn>
              <a:cxn ang="0">
                <a:pos x="49" y="292"/>
              </a:cxn>
              <a:cxn ang="0">
                <a:pos x="58" y="322"/>
              </a:cxn>
              <a:cxn ang="0">
                <a:pos x="64" y="340"/>
              </a:cxn>
              <a:cxn ang="0">
                <a:pos x="40" y="406"/>
              </a:cxn>
              <a:cxn ang="0">
                <a:pos x="43" y="466"/>
              </a:cxn>
              <a:cxn ang="0">
                <a:pos x="49" y="490"/>
              </a:cxn>
              <a:cxn ang="0">
                <a:pos x="88" y="502"/>
              </a:cxn>
              <a:cxn ang="0">
                <a:pos x="196" y="487"/>
              </a:cxn>
              <a:cxn ang="0">
                <a:pos x="196" y="487"/>
              </a:cxn>
              <a:cxn ang="0">
                <a:pos x="235" y="478"/>
              </a:cxn>
              <a:cxn ang="0">
                <a:pos x="250" y="457"/>
              </a:cxn>
              <a:cxn ang="0">
                <a:pos x="223" y="373"/>
              </a:cxn>
              <a:cxn ang="0">
                <a:pos x="226" y="340"/>
              </a:cxn>
              <a:cxn ang="0">
                <a:pos x="295" y="301"/>
              </a:cxn>
              <a:cxn ang="0">
                <a:pos x="301" y="292"/>
              </a:cxn>
              <a:cxn ang="0">
                <a:pos x="310" y="286"/>
              </a:cxn>
              <a:cxn ang="0">
                <a:pos x="355" y="259"/>
              </a:cxn>
              <a:cxn ang="0">
                <a:pos x="403" y="253"/>
              </a:cxn>
              <a:cxn ang="0">
                <a:pos x="433" y="265"/>
              </a:cxn>
              <a:cxn ang="0">
                <a:pos x="472" y="301"/>
              </a:cxn>
              <a:cxn ang="0">
                <a:pos x="505" y="283"/>
              </a:cxn>
              <a:cxn ang="0">
                <a:pos x="472" y="247"/>
              </a:cxn>
              <a:cxn ang="0">
                <a:pos x="445" y="226"/>
              </a:cxn>
              <a:cxn ang="0">
                <a:pos x="412" y="199"/>
              </a:cxn>
              <a:cxn ang="0">
                <a:pos x="352" y="220"/>
              </a:cxn>
              <a:cxn ang="0">
                <a:pos x="328" y="226"/>
              </a:cxn>
              <a:cxn ang="0">
                <a:pos x="304" y="190"/>
              </a:cxn>
              <a:cxn ang="0">
                <a:pos x="379" y="112"/>
              </a:cxn>
              <a:cxn ang="0">
                <a:pos x="415" y="97"/>
              </a:cxn>
              <a:cxn ang="0">
                <a:pos x="448" y="109"/>
              </a:cxn>
              <a:cxn ang="0">
                <a:pos x="472" y="127"/>
              </a:cxn>
              <a:cxn ang="0">
                <a:pos x="511" y="103"/>
              </a:cxn>
              <a:cxn ang="0">
                <a:pos x="478" y="55"/>
              </a:cxn>
              <a:cxn ang="0">
                <a:pos x="442" y="58"/>
              </a:cxn>
              <a:cxn ang="0">
                <a:pos x="433" y="64"/>
              </a:cxn>
              <a:cxn ang="0">
                <a:pos x="415" y="70"/>
              </a:cxn>
              <a:cxn ang="0">
                <a:pos x="331" y="67"/>
              </a:cxn>
              <a:cxn ang="0">
                <a:pos x="325" y="58"/>
              </a:cxn>
              <a:cxn ang="0">
                <a:pos x="307" y="40"/>
              </a:cxn>
              <a:cxn ang="0">
                <a:pos x="256" y="19"/>
              </a:cxn>
              <a:cxn ang="0">
                <a:pos x="196" y="13"/>
              </a:cxn>
              <a:cxn ang="0">
                <a:pos x="97" y="67"/>
              </a:cxn>
              <a:cxn ang="0">
                <a:pos x="67" y="82"/>
              </a:cxn>
              <a:cxn ang="0">
                <a:pos x="49" y="94"/>
              </a:cxn>
              <a:cxn ang="0">
                <a:pos x="31" y="124"/>
              </a:cxn>
              <a:cxn ang="0">
                <a:pos x="4" y="187"/>
              </a:cxn>
              <a:cxn ang="0">
                <a:pos x="13" y="217"/>
              </a:cxn>
            </a:cxnLst>
            <a:rect l="0" t="0" r="r" b="b"/>
            <a:pathLst>
              <a:path w="537" h="512">
                <a:moveTo>
                  <a:pt x="34" y="103"/>
                </a:moveTo>
                <a:cubicBezTo>
                  <a:pt x="42" y="122"/>
                  <a:pt x="49" y="134"/>
                  <a:pt x="52" y="154"/>
                </a:cubicBezTo>
                <a:cubicBezTo>
                  <a:pt x="29" y="172"/>
                  <a:pt x="42" y="161"/>
                  <a:pt x="16" y="187"/>
                </a:cubicBezTo>
                <a:cubicBezTo>
                  <a:pt x="13" y="190"/>
                  <a:pt x="7" y="196"/>
                  <a:pt x="7" y="196"/>
                </a:cubicBezTo>
                <a:cubicBezTo>
                  <a:pt x="11" y="218"/>
                  <a:pt x="22" y="240"/>
                  <a:pt x="34" y="259"/>
                </a:cubicBezTo>
                <a:cubicBezTo>
                  <a:pt x="37" y="272"/>
                  <a:pt x="42" y="281"/>
                  <a:pt x="49" y="292"/>
                </a:cubicBezTo>
                <a:cubicBezTo>
                  <a:pt x="54" y="310"/>
                  <a:pt x="51" y="300"/>
                  <a:pt x="58" y="322"/>
                </a:cubicBezTo>
                <a:cubicBezTo>
                  <a:pt x="60" y="328"/>
                  <a:pt x="64" y="340"/>
                  <a:pt x="64" y="340"/>
                </a:cubicBezTo>
                <a:cubicBezTo>
                  <a:pt x="60" y="365"/>
                  <a:pt x="58" y="388"/>
                  <a:pt x="40" y="406"/>
                </a:cubicBezTo>
                <a:cubicBezTo>
                  <a:pt x="34" y="427"/>
                  <a:pt x="30" y="446"/>
                  <a:pt x="43" y="466"/>
                </a:cubicBezTo>
                <a:cubicBezTo>
                  <a:pt x="45" y="474"/>
                  <a:pt x="42" y="485"/>
                  <a:pt x="49" y="490"/>
                </a:cubicBezTo>
                <a:cubicBezTo>
                  <a:pt x="57" y="496"/>
                  <a:pt x="77" y="499"/>
                  <a:pt x="88" y="502"/>
                </a:cubicBezTo>
                <a:cubicBezTo>
                  <a:pt x="181" y="499"/>
                  <a:pt x="147" y="512"/>
                  <a:pt x="196" y="487"/>
                </a:cubicBezTo>
                <a:lnTo>
                  <a:pt x="196" y="487"/>
                </a:lnTo>
                <a:cubicBezTo>
                  <a:pt x="209" y="484"/>
                  <a:pt x="235" y="478"/>
                  <a:pt x="235" y="478"/>
                </a:cubicBezTo>
                <a:cubicBezTo>
                  <a:pt x="240" y="471"/>
                  <a:pt x="249" y="466"/>
                  <a:pt x="250" y="457"/>
                </a:cubicBezTo>
                <a:cubicBezTo>
                  <a:pt x="252" y="429"/>
                  <a:pt x="233" y="399"/>
                  <a:pt x="223" y="373"/>
                </a:cubicBezTo>
                <a:cubicBezTo>
                  <a:pt x="224" y="362"/>
                  <a:pt x="225" y="351"/>
                  <a:pt x="226" y="340"/>
                </a:cubicBezTo>
                <a:cubicBezTo>
                  <a:pt x="231" y="305"/>
                  <a:pt x="271" y="317"/>
                  <a:pt x="295" y="301"/>
                </a:cubicBezTo>
                <a:cubicBezTo>
                  <a:pt x="297" y="298"/>
                  <a:pt x="298" y="295"/>
                  <a:pt x="301" y="292"/>
                </a:cubicBezTo>
                <a:cubicBezTo>
                  <a:pt x="304" y="289"/>
                  <a:pt x="308" y="289"/>
                  <a:pt x="310" y="286"/>
                </a:cubicBezTo>
                <a:cubicBezTo>
                  <a:pt x="329" y="263"/>
                  <a:pt x="322" y="265"/>
                  <a:pt x="355" y="259"/>
                </a:cubicBezTo>
                <a:cubicBezTo>
                  <a:pt x="376" y="249"/>
                  <a:pt x="377" y="250"/>
                  <a:pt x="403" y="253"/>
                </a:cubicBezTo>
                <a:cubicBezTo>
                  <a:pt x="407" y="254"/>
                  <a:pt x="429" y="261"/>
                  <a:pt x="433" y="265"/>
                </a:cubicBezTo>
                <a:cubicBezTo>
                  <a:pt x="452" y="284"/>
                  <a:pt x="445" y="294"/>
                  <a:pt x="472" y="301"/>
                </a:cubicBezTo>
                <a:cubicBezTo>
                  <a:pt x="492" y="298"/>
                  <a:pt x="500" y="302"/>
                  <a:pt x="505" y="283"/>
                </a:cubicBezTo>
                <a:cubicBezTo>
                  <a:pt x="498" y="262"/>
                  <a:pt x="495" y="253"/>
                  <a:pt x="472" y="247"/>
                </a:cubicBezTo>
                <a:cubicBezTo>
                  <a:pt x="450" y="233"/>
                  <a:pt x="459" y="240"/>
                  <a:pt x="445" y="226"/>
                </a:cubicBezTo>
                <a:cubicBezTo>
                  <a:pt x="440" y="211"/>
                  <a:pt x="426" y="204"/>
                  <a:pt x="412" y="199"/>
                </a:cubicBezTo>
                <a:cubicBezTo>
                  <a:pt x="379" y="203"/>
                  <a:pt x="379" y="209"/>
                  <a:pt x="352" y="220"/>
                </a:cubicBezTo>
                <a:cubicBezTo>
                  <a:pt x="344" y="223"/>
                  <a:pt x="328" y="226"/>
                  <a:pt x="328" y="226"/>
                </a:cubicBezTo>
                <a:cubicBezTo>
                  <a:pt x="317" y="215"/>
                  <a:pt x="309" y="204"/>
                  <a:pt x="304" y="190"/>
                </a:cubicBezTo>
                <a:cubicBezTo>
                  <a:pt x="310" y="147"/>
                  <a:pt x="337" y="122"/>
                  <a:pt x="379" y="112"/>
                </a:cubicBezTo>
                <a:cubicBezTo>
                  <a:pt x="393" y="102"/>
                  <a:pt x="398" y="100"/>
                  <a:pt x="415" y="97"/>
                </a:cubicBezTo>
                <a:cubicBezTo>
                  <a:pt x="419" y="98"/>
                  <a:pt x="442" y="103"/>
                  <a:pt x="448" y="109"/>
                </a:cubicBezTo>
                <a:cubicBezTo>
                  <a:pt x="459" y="120"/>
                  <a:pt x="451" y="122"/>
                  <a:pt x="472" y="127"/>
                </a:cubicBezTo>
                <a:cubicBezTo>
                  <a:pt x="537" y="123"/>
                  <a:pt x="527" y="136"/>
                  <a:pt x="511" y="103"/>
                </a:cubicBezTo>
                <a:cubicBezTo>
                  <a:pt x="508" y="64"/>
                  <a:pt x="510" y="66"/>
                  <a:pt x="478" y="55"/>
                </a:cubicBezTo>
                <a:cubicBezTo>
                  <a:pt x="466" y="56"/>
                  <a:pt x="454" y="56"/>
                  <a:pt x="442" y="58"/>
                </a:cubicBezTo>
                <a:cubicBezTo>
                  <a:pt x="438" y="59"/>
                  <a:pt x="436" y="63"/>
                  <a:pt x="433" y="64"/>
                </a:cubicBezTo>
                <a:cubicBezTo>
                  <a:pt x="427" y="67"/>
                  <a:pt x="415" y="70"/>
                  <a:pt x="415" y="70"/>
                </a:cubicBezTo>
                <a:cubicBezTo>
                  <a:pt x="387" y="69"/>
                  <a:pt x="359" y="71"/>
                  <a:pt x="331" y="67"/>
                </a:cubicBezTo>
                <a:cubicBezTo>
                  <a:pt x="327" y="67"/>
                  <a:pt x="327" y="61"/>
                  <a:pt x="325" y="58"/>
                </a:cubicBezTo>
                <a:cubicBezTo>
                  <a:pt x="319" y="52"/>
                  <a:pt x="313" y="46"/>
                  <a:pt x="307" y="40"/>
                </a:cubicBezTo>
                <a:cubicBezTo>
                  <a:pt x="304" y="37"/>
                  <a:pt x="266" y="22"/>
                  <a:pt x="256" y="19"/>
                </a:cubicBezTo>
                <a:cubicBezTo>
                  <a:pt x="237" y="0"/>
                  <a:pt x="226" y="8"/>
                  <a:pt x="196" y="13"/>
                </a:cubicBezTo>
                <a:cubicBezTo>
                  <a:pt x="159" y="25"/>
                  <a:pt x="127" y="42"/>
                  <a:pt x="97" y="67"/>
                </a:cubicBezTo>
                <a:cubicBezTo>
                  <a:pt x="86" y="76"/>
                  <a:pt x="79" y="75"/>
                  <a:pt x="67" y="82"/>
                </a:cubicBezTo>
                <a:cubicBezTo>
                  <a:pt x="61" y="86"/>
                  <a:pt x="49" y="94"/>
                  <a:pt x="49" y="94"/>
                </a:cubicBezTo>
                <a:cubicBezTo>
                  <a:pt x="43" y="105"/>
                  <a:pt x="35" y="112"/>
                  <a:pt x="31" y="124"/>
                </a:cubicBezTo>
                <a:cubicBezTo>
                  <a:pt x="29" y="156"/>
                  <a:pt x="29" y="170"/>
                  <a:pt x="4" y="187"/>
                </a:cubicBezTo>
                <a:cubicBezTo>
                  <a:pt x="0" y="200"/>
                  <a:pt x="3" y="207"/>
                  <a:pt x="13" y="217"/>
                </a:cubicBezTo>
              </a:path>
            </a:pathLst>
          </a:custGeom>
          <a:solidFill>
            <a:srgbClr val="FF0000">
              <a:alpha val="39999"/>
            </a:srgbClr>
          </a:solidFill>
          <a:ln w="28575" cap="flat" cmpd="sng">
            <a:solidFill>
              <a:srgbClr val="FF0000"/>
            </a:solidFill>
            <a:prstDash val="solid"/>
            <a:round/>
            <a:headEnd/>
            <a:tailEnd/>
          </a:ln>
          <a:effectLst/>
        </p:spPr>
        <p:txBody>
          <a:bodyPr anchor="ctr"/>
          <a:lstStyle/>
          <a:p>
            <a:pPr>
              <a:defRPr/>
            </a:pPr>
            <a:endParaRPr lang="it-IT">
              <a:latin typeface="Calibri" pitchFamily="34" charset="0"/>
            </a:endParaRPr>
          </a:p>
        </p:txBody>
      </p:sp>
      <p:sp>
        <p:nvSpPr>
          <p:cNvPr id="961562" name="Freeform 26"/>
          <p:cNvSpPr>
            <a:spLocks/>
          </p:cNvSpPr>
          <p:nvPr/>
        </p:nvSpPr>
        <p:spPr bwMode="auto">
          <a:xfrm>
            <a:off x="4657725" y="4398963"/>
            <a:ext cx="1238250" cy="673100"/>
          </a:xfrm>
          <a:custGeom>
            <a:avLst/>
            <a:gdLst/>
            <a:ahLst/>
            <a:cxnLst>
              <a:cxn ang="0">
                <a:pos x="0" y="112"/>
              </a:cxn>
              <a:cxn ang="0">
                <a:pos x="111" y="118"/>
              </a:cxn>
              <a:cxn ang="0">
                <a:pos x="162" y="172"/>
              </a:cxn>
              <a:cxn ang="0">
                <a:pos x="207" y="202"/>
              </a:cxn>
              <a:cxn ang="0">
                <a:pos x="231" y="238"/>
              </a:cxn>
              <a:cxn ang="0">
                <a:pos x="321" y="208"/>
              </a:cxn>
              <a:cxn ang="0">
                <a:pos x="369" y="214"/>
              </a:cxn>
              <a:cxn ang="0">
                <a:pos x="426" y="301"/>
              </a:cxn>
              <a:cxn ang="0">
                <a:pos x="456" y="346"/>
              </a:cxn>
              <a:cxn ang="0">
                <a:pos x="486" y="376"/>
              </a:cxn>
              <a:cxn ang="0">
                <a:pos x="615" y="424"/>
              </a:cxn>
              <a:cxn ang="0">
                <a:pos x="780" y="406"/>
              </a:cxn>
              <a:cxn ang="0">
                <a:pos x="711" y="337"/>
              </a:cxn>
              <a:cxn ang="0">
                <a:pos x="654" y="334"/>
              </a:cxn>
              <a:cxn ang="0">
                <a:pos x="570" y="307"/>
              </a:cxn>
              <a:cxn ang="0">
                <a:pos x="540" y="295"/>
              </a:cxn>
              <a:cxn ang="0">
                <a:pos x="498" y="271"/>
              </a:cxn>
              <a:cxn ang="0">
                <a:pos x="468" y="253"/>
              </a:cxn>
              <a:cxn ang="0">
                <a:pos x="423" y="202"/>
              </a:cxn>
              <a:cxn ang="0">
                <a:pos x="378" y="175"/>
              </a:cxn>
              <a:cxn ang="0">
                <a:pos x="333" y="154"/>
              </a:cxn>
              <a:cxn ang="0">
                <a:pos x="282" y="148"/>
              </a:cxn>
              <a:cxn ang="0">
                <a:pos x="255" y="103"/>
              </a:cxn>
              <a:cxn ang="0">
                <a:pos x="192" y="28"/>
              </a:cxn>
              <a:cxn ang="0">
                <a:pos x="165" y="10"/>
              </a:cxn>
              <a:cxn ang="0">
                <a:pos x="123" y="7"/>
              </a:cxn>
              <a:cxn ang="0">
                <a:pos x="108" y="1"/>
              </a:cxn>
            </a:cxnLst>
            <a:rect l="0" t="0" r="r" b="b"/>
            <a:pathLst>
              <a:path w="780" h="424">
                <a:moveTo>
                  <a:pt x="0" y="112"/>
                </a:moveTo>
                <a:cubicBezTo>
                  <a:pt x="28" y="126"/>
                  <a:pt x="79" y="116"/>
                  <a:pt x="111" y="118"/>
                </a:cubicBezTo>
                <a:cubicBezTo>
                  <a:pt x="148" y="130"/>
                  <a:pt x="143" y="143"/>
                  <a:pt x="162" y="172"/>
                </a:cubicBezTo>
                <a:cubicBezTo>
                  <a:pt x="173" y="188"/>
                  <a:pt x="192" y="192"/>
                  <a:pt x="207" y="202"/>
                </a:cubicBezTo>
                <a:cubicBezTo>
                  <a:pt x="214" y="217"/>
                  <a:pt x="217" y="228"/>
                  <a:pt x="231" y="238"/>
                </a:cubicBezTo>
                <a:cubicBezTo>
                  <a:pt x="263" y="233"/>
                  <a:pt x="289" y="214"/>
                  <a:pt x="321" y="208"/>
                </a:cubicBezTo>
                <a:cubicBezTo>
                  <a:pt x="337" y="209"/>
                  <a:pt x="356" y="205"/>
                  <a:pt x="369" y="214"/>
                </a:cubicBezTo>
                <a:cubicBezTo>
                  <a:pt x="397" y="233"/>
                  <a:pt x="403" y="278"/>
                  <a:pt x="426" y="301"/>
                </a:cubicBezTo>
                <a:cubicBezTo>
                  <a:pt x="431" y="320"/>
                  <a:pt x="438" y="337"/>
                  <a:pt x="456" y="346"/>
                </a:cubicBezTo>
                <a:cubicBezTo>
                  <a:pt x="464" y="358"/>
                  <a:pt x="473" y="372"/>
                  <a:pt x="486" y="376"/>
                </a:cubicBezTo>
                <a:cubicBezTo>
                  <a:pt x="520" y="401"/>
                  <a:pt x="573" y="420"/>
                  <a:pt x="615" y="424"/>
                </a:cubicBezTo>
                <a:cubicBezTo>
                  <a:pt x="675" y="419"/>
                  <a:pt x="716" y="408"/>
                  <a:pt x="780" y="406"/>
                </a:cubicBezTo>
                <a:cubicBezTo>
                  <a:pt x="760" y="376"/>
                  <a:pt x="747" y="349"/>
                  <a:pt x="711" y="337"/>
                </a:cubicBezTo>
                <a:cubicBezTo>
                  <a:pt x="693" y="331"/>
                  <a:pt x="673" y="335"/>
                  <a:pt x="654" y="334"/>
                </a:cubicBezTo>
                <a:cubicBezTo>
                  <a:pt x="631" y="318"/>
                  <a:pt x="598" y="310"/>
                  <a:pt x="570" y="307"/>
                </a:cubicBezTo>
                <a:cubicBezTo>
                  <a:pt x="560" y="300"/>
                  <a:pt x="551" y="299"/>
                  <a:pt x="540" y="295"/>
                </a:cubicBezTo>
                <a:cubicBezTo>
                  <a:pt x="530" y="285"/>
                  <a:pt x="512" y="274"/>
                  <a:pt x="498" y="271"/>
                </a:cubicBezTo>
                <a:cubicBezTo>
                  <a:pt x="488" y="266"/>
                  <a:pt x="468" y="253"/>
                  <a:pt x="468" y="253"/>
                </a:cubicBezTo>
                <a:cubicBezTo>
                  <a:pt x="463" y="237"/>
                  <a:pt x="438" y="212"/>
                  <a:pt x="423" y="202"/>
                </a:cubicBezTo>
                <a:cubicBezTo>
                  <a:pt x="418" y="186"/>
                  <a:pt x="395" y="178"/>
                  <a:pt x="378" y="175"/>
                </a:cubicBezTo>
                <a:cubicBezTo>
                  <a:pt x="363" y="167"/>
                  <a:pt x="350" y="158"/>
                  <a:pt x="333" y="154"/>
                </a:cubicBezTo>
                <a:cubicBezTo>
                  <a:pt x="317" y="143"/>
                  <a:pt x="300" y="153"/>
                  <a:pt x="282" y="148"/>
                </a:cubicBezTo>
                <a:cubicBezTo>
                  <a:pt x="264" y="130"/>
                  <a:pt x="263" y="127"/>
                  <a:pt x="255" y="103"/>
                </a:cubicBezTo>
                <a:cubicBezTo>
                  <a:pt x="245" y="74"/>
                  <a:pt x="217" y="44"/>
                  <a:pt x="192" y="28"/>
                </a:cubicBezTo>
                <a:cubicBezTo>
                  <a:pt x="186" y="24"/>
                  <a:pt x="172" y="10"/>
                  <a:pt x="165" y="10"/>
                </a:cubicBezTo>
                <a:cubicBezTo>
                  <a:pt x="151" y="9"/>
                  <a:pt x="137" y="8"/>
                  <a:pt x="123" y="7"/>
                </a:cubicBezTo>
                <a:cubicBezTo>
                  <a:pt x="112" y="0"/>
                  <a:pt x="118" y="1"/>
                  <a:pt x="108" y="1"/>
                </a:cubicBezTo>
              </a:path>
            </a:pathLst>
          </a:custGeom>
          <a:solidFill>
            <a:srgbClr val="FF0000">
              <a:alpha val="39999"/>
            </a:srgbClr>
          </a:solidFill>
          <a:ln w="28575" cap="flat" cmpd="sng">
            <a:solidFill>
              <a:srgbClr val="FF0000"/>
            </a:solidFill>
            <a:prstDash val="solid"/>
            <a:round/>
            <a:headEnd/>
            <a:tailEnd/>
          </a:ln>
          <a:effectLst/>
        </p:spPr>
        <p:txBody>
          <a:bodyPr anchor="ctr"/>
          <a:lstStyle/>
          <a:p>
            <a:pPr>
              <a:defRPr/>
            </a:pPr>
            <a:endParaRPr lang="it-IT">
              <a:latin typeface="Calibri" pitchFamily="34" charset="0"/>
            </a:endParaRPr>
          </a:p>
        </p:txBody>
      </p:sp>
      <p:sp>
        <p:nvSpPr>
          <p:cNvPr id="961566" name="Freeform 30"/>
          <p:cNvSpPr>
            <a:spLocks/>
          </p:cNvSpPr>
          <p:nvPr/>
        </p:nvSpPr>
        <p:spPr bwMode="auto">
          <a:xfrm>
            <a:off x="4243388" y="2719388"/>
            <a:ext cx="657225" cy="723900"/>
          </a:xfrm>
          <a:custGeom>
            <a:avLst/>
            <a:gdLst/>
            <a:ahLst/>
            <a:cxnLst>
              <a:cxn ang="0">
                <a:pos x="129" y="102"/>
              </a:cxn>
              <a:cxn ang="0">
                <a:pos x="96" y="111"/>
              </a:cxn>
              <a:cxn ang="0">
                <a:pos x="57" y="129"/>
              </a:cxn>
              <a:cxn ang="0">
                <a:pos x="39" y="141"/>
              </a:cxn>
              <a:cxn ang="0">
                <a:pos x="21" y="147"/>
              </a:cxn>
              <a:cxn ang="0">
                <a:pos x="0" y="183"/>
              </a:cxn>
              <a:cxn ang="0">
                <a:pos x="45" y="291"/>
              </a:cxn>
              <a:cxn ang="0">
                <a:pos x="66" y="366"/>
              </a:cxn>
              <a:cxn ang="0">
                <a:pos x="117" y="429"/>
              </a:cxn>
              <a:cxn ang="0">
                <a:pos x="150" y="450"/>
              </a:cxn>
              <a:cxn ang="0">
                <a:pos x="168" y="456"/>
              </a:cxn>
              <a:cxn ang="0">
                <a:pos x="258" y="429"/>
              </a:cxn>
              <a:cxn ang="0">
                <a:pos x="312" y="369"/>
              </a:cxn>
              <a:cxn ang="0">
                <a:pos x="306" y="276"/>
              </a:cxn>
              <a:cxn ang="0">
                <a:pos x="336" y="210"/>
              </a:cxn>
              <a:cxn ang="0">
                <a:pos x="363" y="177"/>
              </a:cxn>
              <a:cxn ang="0">
                <a:pos x="348" y="129"/>
              </a:cxn>
              <a:cxn ang="0">
                <a:pos x="354" y="120"/>
              </a:cxn>
              <a:cxn ang="0">
                <a:pos x="372" y="114"/>
              </a:cxn>
              <a:cxn ang="0">
                <a:pos x="414" y="84"/>
              </a:cxn>
              <a:cxn ang="0">
                <a:pos x="408" y="51"/>
              </a:cxn>
              <a:cxn ang="0">
                <a:pos x="387" y="24"/>
              </a:cxn>
              <a:cxn ang="0">
                <a:pos x="342" y="0"/>
              </a:cxn>
              <a:cxn ang="0">
                <a:pos x="294" y="6"/>
              </a:cxn>
              <a:cxn ang="0">
                <a:pos x="213" y="36"/>
              </a:cxn>
              <a:cxn ang="0">
                <a:pos x="129" y="102"/>
              </a:cxn>
            </a:cxnLst>
            <a:rect l="0" t="0" r="r" b="b"/>
            <a:pathLst>
              <a:path w="414" h="456">
                <a:moveTo>
                  <a:pt x="129" y="102"/>
                </a:moveTo>
                <a:cubicBezTo>
                  <a:pt x="118" y="106"/>
                  <a:pt x="106" y="106"/>
                  <a:pt x="96" y="111"/>
                </a:cubicBezTo>
                <a:cubicBezTo>
                  <a:pt x="83" y="118"/>
                  <a:pt x="72" y="125"/>
                  <a:pt x="57" y="129"/>
                </a:cubicBezTo>
                <a:cubicBezTo>
                  <a:pt x="51" y="133"/>
                  <a:pt x="46" y="139"/>
                  <a:pt x="39" y="141"/>
                </a:cubicBezTo>
                <a:cubicBezTo>
                  <a:pt x="33" y="143"/>
                  <a:pt x="21" y="147"/>
                  <a:pt x="21" y="147"/>
                </a:cubicBezTo>
                <a:cubicBezTo>
                  <a:pt x="13" y="159"/>
                  <a:pt x="5" y="169"/>
                  <a:pt x="0" y="183"/>
                </a:cubicBezTo>
                <a:cubicBezTo>
                  <a:pt x="7" y="225"/>
                  <a:pt x="32" y="252"/>
                  <a:pt x="45" y="291"/>
                </a:cubicBezTo>
                <a:cubicBezTo>
                  <a:pt x="49" y="316"/>
                  <a:pt x="52" y="345"/>
                  <a:pt x="66" y="366"/>
                </a:cubicBezTo>
                <a:cubicBezTo>
                  <a:pt x="69" y="378"/>
                  <a:pt x="105" y="421"/>
                  <a:pt x="117" y="429"/>
                </a:cubicBezTo>
                <a:cubicBezTo>
                  <a:pt x="128" y="437"/>
                  <a:pt x="138" y="445"/>
                  <a:pt x="150" y="450"/>
                </a:cubicBezTo>
                <a:cubicBezTo>
                  <a:pt x="156" y="453"/>
                  <a:pt x="168" y="456"/>
                  <a:pt x="168" y="456"/>
                </a:cubicBezTo>
                <a:cubicBezTo>
                  <a:pt x="203" y="453"/>
                  <a:pt x="233" y="454"/>
                  <a:pt x="258" y="429"/>
                </a:cubicBezTo>
                <a:cubicBezTo>
                  <a:pt x="266" y="404"/>
                  <a:pt x="294" y="387"/>
                  <a:pt x="312" y="369"/>
                </a:cubicBezTo>
                <a:cubicBezTo>
                  <a:pt x="322" y="339"/>
                  <a:pt x="314" y="306"/>
                  <a:pt x="306" y="276"/>
                </a:cubicBezTo>
                <a:cubicBezTo>
                  <a:pt x="310" y="242"/>
                  <a:pt x="311" y="235"/>
                  <a:pt x="336" y="210"/>
                </a:cubicBezTo>
                <a:cubicBezTo>
                  <a:pt x="346" y="200"/>
                  <a:pt x="363" y="177"/>
                  <a:pt x="363" y="177"/>
                </a:cubicBezTo>
                <a:cubicBezTo>
                  <a:pt x="368" y="156"/>
                  <a:pt x="366" y="141"/>
                  <a:pt x="348" y="129"/>
                </a:cubicBezTo>
                <a:cubicBezTo>
                  <a:pt x="350" y="126"/>
                  <a:pt x="351" y="122"/>
                  <a:pt x="354" y="120"/>
                </a:cubicBezTo>
                <a:cubicBezTo>
                  <a:pt x="359" y="117"/>
                  <a:pt x="372" y="114"/>
                  <a:pt x="372" y="114"/>
                </a:cubicBezTo>
                <a:cubicBezTo>
                  <a:pt x="383" y="98"/>
                  <a:pt x="396" y="90"/>
                  <a:pt x="414" y="84"/>
                </a:cubicBezTo>
                <a:cubicBezTo>
                  <a:pt x="405" y="70"/>
                  <a:pt x="405" y="68"/>
                  <a:pt x="408" y="51"/>
                </a:cubicBezTo>
                <a:cubicBezTo>
                  <a:pt x="405" y="35"/>
                  <a:pt x="403" y="29"/>
                  <a:pt x="387" y="24"/>
                </a:cubicBezTo>
                <a:cubicBezTo>
                  <a:pt x="372" y="9"/>
                  <a:pt x="362" y="4"/>
                  <a:pt x="342" y="0"/>
                </a:cubicBezTo>
                <a:cubicBezTo>
                  <a:pt x="326" y="2"/>
                  <a:pt x="310" y="3"/>
                  <a:pt x="294" y="6"/>
                </a:cubicBezTo>
                <a:cubicBezTo>
                  <a:pt x="260" y="13"/>
                  <a:pt x="258" y="32"/>
                  <a:pt x="213" y="36"/>
                </a:cubicBezTo>
                <a:cubicBezTo>
                  <a:pt x="192" y="68"/>
                  <a:pt x="181" y="119"/>
                  <a:pt x="129" y="102"/>
                </a:cubicBezTo>
                <a:close/>
              </a:path>
            </a:pathLst>
          </a:custGeom>
          <a:solidFill>
            <a:srgbClr val="FF0000">
              <a:alpha val="39999"/>
            </a:srgbClr>
          </a:solidFill>
          <a:ln w="28575" cap="flat" cmpd="sng">
            <a:solidFill>
              <a:srgbClr val="FF0000"/>
            </a:solidFill>
            <a:prstDash val="solid"/>
            <a:round/>
            <a:headEnd/>
            <a:tailEnd/>
          </a:ln>
          <a:effectLst/>
        </p:spPr>
        <p:txBody>
          <a:bodyPr anchor="ctr"/>
          <a:lstStyle/>
          <a:p>
            <a:pPr>
              <a:defRPr/>
            </a:pPr>
            <a:endParaRPr lang="it-IT">
              <a:latin typeface="Calibri" pitchFamily="34" charset="0"/>
            </a:endParaRPr>
          </a:p>
        </p:txBody>
      </p:sp>
      <p:sp>
        <p:nvSpPr>
          <p:cNvPr id="961571" name="Freeform 35"/>
          <p:cNvSpPr>
            <a:spLocks/>
          </p:cNvSpPr>
          <p:nvPr/>
        </p:nvSpPr>
        <p:spPr bwMode="auto">
          <a:xfrm>
            <a:off x="2352675" y="5919788"/>
            <a:ext cx="361950" cy="481012"/>
          </a:xfrm>
          <a:custGeom>
            <a:avLst/>
            <a:gdLst/>
            <a:ahLst/>
            <a:cxnLst>
              <a:cxn ang="0">
                <a:pos x="12" y="15"/>
              </a:cxn>
              <a:cxn ang="0">
                <a:pos x="66" y="39"/>
              </a:cxn>
              <a:cxn ang="0">
                <a:pos x="147" y="57"/>
              </a:cxn>
              <a:cxn ang="0">
                <a:pos x="153" y="66"/>
              </a:cxn>
              <a:cxn ang="0">
                <a:pos x="150" y="78"/>
              </a:cxn>
              <a:cxn ang="0">
                <a:pos x="171" y="45"/>
              </a:cxn>
              <a:cxn ang="0">
                <a:pos x="171" y="27"/>
              </a:cxn>
              <a:cxn ang="0">
                <a:pos x="195" y="0"/>
              </a:cxn>
              <a:cxn ang="0">
                <a:pos x="222" y="24"/>
              </a:cxn>
              <a:cxn ang="0">
                <a:pos x="213" y="126"/>
              </a:cxn>
              <a:cxn ang="0">
                <a:pos x="222" y="162"/>
              </a:cxn>
              <a:cxn ang="0">
                <a:pos x="186" y="219"/>
              </a:cxn>
              <a:cxn ang="0">
                <a:pos x="183" y="276"/>
              </a:cxn>
              <a:cxn ang="0">
                <a:pos x="132" y="303"/>
              </a:cxn>
              <a:cxn ang="0">
                <a:pos x="96" y="279"/>
              </a:cxn>
              <a:cxn ang="0">
                <a:pos x="54" y="276"/>
              </a:cxn>
              <a:cxn ang="0">
                <a:pos x="9" y="258"/>
              </a:cxn>
              <a:cxn ang="0">
                <a:pos x="0" y="138"/>
              </a:cxn>
              <a:cxn ang="0">
                <a:pos x="18" y="42"/>
              </a:cxn>
            </a:cxnLst>
            <a:rect l="0" t="0" r="r" b="b"/>
            <a:pathLst>
              <a:path w="228" h="303">
                <a:moveTo>
                  <a:pt x="12" y="15"/>
                </a:moveTo>
                <a:cubicBezTo>
                  <a:pt x="25" y="34"/>
                  <a:pt x="46" y="34"/>
                  <a:pt x="66" y="39"/>
                </a:cubicBezTo>
                <a:cubicBezTo>
                  <a:pt x="102" y="48"/>
                  <a:pt x="103" y="54"/>
                  <a:pt x="147" y="57"/>
                </a:cubicBezTo>
                <a:cubicBezTo>
                  <a:pt x="149" y="60"/>
                  <a:pt x="152" y="62"/>
                  <a:pt x="153" y="66"/>
                </a:cubicBezTo>
                <a:cubicBezTo>
                  <a:pt x="154" y="70"/>
                  <a:pt x="146" y="76"/>
                  <a:pt x="150" y="78"/>
                </a:cubicBezTo>
                <a:cubicBezTo>
                  <a:pt x="155" y="81"/>
                  <a:pt x="169" y="50"/>
                  <a:pt x="171" y="45"/>
                </a:cubicBezTo>
                <a:cubicBezTo>
                  <a:pt x="161" y="31"/>
                  <a:pt x="165" y="41"/>
                  <a:pt x="171" y="27"/>
                </a:cubicBezTo>
                <a:cubicBezTo>
                  <a:pt x="179" y="8"/>
                  <a:pt x="175" y="7"/>
                  <a:pt x="195" y="0"/>
                </a:cubicBezTo>
                <a:cubicBezTo>
                  <a:pt x="214" y="6"/>
                  <a:pt x="216" y="5"/>
                  <a:pt x="222" y="24"/>
                </a:cubicBezTo>
                <a:cubicBezTo>
                  <a:pt x="221" y="57"/>
                  <a:pt x="228" y="96"/>
                  <a:pt x="213" y="126"/>
                </a:cubicBezTo>
                <a:cubicBezTo>
                  <a:pt x="215" y="138"/>
                  <a:pt x="218" y="150"/>
                  <a:pt x="222" y="162"/>
                </a:cubicBezTo>
                <a:cubicBezTo>
                  <a:pt x="210" y="181"/>
                  <a:pt x="196" y="199"/>
                  <a:pt x="186" y="219"/>
                </a:cubicBezTo>
                <a:cubicBezTo>
                  <a:pt x="185" y="238"/>
                  <a:pt x="186" y="257"/>
                  <a:pt x="183" y="276"/>
                </a:cubicBezTo>
                <a:cubicBezTo>
                  <a:pt x="181" y="286"/>
                  <a:pt x="143" y="297"/>
                  <a:pt x="132" y="303"/>
                </a:cubicBezTo>
                <a:cubicBezTo>
                  <a:pt x="114" y="299"/>
                  <a:pt x="107" y="281"/>
                  <a:pt x="96" y="279"/>
                </a:cubicBezTo>
                <a:cubicBezTo>
                  <a:pt x="82" y="277"/>
                  <a:pt x="68" y="277"/>
                  <a:pt x="54" y="276"/>
                </a:cubicBezTo>
                <a:cubicBezTo>
                  <a:pt x="34" y="271"/>
                  <a:pt x="2" y="286"/>
                  <a:pt x="9" y="258"/>
                </a:cubicBezTo>
                <a:cubicBezTo>
                  <a:pt x="11" y="222"/>
                  <a:pt x="22" y="171"/>
                  <a:pt x="0" y="138"/>
                </a:cubicBezTo>
                <a:cubicBezTo>
                  <a:pt x="4" y="105"/>
                  <a:pt x="18" y="77"/>
                  <a:pt x="18" y="42"/>
                </a:cubicBezTo>
              </a:path>
            </a:pathLst>
          </a:custGeom>
          <a:solidFill>
            <a:srgbClr val="FF0000">
              <a:alpha val="39999"/>
            </a:srgbClr>
          </a:solidFill>
          <a:ln w="28575" cap="flat" cmpd="sng">
            <a:solidFill>
              <a:srgbClr val="FF0000"/>
            </a:solidFill>
            <a:prstDash val="solid"/>
            <a:round/>
            <a:headEnd/>
            <a:tailEnd/>
          </a:ln>
          <a:effectLst/>
        </p:spPr>
        <p:txBody>
          <a:bodyPr anchor="ctr"/>
          <a:lstStyle/>
          <a:p>
            <a:pPr>
              <a:defRPr/>
            </a:pPr>
            <a:endParaRPr lang="it-IT">
              <a:latin typeface="Calibri" pitchFamily="34" charset="0"/>
            </a:endParaRPr>
          </a:p>
        </p:txBody>
      </p:sp>
      <p:sp>
        <p:nvSpPr>
          <p:cNvPr id="961572" name="Freeform 36"/>
          <p:cNvSpPr>
            <a:spLocks/>
          </p:cNvSpPr>
          <p:nvPr/>
        </p:nvSpPr>
        <p:spPr bwMode="auto">
          <a:xfrm>
            <a:off x="4975225" y="5626100"/>
            <a:ext cx="501650" cy="331788"/>
          </a:xfrm>
          <a:custGeom>
            <a:avLst/>
            <a:gdLst/>
            <a:ahLst/>
            <a:cxnLst>
              <a:cxn ang="0">
                <a:pos x="316" y="53"/>
              </a:cxn>
              <a:cxn ang="0">
                <a:pos x="286" y="44"/>
              </a:cxn>
              <a:cxn ang="0">
                <a:pos x="259" y="53"/>
              </a:cxn>
              <a:cxn ang="0">
                <a:pos x="241" y="59"/>
              </a:cxn>
              <a:cxn ang="0">
                <a:pos x="202" y="23"/>
              </a:cxn>
              <a:cxn ang="0">
                <a:pos x="175" y="2"/>
              </a:cxn>
              <a:cxn ang="0">
                <a:pos x="121" y="17"/>
              </a:cxn>
              <a:cxn ang="0">
                <a:pos x="118" y="65"/>
              </a:cxn>
              <a:cxn ang="0">
                <a:pos x="94" y="83"/>
              </a:cxn>
              <a:cxn ang="0">
                <a:pos x="61" y="71"/>
              </a:cxn>
              <a:cxn ang="0">
                <a:pos x="4" y="92"/>
              </a:cxn>
              <a:cxn ang="0">
                <a:pos x="4" y="116"/>
              </a:cxn>
              <a:cxn ang="0">
                <a:pos x="10" y="134"/>
              </a:cxn>
              <a:cxn ang="0">
                <a:pos x="31" y="176"/>
              </a:cxn>
              <a:cxn ang="0">
                <a:pos x="37" y="209"/>
              </a:cxn>
              <a:cxn ang="0">
                <a:pos x="73" y="188"/>
              </a:cxn>
              <a:cxn ang="0">
                <a:pos x="64" y="155"/>
              </a:cxn>
              <a:cxn ang="0">
                <a:pos x="106" y="194"/>
              </a:cxn>
              <a:cxn ang="0">
                <a:pos x="133" y="173"/>
              </a:cxn>
              <a:cxn ang="0">
                <a:pos x="127" y="131"/>
              </a:cxn>
              <a:cxn ang="0">
                <a:pos x="196" y="95"/>
              </a:cxn>
              <a:cxn ang="0">
                <a:pos x="295" y="71"/>
              </a:cxn>
              <a:cxn ang="0">
                <a:pos x="316" y="53"/>
              </a:cxn>
            </a:cxnLst>
            <a:rect l="0" t="0" r="r" b="b"/>
            <a:pathLst>
              <a:path w="316" h="209">
                <a:moveTo>
                  <a:pt x="316" y="53"/>
                </a:moveTo>
                <a:cubicBezTo>
                  <a:pt x="307" y="39"/>
                  <a:pt x="303" y="41"/>
                  <a:pt x="286" y="44"/>
                </a:cubicBezTo>
                <a:cubicBezTo>
                  <a:pt x="264" y="55"/>
                  <a:pt x="285" y="46"/>
                  <a:pt x="259" y="53"/>
                </a:cubicBezTo>
                <a:cubicBezTo>
                  <a:pt x="253" y="55"/>
                  <a:pt x="241" y="59"/>
                  <a:pt x="241" y="59"/>
                </a:cubicBezTo>
                <a:cubicBezTo>
                  <a:pt x="225" y="54"/>
                  <a:pt x="215" y="34"/>
                  <a:pt x="202" y="23"/>
                </a:cubicBezTo>
                <a:cubicBezTo>
                  <a:pt x="193" y="16"/>
                  <a:pt x="175" y="2"/>
                  <a:pt x="175" y="2"/>
                </a:cubicBezTo>
                <a:cubicBezTo>
                  <a:pt x="147" y="4"/>
                  <a:pt x="138" y="0"/>
                  <a:pt x="121" y="17"/>
                </a:cubicBezTo>
                <a:cubicBezTo>
                  <a:pt x="120" y="33"/>
                  <a:pt x="120" y="49"/>
                  <a:pt x="118" y="65"/>
                </a:cubicBezTo>
                <a:cubicBezTo>
                  <a:pt x="117" y="75"/>
                  <a:pt x="94" y="83"/>
                  <a:pt x="94" y="83"/>
                </a:cubicBezTo>
                <a:cubicBezTo>
                  <a:pt x="82" y="80"/>
                  <a:pt x="72" y="77"/>
                  <a:pt x="61" y="71"/>
                </a:cubicBezTo>
                <a:cubicBezTo>
                  <a:pt x="35" y="74"/>
                  <a:pt x="22" y="74"/>
                  <a:pt x="4" y="92"/>
                </a:cubicBezTo>
                <a:cubicBezTo>
                  <a:pt x="0" y="104"/>
                  <a:pt x="0" y="100"/>
                  <a:pt x="4" y="116"/>
                </a:cubicBezTo>
                <a:cubicBezTo>
                  <a:pt x="6" y="122"/>
                  <a:pt x="10" y="134"/>
                  <a:pt x="10" y="134"/>
                </a:cubicBezTo>
                <a:cubicBezTo>
                  <a:pt x="13" y="152"/>
                  <a:pt x="12" y="170"/>
                  <a:pt x="31" y="176"/>
                </a:cubicBezTo>
                <a:cubicBezTo>
                  <a:pt x="23" y="192"/>
                  <a:pt x="15" y="204"/>
                  <a:pt x="37" y="209"/>
                </a:cubicBezTo>
                <a:cubicBezTo>
                  <a:pt x="59" y="206"/>
                  <a:pt x="66" y="208"/>
                  <a:pt x="73" y="188"/>
                </a:cubicBezTo>
                <a:cubicBezTo>
                  <a:pt x="69" y="172"/>
                  <a:pt x="60" y="172"/>
                  <a:pt x="64" y="155"/>
                </a:cubicBezTo>
                <a:cubicBezTo>
                  <a:pt x="88" y="163"/>
                  <a:pt x="81" y="188"/>
                  <a:pt x="106" y="194"/>
                </a:cubicBezTo>
                <a:cubicBezTo>
                  <a:pt x="128" y="180"/>
                  <a:pt x="119" y="187"/>
                  <a:pt x="133" y="173"/>
                </a:cubicBezTo>
                <a:cubicBezTo>
                  <a:pt x="138" y="157"/>
                  <a:pt x="134" y="145"/>
                  <a:pt x="127" y="131"/>
                </a:cubicBezTo>
                <a:cubicBezTo>
                  <a:pt x="135" y="107"/>
                  <a:pt x="175" y="98"/>
                  <a:pt x="196" y="95"/>
                </a:cubicBezTo>
                <a:cubicBezTo>
                  <a:pt x="234" y="69"/>
                  <a:pt x="240" y="74"/>
                  <a:pt x="295" y="71"/>
                </a:cubicBezTo>
                <a:cubicBezTo>
                  <a:pt x="305" y="68"/>
                  <a:pt x="316" y="65"/>
                  <a:pt x="316" y="53"/>
                </a:cubicBezTo>
                <a:close/>
              </a:path>
            </a:pathLst>
          </a:custGeom>
          <a:solidFill>
            <a:srgbClr val="FF0000">
              <a:alpha val="39999"/>
            </a:srgbClr>
          </a:solidFill>
          <a:ln w="28575" cap="flat" cmpd="sng">
            <a:solidFill>
              <a:srgbClr val="FF0000"/>
            </a:solidFill>
            <a:prstDash val="solid"/>
            <a:round/>
            <a:headEnd/>
            <a:tailEnd/>
          </a:ln>
          <a:effectLst/>
        </p:spPr>
        <p:txBody>
          <a:bodyPr anchor="ctr"/>
          <a:lstStyle/>
          <a:p>
            <a:pPr>
              <a:defRPr/>
            </a:pPr>
            <a:endParaRPr lang="it-IT">
              <a:latin typeface="Calibri" pitchFamily="34" charset="0"/>
            </a:endParaRPr>
          </a:p>
        </p:txBody>
      </p:sp>
      <p:sp>
        <p:nvSpPr>
          <p:cNvPr id="961573" name="Freeform 37"/>
          <p:cNvSpPr>
            <a:spLocks/>
          </p:cNvSpPr>
          <p:nvPr/>
        </p:nvSpPr>
        <p:spPr bwMode="auto">
          <a:xfrm>
            <a:off x="6935788" y="5786438"/>
            <a:ext cx="428625" cy="744537"/>
          </a:xfrm>
          <a:custGeom>
            <a:avLst/>
            <a:gdLst/>
            <a:ahLst/>
            <a:cxnLst>
              <a:cxn ang="0">
                <a:pos x="269" y="228"/>
              </a:cxn>
              <a:cxn ang="0">
                <a:pos x="260" y="207"/>
              </a:cxn>
              <a:cxn ang="0">
                <a:pos x="227" y="168"/>
              </a:cxn>
              <a:cxn ang="0">
                <a:pos x="170" y="132"/>
              </a:cxn>
              <a:cxn ang="0">
                <a:pos x="95" y="90"/>
              </a:cxn>
              <a:cxn ang="0">
                <a:pos x="80" y="51"/>
              </a:cxn>
              <a:cxn ang="0">
                <a:pos x="71" y="42"/>
              </a:cxn>
              <a:cxn ang="0">
                <a:pos x="41" y="0"/>
              </a:cxn>
              <a:cxn ang="0">
                <a:pos x="41" y="60"/>
              </a:cxn>
              <a:cxn ang="0">
                <a:pos x="38" y="90"/>
              </a:cxn>
              <a:cxn ang="0">
                <a:pos x="65" y="105"/>
              </a:cxn>
              <a:cxn ang="0">
                <a:pos x="26" y="153"/>
              </a:cxn>
              <a:cxn ang="0">
                <a:pos x="14" y="162"/>
              </a:cxn>
              <a:cxn ang="0">
                <a:pos x="8" y="180"/>
              </a:cxn>
              <a:cxn ang="0">
                <a:pos x="17" y="216"/>
              </a:cxn>
              <a:cxn ang="0">
                <a:pos x="38" y="231"/>
              </a:cxn>
              <a:cxn ang="0">
                <a:pos x="68" y="261"/>
              </a:cxn>
              <a:cxn ang="0">
                <a:pos x="98" y="273"/>
              </a:cxn>
              <a:cxn ang="0">
                <a:pos x="110" y="303"/>
              </a:cxn>
              <a:cxn ang="0">
                <a:pos x="98" y="321"/>
              </a:cxn>
              <a:cxn ang="0">
                <a:pos x="89" y="354"/>
              </a:cxn>
              <a:cxn ang="0">
                <a:pos x="83" y="372"/>
              </a:cxn>
              <a:cxn ang="0">
                <a:pos x="113" y="453"/>
              </a:cxn>
              <a:cxn ang="0">
                <a:pos x="143" y="465"/>
              </a:cxn>
              <a:cxn ang="0">
                <a:pos x="197" y="438"/>
              </a:cxn>
              <a:cxn ang="0">
                <a:pos x="212" y="372"/>
              </a:cxn>
              <a:cxn ang="0">
                <a:pos x="194" y="339"/>
              </a:cxn>
              <a:cxn ang="0">
                <a:pos x="224" y="282"/>
              </a:cxn>
              <a:cxn ang="0">
                <a:pos x="239" y="252"/>
              </a:cxn>
              <a:cxn ang="0">
                <a:pos x="257" y="240"/>
              </a:cxn>
              <a:cxn ang="0">
                <a:pos x="269" y="228"/>
              </a:cxn>
            </a:cxnLst>
            <a:rect l="0" t="0" r="r" b="b"/>
            <a:pathLst>
              <a:path w="270" h="469">
                <a:moveTo>
                  <a:pt x="269" y="228"/>
                </a:moveTo>
                <a:cubicBezTo>
                  <a:pt x="256" y="224"/>
                  <a:pt x="256" y="219"/>
                  <a:pt x="260" y="207"/>
                </a:cubicBezTo>
                <a:cubicBezTo>
                  <a:pt x="256" y="186"/>
                  <a:pt x="246" y="178"/>
                  <a:pt x="227" y="168"/>
                </a:cubicBezTo>
                <a:cubicBezTo>
                  <a:pt x="213" y="150"/>
                  <a:pt x="191" y="139"/>
                  <a:pt x="170" y="132"/>
                </a:cubicBezTo>
                <a:cubicBezTo>
                  <a:pt x="149" y="111"/>
                  <a:pt x="113" y="115"/>
                  <a:pt x="95" y="90"/>
                </a:cubicBezTo>
                <a:cubicBezTo>
                  <a:pt x="87" y="79"/>
                  <a:pt x="84" y="64"/>
                  <a:pt x="80" y="51"/>
                </a:cubicBezTo>
                <a:cubicBezTo>
                  <a:pt x="79" y="47"/>
                  <a:pt x="74" y="45"/>
                  <a:pt x="71" y="42"/>
                </a:cubicBezTo>
                <a:cubicBezTo>
                  <a:pt x="60" y="27"/>
                  <a:pt x="57" y="10"/>
                  <a:pt x="41" y="0"/>
                </a:cubicBezTo>
                <a:cubicBezTo>
                  <a:pt x="0" y="10"/>
                  <a:pt x="20" y="39"/>
                  <a:pt x="41" y="60"/>
                </a:cubicBezTo>
                <a:cubicBezTo>
                  <a:pt x="45" y="72"/>
                  <a:pt x="42" y="79"/>
                  <a:pt x="38" y="90"/>
                </a:cubicBezTo>
                <a:cubicBezTo>
                  <a:pt x="47" y="96"/>
                  <a:pt x="56" y="99"/>
                  <a:pt x="65" y="105"/>
                </a:cubicBezTo>
                <a:cubicBezTo>
                  <a:pt x="52" y="124"/>
                  <a:pt x="52" y="144"/>
                  <a:pt x="26" y="153"/>
                </a:cubicBezTo>
                <a:cubicBezTo>
                  <a:pt x="22" y="156"/>
                  <a:pt x="17" y="158"/>
                  <a:pt x="14" y="162"/>
                </a:cubicBezTo>
                <a:cubicBezTo>
                  <a:pt x="10" y="167"/>
                  <a:pt x="8" y="180"/>
                  <a:pt x="8" y="180"/>
                </a:cubicBezTo>
                <a:cubicBezTo>
                  <a:pt x="12" y="204"/>
                  <a:pt x="9" y="192"/>
                  <a:pt x="17" y="216"/>
                </a:cubicBezTo>
                <a:cubicBezTo>
                  <a:pt x="20" y="224"/>
                  <a:pt x="33" y="224"/>
                  <a:pt x="38" y="231"/>
                </a:cubicBezTo>
                <a:cubicBezTo>
                  <a:pt x="51" y="248"/>
                  <a:pt x="49" y="256"/>
                  <a:pt x="68" y="261"/>
                </a:cubicBezTo>
                <a:cubicBezTo>
                  <a:pt x="78" y="268"/>
                  <a:pt x="86" y="270"/>
                  <a:pt x="98" y="273"/>
                </a:cubicBezTo>
                <a:cubicBezTo>
                  <a:pt x="110" y="281"/>
                  <a:pt x="117" y="287"/>
                  <a:pt x="110" y="303"/>
                </a:cubicBezTo>
                <a:cubicBezTo>
                  <a:pt x="107" y="310"/>
                  <a:pt x="98" y="321"/>
                  <a:pt x="98" y="321"/>
                </a:cubicBezTo>
                <a:cubicBezTo>
                  <a:pt x="95" y="332"/>
                  <a:pt x="92" y="343"/>
                  <a:pt x="89" y="354"/>
                </a:cubicBezTo>
                <a:cubicBezTo>
                  <a:pt x="87" y="360"/>
                  <a:pt x="83" y="372"/>
                  <a:pt x="83" y="372"/>
                </a:cubicBezTo>
                <a:cubicBezTo>
                  <a:pt x="88" y="397"/>
                  <a:pt x="83" y="446"/>
                  <a:pt x="113" y="453"/>
                </a:cubicBezTo>
                <a:cubicBezTo>
                  <a:pt x="123" y="460"/>
                  <a:pt x="131" y="462"/>
                  <a:pt x="143" y="465"/>
                </a:cubicBezTo>
                <a:cubicBezTo>
                  <a:pt x="187" y="459"/>
                  <a:pt x="187" y="469"/>
                  <a:pt x="197" y="438"/>
                </a:cubicBezTo>
                <a:cubicBezTo>
                  <a:pt x="200" y="409"/>
                  <a:pt x="192" y="392"/>
                  <a:pt x="212" y="372"/>
                </a:cubicBezTo>
                <a:cubicBezTo>
                  <a:pt x="209" y="355"/>
                  <a:pt x="206" y="351"/>
                  <a:pt x="194" y="339"/>
                </a:cubicBezTo>
                <a:cubicBezTo>
                  <a:pt x="186" y="315"/>
                  <a:pt x="205" y="295"/>
                  <a:pt x="224" y="282"/>
                </a:cubicBezTo>
                <a:cubicBezTo>
                  <a:pt x="228" y="274"/>
                  <a:pt x="232" y="258"/>
                  <a:pt x="239" y="252"/>
                </a:cubicBezTo>
                <a:cubicBezTo>
                  <a:pt x="244" y="247"/>
                  <a:pt x="257" y="240"/>
                  <a:pt x="257" y="240"/>
                </a:cubicBezTo>
                <a:cubicBezTo>
                  <a:pt x="270" y="220"/>
                  <a:pt x="269" y="215"/>
                  <a:pt x="269" y="228"/>
                </a:cubicBezTo>
                <a:close/>
              </a:path>
            </a:pathLst>
          </a:custGeom>
          <a:solidFill>
            <a:srgbClr val="FF0000">
              <a:alpha val="39999"/>
            </a:srgbClr>
          </a:solidFill>
          <a:ln w="28575" cap="flat" cmpd="sng">
            <a:solidFill>
              <a:srgbClr val="FF0000"/>
            </a:solidFill>
            <a:prstDash val="solid"/>
            <a:round/>
            <a:headEnd/>
            <a:tailEnd/>
          </a:ln>
          <a:effectLst/>
        </p:spPr>
        <p:txBody>
          <a:bodyPr anchor="ctr"/>
          <a:lstStyle/>
          <a:p>
            <a:pPr>
              <a:defRPr/>
            </a:pPr>
            <a:endParaRPr lang="it-IT">
              <a:latin typeface="Calibri" pitchFamily="34" charset="0"/>
            </a:endParaRPr>
          </a:p>
        </p:txBody>
      </p:sp>
      <p:sp>
        <p:nvSpPr>
          <p:cNvPr id="961574" name="Freeform 38"/>
          <p:cNvSpPr>
            <a:spLocks/>
          </p:cNvSpPr>
          <p:nvPr/>
        </p:nvSpPr>
        <p:spPr bwMode="auto">
          <a:xfrm>
            <a:off x="7477125" y="5629275"/>
            <a:ext cx="949325" cy="552450"/>
          </a:xfrm>
          <a:custGeom>
            <a:avLst/>
            <a:gdLst/>
            <a:ahLst/>
            <a:cxnLst>
              <a:cxn ang="0">
                <a:pos x="390" y="6"/>
              </a:cxn>
              <a:cxn ang="0">
                <a:pos x="411" y="21"/>
              </a:cxn>
              <a:cxn ang="0">
                <a:pos x="456" y="57"/>
              </a:cxn>
              <a:cxn ang="0">
                <a:pos x="501" y="105"/>
              </a:cxn>
              <a:cxn ang="0">
                <a:pos x="534" y="117"/>
              </a:cxn>
              <a:cxn ang="0">
                <a:pos x="570" y="237"/>
              </a:cxn>
              <a:cxn ang="0">
                <a:pos x="561" y="276"/>
              </a:cxn>
              <a:cxn ang="0">
                <a:pos x="525" y="297"/>
              </a:cxn>
              <a:cxn ang="0">
                <a:pos x="432" y="345"/>
              </a:cxn>
              <a:cxn ang="0">
                <a:pos x="324" y="327"/>
              </a:cxn>
              <a:cxn ang="0">
                <a:pos x="303" y="303"/>
              </a:cxn>
              <a:cxn ang="0">
                <a:pos x="285" y="285"/>
              </a:cxn>
              <a:cxn ang="0">
                <a:pos x="264" y="261"/>
              </a:cxn>
              <a:cxn ang="0">
                <a:pos x="261" y="249"/>
              </a:cxn>
              <a:cxn ang="0">
                <a:pos x="252" y="246"/>
              </a:cxn>
              <a:cxn ang="0">
                <a:pos x="249" y="234"/>
              </a:cxn>
              <a:cxn ang="0">
                <a:pos x="222" y="210"/>
              </a:cxn>
              <a:cxn ang="0">
                <a:pos x="117" y="243"/>
              </a:cxn>
              <a:cxn ang="0">
                <a:pos x="87" y="228"/>
              </a:cxn>
              <a:cxn ang="0">
                <a:pos x="54" y="171"/>
              </a:cxn>
              <a:cxn ang="0">
                <a:pos x="18" y="144"/>
              </a:cxn>
              <a:cxn ang="0">
                <a:pos x="0" y="117"/>
              </a:cxn>
              <a:cxn ang="0">
                <a:pos x="12" y="90"/>
              </a:cxn>
              <a:cxn ang="0">
                <a:pos x="54" y="30"/>
              </a:cxn>
              <a:cxn ang="0">
                <a:pos x="129" y="45"/>
              </a:cxn>
              <a:cxn ang="0">
                <a:pos x="150" y="39"/>
              </a:cxn>
              <a:cxn ang="0">
                <a:pos x="186" y="12"/>
              </a:cxn>
              <a:cxn ang="0">
                <a:pos x="303" y="18"/>
              </a:cxn>
              <a:cxn ang="0">
                <a:pos x="333" y="6"/>
              </a:cxn>
              <a:cxn ang="0">
                <a:pos x="351" y="0"/>
              </a:cxn>
              <a:cxn ang="0">
                <a:pos x="378" y="3"/>
              </a:cxn>
              <a:cxn ang="0">
                <a:pos x="390" y="6"/>
              </a:cxn>
            </a:cxnLst>
            <a:rect l="0" t="0" r="r" b="b"/>
            <a:pathLst>
              <a:path w="598" h="348">
                <a:moveTo>
                  <a:pt x="390" y="6"/>
                </a:moveTo>
                <a:cubicBezTo>
                  <a:pt x="403" y="10"/>
                  <a:pt x="398" y="17"/>
                  <a:pt x="411" y="21"/>
                </a:cubicBezTo>
                <a:cubicBezTo>
                  <a:pt x="424" y="34"/>
                  <a:pt x="438" y="51"/>
                  <a:pt x="456" y="57"/>
                </a:cubicBezTo>
                <a:cubicBezTo>
                  <a:pt x="469" y="77"/>
                  <a:pt x="476" y="97"/>
                  <a:pt x="501" y="105"/>
                </a:cubicBezTo>
                <a:cubicBezTo>
                  <a:pt x="512" y="121"/>
                  <a:pt x="514" y="120"/>
                  <a:pt x="534" y="117"/>
                </a:cubicBezTo>
                <a:cubicBezTo>
                  <a:pt x="598" y="125"/>
                  <a:pt x="543" y="183"/>
                  <a:pt x="570" y="237"/>
                </a:cubicBezTo>
                <a:cubicBezTo>
                  <a:pt x="567" y="250"/>
                  <a:pt x="568" y="265"/>
                  <a:pt x="561" y="276"/>
                </a:cubicBezTo>
                <a:cubicBezTo>
                  <a:pt x="551" y="291"/>
                  <a:pt x="539" y="288"/>
                  <a:pt x="525" y="297"/>
                </a:cubicBezTo>
                <a:cubicBezTo>
                  <a:pt x="496" y="316"/>
                  <a:pt x="466" y="337"/>
                  <a:pt x="432" y="345"/>
                </a:cubicBezTo>
                <a:cubicBezTo>
                  <a:pt x="393" y="342"/>
                  <a:pt x="356" y="348"/>
                  <a:pt x="324" y="327"/>
                </a:cubicBezTo>
                <a:cubicBezTo>
                  <a:pt x="318" y="318"/>
                  <a:pt x="310" y="311"/>
                  <a:pt x="303" y="303"/>
                </a:cubicBezTo>
                <a:cubicBezTo>
                  <a:pt x="297" y="297"/>
                  <a:pt x="285" y="285"/>
                  <a:pt x="285" y="285"/>
                </a:cubicBezTo>
                <a:cubicBezTo>
                  <a:pt x="281" y="265"/>
                  <a:pt x="279" y="271"/>
                  <a:pt x="264" y="261"/>
                </a:cubicBezTo>
                <a:cubicBezTo>
                  <a:pt x="263" y="257"/>
                  <a:pt x="264" y="252"/>
                  <a:pt x="261" y="249"/>
                </a:cubicBezTo>
                <a:cubicBezTo>
                  <a:pt x="259" y="247"/>
                  <a:pt x="254" y="248"/>
                  <a:pt x="252" y="246"/>
                </a:cubicBezTo>
                <a:cubicBezTo>
                  <a:pt x="249" y="243"/>
                  <a:pt x="251" y="238"/>
                  <a:pt x="249" y="234"/>
                </a:cubicBezTo>
                <a:cubicBezTo>
                  <a:pt x="244" y="222"/>
                  <a:pt x="232" y="217"/>
                  <a:pt x="222" y="210"/>
                </a:cubicBezTo>
                <a:cubicBezTo>
                  <a:pt x="131" y="214"/>
                  <a:pt x="158" y="202"/>
                  <a:pt x="117" y="243"/>
                </a:cubicBezTo>
                <a:cubicBezTo>
                  <a:pt x="104" y="240"/>
                  <a:pt x="99" y="232"/>
                  <a:pt x="87" y="228"/>
                </a:cubicBezTo>
                <a:cubicBezTo>
                  <a:pt x="75" y="210"/>
                  <a:pt x="77" y="179"/>
                  <a:pt x="54" y="171"/>
                </a:cubicBezTo>
                <a:cubicBezTo>
                  <a:pt x="49" y="157"/>
                  <a:pt x="31" y="152"/>
                  <a:pt x="18" y="144"/>
                </a:cubicBezTo>
                <a:cubicBezTo>
                  <a:pt x="10" y="132"/>
                  <a:pt x="4" y="132"/>
                  <a:pt x="0" y="117"/>
                </a:cubicBezTo>
                <a:cubicBezTo>
                  <a:pt x="3" y="107"/>
                  <a:pt x="9" y="100"/>
                  <a:pt x="12" y="90"/>
                </a:cubicBezTo>
                <a:cubicBezTo>
                  <a:pt x="4" y="40"/>
                  <a:pt x="10" y="36"/>
                  <a:pt x="54" y="30"/>
                </a:cubicBezTo>
                <a:cubicBezTo>
                  <a:pt x="89" y="33"/>
                  <a:pt x="100" y="35"/>
                  <a:pt x="129" y="45"/>
                </a:cubicBezTo>
                <a:cubicBezTo>
                  <a:pt x="130" y="45"/>
                  <a:pt x="148" y="41"/>
                  <a:pt x="150" y="39"/>
                </a:cubicBezTo>
                <a:cubicBezTo>
                  <a:pt x="164" y="28"/>
                  <a:pt x="166" y="17"/>
                  <a:pt x="186" y="12"/>
                </a:cubicBezTo>
                <a:cubicBezTo>
                  <a:pt x="229" y="14"/>
                  <a:pt x="263" y="22"/>
                  <a:pt x="303" y="18"/>
                </a:cubicBezTo>
                <a:cubicBezTo>
                  <a:pt x="314" y="14"/>
                  <a:pt x="323" y="11"/>
                  <a:pt x="333" y="6"/>
                </a:cubicBezTo>
                <a:cubicBezTo>
                  <a:pt x="339" y="3"/>
                  <a:pt x="351" y="0"/>
                  <a:pt x="351" y="0"/>
                </a:cubicBezTo>
                <a:cubicBezTo>
                  <a:pt x="360" y="1"/>
                  <a:pt x="369" y="1"/>
                  <a:pt x="378" y="3"/>
                </a:cubicBezTo>
                <a:cubicBezTo>
                  <a:pt x="389" y="5"/>
                  <a:pt x="405" y="13"/>
                  <a:pt x="390" y="6"/>
                </a:cubicBezTo>
                <a:close/>
              </a:path>
            </a:pathLst>
          </a:custGeom>
          <a:solidFill>
            <a:srgbClr val="FF0000">
              <a:alpha val="39999"/>
            </a:srgbClr>
          </a:solidFill>
          <a:ln w="28575" cap="flat" cmpd="sng">
            <a:solidFill>
              <a:srgbClr val="FF0000"/>
            </a:solidFill>
            <a:prstDash val="solid"/>
            <a:round/>
            <a:headEnd/>
            <a:tailEnd/>
          </a:ln>
          <a:effectLst/>
        </p:spPr>
        <p:txBody>
          <a:bodyPr anchor="ctr"/>
          <a:lstStyle/>
          <a:p>
            <a:pPr>
              <a:defRPr/>
            </a:pPr>
            <a:endParaRPr lang="it-IT">
              <a:latin typeface="Calibri" pitchFamily="34" charset="0"/>
            </a:endParaRPr>
          </a:p>
        </p:txBody>
      </p:sp>
      <p:sp>
        <p:nvSpPr>
          <p:cNvPr id="961581" name="Freeform 45"/>
          <p:cNvSpPr>
            <a:spLocks/>
          </p:cNvSpPr>
          <p:nvPr/>
        </p:nvSpPr>
        <p:spPr bwMode="auto">
          <a:xfrm>
            <a:off x="5907088" y="2595563"/>
            <a:ext cx="765175" cy="795337"/>
          </a:xfrm>
          <a:custGeom>
            <a:avLst/>
            <a:gdLst/>
            <a:ahLst/>
            <a:cxnLst>
              <a:cxn ang="0">
                <a:pos x="365" y="468"/>
              </a:cxn>
              <a:cxn ang="0">
                <a:pos x="338" y="501"/>
              </a:cxn>
              <a:cxn ang="0">
                <a:pos x="296" y="408"/>
              </a:cxn>
              <a:cxn ang="0">
                <a:pos x="218" y="384"/>
              </a:cxn>
              <a:cxn ang="0">
                <a:pos x="137" y="357"/>
              </a:cxn>
              <a:cxn ang="0">
                <a:pos x="110" y="231"/>
              </a:cxn>
              <a:cxn ang="0">
                <a:pos x="101" y="222"/>
              </a:cxn>
              <a:cxn ang="0">
                <a:pos x="77" y="177"/>
              </a:cxn>
              <a:cxn ang="0">
                <a:pos x="47" y="159"/>
              </a:cxn>
              <a:cxn ang="0">
                <a:pos x="38" y="153"/>
              </a:cxn>
              <a:cxn ang="0">
                <a:pos x="11" y="126"/>
              </a:cxn>
              <a:cxn ang="0">
                <a:pos x="50" y="36"/>
              </a:cxn>
              <a:cxn ang="0">
                <a:pos x="65" y="0"/>
              </a:cxn>
              <a:cxn ang="0">
                <a:pos x="119" y="18"/>
              </a:cxn>
              <a:cxn ang="0">
                <a:pos x="161" y="63"/>
              </a:cxn>
              <a:cxn ang="0">
                <a:pos x="200" y="60"/>
              </a:cxn>
              <a:cxn ang="0">
                <a:pos x="245" y="30"/>
              </a:cxn>
              <a:cxn ang="0">
                <a:pos x="263" y="24"/>
              </a:cxn>
              <a:cxn ang="0">
                <a:pos x="281" y="12"/>
              </a:cxn>
              <a:cxn ang="0">
                <a:pos x="368" y="42"/>
              </a:cxn>
              <a:cxn ang="0">
                <a:pos x="380" y="60"/>
              </a:cxn>
              <a:cxn ang="0">
                <a:pos x="386" y="69"/>
              </a:cxn>
              <a:cxn ang="0">
                <a:pos x="413" y="120"/>
              </a:cxn>
              <a:cxn ang="0">
                <a:pos x="434" y="159"/>
              </a:cxn>
              <a:cxn ang="0">
                <a:pos x="452" y="183"/>
              </a:cxn>
              <a:cxn ang="0">
                <a:pos x="482" y="240"/>
              </a:cxn>
              <a:cxn ang="0">
                <a:pos x="437" y="336"/>
              </a:cxn>
              <a:cxn ang="0">
                <a:pos x="410" y="363"/>
              </a:cxn>
              <a:cxn ang="0">
                <a:pos x="380" y="372"/>
              </a:cxn>
              <a:cxn ang="0">
                <a:pos x="353" y="387"/>
              </a:cxn>
              <a:cxn ang="0">
                <a:pos x="356" y="441"/>
              </a:cxn>
              <a:cxn ang="0">
                <a:pos x="353" y="486"/>
              </a:cxn>
            </a:cxnLst>
            <a:rect l="0" t="0" r="r" b="b"/>
            <a:pathLst>
              <a:path w="482" h="501">
                <a:moveTo>
                  <a:pt x="365" y="468"/>
                </a:moveTo>
                <a:cubicBezTo>
                  <a:pt x="361" y="481"/>
                  <a:pt x="350" y="493"/>
                  <a:pt x="338" y="501"/>
                </a:cubicBezTo>
                <a:cubicBezTo>
                  <a:pt x="287" y="487"/>
                  <a:pt x="318" y="446"/>
                  <a:pt x="296" y="408"/>
                </a:cubicBezTo>
                <a:cubicBezTo>
                  <a:pt x="282" y="384"/>
                  <a:pt x="238" y="386"/>
                  <a:pt x="218" y="384"/>
                </a:cubicBezTo>
                <a:cubicBezTo>
                  <a:pt x="189" y="377"/>
                  <a:pt x="166" y="363"/>
                  <a:pt x="137" y="357"/>
                </a:cubicBezTo>
                <a:cubicBezTo>
                  <a:pt x="101" y="321"/>
                  <a:pt x="129" y="274"/>
                  <a:pt x="110" y="231"/>
                </a:cubicBezTo>
                <a:cubicBezTo>
                  <a:pt x="108" y="227"/>
                  <a:pt x="104" y="225"/>
                  <a:pt x="101" y="222"/>
                </a:cubicBezTo>
                <a:cubicBezTo>
                  <a:pt x="91" y="210"/>
                  <a:pt x="89" y="187"/>
                  <a:pt x="77" y="177"/>
                </a:cubicBezTo>
                <a:cubicBezTo>
                  <a:pt x="68" y="170"/>
                  <a:pt x="57" y="165"/>
                  <a:pt x="47" y="159"/>
                </a:cubicBezTo>
                <a:cubicBezTo>
                  <a:pt x="44" y="157"/>
                  <a:pt x="38" y="153"/>
                  <a:pt x="38" y="153"/>
                </a:cubicBezTo>
                <a:cubicBezTo>
                  <a:pt x="32" y="136"/>
                  <a:pt x="25" y="135"/>
                  <a:pt x="11" y="126"/>
                </a:cubicBezTo>
                <a:cubicBezTo>
                  <a:pt x="0" y="92"/>
                  <a:pt x="40" y="65"/>
                  <a:pt x="50" y="36"/>
                </a:cubicBezTo>
                <a:cubicBezTo>
                  <a:pt x="55" y="22"/>
                  <a:pt x="57" y="12"/>
                  <a:pt x="65" y="0"/>
                </a:cubicBezTo>
                <a:cubicBezTo>
                  <a:pt x="118" y="4"/>
                  <a:pt x="91" y="0"/>
                  <a:pt x="119" y="18"/>
                </a:cubicBezTo>
                <a:cubicBezTo>
                  <a:pt x="135" y="43"/>
                  <a:pt x="128" y="55"/>
                  <a:pt x="161" y="63"/>
                </a:cubicBezTo>
                <a:cubicBezTo>
                  <a:pt x="174" y="62"/>
                  <a:pt x="187" y="63"/>
                  <a:pt x="200" y="60"/>
                </a:cubicBezTo>
                <a:cubicBezTo>
                  <a:pt x="216" y="56"/>
                  <a:pt x="230" y="37"/>
                  <a:pt x="245" y="30"/>
                </a:cubicBezTo>
                <a:cubicBezTo>
                  <a:pt x="251" y="27"/>
                  <a:pt x="257" y="26"/>
                  <a:pt x="263" y="24"/>
                </a:cubicBezTo>
                <a:cubicBezTo>
                  <a:pt x="270" y="22"/>
                  <a:pt x="281" y="12"/>
                  <a:pt x="281" y="12"/>
                </a:cubicBezTo>
                <a:cubicBezTo>
                  <a:pt x="317" y="15"/>
                  <a:pt x="339" y="23"/>
                  <a:pt x="368" y="42"/>
                </a:cubicBezTo>
                <a:cubicBezTo>
                  <a:pt x="372" y="48"/>
                  <a:pt x="376" y="54"/>
                  <a:pt x="380" y="60"/>
                </a:cubicBezTo>
                <a:cubicBezTo>
                  <a:pt x="382" y="63"/>
                  <a:pt x="386" y="69"/>
                  <a:pt x="386" y="69"/>
                </a:cubicBezTo>
                <a:cubicBezTo>
                  <a:pt x="393" y="95"/>
                  <a:pt x="403" y="99"/>
                  <a:pt x="413" y="120"/>
                </a:cubicBezTo>
                <a:cubicBezTo>
                  <a:pt x="420" y="134"/>
                  <a:pt x="422" y="147"/>
                  <a:pt x="434" y="159"/>
                </a:cubicBezTo>
                <a:cubicBezTo>
                  <a:pt x="438" y="171"/>
                  <a:pt x="442" y="176"/>
                  <a:pt x="452" y="183"/>
                </a:cubicBezTo>
                <a:cubicBezTo>
                  <a:pt x="464" y="202"/>
                  <a:pt x="470" y="222"/>
                  <a:pt x="482" y="240"/>
                </a:cubicBezTo>
                <a:cubicBezTo>
                  <a:pt x="478" y="265"/>
                  <a:pt x="454" y="317"/>
                  <a:pt x="437" y="336"/>
                </a:cubicBezTo>
                <a:cubicBezTo>
                  <a:pt x="429" y="346"/>
                  <a:pt x="422" y="359"/>
                  <a:pt x="410" y="363"/>
                </a:cubicBezTo>
                <a:cubicBezTo>
                  <a:pt x="388" y="370"/>
                  <a:pt x="398" y="367"/>
                  <a:pt x="380" y="372"/>
                </a:cubicBezTo>
                <a:cubicBezTo>
                  <a:pt x="359" y="386"/>
                  <a:pt x="369" y="382"/>
                  <a:pt x="353" y="387"/>
                </a:cubicBezTo>
                <a:cubicBezTo>
                  <a:pt x="347" y="405"/>
                  <a:pt x="352" y="423"/>
                  <a:pt x="356" y="441"/>
                </a:cubicBezTo>
                <a:cubicBezTo>
                  <a:pt x="355" y="456"/>
                  <a:pt x="353" y="486"/>
                  <a:pt x="353" y="486"/>
                </a:cubicBezTo>
              </a:path>
            </a:pathLst>
          </a:custGeom>
          <a:solidFill>
            <a:srgbClr val="FF0000">
              <a:alpha val="39999"/>
            </a:srgbClr>
          </a:solidFill>
          <a:ln w="28575" cap="flat" cmpd="sng">
            <a:solidFill>
              <a:srgbClr val="FF0000"/>
            </a:solidFill>
            <a:prstDash val="solid"/>
            <a:round/>
            <a:headEnd/>
            <a:tailEnd/>
          </a:ln>
          <a:effectLst/>
        </p:spPr>
        <p:txBody>
          <a:bodyPr anchor="ctr"/>
          <a:lstStyle/>
          <a:p>
            <a:pPr>
              <a:defRPr/>
            </a:pPr>
            <a:endParaRPr lang="it-IT">
              <a:latin typeface="Calibri" pitchFamily="34" charset="0"/>
            </a:endParaRPr>
          </a:p>
        </p:txBody>
      </p:sp>
      <p:sp>
        <p:nvSpPr>
          <p:cNvPr id="961586" name="Freeform 50"/>
          <p:cNvSpPr>
            <a:spLocks/>
          </p:cNvSpPr>
          <p:nvPr/>
        </p:nvSpPr>
        <p:spPr bwMode="auto">
          <a:xfrm>
            <a:off x="8064500" y="4538663"/>
            <a:ext cx="393700" cy="339725"/>
          </a:xfrm>
          <a:custGeom>
            <a:avLst/>
            <a:gdLst/>
            <a:ahLst/>
            <a:cxnLst>
              <a:cxn ang="0">
                <a:pos x="167" y="0"/>
              </a:cxn>
              <a:cxn ang="0">
                <a:pos x="62" y="39"/>
              </a:cxn>
              <a:cxn ang="0">
                <a:pos x="32" y="57"/>
              </a:cxn>
              <a:cxn ang="0">
                <a:pos x="17" y="87"/>
              </a:cxn>
              <a:cxn ang="0">
                <a:pos x="11" y="150"/>
              </a:cxn>
              <a:cxn ang="0">
                <a:pos x="50" y="156"/>
              </a:cxn>
              <a:cxn ang="0">
                <a:pos x="128" y="168"/>
              </a:cxn>
              <a:cxn ang="0">
                <a:pos x="227" y="213"/>
              </a:cxn>
              <a:cxn ang="0">
                <a:pos x="248" y="207"/>
              </a:cxn>
            </a:cxnLst>
            <a:rect l="0" t="0" r="r" b="b"/>
            <a:pathLst>
              <a:path w="248" h="214">
                <a:moveTo>
                  <a:pt x="167" y="0"/>
                </a:moveTo>
                <a:cubicBezTo>
                  <a:pt x="131" y="12"/>
                  <a:pt x="100" y="34"/>
                  <a:pt x="62" y="39"/>
                </a:cubicBezTo>
                <a:cubicBezTo>
                  <a:pt x="52" y="44"/>
                  <a:pt x="32" y="57"/>
                  <a:pt x="32" y="57"/>
                </a:cubicBezTo>
                <a:cubicBezTo>
                  <a:pt x="27" y="67"/>
                  <a:pt x="23" y="77"/>
                  <a:pt x="17" y="87"/>
                </a:cubicBezTo>
                <a:cubicBezTo>
                  <a:pt x="12" y="108"/>
                  <a:pt x="0" y="128"/>
                  <a:pt x="11" y="150"/>
                </a:cubicBezTo>
                <a:cubicBezTo>
                  <a:pt x="12" y="152"/>
                  <a:pt x="42" y="155"/>
                  <a:pt x="50" y="156"/>
                </a:cubicBezTo>
                <a:cubicBezTo>
                  <a:pt x="75" y="164"/>
                  <a:pt x="103" y="160"/>
                  <a:pt x="128" y="168"/>
                </a:cubicBezTo>
                <a:cubicBezTo>
                  <a:pt x="156" y="210"/>
                  <a:pt x="176" y="210"/>
                  <a:pt x="227" y="213"/>
                </a:cubicBezTo>
                <a:cubicBezTo>
                  <a:pt x="246" y="210"/>
                  <a:pt x="241" y="214"/>
                  <a:pt x="248" y="207"/>
                </a:cubicBezTo>
              </a:path>
            </a:pathLst>
          </a:custGeom>
          <a:noFill/>
          <a:ln w="28575" cap="flat" cmpd="sng">
            <a:solidFill>
              <a:srgbClr val="00CCFF"/>
            </a:solidFill>
            <a:prstDash val="solid"/>
            <a:round/>
            <a:headEnd/>
            <a:tailEnd/>
          </a:ln>
          <a:effectLst/>
        </p:spPr>
        <p:txBody>
          <a:bodyPr anchor="ctr"/>
          <a:lstStyle/>
          <a:p>
            <a:pPr>
              <a:defRPr/>
            </a:pPr>
            <a:endParaRPr lang="it-IT">
              <a:latin typeface="Calibri" pitchFamily="34" charset="0"/>
            </a:endParaRPr>
          </a:p>
        </p:txBody>
      </p:sp>
      <p:sp>
        <p:nvSpPr>
          <p:cNvPr id="961587" name="Freeform 51"/>
          <p:cNvSpPr>
            <a:spLocks/>
          </p:cNvSpPr>
          <p:nvPr/>
        </p:nvSpPr>
        <p:spPr bwMode="auto">
          <a:xfrm>
            <a:off x="7061200" y="4433888"/>
            <a:ext cx="439738" cy="595312"/>
          </a:xfrm>
          <a:custGeom>
            <a:avLst/>
            <a:gdLst/>
            <a:ahLst/>
            <a:cxnLst>
              <a:cxn ang="0">
                <a:pos x="121" y="57"/>
              </a:cxn>
              <a:cxn ang="0">
                <a:pos x="151" y="45"/>
              </a:cxn>
              <a:cxn ang="0">
                <a:pos x="199" y="48"/>
              </a:cxn>
              <a:cxn ang="0">
                <a:pos x="220" y="0"/>
              </a:cxn>
              <a:cxn ang="0">
                <a:pos x="238" y="27"/>
              </a:cxn>
              <a:cxn ang="0">
                <a:pos x="229" y="57"/>
              </a:cxn>
              <a:cxn ang="0">
                <a:pos x="262" y="69"/>
              </a:cxn>
              <a:cxn ang="0">
                <a:pos x="274" y="99"/>
              </a:cxn>
              <a:cxn ang="0">
                <a:pos x="277" y="144"/>
              </a:cxn>
              <a:cxn ang="0">
                <a:pos x="256" y="189"/>
              </a:cxn>
              <a:cxn ang="0">
                <a:pos x="106" y="270"/>
              </a:cxn>
              <a:cxn ang="0">
                <a:pos x="28" y="303"/>
              </a:cxn>
              <a:cxn ang="0">
                <a:pos x="13" y="366"/>
              </a:cxn>
              <a:cxn ang="0">
                <a:pos x="10" y="375"/>
              </a:cxn>
            </a:cxnLst>
            <a:rect l="0" t="0" r="r" b="b"/>
            <a:pathLst>
              <a:path w="277" h="375">
                <a:moveTo>
                  <a:pt x="121" y="57"/>
                </a:moveTo>
                <a:cubicBezTo>
                  <a:pt x="143" y="50"/>
                  <a:pt x="133" y="54"/>
                  <a:pt x="151" y="45"/>
                </a:cubicBezTo>
                <a:cubicBezTo>
                  <a:pt x="179" y="54"/>
                  <a:pt x="163" y="52"/>
                  <a:pt x="199" y="48"/>
                </a:cubicBezTo>
                <a:cubicBezTo>
                  <a:pt x="184" y="26"/>
                  <a:pt x="195" y="8"/>
                  <a:pt x="220" y="0"/>
                </a:cubicBezTo>
                <a:cubicBezTo>
                  <a:pt x="237" y="4"/>
                  <a:pt x="235" y="10"/>
                  <a:pt x="238" y="27"/>
                </a:cubicBezTo>
                <a:cubicBezTo>
                  <a:pt x="231" y="49"/>
                  <a:pt x="234" y="39"/>
                  <a:pt x="229" y="57"/>
                </a:cubicBezTo>
                <a:cubicBezTo>
                  <a:pt x="240" y="64"/>
                  <a:pt x="250" y="65"/>
                  <a:pt x="262" y="69"/>
                </a:cubicBezTo>
                <a:cubicBezTo>
                  <a:pt x="269" y="79"/>
                  <a:pt x="270" y="88"/>
                  <a:pt x="274" y="99"/>
                </a:cubicBezTo>
                <a:cubicBezTo>
                  <a:pt x="276" y="116"/>
                  <a:pt x="273" y="128"/>
                  <a:pt x="277" y="144"/>
                </a:cubicBezTo>
                <a:cubicBezTo>
                  <a:pt x="274" y="163"/>
                  <a:pt x="267" y="173"/>
                  <a:pt x="256" y="189"/>
                </a:cubicBezTo>
                <a:cubicBezTo>
                  <a:pt x="217" y="247"/>
                  <a:pt x="169" y="254"/>
                  <a:pt x="106" y="270"/>
                </a:cubicBezTo>
                <a:cubicBezTo>
                  <a:pt x="78" y="277"/>
                  <a:pt x="56" y="297"/>
                  <a:pt x="28" y="303"/>
                </a:cubicBezTo>
                <a:cubicBezTo>
                  <a:pt x="0" y="322"/>
                  <a:pt x="10" y="322"/>
                  <a:pt x="13" y="366"/>
                </a:cubicBezTo>
                <a:cubicBezTo>
                  <a:pt x="12" y="369"/>
                  <a:pt x="10" y="375"/>
                  <a:pt x="10" y="375"/>
                </a:cubicBezTo>
              </a:path>
            </a:pathLst>
          </a:custGeom>
          <a:noFill/>
          <a:ln w="28575" cap="flat" cmpd="sng">
            <a:solidFill>
              <a:srgbClr val="00CCFF"/>
            </a:solidFill>
            <a:prstDash val="solid"/>
            <a:round/>
            <a:headEnd/>
            <a:tailEnd/>
          </a:ln>
          <a:effectLst/>
        </p:spPr>
        <p:txBody>
          <a:bodyPr anchor="ctr"/>
          <a:lstStyle/>
          <a:p>
            <a:pPr>
              <a:defRPr/>
            </a:pPr>
            <a:endParaRPr lang="it-IT">
              <a:latin typeface="Calibri" pitchFamily="34" charset="0"/>
            </a:endParaRPr>
          </a:p>
        </p:txBody>
      </p:sp>
      <p:sp>
        <p:nvSpPr>
          <p:cNvPr id="961588" name="Freeform 52"/>
          <p:cNvSpPr>
            <a:spLocks/>
          </p:cNvSpPr>
          <p:nvPr/>
        </p:nvSpPr>
        <p:spPr bwMode="auto">
          <a:xfrm>
            <a:off x="6348413" y="5710238"/>
            <a:ext cx="633412" cy="457200"/>
          </a:xfrm>
          <a:custGeom>
            <a:avLst/>
            <a:gdLst/>
            <a:ahLst/>
            <a:cxnLst>
              <a:cxn ang="0">
                <a:pos x="375" y="225"/>
              </a:cxn>
              <a:cxn ang="0">
                <a:pos x="174" y="207"/>
              </a:cxn>
              <a:cxn ang="0">
                <a:pos x="141" y="252"/>
              </a:cxn>
              <a:cxn ang="0">
                <a:pos x="57" y="273"/>
              </a:cxn>
              <a:cxn ang="0">
                <a:pos x="48" y="276"/>
              </a:cxn>
              <a:cxn ang="0">
                <a:pos x="39" y="282"/>
              </a:cxn>
              <a:cxn ang="0">
                <a:pos x="21" y="288"/>
              </a:cxn>
              <a:cxn ang="0">
                <a:pos x="36" y="195"/>
              </a:cxn>
              <a:cxn ang="0">
                <a:pos x="93" y="135"/>
              </a:cxn>
              <a:cxn ang="0">
                <a:pos x="120" y="123"/>
              </a:cxn>
              <a:cxn ang="0">
                <a:pos x="147" y="99"/>
              </a:cxn>
              <a:cxn ang="0">
                <a:pos x="207" y="78"/>
              </a:cxn>
              <a:cxn ang="0">
                <a:pos x="264" y="0"/>
              </a:cxn>
              <a:cxn ang="0">
                <a:pos x="372" y="15"/>
              </a:cxn>
              <a:cxn ang="0">
                <a:pos x="396" y="33"/>
              </a:cxn>
              <a:cxn ang="0">
                <a:pos x="399" y="45"/>
              </a:cxn>
            </a:cxnLst>
            <a:rect l="0" t="0" r="r" b="b"/>
            <a:pathLst>
              <a:path w="399" h="288">
                <a:moveTo>
                  <a:pt x="375" y="225"/>
                </a:moveTo>
                <a:cubicBezTo>
                  <a:pt x="296" y="221"/>
                  <a:pt x="260" y="209"/>
                  <a:pt x="174" y="207"/>
                </a:cubicBezTo>
                <a:cubicBezTo>
                  <a:pt x="142" y="213"/>
                  <a:pt x="163" y="234"/>
                  <a:pt x="141" y="252"/>
                </a:cubicBezTo>
                <a:cubicBezTo>
                  <a:pt x="117" y="272"/>
                  <a:pt x="86" y="271"/>
                  <a:pt x="57" y="273"/>
                </a:cubicBezTo>
                <a:cubicBezTo>
                  <a:pt x="54" y="274"/>
                  <a:pt x="51" y="275"/>
                  <a:pt x="48" y="276"/>
                </a:cubicBezTo>
                <a:cubicBezTo>
                  <a:pt x="45" y="278"/>
                  <a:pt x="42" y="281"/>
                  <a:pt x="39" y="282"/>
                </a:cubicBezTo>
                <a:cubicBezTo>
                  <a:pt x="33" y="285"/>
                  <a:pt x="21" y="288"/>
                  <a:pt x="21" y="288"/>
                </a:cubicBezTo>
                <a:cubicBezTo>
                  <a:pt x="0" y="267"/>
                  <a:pt x="21" y="218"/>
                  <a:pt x="36" y="195"/>
                </a:cubicBezTo>
                <a:cubicBezTo>
                  <a:pt x="41" y="169"/>
                  <a:pt x="68" y="146"/>
                  <a:pt x="93" y="135"/>
                </a:cubicBezTo>
                <a:cubicBezTo>
                  <a:pt x="104" y="130"/>
                  <a:pt x="112" y="131"/>
                  <a:pt x="120" y="123"/>
                </a:cubicBezTo>
                <a:cubicBezTo>
                  <a:pt x="133" y="110"/>
                  <a:pt x="129" y="103"/>
                  <a:pt x="147" y="99"/>
                </a:cubicBezTo>
                <a:cubicBezTo>
                  <a:pt x="165" y="87"/>
                  <a:pt x="187" y="81"/>
                  <a:pt x="207" y="78"/>
                </a:cubicBezTo>
                <a:cubicBezTo>
                  <a:pt x="211" y="47"/>
                  <a:pt x="231" y="8"/>
                  <a:pt x="264" y="0"/>
                </a:cubicBezTo>
                <a:cubicBezTo>
                  <a:pt x="300" y="5"/>
                  <a:pt x="336" y="8"/>
                  <a:pt x="372" y="15"/>
                </a:cubicBezTo>
                <a:cubicBezTo>
                  <a:pt x="379" y="26"/>
                  <a:pt x="385" y="26"/>
                  <a:pt x="396" y="33"/>
                </a:cubicBezTo>
                <a:cubicBezTo>
                  <a:pt x="392" y="44"/>
                  <a:pt x="390" y="41"/>
                  <a:pt x="399" y="45"/>
                </a:cubicBezTo>
              </a:path>
            </a:pathLst>
          </a:custGeom>
          <a:noFill/>
          <a:ln w="28575" cap="flat" cmpd="sng">
            <a:solidFill>
              <a:srgbClr val="00CCFF"/>
            </a:solidFill>
            <a:prstDash val="solid"/>
            <a:round/>
            <a:headEnd/>
            <a:tailEnd/>
          </a:ln>
          <a:effectLst/>
        </p:spPr>
        <p:txBody>
          <a:bodyPr anchor="ctr"/>
          <a:lstStyle/>
          <a:p>
            <a:pPr>
              <a:defRPr/>
            </a:pPr>
            <a:endParaRPr lang="it-IT">
              <a:latin typeface="Calibri" pitchFamily="34" charset="0"/>
            </a:endParaRPr>
          </a:p>
        </p:txBody>
      </p:sp>
      <p:sp>
        <p:nvSpPr>
          <p:cNvPr id="961589" name="Freeform 53"/>
          <p:cNvSpPr>
            <a:spLocks/>
          </p:cNvSpPr>
          <p:nvPr/>
        </p:nvSpPr>
        <p:spPr bwMode="auto">
          <a:xfrm>
            <a:off x="6108700" y="5610225"/>
            <a:ext cx="582613" cy="542925"/>
          </a:xfrm>
          <a:custGeom>
            <a:avLst/>
            <a:gdLst/>
            <a:ahLst/>
            <a:cxnLst>
              <a:cxn ang="0">
                <a:pos x="169" y="342"/>
              </a:cxn>
              <a:cxn ang="0">
                <a:pos x="106" y="327"/>
              </a:cxn>
              <a:cxn ang="0">
                <a:pos x="82" y="291"/>
              </a:cxn>
              <a:cxn ang="0">
                <a:pos x="79" y="213"/>
              </a:cxn>
              <a:cxn ang="0">
                <a:pos x="31" y="210"/>
              </a:cxn>
              <a:cxn ang="0">
                <a:pos x="13" y="198"/>
              </a:cxn>
              <a:cxn ang="0">
                <a:pos x="4" y="192"/>
              </a:cxn>
              <a:cxn ang="0">
                <a:pos x="10" y="159"/>
              </a:cxn>
              <a:cxn ang="0">
                <a:pos x="28" y="147"/>
              </a:cxn>
              <a:cxn ang="0">
                <a:pos x="37" y="141"/>
              </a:cxn>
              <a:cxn ang="0">
                <a:pos x="85" y="60"/>
              </a:cxn>
              <a:cxn ang="0">
                <a:pos x="133" y="39"/>
              </a:cxn>
              <a:cxn ang="0">
                <a:pos x="163" y="27"/>
              </a:cxn>
              <a:cxn ang="0">
                <a:pos x="208" y="0"/>
              </a:cxn>
              <a:cxn ang="0">
                <a:pos x="265" y="18"/>
              </a:cxn>
              <a:cxn ang="0">
                <a:pos x="322" y="21"/>
              </a:cxn>
              <a:cxn ang="0">
                <a:pos x="331" y="27"/>
              </a:cxn>
              <a:cxn ang="0">
                <a:pos x="334" y="36"/>
              </a:cxn>
              <a:cxn ang="0">
                <a:pos x="352" y="48"/>
              </a:cxn>
              <a:cxn ang="0">
                <a:pos x="367" y="105"/>
              </a:cxn>
            </a:cxnLst>
            <a:rect l="0" t="0" r="r" b="b"/>
            <a:pathLst>
              <a:path w="367" h="342">
                <a:moveTo>
                  <a:pt x="169" y="342"/>
                </a:moveTo>
                <a:cubicBezTo>
                  <a:pt x="143" y="340"/>
                  <a:pt x="129" y="335"/>
                  <a:pt x="106" y="327"/>
                </a:cubicBezTo>
                <a:cubicBezTo>
                  <a:pt x="98" y="315"/>
                  <a:pt x="90" y="303"/>
                  <a:pt x="82" y="291"/>
                </a:cubicBezTo>
                <a:cubicBezTo>
                  <a:pt x="84" y="278"/>
                  <a:pt x="99" y="217"/>
                  <a:pt x="79" y="213"/>
                </a:cubicBezTo>
                <a:cubicBezTo>
                  <a:pt x="63" y="210"/>
                  <a:pt x="47" y="211"/>
                  <a:pt x="31" y="210"/>
                </a:cubicBezTo>
                <a:cubicBezTo>
                  <a:pt x="25" y="206"/>
                  <a:pt x="19" y="202"/>
                  <a:pt x="13" y="198"/>
                </a:cubicBezTo>
                <a:cubicBezTo>
                  <a:pt x="10" y="196"/>
                  <a:pt x="4" y="192"/>
                  <a:pt x="4" y="192"/>
                </a:cubicBezTo>
                <a:cubicBezTo>
                  <a:pt x="0" y="181"/>
                  <a:pt x="0" y="168"/>
                  <a:pt x="10" y="159"/>
                </a:cubicBezTo>
                <a:cubicBezTo>
                  <a:pt x="15" y="154"/>
                  <a:pt x="22" y="151"/>
                  <a:pt x="28" y="147"/>
                </a:cubicBezTo>
                <a:cubicBezTo>
                  <a:pt x="31" y="145"/>
                  <a:pt x="37" y="141"/>
                  <a:pt x="37" y="141"/>
                </a:cubicBezTo>
                <a:cubicBezTo>
                  <a:pt x="53" y="117"/>
                  <a:pt x="57" y="72"/>
                  <a:pt x="85" y="60"/>
                </a:cubicBezTo>
                <a:cubicBezTo>
                  <a:pt x="101" y="53"/>
                  <a:pt x="117" y="46"/>
                  <a:pt x="133" y="39"/>
                </a:cubicBezTo>
                <a:cubicBezTo>
                  <a:pt x="143" y="35"/>
                  <a:pt x="163" y="27"/>
                  <a:pt x="163" y="27"/>
                </a:cubicBezTo>
                <a:cubicBezTo>
                  <a:pt x="177" y="17"/>
                  <a:pt x="192" y="4"/>
                  <a:pt x="208" y="0"/>
                </a:cubicBezTo>
                <a:cubicBezTo>
                  <a:pt x="227" y="3"/>
                  <a:pt x="247" y="16"/>
                  <a:pt x="265" y="18"/>
                </a:cubicBezTo>
                <a:cubicBezTo>
                  <a:pt x="284" y="20"/>
                  <a:pt x="303" y="20"/>
                  <a:pt x="322" y="21"/>
                </a:cubicBezTo>
                <a:cubicBezTo>
                  <a:pt x="325" y="23"/>
                  <a:pt x="329" y="24"/>
                  <a:pt x="331" y="27"/>
                </a:cubicBezTo>
                <a:cubicBezTo>
                  <a:pt x="333" y="29"/>
                  <a:pt x="332" y="34"/>
                  <a:pt x="334" y="36"/>
                </a:cubicBezTo>
                <a:cubicBezTo>
                  <a:pt x="339" y="41"/>
                  <a:pt x="352" y="48"/>
                  <a:pt x="352" y="48"/>
                </a:cubicBezTo>
                <a:cubicBezTo>
                  <a:pt x="357" y="63"/>
                  <a:pt x="357" y="95"/>
                  <a:pt x="367" y="105"/>
                </a:cubicBezTo>
              </a:path>
            </a:pathLst>
          </a:custGeom>
          <a:noFill/>
          <a:ln w="28575" cap="flat" cmpd="sng">
            <a:solidFill>
              <a:srgbClr val="00CCFF"/>
            </a:solidFill>
            <a:prstDash val="solid"/>
            <a:round/>
            <a:headEnd/>
            <a:tailEnd/>
          </a:ln>
          <a:effectLst/>
        </p:spPr>
        <p:txBody>
          <a:bodyPr anchor="ctr"/>
          <a:lstStyle/>
          <a:p>
            <a:pPr>
              <a:defRPr/>
            </a:pPr>
            <a:endParaRPr lang="it-IT">
              <a:latin typeface="Calibri" pitchFamily="34" charset="0"/>
            </a:endParaRPr>
          </a:p>
        </p:txBody>
      </p:sp>
      <p:sp>
        <p:nvSpPr>
          <p:cNvPr id="961590" name="Freeform 54"/>
          <p:cNvSpPr>
            <a:spLocks/>
          </p:cNvSpPr>
          <p:nvPr/>
        </p:nvSpPr>
        <p:spPr bwMode="auto">
          <a:xfrm>
            <a:off x="5165725" y="5772150"/>
            <a:ext cx="668338" cy="1049338"/>
          </a:xfrm>
          <a:custGeom>
            <a:avLst/>
            <a:gdLst/>
            <a:ahLst/>
            <a:cxnLst>
              <a:cxn ang="0">
                <a:pos x="151" y="192"/>
              </a:cxn>
              <a:cxn ang="0">
                <a:pos x="127" y="231"/>
              </a:cxn>
              <a:cxn ang="0">
                <a:pos x="151" y="282"/>
              </a:cxn>
              <a:cxn ang="0">
                <a:pos x="172" y="318"/>
              </a:cxn>
              <a:cxn ang="0">
                <a:pos x="202" y="330"/>
              </a:cxn>
              <a:cxn ang="0">
                <a:pos x="289" y="333"/>
              </a:cxn>
              <a:cxn ang="0">
                <a:pos x="289" y="357"/>
              </a:cxn>
              <a:cxn ang="0">
                <a:pos x="316" y="456"/>
              </a:cxn>
              <a:cxn ang="0">
                <a:pos x="337" y="504"/>
              </a:cxn>
              <a:cxn ang="0">
                <a:pos x="358" y="513"/>
              </a:cxn>
              <a:cxn ang="0">
                <a:pos x="397" y="543"/>
              </a:cxn>
              <a:cxn ang="0">
                <a:pos x="418" y="570"/>
              </a:cxn>
              <a:cxn ang="0">
                <a:pos x="412" y="657"/>
              </a:cxn>
              <a:cxn ang="0">
                <a:pos x="403" y="648"/>
              </a:cxn>
              <a:cxn ang="0">
                <a:pos x="388" y="618"/>
              </a:cxn>
              <a:cxn ang="0">
                <a:pos x="310" y="588"/>
              </a:cxn>
              <a:cxn ang="0">
                <a:pos x="244" y="561"/>
              </a:cxn>
              <a:cxn ang="0">
                <a:pos x="94" y="555"/>
              </a:cxn>
              <a:cxn ang="0">
                <a:pos x="37" y="501"/>
              </a:cxn>
              <a:cxn ang="0">
                <a:pos x="25" y="474"/>
              </a:cxn>
              <a:cxn ang="0">
                <a:pos x="46" y="450"/>
              </a:cxn>
              <a:cxn ang="0">
                <a:pos x="37" y="366"/>
              </a:cxn>
              <a:cxn ang="0">
                <a:pos x="31" y="357"/>
              </a:cxn>
              <a:cxn ang="0">
                <a:pos x="22" y="351"/>
              </a:cxn>
              <a:cxn ang="0">
                <a:pos x="4" y="315"/>
              </a:cxn>
              <a:cxn ang="0">
                <a:pos x="52" y="189"/>
              </a:cxn>
              <a:cxn ang="0">
                <a:pos x="76" y="165"/>
              </a:cxn>
              <a:cxn ang="0">
                <a:pos x="82" y="147"/>
              </a:cxn>
              <a:cxn ang="0">
                <a:pos x="22" y="84"/>
              </a:cxn>
              <a:cxn ang="0">
                <a:pos x="55" y="15"/>
              </a:cxn>
              <a:cxn ang="0">
                <a:pos x="73" y="6"/>
              </a:cxn>
              <a:cxn ang="0">
                <a:pos x="91" y="0"/>
              </a:cxn>
              <a:cxn ang="0">
                <a:pos x="142" y="66"/>
              </a:cxn>
              <a:cxn ang="0">
                <a:pos x="160" y="81"/>
              </a:cxn>
              <a:cxn ang="0">
                <a:pos x="178" y="102"/>
              </a:cxn>
              <a:cxn ang="0">
                <a:pos x="172" y="111"/>
              </a:cxn>
              <a:cxn ang="0">
                <a:pos x="190" y="123"/>
              </a:cxn>
              <a:cxn ang="0">
                <a:pos x="166" y="177"/>
              </a:cxn>
              <a:cxn ang="0">
                <a:pos x="151" y="192"/>
              </a:cxn>
            </a:cxnLst>
            <a:rect l="0" t="0" r="r" b="b"/>
            <a:pathLst>
              <a:path w="421" h="661">
                <a:moveTo>
                  <a:pt x="151" y="192"/>
                </a:moveTo>
                <a:cubicBezTo>
                  <a:pt x="142" y="209"/>
                  <a:pt x="143" y="219"/>
                  <a:pt x="127" y="231"/>
                </a:cubicBezTo>
                <a:cubicBezTo>
                  <a:pt x="131" y="273"/>
                  <a:pt x="128" y="259"/>
                  <a:pt x="151" y="282"/>
                </a:cubicBezTo>
                <a:cubicBezTo>
                  <a:pt x="159" y="290"/>
                  <a:pt x="166" y="309"/>
                  <a:pt x="172" y="318"/>
                </a:cubicBezTo>
                <a:cubicBezTo>
                  <a:pt x="176" y="325"/>
                  <a:pt x="195" y="330"/>
                  <a:pt x="202" y="330"/>
                </a:cubicBezTo>
                <a:cubicBezTo>
                  <a:pt x="231" y="332"/>
                  <a:pt x="260" y="332"/>
                  <a:pt x="289" y="333"/>
                </a:cubicBezTo>
                <a:cubicBezTo>
                  <a:pt x="296" y="354"/>
                  <a:pt x="289" y="328"/>
                  <a:pt x="289" y="357"/>
                </a:cubicBezTo>
                <a:cubicBezTo>
                  <a:pt x="289" y="394"/>
                  <a:pt x="289" y="429"/>
                  <a:pt x="316" y="456"/>
                </a:cubicBezTo>
                <a:cubicBezTo>
                  <a:pt x="320" y="469"/>
                  <a:pt x="326" y="495"/>
                  <a:pt x="337" y="504"/>
                </a:cubicBezTo>
                <a:cubicBezTo>
                  <a:pt x="343" y="509"/>
                  <a:pt x="351" y="510"/>
                  <a:pt x="358" y="513"/>
                </a:cubicBezTo>
                <a:cubicBezTo>
                  <a:pt x="370" y="529"/>
                  <a:pt x="383" y="529"/>
                  <a:pt x="397" y="543"/>
                </a:cubicBezTo>
                <a:cubicBezTo>
                  <a:pt x="405" y="551"/>
                  <a:pt x="418" y="570"/>
                  <a:pt x="418" y="570"/>
                </a:cubicBezTo>
                <a:cubicBezTo>
                  <a:pt x="416" y="599"/>
                  <a:pt x="421" y="629"/>
                  <a:pt x="412" y="657"/>
                </a:cubicBezTo>
                <a:cubicBezTo>
                  <a:pt x="411" y="661"/>
                  <a:pt x="406" y="651"/>
                  <a:pt x="403" y="648"/>
                </a:cubicBezTo>
                <a:cubicBezTo>
                  <a:pt x="395" y="639"/>
                  <a:pt x="394" y="627"/>
                  <a:pt x="388" y="618"/>
                </a:cubicBezTo>
                <a:cubicBezTo>
                  <a:pt x="371" y="592"/>
                  <a:pt x="337" y="590"/>
                  <a:pt x="310" y="588"/>
                </a:cubicBezTo>
                <a:cubicBezTo>
                  <a:pt x="281" y="582"/>
                  <a:pt x="264" y="563"/>
                  <a:pt x="244" y="561"/>
                </a:cubicBezTo>
                <a:cubicBezTo>
                  <a:pt x="236" y="560"/>
                  <a:pt x="95" y="555"/>
                  <a:pt x="94" y="555"/>
                </a:cubicBezTo>
                <a:cubicBezTo>
                  <a:pt x="70" y="550"/>
                  <a:pt x="53" y="520"/>
                  <a:pt x="37" y="501"/>
                </a:cubicBezTo>
                <a:cubicBezTo>
                  <a:pt x="31" y="494"/>
                  <a:pt x="25" y="474"/>
                  <a:pt x="25" y="474"/>
                </a:cubicBezTo>
                <a:cubicBezTo>
                  <a:pt x="39" y="453"/>
                  <a:pt x="31" y="460"/>
                  <a:pt x="46" y="450"/>
                </a:cubicBezTo>
                <a:cubicBezTo>
                  <a:pt x="55" y="423"/>
                  <a:pt x="63" y="383"/>
                  <a:pt x="37" y="366"/>
                </a:cubicBezTo>
                <a:cubicBezTo>
                  <a:pt x="35" y="363"/>
                  <a:pt x="34" y="360"/>
                  <a:pt x="31" y="357"/>
                </a:cubicBezTo>
                <a:cubicBezTo>
                  <a:pt x="28" y="354"/>
                  <a:pt x="24" y="354"/>
                  <a:pt x="22" y="351"/>
                </a:cubicBezTo>
                <a:cubicBezTo>
                  <a:pt x="15" y="341"/>
                  <a:pt x="11" y="326"/>
                  <a:pt x="4" y="315"/>
                </a:cubicBezTo>
                <a:cubicBezTo>
                  <a:pt x="6" y="272"/>
                  <a:pt x="0" y="206"/>
                  <a:pt x="52" y="189"/>
                </a:cubicBezTo>
                <a:cubicBezTo>
                  <a:pt x="60" y="181"/>
                  <a:pt x="71" y="175"/>
                  <a:pt x="76" y="165"/>
                </a:cubicBezTo>
                <a:cubicBezTo>
                  <a:pt x="79" y="159"/>
                  <a:pt x="82" y="147"/>
                  <a:pt x="82" y="147"/>
                </a:cubicBezTo>
                <a:cubicBezTo>
                  <a:pt x="77" y="93"/>
                  <a:pt x="72" y="91"/>
                  <a:pt x="22" y="84"/>
                </a:cubicBezTo>
                <a:cubicBezTo>
                  <a:pt x="4" y="57"/>
                  <a:pt x="27" y="24"/>
                  <a:pt x="55" y="15"/>
                </a:cubicBezTo>
                <a:cubicBezTo>
                  <a:pt x="88" y="4"/>
                  <a:pt x="38" y="22"/>
                  <a:pt x="73" y="6"/>
                </a:cubicBezTo>
                <a:cubicBezTo>
                  <a:pt x="79" y="3"/>
                  <a:pt x="91" y="0"/>
                  <a:pt x="91" y="0"/>
                </a:cubicBezTo>
                <a:cubicBezTo>
                  <a:pt x="112" y="7"/>
                  <a:pt x="113" y="56"/>
                  <a:pt x="142" y="66"/>
                </a:cubicBezTo>
                <a:cubicBezTo>
                  <a:pt x="148" y="72"/>
                  <a:pt x="154" y="75"/>
                  <a:pt x="160" y="81"/>
                </a:cubicBezTo>
                <a:cubicBezTo>
                  <a:pt x="170" y="91"/>
                  <a:pt x="164" y="97"/>
                  <a:pt x="178" y="102"/>
                </a:cubicBezTo>
                <a:cubicBezTo>
                  <a:pt x="176" y="105"/>
                  <a:pt x="170" y="108"/>
                  <a:pt x="172" y="111"/>
                </a:cubicBezTo>
                <a:cubicBezTo>
                  <a:pt x="176" y="117"/>
                  <a:pt x="190" y="123"/>
                  <a:pt x="190" y="123"/>
                </a:cubicBezTo>
                <a:cubicBezTo>
                  <a:pt x="195" y="149"/>
                  <a:pt x="187" y="163"/>
                  <a:pt x="166" y="177"/>
                </a:cubicBezTo>
                <a:cubicBezTo>
                  <a:pt x="162" y="183"/>
                  <a:pt x="151" y="192"/>
                  <a:pt x="151" y="192"/>
                </a:cubicBezTo>
                <a:close/>
              </a:path>
            </a:pathLst>
          </a:custGeom>
          <a:noFill/>
          <a:ln w="28575" cap="flat" cmpd="sng">
            <a:solidFill>
              <a:srgbClr val="00CCFF"/>
            </a:solidFill>
            <a:prstDash val="solid"/>
            <a:round/>
            <a:headEnd/>
            <a:tailEnd/>
          </a:ln>
          <a:effectLst/>
        </p:spPr>
        <p:txBody>
          <a:bodyPr anchor="ctr"/>
          <a:lstStyle/>
          <a:p>
            <a:pPr>
              <a:defRPr/>
            </a:pPr>
            <a:endParaRPr lang="it-IT">
              <a:latin typeface="Calibri" pitchFamily="34" charset="0"/>
            </a:endParaRPr>
          </a:p>
        </p:txBody>
      </p:sp>
      <p:sp>
        <p:nvSpPr>
          <p:cNvPr id="961591" name="Freeform 55"/>
          <p:cNvSpPr>
            <a:spLocks/>
          </p:cNvSpPr>
          <p:nvPr/>
        </p:nvSpPr>
        <p:spPr bwMode="auto">
          <a:xfrm>
            <a:off x="7148513" y="4484688"/>
            <a:ext cx="1027112" cy="692150"/>
          </a:xfrm>
          <a:custGeom>
            <a:avLst/>
            <a:gdLst/>
            <a:ahLst/>
            <a:cxnLst>
              <a:cxn ang="0">
                <a:pos x="216" y="31"/>
              </a:cxn>
              <a:cxn ang="0">
                <a:pos x="258" y="7"/>
              </a:cxn>
              <a:cxn ang="0">
                <a:pos x="324" y="22"/>
              </a:cxn>
              <a:cxn ang="0">
                <a:pos x="330" y="40"/>
              </a:cxn>
              <a:cxn ang="0">
                <a:pos x="357" y="49"/>
              </a:cxn>
              <a:cxn ang="0">
                <a:pos x="411" y="82"/>
              </a:cxn>
              <a:cxn ang="0">
                <a:pos x="462" y="103"/>
              </a:cxn>
              <a:cxn ang="0">
                <a:pos x="477" y="142"/>
              </a:cxn>
              <a:cxn ang="0">
                <a:pos x="489" y="169"/>
              </a:cxn>
              <a:cxn ang="0">
                <a:pos x="459" y="184"/>
              </a:cxn>
              <a:cxn ang="0">
                <a:pos x="456" y="199"/>
              </a:cxn>
              <a:cxn ang="0">
                <a:pos x="540" y="145"/>
              </a:cxn>
              <a:cxn ang="0">
                <a:pos x="573" y="154"/>
              </a:cxn>
              <a:cxn ang="0">
                <a:pos x="585" y="163"/>
              </a:cxn>
              <a:cxn ang="0">
                <a:pos x="594" y="181"/>
              </a:cxn>
              <a:cxn ang="0">
                <a:pos x="624" y="190"/>
              </a:cxn>
              <a:cxn ang="0">
                <a:pos x="597" y="292"/>
              </a:cxn>
              <a:cxn ang="0">
                <a:pos x="585" y="334"/>
              </a:cxn>
              <a:cxn ang="0">
                <a:pos x="474" y="361"/>
              </a:cxn>
              <a:cxn ang="0">
                <a:pos x="402" y="352"/>
              </a:cxn>
              <a:cxn ang="0">
                <a:pos x="396" y="427"/>
              </a:cxn>
              <a:cxn ang="0">
                <a:pos x="369" y="436"/>
              </a:cxn>
              <a:cxn ang="0">
                <a:pos x="348" y="406"/>
              </a:cxn>
              <a:cxn ang="0">
                <a:pos x="321" y="379"/>
              </a:cxn>
              <a:cxn ang="0">
                <a:pos x="306" y="361"/>
              </a:cxn>
              <a:cxn ang="0">
                <a:pos x="288" y="349"/>
              </a:cxn>
              <a:cxn ang="0">
                <a:pos x="243" y="325"/>
              </a:cxn>
              <a:cxn ang="0">
                <a:pos x="207" y="298"/>
              </a:cxn>
              <a:cxn ang="0">
                <a:pos x="201" y="286"/>
              </a:cxn>
              <a:cxn ang="0">
                <a:pos x="189" y="283"/>
              </a:cxn>
              <a:cxn ang="0">
                <a:pos x="165" y="253"/>
              </a:cxn>
              <a:cxn ang="0">
                <a:pos x="96" y="295"/>
              </a:cxn>
              <a:cxn ang="0">
                <a:pos x="33" y="304"/>
              </a:cxn>
              <a:cxn ang="0">
                <a:pos x="9" y="325"/>
              </a:cxn>
              <a:cxn ang="0">
                <a:pos x="21" y="352"/>
              </a:cxn>
              <a:cxn ang="0">
                <a:pos x="0" y="400"/>
              </a:cxn>
            </a:cxnLst>
            <a:rect l="0" t="0" r="r" b="b"/>
            <a:pathLst>
              <a:path w="647" h="436">
                <a:moveTo>
                  <a:pt x="216" y="31"/>
                </a:moveTo>
                <a:cubicBezTo>
                  <a:pt x="236" y="23"/>
                  <a:pt x="244" y="21"/>
                  <a:pt x="258" y="7"/>
                </a:cubicBezTo>
                <a:cubicBezTo>
                  <a:pt x="272" y="8"/>
                  <a:pt x="314" y="0"/>
                  <a:pt x="324" y="22"/>
                </a:cubicBezTo>
                <a:cubicBezTo>
                  <a:pt x="327" y="28"/>
                  <a:pt x="324" y="38"/>
                  <a:pt x="330" y="40"/>
                </a:cubicBezTo>
                <a:cubicBezTo>
                  <a:pt x="339" y="43"/>
                  <a:pt x="357" y="49"/>
                  <a:pt x="357" y="49"/>
                </a:cubicBezTo>
                <a:cubicBezTo>
                  <a:pt x="380" y="84"/>
                  <a:pt x="355" y="78"/>
                  <a:pt x="411" y="82"/>
                </a:cubicBezTo>
                <a:cubicBezTo>
                  <a:pt x="431" y="86"/>
                  <a:pt x="443" y="97"/>
                  <a:pt x="462" y="103"/>
                </a:cubicBezTo>
                <a:cubicBezTo>
                  <a:pt x="470" y="116"/>
                  <a:pt x="470" y="129"/>
                  <a:pt x="477" y="142"/>
                </a:cubicBezTo>
                <a:cubicBezTo>
                  <a:pt x="481" y="151"/>
                  <a:pt x="489" y="169"/>
                  <a:pt x="489" y="169"/>
                </a:cubicBezTo>
                <a:cubicBezTo>
                  <a:pt x="479" y="176"/>
                  <a:pt x="469" y="177"/>
                  <a:pt x="459" y="184"/>
                </a:cubicBezTo>
                <a:cubicBezTo>
                  <a:pt x="456" y="194"/>
                  <a:pt x="437" y="205"/>
                  <a:pt x="456" y="199"/>
                </a:cubicBezTo>
                <a:cubicBezTo>
                  <a:pt x="477" y="170"/>
                  <a:pt x="505" y="154"/>
                  <a:pt x="540" y="145"/>
                </a:cubicBezTo>
                <a:cubicBezTo>
                  <a:pt x="563" y="153"/>
                  <a:pt x="552" y="150"/>
                  <a:pt x="573" y="154"/>
                </a:cubicBezTo>
                <a:cubicBezTo>
                  <a:pt x="580" y="165"/>
                  <a:pt x="575" y="163"/>
                  <a:pt x="585" y="163"/>
                </a:cubicBezTo>
                <a:cubicBezTo>
                  <a:pt x="589" y="169"/>
                  <a:pt x="589" y="177"/>
                  <a:pt x="594" y="181"/>
                </a:cubicBezTo>
                <a:cubicBezTo>
                  <a:pt x="598" y="184"/>
                  <a:pt x="618" y="188"/>
                  <a:pt x="624" y="190"/>
                </a:cubicBezTo>
                <a:cubicBezTo>
                  <a:pt x="647" y="224"/>
                  <a:pt x="607" y="261"/>
                  <a:pt x="597" y="292"/>
                </a:cubicBezTo>
                <a:cubicBezTo>
                  <a:pt x="599" y="309"/>
                  <a:pt x="610" y="340"/>
                  <a:pt x="585" y="334"/>
                </a:cubicBezTo>
                <a:cubicBezTo>
                  <a:pt x="525" y="337"/>
                  <a:pt x="517" y="335"/>
                  <a:pt x="474" y="361"/>
                </a:cubicBezTo>
                <a:cubicBezTo>
                  <a:pt x="435" y="357"/>
                  <a:pt x="446" y="348"/>
                  <a:pt x="402" y="352"/>
                </a:cubicBezTo>
                <a:cubicBezTo>
                  <a:pt x="400" y="377"/>
                  <a:pt x="398" y="402"/>
                  <a:pt x="396" y="427"/>
                </a:cubicBezTo>
                <a:cubicBezTo>
                  <a:pt x="395" y="436"/>
                  <a:pt x="369" y="436"/>
                  <a:pt x="369" y="436"/>
                </a:cubicBezTo>
                <a:cubicBezTo>
                  <a:pt x="354" y="431"/>
                  <a:pt x="356" y="418"/>
                  <a:pt x="348" y="406"/>
                </a:cubicBezTo>
                <a:cubicBezTo>
                  <a:pt x="341" y="396"/>
                  <a:pt x="329" y="389"/>
                  <a:pt x="321" y="379"/>
                </a:cubicBezTo>
                <a:cubicBezTo>
                  <a:pt x="316" y="373"/>
                  <a:pt x="312" y="366"/>
                  <a:pt x="306" y="361"/>
                </a:cubicBezTo>
                <a:cubicBezTo>
                  <a:pt x="301" y="356"/>
                  <a:pt x="288" y="349"/>
                  <a:pt x="288" y="349"/>
                </a:cubicBezTo>
                <a:cubicBezTo>
                  <a:pt x="276" y="331"/>
                  <a:pt x="259" y="336"/>
                  <a:pt x="243" y="325"/>
                </a:cubicBezTo>
                <a:cubicBezTo>
                  <a:pt x="230" y="316"/>
                  <a:pt x="220" y="306"/>
                  <a:pt x="207" y="298"/>
                </a:cubicBezTo>
                <a:cubicBezTo>
                  <a:pt x="205" y="294"/>
                  <a:pt x="204" y="289"/>
                  <a:pt x="201" y="286"/>
                </a:cubicBezTo>
                <a:cubicBezTo>
                  <a:pt x="198" y="283"/>
                  <a:pt x="192" y="286"/>
                  <a:pt x="189" y="283"/>
                </a:cubicBezTo>
                <a:cubicBezTo>
                  <a:pt x="170" y="260"/>
                  <a:pt x="195" y="259"/>
                  <a:pt x="165" y="253"/>
                </a:cubicBezTo>
                <a:cubicBezTo>
                  <a:pt x="138" y="262"/>
                  <a:pt x="122" y="284"/>
                  <a:pt x="96" y="295"/>
                </a:cubicBezTo>
                <a:cubicBezTo>
                  <a:pt x="78" y="303"/>
                  <a:pt x="51" y="303"/>
                  <a:pt x="33" y="304"/>
                </a:cubicBezTo>
                <a:cubicBezTo>
                  <a:pt x="21" y="310"/>
                  <a:pt x="13" y="312"/>
                  <a:pt x="9" y="325"/>
                </a:cubicBezTo>
                <a:cubicBezTo>
                  <a:pt x="16" y="346"/>
                  <a:pt x="11" y="338"/>
                  <a:pt x="21" y="352"/>
                </a:cubicBezTo>
                <a:cubicBezTo>
                  <a:pt x="18" y="369"/>
                  <a:pt x="12" y="388"/>
                  <a:pt x="0" y="400"/>
                </a:cubicBezTo>
              </a:path>
            </a:pathLst>
          </a:custGeom>
          <a:noFill/>
          <a:ln w="28575" cap="flat" cmpd="sng">
            <a:solidFill>
              <a:srgbClr val="00CCFF"/>
            </a:solidFill>
            <a:prstDash val="solid"/>
            <a:round/>
            <a:headEnd/>
            <a:tailEnd/>
          </a:ln>
          <a:effectLst/>
        </p:spPr>
        <p:txBody>
          <a:bodyPr anchor="ctr"/>
          <a:lstStyle/>
          <a:p>
            <a:pPr>
              <a:defRPr/>
            </a:pPr>
            <a:endParaRPr lang="it-IT">
              <a:latin typeface="Calibri" pitchFamily="34" charset="0"/>
            </a:endParaRPr>
          </a:p>
        </p:txBody>
      </p:sp>
      <p:sp>
        <p:nvSpPr>
          <p:cNvPr id="961592" name="Freeform 56"/>
          <p:cNvSpPr>
            <a:spLocks/>
          </p:cNvSpPr>
          <p:nvPr/>
        </p:nvSpPr>
        <p:spPr bwMode="auto">
          <a:xfrm>
            <a:off x="6007100" y="6237288"/>
            <a:ext cx="441325" cy="306387"/>
          </a:xfrm>
          <a:custGeom>
            <a:avLst/>
            <a:gdLst/>
            <a:ahLst/>
            <a:cxnLst>
              <a:cxn ang="0">
                <a:pos x="74" y="28"/>
              </a:cxn>
              <a:cxn ang="0">
                <a:pos x="26" y="67"/>
              </a:cxn>
              <a:cxn ang="0">
                <a:pos x="11" y="130"/>
              </a:cxn>
              <a:cxn ang="0">
                <a:pos x="5" y="148"/>
              </a:cxn>
              <a:cxn ang="0">
                <a:pos x="2" y="190"/>
              </a:cxn>
              <a:cxn ang="0">
                <a:pos x="11" y="187"/>
              </a:cxn>
              <a:cxn ang="0">
                <a:pos x="29" y="175"/>
              </a:cxn>
              <a:cxn ang="0">
                <a:pos x="74" y="157"/>
              </a:cxn>
              <a:cxn ang="0">
                <a:pos x="125" y="166"/>
              </a:cxn>
              <a:cxn ang="0">
                <a:pos x="149" y="172"/>
              </a:cxn>
              <a:cxn ang="0">
                <a:pos x="161" y="175"/>
              </a:cxn>
              <a:cxn ang="0">
                <a:pos x="239" y="166"/>
              </a:cxn>
              <a:cxn ang="0">
                <a:pos x="278" y="142"/>
              </a:cxn>
              <a:cxn ang="0">
                <a:pos x="257" y="124"/>
              </a:cxn>
              <a:cxn ang="0">
                <a:pos x="233" y="85"/>
              </a:cxn>
              <a:cxn ang="0">
                <a:pos x="224" y="55"/>
              </a:cxn>
              <a:cxn ang="0">
                <a:pos x="170" y="13"/>
              </a:cxn>
              <a:cxn ang="0">
                <a:pos x="143" y="10"/>
              </a:cxn>
              <a:cxn ang="0">
                <a:pos x="92" y="40"/>
              </a:cxn>
              <a:cxn ang="0">
                <a:pos x="74" y="28"/>
              </a:cxn>
            </a:cxnLst>
            <a:rect l="0" t="0" r="r" b="b"/>
            <a:pathLst>
              <a:path w="278" h="193">
                <a:moveTo>
                  <a:pt x="74" y="28"/>
                </a:moveTo>
                <a:cubicBezTo>
                  <a:pt x="55" y="47"/>
                  <a:pt x="46" y="54"/>
                  <a:pt x="26" y="67"/>
                </a:cubicBezTo>
                <a:cubicBezTo>
                  <a:pt x="13" y="87"/>
                  <a:pt x="16" y="108"/>
                  <a:pt x="11" y="130"/>
                </a:cubicBezTo>
                <a:cubicBezTo>
                  <a:pt x="10" y="136"/>
                  <a:pt x="5" y="148"/>
                  <a:pt x="5" y="148"/>
                </a:cubicBezTo>
                <a:cubicBezTo>
                  <a:pt x="4" y="162"/>
                  <a:pt x="0" y="176"/>
                  <a:pt x="2" y="190"/>
                </a:cubicBezTo>
                <a:cubicBezTo>
                  <a:pt x="2" y="193"/>
                  <a:pt x="8" y="189"/>
                  <a:pt x="11" y="187"/>
                </a:cubicBezTo>
                <a:cubicBezTo>
                  <a:pt x="17" y="183"/>
                  <a:pt x="23" y="179"/>
                  <a:pt x="29" y="175"/>
                </a:cubicBezTo>
                <a:cubicBezTo>
                  <a:pt x="43" y="166"/>
                  <a:pt x="57" y="160"/>
                  <a:pt x="74" y="157"/>
                </a:cubicBezTo>
                <a:cubicBezTo>
                  <a:pt x="94" y="159"/>
                  <a:pt x="107" y="161"/>
                  <a:pt x="125" y="166"/>
                </a:cubicBezTo>
                <a:cubicBezTo>
                  <a:pt x="133" y="168"/>
                  <a:pt x="141" y="170"/>
                  <a:pt x="149" y="172"/>
                </a:cubicBezTo>
                <a:cubicBezTo>
                  <a:pt x="153" y="173"/>
                  <a:pt x="161" y="175"/>
                  <a:pt x="161" y="175"/>
                </a:cubicBezTo>
                <a:cubicBezTo>
                  <a:pt x="177" y="174"/>
                  <a:pt x="221" y="176"/>
                  <a:pt x="239" y="166"/>
                </a:cubicBezTo>
                <a:cubicBezTo>
                  <a:pt x="253" y="158"/>
                  <a:pt x="264" y="149"/>
                  <a:pt x="278" y="142"/>
                </a:cubicBezTo>
                <a:cubicBezTo>
                  <a:pt x="274" y="130"/>
                  <a:pt x="268" y="131"/>
                  <a:pt x="257" y="124"/>
                </a:cubicBezTo>
                <a:cubicBezTo>
                  <a:pt x="252" y="110"/>
                  <a:pt x="241" y="98"/>
                  <a:pt x="233" y="85"/>
                </a:cubicBezTo>
                <a:cubicBezTo>
                  <a:pt x="227" y="76"/>
                  <a:pt x="230" y="64"/>
                  <a:pt x="224" y="55"/>
                </a:cubicBezTo>
                <a:cubicBezTo>
                  <a:pt x="210" y="35"/>
                  <a:pt x="190" y="26"/>
                  <a:pt x="170" y="13"/>
                </a:cubicBezTo>
                <a:cubicBezTo>
                  <a:pt x="161" y="0"/>
                  <a:pt x="157" y="5"/>
                  <a:pt x="143" y="10"/>
                </a:cubicBezTo>
                <a:cubicBezTo>
                  <a:pt x="131" y="28"/>
                  <a:pt x="112" y="36"/>
                  <a:pt x="92" y="40"/>
                </a:cubicBezTo>
                <a:cubicBezTo>
                  <a:pt x="72" y="33"/>
                  <a:pt x="74" y="40"/>
                  <a:pt x="74" y="28"/>
                </a:cubicBezTo>
                <a:close/>
              </a:path>
            </a:pathLst>
          </a:custGeom>
          <a:noFill/>
          <a:ln w="28575" cap="flat" cmpd="sng">
            <a:solidFill>
              <a:srgbClr val="00CCFF"/>
            </a:solidFill>
            <a:prstDash val="solid"/>
            <a:round/>
            <a:headEnd/>
            <a:tailEnd/>
          </a:ln>
          <a:effectLst/>
        </p:spPr>
        <p:txBody>
          <a:bodyPr anchor="ctr"/>
          <a:lstStyle/>
          <a:p>
            <a:pPr>
              <a:defRPr/>
            </a:pPr>
            <a:endParaRPr lang="it-IT">
              <a:latin typeface="Calibri" pitchFamily="34" charset="0"/>
            </a:endParaRPr>
          </a:p>
        </p:txBody>
      </p:sp>
      <p:sp>
        <p:nvSpPr>
          <p:cNvPr id="961593" name="Freeform 57"/>
          <p:cNvSpPr>
            <a:spLocks/>
          </p:cNvSpPr>
          <p:nvPr/>
        </p:nvSpPr>
        <p:spPr bwMode="auto">
          <a:xfrm>
            <a:off x="6477000" y="6416675"/>
            <a:ext cx="581025" cy="384175"/>
          </a:xfrm>
          <a:custGeom>
            <a:avLst/>
            <a:gdLst/>
            <a:ahLst/>
            <a:cxnLst>
              <a:cxn ang="0">
                <a:pos x="303" y="188"/>
              </a:cxn>
              <a:cxn ang="0">
                <a:pos x="360" y="146"/>
              </a:cxn>
              <a:cxn ang="0">
                <a:pos x="342" y="104"/>
              </a:cxn>
              <a:cxn ang="0">
                <a:pos x="321" y="56"/>
              </a:cxn>
              <a:cxn ang="0">
                <a:pos x="252" y="26"/>
              </a:cxn>
              <a:cxn ang="0">
                <a:pos x="207" y="14"/>
              </a:cxn>
              <a:cxn ang="0">
                <a:pos x="69" y="35"/>
              </a:cxn>
              <a:cxn ang="0">
                <a:pos x="42" y="47"/>
              </a:cxn>
              <a:cxn ang="0">
                <a:pos x="33" y="50"/>
              </a:cxn>
              <a:cxn ang="0">
                <a:pos x="0" y="44"/>
              </a:cxn>
              <a:cxn ang="0">
                <a:pos x="33" y="71"/>
              </a:cxn>
              <a:cxn ang="0">
                <a:pos x="48" y="125"/>
              </a:cxn>
              <a:cxn ang="0">
                <a:pos x="60" y="143"/>
              </a:cxn>
              <a:cxn ang="0">
                <a:pos x="66" y="161"/>
              </a:cxn>
              <a:cxn ang="0">
                <a:pos x="111" y="242"/>
              </a:cxn>
              <a:cxn ang="0">
                <a:pos x="210" y="203"/>
              </a:cxn>
              <a:cxn ang="0">
                <a:pos x="264" y="194"/>
              </a:cxn>
              <a:cxn ang="0">
                <a:pos x="330" y="170"/>
              </a:cxn>
              <a:cxn ang="0">
                <a:pos x="366" y="155"/>
              </a:cxn>
              <a:cxn ang="0">
                <a:pos x="360" y="143"/>
              </a:cxn>
              <a:cxn ang="0">
                <a:pos x="360" y="116"/>
              </a:cxn>
            </a:cxnLst>
            <a:rect l="0" t="0" r="r" b="b"/>
            <a:pathLst>
              <a:path w="366" h="242">
                <a:moveTo>
                  <a:pt x="303" y="188"/>
                </a:moveTo>
                <a:cubicBezTo>
                  <a:pt x="324" y="178"/>
                  <a:pt x="346" y="165"/>
                  <a:pt x="360" y="146"/>
                </a:cubicBezTo>
                <a:cubicBezTo>
                  <a:pt x="357" y="131"/>
                  <a:pt x="351" y="117"/>
                  <a:pt x="342" y="104"/>
                </a:cubicBezTo>
                <a:cubicBezTo>
                  <a:pt x="339" y="82"/>
                  <a:pt x="340" y="69"/>
                  <a:pt x="321" y="56"/>
                </a:cubicBezTo>
                <a:cubicBezTo>
                  <a:pt x="308" y="36"/>
                  <a:pt x="274" y="28"/>
                  <a:pt x="252" y="26"/>
                </a:cubicBezTo>
                <a:cubicBezTo>
                  <a:pt x="235" y="20"/>
                  <a:pt x="226" y="16"/>
                  <a:pt x="207" y="14"/>
                </a:cubicBezTo>
                <a:cubicBezTo>
                  <a:pt x="164" y="0"/>
                  <a:pt x="113" y="29"/>
                  <a:pt x="69" y="35"/>
                </a:cubicBezTo>
                <a:cubicBezTo>
                  <a:pt x="55" y="45"/>
                  <a:pt x="63" y="40"/>
                  <a:pt x="42" y="47"/>
                </a:cubicBezTo>
                <a:cubicBezTo>
                  <a:pt x="39" y="48"/>
                  <a:pt x="33" y="50"/>
                  <a:pt x="33" y="50"/>
                </a:cubicBezTo>
                <a:cubicBezTo>
                  <a:pt x="19" y="41"/>
                  <a:pt x="17" y="41"/>
                  <a:pt x="0" y="44"/>
                </a:cubicBezTo>
                <a:cubicBezTo>
                  <a:pt x="4" y="75"/>
                  <a:pt x="8" y="63"/>
                  <a:pt x="33" y="71"/>
                </a:cubicBezTo>
                <a:cubicBezTo>
                  <a:pt x="51" y="89"/>
                  <a:pt x="41" y="101"/>
                  <a:pt x="48" y="125"/>
                </a:cubicBezTo>
                <a:cubicBezTo>
                  <a:pt x="50" y="132"/>
                  <a:pt x="56" y="137"/>
                  <a:pt x="60" y="143"/>
                </a:cubicBezTo>
                <a:cubicBezTo>
                  <a:pt x="64" y="148"/>
                  <a:pt x="66" y="161"/>
                  <a:pt x="66" y="161"/>
                </a:cubicBezTo>
                <a:cubicBezTo>
                  <a:pt x="69" y="181"/>
                  <a:pt x="89" y="235"/>
                  <a:pt x="111" y="242"/>
                </a:cubicBezTo>
                <a:cubicBezTo>
                  <a:pt x="145" y="236"/>
                  <a:pt x="177" y="215"/>
                  <a:pt x="210" y="203"/>
                </a:cubicBezTo>
                <a:cubicBezTo>
                  <a:pt x="227" y="197"/>
                  <a:pt x="246" y="198"/>
                  <a:pt x="264" y="194"/>
                </a:cubicBezTo>
                <a:cubicBezTo>
                  <a:pt x="286" y="183"/>
                  <a:pt x="309" y="184"/>
                  <a:pt x="330" y="170"/>
                </a:cubicBezTo>
                <a:cubicBezTo>
                  <a:pt x="341" y="163"/>
                  <a:pt x="366" y="155"/>
                  <a:pt x="366" y="155"/>
                </a:cubicBezTo>
                <a:cubicBezTo>
                  <a:pt x="363" y="145"/>
                  <a:pt x="365" y="148"/>
                  <a:pt x="360" y="143"/>
                </a:cubicBezTo>
                <a:lnTo>
                  <a:pt x="360" y="116"/>
                </a:lnTo>
              </a:path>
            </a:pathLst>
          </a:custGeom>
          <a:noFill/>
          <a:ln w="28575" cap="flat" cmpd="sng">
            <a:solidFill>
              <a:srgbClr val="00CCFF"/>
            </a:solidFill>
            <a:prstDash val="solid"/>
            <a:round/>
            <a:headEnd/>
            <a:tailEnd/>
          </a:ln>
          <a:effectLst/>
        </p:spPr>
        <p:txBody>
          <a:bodyPr anchor="ctr"/>
          <a:lstStyle/>
          <a:p>
            <a:pPr>
              <a:defRPr/>
            </a:pPr>
            <a:endParaRPr lang="it-IT">
              <a:latin typeface="Calibri" pitchFamily="34" charset="0"/>
            </a:endParaRPr>
          </a:p>
        </p:txBody>
      </p:sp>
      <p:sp>
        <p:nvSpPr>
          <p:cNvPr id="961594" name="Freeform 58"/>
          <p:cNvSpPr>
            <a:spLocks/>
          </p:cNvSpPr>
          <p:nvPr/>
        </p:nvSpPr>
        <p:spPr bwMode="auto">
          <a:xfrm>
            <a:off x="3219450" y="5853113"/>
            <a:ext cx="685800" cy="782637"/>
          </a:xfrm>
          <a:custGeom>
            <a:avLst/>
            <a:gdLst/>
            <a:ahLst/>
            <a:cxnLst>
              <a:cxn ang="0">
                <a:pos x="288" y="63"/>
              </a:cxn>
              <a:cxn ang="0">
                <a:pos x="267" y="36"/>
              </a:cxn>
              <a:cxn ang="0">
                <a:pos x="258" y="30"/>
              </a:cxn>
              <a:cxn ang="0">
                <a:pos x="210" y="0"/>
              </a:cxn>
              <a:cxn ang="0">
                <a:pos x="123" y="9"/>
              </a:cxn>
              <a:cxn ang="0">
                <a:pos x="93" y="24"/>
              </a:cxn>
              <a:cxn ang="0">
                <a:pos x="93" y="51"/>
              </a:cxn>
              <a:cxn ang="0">
                <a:pos x="141" y="93"/>
              </a:cxn>
              <a:cxn ang="0">
                <a:pos x="156" y="123"/>
              </a:cxn>
              <a:cxn ang="0">
                <a:pos x="114" y="153"/>
              </a:cxn>
              <a:cxn ang="0">
                <a:pos x="75" y="129"/>
              </a:cxn>
              <a:cxn ang="0">
                <a:pos x="57" y="123"/>
              </a:cxn>
              <a:cxn ang="0">
                <a:pos x="15" y="144"/>
              </a:cxn>
              <a:cxn ang="0">
                <a:pos x="12" y="348"/>
              </a:cxn>
              <a:cxn ang="0">
                <a:pos x="0" y="366"/>
              </a:cxn>
              <a:cxn ang="0">
                <a:pos x="45" y="414"/>
              </a:cxn>
              <a:cxn ang="0">
                <a:pos x="90" y="450"/>
              </a:cxn>
              <a:cxn ang="0">
                <a:pos x="111" y="471"/>
              </a:cxn>
              <a:cxn ang="0">
                <a:pos x="159" y="477"/>
              </a:cxn>
              <a:cxn ang="0">
                <a:pos x="210" y="420"/>
              </a:cxn>
              <a:cxn ang="0">
                <a:pos x="228" y="402"/>
              </a:cxn>
              <a:cxn ang="0">
                <a:pos x="246" y="390"/>
              </a:cxn>
              <a:cxn ang="0">
                <a:pos x="318" y="336"/>
              </a:cxn>
              <a:cxn ang="0">
                <a:pos x="390" y="306"/>
              </a:cxn>
              <a:cxn ang="0">
                <a:pos x="417" y="294"/>
              </a:cxn>
              <a:cxn ang="0">
                <a:pos x="432" y="279"/>
              </a:cxn>
            </a:cxnLst>
            <a:rect l="0" t="0" r="r" b="b"/>
            <a:pathLst>
              <a:path w="432" h="493">
                <a:moveTo>
                  <a:pt x="288" y="63"/>
                </a:moveTo>
                <a:cubicBezTo>
                  <a:pt x="284" y="41"/>
                  <a:pt x="289" y="51"/>
                  <a:pt x="267" y="36"/>
                </a:cubicBezTo>
                <a:cubicBezTo>
                  <a:pt x="264" y="34"/>
                  <a:pt x="258" y="30"/>
                  <a:pt x="258" y="30"/>
                </a:cubicBezTo>
                <a:cubicBezTo>
                  <a:pt x="248" y="14"/>
                  <a:pt x="226" y="11"/>
                  <a:pt x="210" y="0"/>
                </a:cubicBezTo>
                <a:cubicBezTo>
                  <a:pt x="174" y="2"/>
                  <a:pt x="156" y="5"/>
                  <a:pt x="123" y="9"/>
                </a:cubicBezTo>
                <a:cubicBezTo>
                  <a:pt x="112" y="13"/>
                  <a:pt x="103" y="18"/>
                  <a:pt x="93" y="24"/>
                </a:cubicBezTo>
                <a:cubicBezTo>
                  <a:pt x="88" y="38"/>
                  <a:pt x="89" y="31"/>
                  <a:pt x="93" y="51"/>
                </a:cubicBezTo>
                <a:cubicBezTo>
                  <a:pt x="99" y="85"/>
                  <a:pt x="107" y="89"/>
                  <a:pt x="141" y="93"/>
                </a:cubicBezTo>
                <a:cubicBezTo>
                  <a:pt x="148" y="102"/>
                  <a:pt x="156" y="123"/>
                  <a:pt x="156" y="123"/>
                </a:cubicBezTo>
                <a:cubicBezTo>
                  <a:pt x="142" y="144"/>
                  <a:pt x="138" y="145"/>
                  <a:pt x="114" y="153"/>
                </a:cubicBezTo>
                <a:cubicBezTo>
                  <a:pt x="96" y="149"/>
                  <a:pt x="91" y="136"/>
                  <a:pt x="75" y="129"/>
                </a:cubicBezTo>
                <a:cubicBezTo>
                  <a:pt x="69" y="126"/>
                  <a:pt x="57" y="123"/>
                  <a:pt x="57" y="123"/>
                </a:cubicBezTo>
                <a:cubicBezTo>
                  <a:pt x="26" y="126"/>
                  <a:pt x="23" y="120"/>
                  <a:pt x="15" y="144"/>
                </a:cubicBezTo>
                <a:cubicBezTo>
                  <a:pt x="31" y="210"/>
                  <a:pt x="17" y="280"/>
                  <a:pt x="12" y="348"/>
                </a:cubicBezTo>
                <a:cubicBezTo>
                  <a:pt x="11" y="355"/>
                  <a:pt x="0" y="366"/>
                  <a:pt x="0" y="366"/>
                </a:cubicBezTo>
                <a:cubicBezTo>
                  <a:pt x="5" y="402"/>
                  <a:pt x="12" y="406"/>
                  <a:pt x="45" y="414"/>
                </a:cubicBezTo>
                <a:cubicBezTo>
                  <a:pt x="61" y="425"/>
                  <a:pt x="76" y="436"/>
                  <a:pt x="90" y="450"/>
                </a:cubicBezTo>
                <a:cubicBezTo>
                  <a:pt x="93" y="459"/>
                  <a:pt x="111" y="471"/>
                  <a:pt x="111" y="471"/>
                </a:cubicBezTo>
                <a:cubicBezTo>
                  <a:pt x="118" y="493"/>
                  <a:pt x="112" y="485"/>
                  <a:pt x="159" y="477"/>
                </a:cubicBezTo>
                <a:cubicBezTo>
                  <a:pt x="175" y="474"/>
                  <a:pt x="195" y="433"/>
                  <a:pt x="210" y="420"/>
                </a:cubicBezTo>
                <a:cubicBezTo>
                  <a:pt x="216" y="414"/>
                  <a:pt x="222" y="408"/>
                  <a:pt x="228" y="402"/>
                </a:cubicBezTo>
                <a:cubicBezTo>
                  <a:pt x="233" y="397"/>
                  <a:pt x="246" y="390"/>
                  <a:pt x="246" y="390"/>
                </a:cubicBezTo>
                <a:cubicBezTo>
                  <a:pt x="263" y="364"/>
                  <a:pt x="290" y="347"/>
                  <a:pt x="318" y="336"/>
                </a:cubicBezTo>
                <a:cubicBezTo>
                  <a:pt x="339" y="315"/>
                  <a:pt x="363" y="315"/>
                  <a:pt x="390" y="306"/>
                </a:cubicBezTo>
                <a:cubicBezTo>
                  <a:pt x="400" y="303"/>
                  <a:pt x="407" y="297"/>
                  <a:pt x="417" y="294"/>
                </a:cubicBezTo>
                <a:cubicBezTo>
                  <a:pt x="422" y="289"/>
                  <a:pt x="427" y="284"/>
                  <a:pt x="432" y="279"/>
                </a:cubicBezTo>
              </a:path>
            </a:pathLst>
          </a:custGeom>
          <a:noFill/>
          <a:ln w="28575" cap="flat" cmpd="sng">
            <a:solidFill>
              <a:srgbClr val="00CCFF"/>
            </a:solidFill>
            <a:prstDash val="solid"/>
            <a:round/>
            <a:headEnd/>
            <a:tailEnd/>
          </a:ln>
          <a:effectLst/>
        </p:spPr>
        <p:txBody>
          <a:bodyPr anchor="ctr"/>
          <a:lstStyle/>
          <a:p>
            <a:pPr>
              <a:defRPr/>
            </a:pPr>
            <a:endParaRPr lang="it-IT">
              <a:latin typeface="Calibri" pitchFamily="34" charset="0"/>
            </a:endParaRPr>
          </a:p>
        </p:txBody>
      </p:sp>
      <p:sp>
        <p:nvSpPr>
          <p:cNvPr id="961599" name="Freeform 63"/>
          <p:cNvSpPr>
            <a:spLocks/>
          </p:cNvSpPr>
          <p:nvPr/>
        </p:nvSpPr>
        <p:spPr bwMode="auto">
          <a:xfrm>
            <a:off x="3357563" y="3943350"/>
            <a:ext cx="479425" cy="520700"/>
          </a:xfrm>
          <a:custGeom>
            <a:avLst/>
            <a:gdLst/>
            <a:ahLst/>
            <a:cxnLst>
              <a:cxn ang="0">
                <a:pos x="24" y="12"/>
              </a:cxn>
              <a:cxn ang="0">
                <a:pos x="51" y="0"/>
              </a:cxn>
              <a:cxn ang="0">
                <a:pos x="165" y="24"/>
              </a:cxn>
              <a:cxn ang="0">
                <a:pos x="189" y="42"/>
              </a:cxn>
              <a:cxn ang="0">
                <a:pos x="234" y="78"/>
              </a:cxn>
              <a:cxn ang="0">
                <a:pos x="252" y="87"/>
              </a:cxn>
              <a:cxn ang="0">
                <a:pos x="261" y="147"/>
              </a:cxn>
              <a:cxn ang="0">
                <a:pos x="279" y="159"/>
              </a:cxn>
              <a:cxn ang="0">
                <a:pos x="237" y="258"/>
              </a:cxn>
              <a:cxn ang="0">
                <a:pos x="192" y="315"/>
              </a:cxn>
              <a:cxn ang="0">
                <a:pos x="171" y="324"/>
              </a:cxn>
              <a:cxn ang="0">
                <a:pos x="99" y="285"/>
              </a:cxn>
              <a:cxn ang="0">
                <a:pos x="33" y="261"/>
              </a:cxn>
              <a:cxn ang="0">
                <a:pos x="12" y="240"/>
              </a:cxn>
              <a:cxn ang="0">
                <a:pos x="0" y="231"/>
              </a:cxn>
            </a:cxnLst>
            <a:rect l="0" t="0" r="r" b="b"/>
            <a:pathLst>
              <a:path w="302" h="328">
                <a:moveTo>
                  <a:pt x="24" y="12"/>
                </a:moveTo>
                <a:cubicBezTo>
                  <a:pt x="45" y="5"/>
                  <a:pt x="37" y="10"/>
                  <a:pt x="51" y="0"/>
                </a:cubicBezTo>
                <a:cubicBezTo>
                  <a:pt x="85" y="22"/>
                  <a:pt x="126" y="21"/>
                  <a:pt x="165" y="24"/>
                </a:cubicBezTo>
                <a:cubicBezTo>
                  <a:pt x="187" y="31"/>
                  <a:pt x="180" y="24"/>
                  <a:pt x="189" y="42"/>
                </a:cubicBezTo>
                <a:cubicBezTo>
                  <a:pt x="228" y="16"/>
                  <a:pt x="212" y="71"/>
                  <a:pt x="234" y="78"/>
                </a:cubicBezTo>
                <a:cubicBezTo>
                  <a:pt x="246" y="82"/>
                  <a:pt x="240" y="79"/>
                  <a:pt x="252" y="87"/>
                </a:cubicBezTo>
                <a:cubicBezTo>
                  <a:pt x="257" y="105"/>
                  <a:pt x="248" y="134"/>
                  <a:pt x="261" y="147"/>
                </a:cubicBezTo>
                <a:cubicBezTo>
                  <a:pt x="266" y="152"/>
                  <a:pt x="279" y="159"/>
                  <a:pt x="279" y="159"/>
                </a:cubicBezTo>
                <a:cubicBezTo>
                  <a:pt x="302" y="205"/>
                  <a:pt x="263" y="227"/>
                  <a:pt x="237" y="258"/>
                </a:cubicBezTo>
                <a:cubicBezTo>
                  <a:pt x="221" y="277"/>
                  <a:pt x="210" y="297"/>
                  <a:pt x="192" y="315"/>
                </a:cubicBezTo>
                <a:cubicBezTo>
                  <a:pt x="188" y="328"/>
                  <a:pt x="183" y="328"/>
                  <a:pt x="171" y="324"/>
                </a:cubicBezTo>
                <a:cubicBezTo>
                  <a:pt x="145" y="305"/>
                  <a:pt x="133" y="289"/>
                  <a:pt x="99" y="285"/>
                </a:cubicBezTo>
                <a:cubicBezTo>
                  <a:pt x="75" y="267"/>
                  <a:pt x="65" y="264"/>
                  <a:pt x="33" y="261"/>
                </a:cubicBezTo>
                <a:cubicBezTo>
                  <a:pt x="19" y="256"/>
                  <a:pt x="20" y="250"/>
                  <a:pt x="12" y="240"/>
                </a:cubicBezTo>
                <a:cubicBezTo>
                  <a:pt x="9" y="236"/>
                  <a:pt x="4" y="235"/>
                  <a:pt x="0" y="231"/>
                </a:cubicBezTo>
              </a:path>
            </a:pathLst>
          </a:custGeom>
          <a:noFill/>
          <a:ln w="28575" cap="flat" cmpd="sng">
            <a:solidFill>
              <a:schemeClr val="tx1"/>
            </a:solidFill>
            <a:prstDash val="solid"/>
            <a:round/>
            <a:headEnd/>
            <a:tailEnd/>
          </a:ln>
          <a:effectLst/>
        </p:spPr>
        <p:txBody>
          <a:bodyPr anchor="ctr"/>
          <a:lstStyle/>
          <a:p>
            <a:pPr>
              <a:defRPr/>
            </a:pPr>
            <a:endParaRPr lang="it-IT">
              <a:latin typeface="Calibri" pitchFamily="34" charset="0"/>
            </a:endParaRPr>
          </a:p>
        </p:txBody>
      </p:sp>
      <p:sp>
        <p:nvSpPr>
          <p:cNvPr id="961600" name="Freeform 64"/>
          <p:cNvSpPr>
            <a:spLocks/>
          </p:cNvSpPr>
          <p:nvPr/>
        </p:nvSpPr>
        <p:spPr bwMode="auto">
          <a:xfrm>
            <a:off x="3259138" y="4357688"/>
            <a:ext cx="398462" cy="611187"/>
          </a:xfrm>
          <a:custGeom>
            <a:avLst/>
            <a:gdLst/>
            <a:ahLst/>
            <a:cxnLst>
              <a:cxn ang="0">
                <a:pos x="251" y="66"/>
              </a:cxn>
              <a:cxn ang="0">
                <a:pos x="215" y="198"/>
              </a:cxn>
              <a:cxn ang="0">
                <a:pos x="227" y="240"/>
              </a:cxn>
              <a:cxn ang="0">
                <a:pos x="233" y="258"/>
              </a:cxn>
              <a:cxn ang="0">
                <a:pos x="197" y="291"/>
              </a:cxn>
              <a:cxn ang="0">
                <a:pos x="125" y="330"/>
              </a:cxn>
              <a:cxn ang="0">
                <a:pos x="104" y="354"/>
              </a:cxn>
              <a:cxn ang="0">
                <a:pos x="74" y="351"/>
              </a:cxn>
              <a:cxn ang="0">
                <a:pos x="38" y="285"/>
              </a:cxn>
              <a:cxn ang="0">
                <a:pos x="32" y="246"/>
              </a:cxn>
              <a:cxn ang="0">
                <a:pos x="38" y="222"/>
              </a:cxn>
              <a:cxn ang="0">
                <a:pos x="29" y="195"/>
              </a:cxn>
              <a:cxn ang="0">
                <a:pos x="17" y="177"/>
              </a:cxn>
              <a:cxn ang="0">
                <a:pos x="11" y="159"/>
              </a:cxn>
              <a:cxn ang="0">
                <a:pos x="23" y="123"/>
              </a:cxn>
              <a:cxn ang="0">
                <a:pos x="26" y="90"/>
              </a:cxn>
              <a:cxn ang="0">
                <a:pos x="23" y="54"/>
              </a:cxn>
              <a:cxn ang="0">
                <a:pos x="2" y="42"/>
              </a:cxn>
              <a:cxn ang="0">
                <a:pos x="26" y="18"/>
              </a:cxn>
              <a:cxn ang="0">
                <a:pos x="17" y="0"/>
              </a:cxn>
            </a:cxnLst>
            <a:rect l="0" t="0" r="r" b="b"/>
            <a:pathLst>
              <a:path w="251" h="385">
                <a:moveTo>
                  <a:pt x="251" y="66"/>
                </a:moveTo>
                <a:cubicBezTo>
                  <a:pt x="228" y="104"/>
                  <a:pt x="226" y="156"/>
                  <a:pt x="215" y="198"/>
                </a:cubicBezTo>
                <a:cubicBezTo>
                  <a:pt x="218" y="221"/>
                  <a:pt x="219" y="222"/>
                  <a:pt x="227" y="240"/>
                </a:cubicBezTo>
                <a:cubicBezTo>
                  <a:pt x="230" y="246"/>
                  <a:pt x="233" y="258"/>
                  <a:pt x="233" y="258"/>
                </a:cubicBezTo>
                <a:cubicBezTo>
                  <a:pt x="228" y="291"/>
                  <a:pt x="234" y="287"/>
                  <a:pt x="197" y="291"/>
                </a:cubicBezTo>
                <a:cubicBezTo>
                  <a:pt x="183" y="295"/>
                  <a:pt x="140" y="320"/>
                  <a:pt x="125" y="330"/>
                </a:cubicBezTo>
                <a:cubicBezTo>
                  <a:pt x="111" y="351"/>
                  <a:pt x="119" y="344"/>
                  <a:pt x="104" y="354"/>
                </a:cubicBezTo>
                <a:cubicBezTo>
                  <a:pt x="83" y="385"/>
                  <a:pt x="92" y="369"/>
                  <a:pt x="74" y="351"/>
                </a:cubicBezTo>
                <a:cubicBezTo>
                  <a:pt x="66" y="328"/>
                  <a:pt x="55" y="302"/>
                  <a:pt x="38" y="285"/>
                </a:cubicBezTo>
                <a:cubicBezTo>
                  <a:pt x="32" y="266"/>
                  <a:pt x="27" y="270"/>
                  <a:pt x="32" y="246"/>
                </a:cubicBezTo>
                <a:cubicBezTo>
                  <a:pt x="34" y="238"/>
                  <a:pt x="38" y="222"/>
                  <a:pt x="38" y="222"/>
                </a:cubicBezTo>
                <a:cubicBezTo>
                  <a:pt x="35" y="213"/>
                  <a:pt x="34" y="203"/>
                  <a:pt x="29" y="195"/>
                </a:cubicBezTo>
                <a:cubicBezTo>
                  <a:pt x="25" y="189"/>
                  <a:pt x="19" y="184"/>
                  <a:pt x="17" y="177"/>
                </a:cubicBezTo>
                <a:cubicBezTo>
                  <a:pt x="15" y="171"/>
                  <a:pt x="11" y="159"/>
                  <a:pt x="11" y="159"/>
                </a:cubicBezTo>
                <a:cubicBezTo>
                  <a:pt x="14" y="145"/>
                  <a:pt x="15" y="135"/>
                  <a:pt x="23" y="123"/>
                </a:cubicBezTo>
                <a:cubicBezTo>
                  <a:pt x="26" y="110"/>
                  <a:pt x="22" y="102"/>
                  <a:pt x="26" y="90"/>
                </a:cubicBezTo>
                <a:cubicBezTo>
                  <a:pt x="18" y="66"/>
                  <a:pt x="19" y="78"/>
                  <a:pt x="23" y="54"/>
                </a:cubicBezTo>
                <a:cubicBezTo>
                  <a:pt x="15" y="53"/>
                  <a:pt x="0" y="56"/>
                  <a:pt x="2" y="42"/>
                </a:cubicBezTo>
                <a:cubicBezTo>
                  <a:pt x="4" y="31"/>
                  <a:pt x="26" y="18"/>
                  <a:pt x="26" y="18"/>
                </a:cubicBezTo>
                <a:cubicBezTo>
                  <a:pt x="31" y="4"/>
                  <a:pt x="26" y="9"/>
                  <a:pt x="17" y="0"/>
                </a:cubicBezTo>
              </a:path>
            </a:pathLst>
          </a:custGeom>
          <a:noFill/>
          <a:ln w="28575" cap="flat" cmpd="sng">
            <a:solidFill>
              <a:schemeClr val="tx1"/>
            </a:solidFill>
            <a:prstDash val="solid"/>
            <a:round/>
            <a:headEnd/>
            <a:tailEnd/>
          </a:ln>
          <a:effectLst/>
        </p:spPr>
        <p:txBody>
          <a:bodyPr anchor="ctr"/>
          <a:lstStyle/>
          <a:p>
            <a:pPr>
              <a:defRPr/>
            </a:pPr>
            <a:endParaRPr lang="it-IT">
              <a:latin typeface="Calibri" pitchFamily="34" charset="0"/>
            </a:endParaRPr>
          </a:p>
        </p:txBody>
      </p:sp>
      <p:sp>
        <p:nvSpPr>
          <p:cNvPr id="961583" name="Freeform 47"/>
          <p:cNvSpPr>
            <a:spLocks/>
          </p:cNvSpPr>
          <p:nvPr/>
        </p:nvSpPr>
        <p:spPr bwMode="auto">
          <a:xfrm>
            <a:off x="6556375" y="3252788"/>
            <a:ext cx="825500" cy="1319212"/>
          </a:xfrm>
          <a:custGeom>
            <a:avLst/>
            <a:gdLst/>
            <a:ahLst/>
            <a:cxnLst>
              <a:cxn ang="0">
                <a:pos x="67" y="201"/>
              </a:cxn>
              <a:cxn ang="0">
                <a:pos x="97" y="183"/>
              </a:cxn>
              <a:cxn ang="0">
                <a:pos x="115" y="156"/>
              </a:cxn>
              <a:cxn ang="0">
                <a:pos x="121" y="147"/>
              </a:cxn>
              <a:cxn ang="0">
                <a:pos x="142" y="54"/>
              </a:cxn>
              <a:cxn ang="0">
                <a:pos x="232" y="102"/>
              </a:cxn>
              <a:cxn ang="0">
                <a:pos x="259" y="81"/>
              </a:cxn>
              <a:cxn ang="0">
                <a:pos x="316" y="75"/>
              </a:cxn>
              <a:cxn ang="0">
                <a:pos x="325" y="72"/>
              </a:cxn>
              <a:cxn ang="0">
                <a:pos x="331" y="81"/>
              </a:cxn>
              <a:cxn ang="0">
                <a:pos x="316" y="51"/>
              </a:cxn>
              <a:cxn ang="0">
                <a:pos x="400" y="0"/>
              </a:cxn>
              <a:cxn ang="0">
                <a:pos x="424" y="27"/>
              </a:cxn>
              <a:cxn ang="0">
                <a:pos x="430" y="51"/>
              </a:cxn>
              <a:cxn ang="0">
                <a:pos x="484" y="48"/>
              </a:cxn>
              <a:cxn ang="0">
                <a:pos x="511" y="90"/>
              </a:cxn>
              <a:cxn ang="0">
                <a:pos x="514" y="165"/>
              </a:cxn>
              <a:cxn ang="0">
                <a:pos x="484" y="201"/>
              </a:cxn>
              <a:cxn ang="0">
                <a:pos x="454" y="243"/>
              </a:cxn>
              <a:cxn ang="0">
                <a:pos x="379" y="249"/>
              </a:cxn>
              <a:cxn ang="0">
                <a:pos x="334" y="276"/>
              </a:cxn>
              <a:cxn ang="0">
                <a:pos x="343" y="324"/>
              </a:cxn>
              <a:cxn ang="0">
                <a:pos x="367" y="435"/>
              </a:cxn>
              <a:cxn ang="0">
                <a:pos x="337" y="591"/>
              </a:cxn>
              <a:cxn ang="0">
                <a:pos x="325" y="636"/>
              </a:cxn>
              <a:cxn ang="0">
                <a:pos x="316" y="663"/>
              </a:cxn>
              <a:cxn ang="0">
                <a:pos x="346" y="708"/>
              </a:cxn>
              <a:cxn ang="0">
                <a:pos x="412" y="783"/>
              </a:cxn>
              <a:cxn ang="0">
                <a:pos x="424" y="804"/>
              </a:cxn>
              <a:cxn ang="0">
                <a:pos x="430" y="822"/>
              </a:cxn>
              <a:cxn ang="0">
                <a:pos x="358" y="825"/>
              </a:cxn>
              <a:cxn ang="0">
                <a:pos x="313" y="801"/>
              </a:cxn>
              <a:cxn ang="0">
                <a:pos x="283" y="783"/>
              </a:cxn>
              <a:cxn ang="0">
                <a:pos x="256" y="747"/>
              </a:cxn>
              <a:cxn ang="0">
                <a:pos x="253" y="669"/>
              </a:cxn>
              <a:cxn ang="0">
                <a:pos x="226" y="645"/>
              </a:cxn>
              <a:cxn ang="0">
                <a:pos x="166" y="606"/>
              </a:cxn>
              <a:cxn ang="0">
                <a:pos x="199" y="576"/>
              </a:cxn>
              <a:cxn ang="0">
                <a:pos x="217" y="543"/>
              </a:cxn>
              <a:cxn ang="0">
                <a:pos x="232" y="513"/>
              </a:cxn>
              <a:cxn ang="0">
                <a:pos x="244" y="465"/>
              </a:cxn>
              <a:cxn ang="0">
                <a:pos x="217" y="369"/>
              </a:cxn>
              <a:cxn ang="0">
                <a:pos x="46" y="378"/>
              </a:cxn>
              <a:cxn ang="0">
                <a:pos x="19" y="366"/>
              </a:cxn>
              <a:cxn ang="0">
                <a:pos x="19" y="321"/>
              </a:cxn>
              <a:cxn ang="0">
                <a:pos x="37" y="297"/>
              </a:cxn>
              <a:cxn ang="0">
                <a:pos x="49" y="249"/>
              </a:cxn>
              <a:cxn ang="0">
                <a:pos x="67" y="201"/>
              </a:cxn>
            </a:cxnLst>
            <a:rect l="0" t="0" r="r" b="b"/>
            <a:pathLst>
              <a:path w="520" h="831">
                <a:moveTo>
                  <a:pt x="67" y="201"/>
                </a:moveTo>
                <a:cubicBezTo>
                  <a:pt x="77" y="191"/>
                  <a:pt x="85" y="189"/>
                  <a:pt x="97" y="183"/>
                </a:cubicBezTo>
                <a:cubicBezTo>
                  <a:pt x="103" y="174"/>
                  <a:pt x="109" y="165"/>
                  <a:pt x="115" y="156"/>
                </a:cubicBezTo>
                <a:cubicBezTo>
                  <a:pt x="117" y="153"/>
                  <a:pt x="121" y="147"/>
                  <a:pt x="121" y="147"/>
                </a:cubicBezTo>
                <a:cubicBezTo>
                  <a:pt x="122" y="121"/>
                  <a:pt x="112" y="66"/>
                  <a:pt x="142" y="54"/>
                </a:cubicBezTo>
                <a:cubicBezTo>
                  <a:pt x="166" y="78"/>
                  <a:pt x="199" y="94"/>
                  <a:pt x="232" y="102"/>
                </a:cubicBezTo>
                <a:cubicBezTo>
                  <a:pt x="240" y="97"/>
                  <a:pt x="249" y="83"/>
                  <a:pt x="259" y="81"/>
                </a:cubicBezTo>
                <a:cubicBezTo>
                  <a:pt x="278" y="77"/>
                  <a:pt x="297" y="77"/>
                  <a:pt x="316" y="75"/>
                </a:cubicBezTo>
                <a:cubicBezTo>
                  <a:pt x="319" y="74"/>
                  <a:pt x="322" y="71"/>
                  <a:pt x="325" y="72"/>
                </a:cubicBezTo>
                <a:cubicBezTo>
                  <a:pt x="328" y="73"/>
                  <a:pt x="331" y="85"/>
                  <a:pt x="331" y="81"/>
                </a:cubicBezTo>
                <a:cubicBezTo>
                  <a:pt x="331" y="68"/>
                  <a:pt x="323" y="60"/>
                  <a:pt x="316" y="51"/>
                </a:cubicBezTo>
                <a:cubicBezTo>
                  <a:pt x="329" y="13"/>
                  <a:pt x="366" y="11"/>
                  <a:pt x="400" y="0"/>
                </a:cubicBezTo>
                <a:cubicBezTo>
                  <a:pt x="417" y="6"/>
                  <a:pt x="420" y="10"/>
                  <a:pt x="424" y="27"/>
                </a:cubicBezTo>
                <a:cubicBezTo>
                  <a:pt x="426" y="35"/>
                  <a:pt x="430" y="51"/>
                  <a:pt x="430" y="51"/>
                </a:cubicBezTo>
                <a:cubicBezTo>
                  <a:pt x="451" y="48"/>
                  <a:pt x="463" y="45"/>
                  <a:pt x="484" y="48"/>
                </a:cubicBezTo>
                <a:cubicBezTo>
                  <a:pt x="502" y="60"/>
                  <a:pt x="507" y="69"/>
                  <a:pt x="511" y="90"/>
                </a:cubicBezTo>
                <a:cubicBezTo>
                  <a:pt x="513" y="115"/>
                  <a:pt x="520" y="140"/>
                  <a:pt x="514" y="165"/>
                </a:cubicBezTo>
                <a:cubicBezTo>
                  <a:pt x="512" y="175"/>
                  <a:pt x="490" y="192"/>
                  <a:pt x="484" y="201"/>
                </a:cubicBezTo>
                <a:cubicBezTo>
                  <a:pt x="474" y="217"/>
                  <a:pt x="474" y="233"/>
                  <a:pt x="454" y="243"/>
                </a:cubicBezTo>
                <a:cubicBezTo>
                  <a:pt x="432" y="254"/>
                  <a:pt x="404" y="248"/>
                  <a:pt x="379" y="249"/>
                </a:cubicBezTo>
                <a:cubicBezTo>
                  <a:pt x="362" y="255"/>
                  <a:pt x="348" y="265"/>
                  <a:pt x="334" y="276"/>
                </a:cubicBezTo>
                <a:cubicBezTo>
                  <a:pt x="329" y="290"/>
                  <a:pt x="338" y="310"/>
                  <a:pt x="343" y="324"/>
                </a:cubicBezTo>
                <a:cubicBezTo>
                  <a:pt x="346" y="364"/>
                  <a:pt x="361" y="397"/>
                  <a:pt x="367" y="435"/>
                </a:cubicBezTo>
                <a:cubicBezTo>
                  <a:pt x="352" y="489"/>
                  <a:pt x="370" y="548"/>
                  <a:pt x="337" y="591"/>
                </a:cubicBezTo>
                <a:cubicBezTo>
                  <a:pt x="334" y="606"/>
                  <a:pt x="329" y="621"/>
                  <a:pt x="325" y="636"/>
                </a:cubicBezTo>
                <a:cubicBezTo>
                  <a:pt x="323" y="645"/>
                  <a:pt x="316" y="663"/>
                  <a:pt x="316" y="663"/>
                </a:cubicBezTo>
                <a:cubicBezTo>
                  <a:pt x="321" y="682"/>
                  <a:pt x="329" y="697"/>
                  <a:pt x="346" y="708"/>
                </a:cubicBezTo>
                <a:cubicBezTo>
                  <a:pt x="357" y="740"/>
                  <a:pt x="389" y="760"/>
                  <a:pt x="412" y="783"/>
                </a:cubicBezTo>
                <a:cubicBezTo>
                  <a:pt x="418" y="789"/>
                  <a:pt x="421" y="797"/>
                  <a:pt x="424" y="804"/>
                </a:cubicBezTo>
                <a:cubicBezTo>
                  <a:pt x="427" y="810"/>
                  <a:pt x="430" y="822"/>
                  <a:pt x="430" y="822"/>
                </a:cubicBezTo>
                <a:cubicBezTo>
                  <a:pt x="402" y="831"/>
                  <a:pt x="395" y="827"/>
                  <a:pt x="358" y="825"/>
                </a:cubicBezTo>
                <a:cubicBezTo>
                  <a:pt x="344" y="816"/>
                  <a:pt x="328" y="805"/>
                  <a:pt x="313" y="801"/>
                </a:cubicBezTo>
                <a:cubicBezTo>
                  <a:pt x="303" y="791"/>
                  <a:pt x="294" y="791"/>
                  <a:pt x="283" y="783"/>
                </a:cubicBezTo>
                <a:cubicBezTo>
                  <a:pt x="274" y="770"/>
                  <a:pt x="264" y="760"/>
                  <a:pt x="256" y="747"/>
                </a:cubicBezTo>
                <a:cubicBezTo>
                  <a:pt x="255" y="721"/>
                  <a:pt x="257" y="695"/>
                  <a:pt x="253" y="669"/>
                </a:cubicBezTo>
                <a:cubicBezTo>
                  <a:pt x="252" y="665"/>
                  <a:pt x="229" y="648"/>
                  <a:pt x="226" y="645"/>
                </a:cubicBezTo>
                <a:cubicBezTo>
                  <a:pt x="210" y="629"/>
                  <a:pt x="188" y="615"/>
                  <a:pt x="166" y="606"/>
                </a:cubicBezTo>
                <a:cubicBezTo>
                  <a:pt x="171" y="592"/>
                  <a:pt x="188" y="587"/>
                  <a:pt x="199" y="576"/>
                </a:cubicBezTo>
                <a:cubicBezTo>
                  <a:pt x="203" y="564"/>
                  <a:pt x="210" y="554"/>
                  <a:pt x="217" y="543"/>
                </a:cubicBezTo>
                <a:cubicBezTo>
                  <a:pt x="220" y="532"/>
                  <a:pt x="232" y="513"/>
                  <a:pt x="232" y="513"/>
                </a:cubicBezTo>
                <a:cubicBezTo>
                  <a:pt x="235" y="497"/>
                  <a:pt x="241" y="481"/>
                  <a:pt x="244" y="465"/>
                </a:cubicBezTo>
                <a:cubicBezTo>
                  <a:pt x="243" y="439"/>
                  <a:pt x="244" y="387"/>
                  <a:pt x="217" y="369"/>
                </a:cubicBezTo>
                <a:cubicBezTo>
                  <a:pt x="161" y="403"/>
                  <a:pt x="147" y="380"/>
                  <a:pt x="46" y="378"/>
                </a:cubicBezTo>
                <a:cubicBezTo>
                  <a:pt x="36" y="375"/>
                  <a:pt x="29" y="369"/>
                  <a:pt x="19" y="366"/>
                </a:cubicBezTo>
                <a:cubicBezTo>
                  <a:pt x="4" y="344"/>
                  <a:pt x="0" y="344"/>
                  <a:pt x="19" y="321"/>
                </a:cubicBezTo>
                <a:cubicBezTo>
                  <a:pt x="28" y="311"/>
                  <a:pt x="26" y="305"/>
                  <a:pt x="37" y="297"/>
                </a:cubicBezTo>
                <a:cubicBezTo>
                  <a:pt x="42" y="282"/>
                  <a:pt x="43" y="263"/>
                  <a:pt x="49" y="249"/>
                </a:cubicBezTo>
                <a:cubicBezTo>
                  <a:pt x="60" y="222"/>
                  <a:pt x="78" y="233"/>
                  <a:pt x="67" y="201"/>
                </a:cubicBezTo>
                <a:close/>
              </a:path>
            </a:pathLst>
          </a:custGeom>
          <a:solidFill>
            <a:srgbClr val="FF0000">
              <a:alpha val="39999"/>
            </a:srgbClr>
          </a:solidFill>
          <a:ln w="28575" cap="flat" cmpd="sng">
            <a:solidFill>
              <a:srgbClr val="FF0000"/>
            </a:solidFill>
            <a:prstDash val="solid"/>
            <a:round/>
            <a:headEnd/>
            <a:tailEnd/>
          </a:ln>
          <a:effectLst/>
        </p:spPr>
        <p:txBody>
          <a:bodyPr anchor="ctr"/>
          <a:lstStyle/>
          <a:p>
            <a:pPr>
              <a:defRPr/>
            </a:pPr>
            <a:endParaRPr lang="it-IT">
              <a:latin typeface="Calibri" pitchFamily="34" charset="0"/>
            </a:endParaRPr>
          </a:p>
        </p:txBody>
      </p:sp>
      <p:sp>
        <p:nvSpPr>
          <p:cNvPr id="961563" name="Freeform 27"/>
          <p:cNvSpPr>
            <a:spLocks/>
          </p:cNvSpPr>
          <p:nvPr/>
        </p:nvSpPr>
        <p:spPr bwMode="auto">
          <a:xfrm>
            <a:off x="5481638" y="5514975"/>
            <a:ext cx="571500" cy="585788"/>
          </a:xfrm>
          <a:custGeom>
            <a:avLst/>
            <a:gdLst/>
            <a:ahLst/>
            <a:cxnLst>
              <a:cxn ang="0">
                <a:pos x="360" y="267"/>
              </a:cxn>
              <a:cxn ang="0">
                <a:pos x="333" y="210"/>
              </a:cxn>
              <a:cxn ang="0">
                <a:pos x="240" y="93"/>
              </a:cxn>
              <a:cxn ang="0">
                <a:pos x="240" y="33"/>
              </a:cxn>
              <a:cxn ang="0">
                <a:pos x="222" y="0"/>
              </a:cxn>
              <a:cxn ang="0">
                <a:pos x="57" y="9"/>
              </a:cxn>
              <a:cxn ang="0">
                <a:pos x="30" y="36"/>
              </a:cxn>
              <a:cxn ang="0">
                <a:pos x="15" y="84"/>
              </a:cxn>
              <a:cxn ang="0">
                <a:pos x="6" y="135"/>
              </a:cxn>
              <a:cxn ang="0">
                <a:pos x="0" y="153"/>
              </a:cxn>
              <a:cxn ang="0">
                <a:pos x="60" y="180"/>
              </a:cxn>
              <a:cxn ang="0">
                <a:pos x="117" y="219"/>
              </a:cxn>
              <a:cxn ang="0">
                <a:pos x="138" y="228"/>
              </a:cxn>
              <a:cxn ang="0">
                <a:pos x="153" y="240"/>
              </a:cxn>
              <a:cxn ang="0">
                <a:pos x="168" y="309"/>
              </a:cxn>
              <a:cxn ang="0">
                <a:pos x="195" y="369"/>
              </a:cxn>
              <a:cxn ang="0">
                <a:pos x="288" y="345"/>
              </a:cxn>
              <a:cxn ang="0">
                <a:pos x="315" y="330"/>
              </a:cxn>
              <a:cxn ang="0">
                <a:pos x="324" y="324"/>
              </a:cxn>
              <a:cxn ang="0">
                <a:pos x="351" y="291"/>
              </a:cxn>
              <a:cxn ang="0">
                <a:pos x="357" y="282"/>
              </a:cxn>
              <a:cxn ang="0">
                <a:pos x="360" y="267"/>
              </a:cxn>
            </a:cxnLst>
            <a:rect l="0" t="0" r="r" b="b"/>
            <a:pathLst>
              <a:path w="360" h="369">
                <a:moveTo>
                  <a:pt x="360" y="267"/>
                </a:moveTo>
                <a:cubicBezTo>
                  <a:pt x="357" y="243"/>
                  <a:pt x="354" y="224"/>
                  <a:pt x="333" y="210"/>
                </a:cubicBezTo>
                <a:cubicBezTo>
                  <a:pt x="305" y="168"/>
                  <a:pt x="294" y="111"/>
                  <a:pt x="240" y="93"/>
                </a:cubicBezTo>
                <a:cubicBezTo>
                  <a:pt x="233" y="72"/>
                  <a:pt x="232" y="56"/>
                  <a:pt x="240" y="33"/>
                </a:cubicBezTo>
                <a:cubicBezTo>
                  <a:pt x="237" y="15"/>
                  <a:pt x="239" y="6"/>
                  <a:pt x="222" y="0"/>
                </a:cubicBezTo>
                <a:cubicBezTo>
                  <a:pt x="162" y="10"/>
                  <a:pt x="137" y="7"/>
                  <a:pt x="57" y="9"/>
                </a:cubicBezTo>
                <a:cubicBezTo>
                  <a:pt x="31" y="18"/>
                  <a:pt x="43" y="16"/>
                  <a:pt x="30" y="36"/>
                </a:cubicBezTo>
                <a:cubicBezTo>
                  <a:pt x="27" y="53"/>
                  <a:pt x="21" y="67"/>
                  <a:pt x="15" y="84"/>
                </a:cubicBezTo>
                <a:cubicBezTo>
                  <a:pt x="10" y="149"/>
                  <a:pt x="18" y="104"/>
                  <a:pt x="6" y="135"/>
                </a:cubicBezTo>
                <a:cubicBezTo>
                  <a:pt x="4" y="141"/>
                  <a:pt x="0" y="153"/>
                  <a:pt x="0" y="153"/>
                </a:cubicBezTo>
                <a:cubicBezTo>
                  <a:pt x="18" y="167"/>
                  <a:pt x="41" y="167"/>
                  <a:pt x="60" y="180"/>
                </a:cubicBezTo>
                <a:cubicBezTo>
                  <a:pt x="67" y="217"/>
                  <a:pt x="80" y="216"/>
                  <a:pt x="117" y="219"/>
                </a:cubicBezTo>
                <a:cubicBezTo>
                  <a:pt x="124" y="222"/>
                  <a:pt x="132" y="223"/>
                  <a:pt x="138" y="228"/>
                </a:cubicBezTo>
                <a:cubicBezTo>
                  <a:pt x="157" y="244"/>
                  <a:pt x="130" y="232"/>
                  <a:pt x="153" y="240"/>
                </a:cubicBezTo>
                <a:cubicBezTo>
                  <a:pt x="159" y="264"/>
                  <a:pt x="160" y="286"/>
                  <a:pt x="168" y="309"/>
                </a:cubicBezTo>
                <a:cubicBezTo>
                  <a:pt x="171" y="336"/>
                  <a:pt x="167" y="360"/>
                  <a:pt x="195" y="369"/>
                </a:cubicBezTo>
                <a:cubicBezTo>
                  <a:pt x="229" y="366"/>
                  <a:pt x="256" y="356"/>
                  <a:pt x="288" y="345"/>
                </a:cubicBezTo>
                <a:cubicBezTo>
                  <a:pt x="304" y="340"/>
                  <a:pt x="294" y="344"/>
                  <a:pt x="315" y="330"/>
                </a:cubicBezTo>
                <a:cubicBezTo>
                  <a:pt x="318" y="328"/>
                  <a:pt x="324" y="324"/>
                  <a:pt x="324" y="324"/>
                </a:cubicBezTo>
                <a:cubicBezTo>
                  <a:pt x="333" y="311"/>
                  <a:pt x="342" y="305"/>
                  <a:pt x="351" y="291"/>
                </a:cubicBezTo>
                <a:cubicBezTo>
                  <a:pt x="353" y="288"/>
                  <a:pt x="357" y="282"/>
                  <a:pt x="357" y="282"/>
                </a:cubicBezTo>
                <a:cubicBezTo>
                  <a:pt x="358" y="277"/>
                  <a:pt x="360" y="267"/>
                  <a:pt x="360" y="267"/>
                </a:cubicBezTo>
                <a:close/>
              </a:path>
            </a:pathLst>
          </a:custGeom>
          <a:solidFill>
            <a:srgbClr val="FF0000">
              <a:alpha val="39999"/>
            </a:srgbClr>
          </a:solidFill>
          <a:ln w="28575" cap="flat" cmpd="sng">
            <a:solidFill>
              <a:srgbClr val="FF0000"/>
            </a:solidFill>
            <a:prstDash val="solid"/>
            <a:round/>
            <a:headEnd/>
            <a:tailEnd/>
          </a:ln>
          <a:effectLst/>
        </p:spPr>
        <p:txBody>
          <a:bodyPr anchor="ctr"/>
          <a:lstStyle/>
          <a:p>
            <a:pPr>
              <a:defRPr/>
            </a:pPr>
            <a:endParaRPr lang="it-IT">
              <a:latin typeface="Calibri" pitchFamily="34" charset="0"/>
            </a:endParaRPr>
          </a:p>
        </p:txBody>
      </p:sp>
      <p:sp>
        <p:nvSpPr>
          <p:cNvPr id="961570" name="Freeform 34"/>
          <p:cNvSpPr>
            <a:spLocks/>
          </p:cNvSpPr>
          <p:nvPr/>
        </p:nvSpPr>
        <p:spPr bwMode="auto">
          <a:xfrm>
            <a:off x="2747963" y="2843213"/>
            <a:ext cx="820737" cy="509587"/>
          </a:xfrm>
          <a:custGeom>
            <a:avLst/>
            <a:gdLst/>
            <a:ahLst/>
            <a:cxnLst>
              <a:cxn ang="0">
                <a:pos x="231" y="6"/>
              </a:cxn>
              <a:cxn ang="0">
                <a:pos x="162" y="36"/>
              </a:cxn>
              <a:cxn ang="0">
                <a:pos x="135" y="51"/>
              </a:cxn>
              <a:cxn ang="0">
                <a:pos x="99" y="105"/>
              </a:cxn>
              <a:cxn ang="0">
                <a:pos x="0" y="144"/>
              </a:cxn>
              <a:cxn ang="0">
                <a:pos x="30" y="174"/>
              </a:cxn>
              <a:cxn ang="0">
                <a:pos x="66" y="186"/>
              </a:cxn>
              <a:cxn ang="0">
                <a:pos x="180" y="162"/>
              </a:cxn>
              <a:cxn ang="0">
                <a:pos x="210" y="165"/>
              </a:cxn>
              <a:cxn ang="0">
                <a:pos x="231" y="219"/>
              </a:cxn>
              <a:cxn ang="0">
                <a:pos x="246" y="240"/>
              </a:cxn>
              <a:cxn ang="0">
                <a:pos x="282" y="303"/>
              </a:cxn>
              <a:cxn ang="0">
                <a:pos x="321" y="321"/>
              </a:cxn>
              <a:cxn ang="0">
                <a:pos x="357" y="318"/>
              </a:cxn>
              <a:cxn ang="0">
                <a:pos x="375" y="306"/>
              </a:cxn>
              <a:cxn ang="0">
                <a:pos x="387" y="303"/>
              </a:cxn>
              <a:cxn ang="0">
                <a:pos x="426" y="282"/>
              </a:cxn>
              <a:cxn ang="0">
                <a:pos x="468" y="261"/>
              </a:cxn>
              <a:cxn ang="0">
                <a:pos x="495" y="231"/>
              </a:cxn>
              <a:cxn ang="0">
                <a:pos x="498" y="165"/>
              </a:cxn>
              <a:cxn ang="0">
                <a:pos x="516" y="111"/>
              </a:cxn>
              <a:cxn ang="0">
                <a:pos x="513" y="63"/>
              </a:cxn>
              <a:cxn ang="0">
                <a:pos x="450" y="27"/>
              </a:cxn>
              <a:cxn ang="0">
                <a:pos x="399" y="33"/>
              </a:cxn>
              <a:cxn ang="0">
                <a:pos x="381" y="39"/>
              </a:cxn>
              <a:cxn ang="0">
                <a:pos x="348" y="36"/>
              </a:cxn>
              <a:cxn ang="0">
                <a:pos x="318" y="0"/>
              </a:cxn>
              <a:cxn ang="0">
                <a:pos x="264" y="24"/>
              </a:cxn>
              <a:cxn ang="0">
                <a:pos x="231" y="6"/>
              </a:cxn>
            </a:cxnLst>
            <a:rect l="0" t="0" r="r" b="b"/>
            <a:pathLst>
              <a:path w="517" h="321">
                <a:moveTo>
                  <a:pt x="231" y="6"/>
                </a:moveTo>
                <a:cubicBezTo>
                  <a:pt x="208" y="15"/>
                  <a:pt x="185" y="30"/>
                  <a:pt x="162" y="36"/>
                </a:cubicBezTo>
                <a:cubicBezTo>
                  <a:pt x="148" y="50"/>
                  <a:pt x="149" y="37"/>
                  <a:pt x="135" y="51"/>
                </a:cubicBezTo>
                <a:cubicBezTo>
                  <a:pt x="129" y="69"/>
                  <a:pt x="119" y="99"/>
                  <a:pt x="99" y="105"/>
                </a:cubicBezTo>
                <a:cubicBezTo>
                  <a:pt x="66" y="115"/>
                  <a:pt x="26" y="118"/>
                  <a:pt x="0" y="144"/>
                </a:cubicBezTo>
                <a:cubicBezTo>
                  <a:pt x="4" y="171"/>
                  <a:pt x="4" y="170"/>
                  <a:pt x="30" y="174"/>
                </a:cubicBezTo>
                <a:cubicBezTo>
                  <a:pt x="41" y="180"/>
                  <a:pt x="66" y="186"/>
                  <a:pt x="66" y="186"/>
                </a:cubicBezTo>
                <a:cubicBezTo>
                  <a:pt x="108" y="178"/>
                  <a:pt x="137" y="165"/>
                  <a:pt x="180" y="162"/>
                </a:cubicBezTo>
                <a:cubicBezTo>
                  <a:pt x="190" y="163"/>
                  <a:pt x="200" y="162"/>
                  <a:pt x="210" y="165"/>
                </a:cubicBezTo>
                <a:cubicBezTo>
                  <a:pt x="227" y="170"/>
                  <a:pt x="225" y="206"/>
                  <a:pt x="231" y="219"/>
                </a:cubicBezTo>
                <a:cubicBezTo>
                  <a:pt x="234" y="227"/>
                  <a:pt x="242" y="232"/>
                  <a:pt x="246" y="240"/>
                </a:cubicBezTo>
                <a:cubicBezTo>
                  <a:pt x="256" y="261"/>
                  <a:pt x="265" y="286"/>
                  <a:pt x="282" y="303"/>
                </a:cubicBezTo>
                <a:cubicBezTo>
                  <a:pt x="287" y="319"/>
                  <a:pt x="306" y="318"/>
                  <a:pt x="321" y="321"/>
                </a:cubicBezTo>
                <a:cubicBezTo>
                  <a:pt x="333" y="320"/>
                  <a:pt x="345" y="321"/>
                  <a:pt x="357" y="318"/>
                </a:cubicBezTo>
                <a:cubicBezTo>
                  <a:pt x="364" y="316"/>
                  <a:pt x="368" y="308"/>
                  <a:pt x="375" y="306"/>
                </a:cubicBezTo>
                <a:cubicBezTo>
                  <a:pt x="379" y="305"/>
                  <a:pt x="383" y="304"/>
                  <a:pt x="387" y="303"/>
                </a:cubicBezTo>
                <a:cubicBezTo>
                  <a:pt x="402" y="293"/>
                  <a:pt x="410" y="286"/>
                  <a:pt x="426" y="282"/>
                </a:cubicBezTo>
                <a:cubicBezTo>
                  <a:pt x="439" y="273"/>
                  <a:pt x="453" y="265"/>
                  <a:pt x="468" y="261"/>
                </a:cubicBezTo>
                <a:cubicBezTo>
                  <a:pt x="478" y="251"/>
                  <a:pt x="485" y="241"/>
                  <a:pt x="495" y="231"/>
                </a:cubicBezTo>
                <a:cubicBezTo>
                  <a:pt x="504" y="204"/>
                  <a:pt x="503" y="194"/>
                  <a:pt x="498" y="165"/>
                </a:cubicBezTo>
                <a:cubicBezTo>
                  <a:pt x="507" y="148"/>
                  <a:pt x="510" y="129"/>
                  <a:pt x="516" y="111"/>
                </a:cubicBezTo>
                <a:cubicBezTo>
                  <a:pt x="515" y="95"/>
                  <a:pt x="517" y="79"/>
                  <a:pt x="513" y="63"/>
                </a:cubicBezTo>
                <a:cubicBezTo>
                  <a:pt x="508" y="39"/>
                  <a:pt x="470" y="31"/>
                  <a:pt x="450" y="27"/>
                </a:cubicBezTo>
                <a:cubicBezTo>
                  <a:pt x="438" y="8"/>
                  <a:pt x="416" y="27"/>
                  <a:pt x="399" y="33"/>
                </a:cubicBezTo>
                <a:cubicBezTo>
                  <a:pt x="393" y="35"/>
                  <a:pt x="381" y="39"/>
                  <a:pt x="381" y="39"/>
                </a:cubicBezTo>
                <a:cubicBezTo>
                  <a:pt x="370" y="38"/>
                  <a:pt x="359" y="38"/>
                  <a:pt x="348" y="36"/>
                </a:cubicBezTo>
                <a:cubicBezTo>
                  <a:pt x="331" y="32"/>
                  <a:pt x="335" y="6"/>
                  <a:pt x="318" y="0"/>
                </a:cubicBezTo>
                <a:cubicBezTo>
                  <a:pt x="287" y="3"/>
                  <a:pt x="287" y="9"/>
                  <a:pt x="264" y="24"/>
                </a:cubicBezTo>
                <a:cubicBezTo>
                  <a:pt x="253" y="20"/>
                  <a:pt x="239" y="14"/>
                  <a:pt x="231" y="6"/>
                </a:cubicBezTo>
                <a:close/>
              </a:path>
            </a:pathLst>
          </a:custGeom>
          <a:solidFill>
            <a:srgbClr val="FF0000">
              <a:alpha val="39999"/>
            </a:srgbClr>
          </a:solidFill>
          <a:ln w="28575" cap="flat" cmpd="sng">
            <a:solidFill>
              <a:srgbClr val="FF0000"/>
            </a:solidFill>
            <a:prstDash val="solid"/>
            <a:round/>
            <a:headEnd/>
            <a:tailEnd/>
          </a:ln>
          <a:effectLst/>
        </p:spPr>
        <p:txBody>
          <a:bodyPr anchor="ctr"/>
          <a:lstStyle/>
          <a:p>
            <a:pPr>
              <a:defRPr/>
            </a:pPr>
            <a:endParaRPr lang="it-IT">
              <a:latin typeface="Calibri" pitchFamily="34" charset="0"/>
            </a:endParaRPr>
          </a:p>
        </p:txBody>
      </p:sp>
      <p:sp>
        <p:nvSpPr>
          <p:cNvPr id="961577" name="Freeform 41"/>
          <p:cNvSpPr>
            <a:spLocks/>
          </p:cNvSpPr>
          <p:nvPr/>
        </p:nvSpPr>
        <p:spPr bwMode="auto">
          <a:xfrm>
            <a:off x="8331200" y="4487863"/>
            <a:ext cx="808038" cy="736600"/>
          </a:xfrm>
          <a:custGeom>
            <a:avLst/>
            <a:gdLst/>
            <a:ahLst/>
            <a:cxnLst>
              <a:cxn ang="0">
                <a:pos x="413" y="20"/>
              </a:cxn>
              <a:cxn ang="0">
                <a:pos x="431" y="137"/>
              </a:cxn>
              <a:cxn ang="0">
                <a:pos x="449" y="167"/>
              </a:cxn>
              <a:cxn ang="0">
                <a:pos x="461" y="221"/>
              </a:cxn>
              <a:cxn ang="0">
                <a:pos x="509" y="254"/>
              </a:cxn>
              <a:cxn ang="0">
                <a:pos x="485" y="299"/>
              </a:cxn>
              <a:cxn ang="0">
                <a:pos x="473" y="326"/>
              </a:cxn>
              <a:cxn ang="0">
                <a:pos x="476" y="344"/>
              </a:cxn>
              <a:cxn ang="0">
                <a:pos x="482" y="362"/>
              </a:cxn>
              <a:cxn ang="0">
                <a:pos x="440" y="416"/>
              </a:cxn>
              <a:cxn ang="0">
                <a:pos x="401" y="455"/>
              </a:cxn>
              <a:cxn ang="0">
                <a:pos x="374" y="464"/>
              </a:cxn>
              <a:cxn ang="0">
                <a:pos x="320" y="443"/>
              </a:cxn>
              <a:cxn ang="0">
                <a:pos x="263" y="434"/>
              </a:cxn>
              <a:cxn ang="0">
                <a:pos x="212" y="359"/>
              </a:cxn>
              <a:cxn ang="0">
                <a:pos x="248" y="296"/>
              </a:cxn>
              <a:cxn ang="0">
                <a:pos x="275" y="275"/>
              </a:cxn>
              <a:cxn ang="0">
                <a:pos x="242" y="230"/>
              </a:cxn>
              <a:cxn ang="0">
                <a:pos x="152" y="197"/>
              </a:cxn>
              <a:cxn ang="0">
                <a:pos x="86" y="239"/>
              </a:cxn>
              <a:cxn ang="0">
                <a:pos x="56" y="152"/>
              </a:cxn>
              <a:cxn ang="0">
                <a:pos x="38" y="122"/>
              </a:cxn>
              <a:cxn ang="0">
                <a:pos x="17" y="101"/>
              </a:cxn>
              <a:cxn ang="0">
                <a:pos x="2" y="65"/>
              </a:cxn>
              <a:cxn ang="0">
                <a:pos x="20" y="14"/>
              </a:cxn>
              <a:cxn ang="0">
                <a:pos x="161" y="32"/>
              </a:cxn>
              <a:cxn ang="0">
                <a:pos x="197" y="50"/>
              </a:cxn>
              <a:cxn ang="0">
                <a:pos x="242" y="32"/>
              </a:cxn>
              <a:cxn ang="0">
                <a:pos x="344" y="38"/>
              </a:cxn>
              <a:cxn ang="0">
                <a:pos x="383" y="2"/>
              </a:cxn>
              <a:cxn ang="0">
                <a:pos x="416" y="8"/>
              </a:cxn>
              <a:cxn ang="0">
                <a:pos x="413" y="20"/>
              </a:cxn>
            </a:cxnLst>
            <a:rect l="0" t="0" r="r" b="b"/>
            <a:pathLst>
              <a:path w="509" h="464">
                <a:moveTo>
                  <a:pt x="413" y="20"/>
                </a:moveTo>
                <a:cubicBezTo>
                  <a:pt x="419" y="59"/>
                  <a:pt x="421" y="98"/>
                  <a:pt x="431" y="137"/>
                </a:cubicBezTo>
                <a:cubicBezTo>
                  <a:pt x="434" y="148"/>
                  <a:pt x="445" y="156"/>
                  <a:pt x="449" y="167"/>
                </a:cubicBezTo>
                <a:cubicBezTo>
                  <a:pt x="455" y="182"/>
                  <a:pt x="454" y="208"/>
                  <a:pt x="461" y="221"/>
                </a:cubicBezTo>
                <a:cubicBezTo>
                  <a:pt x="464" y="226"/>
                  <a:pt x="499" y="244"/>
                  <a:pt x="509" y="254"/>
                </a:cubicBezTo>
                <a:cubicBezTo>
                  <a:pt x="506" y="283"/>
                  <a:pt x="506" y="283"/>
                  <a:pt x="485" y="299"/>
                </a:cubicBezTo>
                <a:cubicBezTo>
                  <a:pt x="482" y="309"/>
                  <a:pt x="476" y="316"/>
                  <a:pt x="473" y="326"/>
                </a:cubicBezTo>
                <a:cubicBezTo>
                  <a:pt x="474" y="332"/>
                  <a:pt x="475" y="338"/>
                  <a:pt x="476" y="344"/>
                </a:cubicBezTo>
                <a:cubicBezTo>
                  <a:pt x="478" y="350"/>
                  <a:pt x="482" y="362"/>
                  <a:pt x="482" y="362"/>
                </a:cubicBezTo>
                <a:cubicBezTo>
                  <a:pt x="475" y="388"/>
                  <a:pt x="467" y="407"/>
                  <a:pt x="440" y="416"/>
                </a:cubicBezTo>
                <a:cubicBezTo>
                  <a:pt x="428" y="428"/>
                  <a:pt x="417" y="448"/>
                  <a:pt x="401" y="455"/>
                </a:cubicBezTo>
                <a:cubicBezTo>
                  <a:pt x="392" y="459"/>
                  <a:pt x="374" y="464"/>
                  <a:pt x="374" y="464"/>
                </a:cubicBezTo>
                <a:cubicBezTo>
                  <a:pt x="352" y="461"/>
                  <a:pt x="339" y="451"/>
                  <a:pt x="320" y="443"/>
                </a:cubicBezTo>
                <a:cubicBezTo>
                  <a:pt x="303" y="436"/>
                  <a:pt x="280" y="435"/>
                  <a:pt x="263" y="434"/>
                </a:cubicBezTo>
                <a:cubicBezTo>
                  <a:pt x="241" y="427"/>
                  <a:pt x="217" y="381"/>
                  <a:pt x="212" y="359"/>
                </a:cubicBezTo>
                <a:cubicBezTo>
                  <a:pt x="216" y="325"/>
                  <a:pt x="223" y="317"/>
                  <a:pt x="248" y="296"/>
                </a:cubicBezTo>
                <a:cubicBezTo>
                  <a:pt x="257" y="289"/>
                  <a:pt x="275" y="275"/>
                  <a:pt x="275" y="275"/>
                </a:cubicBezTo>
                <a:cubicBezTo>
                  <a:pt x="266" y="240"/>
                  <a:pt x="265" y="253"/>
                  <a:pt x="242" y="230"/>
                </a:cubicBezTo>
                <a:cubicBezTo>
                  <a:pt x="215" y="203"/>
                  <a:pt x="189" y="202"/>
                  <a:pt x="152" y="197"/>
                </a:cubicBezTo>
                <a:cubicBezTo>
                  <a:pt x="111" y="203"/>
                  <a:pt x="114" y="230"/>
                  <a:pt x="86" y="239"/>
                </a:cubicBezTo>
                <a:cubicBezTo>
                  <a:pt x="59" y="221"/>
                  <a:pt x="84" y="180"/>
                  <a:pt x="56" y="152"/>
                </a:cubicBezTo>
                <a:cubicBezTo>
                  <a:pt x="52" y="134"/>
                  <a:pt x="51" y="133"/>
                  <a:pt x="38" y="122"/>
                </a:cubicBezTo>
                <a:cubicBezTo>
                  <a:pt x="31" y="115"/>
                  <a:pt x="17" y="101"/>
                  <a:pt x="17" y="101"/>
                </a:cubicBezTo>
                <a:cubicBezTo>
                  <a:pt x="12" y="89"/>
                  <a:pt x="6" y="77"/>
                  <a:pt x="2" y="65"/>
                </a:cubicBezTo>
                <a:cubicBezTo>
                  <a:pt x="5" y="44"/>
                  <a:pt x="0" y="24"/>
                  <a:pt x="20" y="14"/>
                </a:cubicBezTo>
                <a:cubicBezTo>
                  <a:pt x="69" y="19"/>
                  <a:pt x="110" y="30"/>
                  <a:pt x="161" y="32"/>
                </a:cubicBezTo>
                <a:cubicBezTo>
                  <a:pt x="173" y="39"/>
                  <a:pt x="184" y="46"/>
                  <a:pt x="197" y="50"/>
                </a:cubicBezTo>
                <a:cubicBezTo>
                  <a:pt x="214" y="47"/>
                  <a:pt x="228" y="42"/>
                  <a:pt x="242" y="32"/>
                </a:cubicBezTo>
                <a:cubicBezTo>
                  <a:pt x="282" y="38"/>
                  <a:pt x="298" y="40"/>
                  <a:pt x="344" y="38"/>
                </a:cubicBezTo>
                <a:cubicBezTo>
                  <a:pt x="360" y="22"/>
                  <a:pt x="359" y="8"/>
                  <a:pt x="383" y="2"/>
                </a:cubicBezTo>
                <a:cubicBezTo>
                  <a:pt x="394" y="3"/>
                  <a:pt x="408" y="0"/>
                  <a:pt x="416" y="8"/>
                </a:cubicBezTo>
                <a:cubicBezTo>
                  <a:pt x="425" y="17"/>
                  <a:pt x="418" y="17"/>
                  <a:pt x="413" y="20"/>
                </a:cubicBezTo>
                <a:close/>
              </a:path>
            </a:pathLst>
          </a:custGeom>
          <a:solidFill>
            <a:srgbClr val="FF0000">
              <a:alpha val="39999"/>
            </a:srgbClr>
          </a:solidFill>
          <a:ln w="28575" cap="flat" cmpd="sng">
            <a:solidFill>
              <a:srgbClr val="FF0000"/>
            </a:solidFill>
            <a:prstDash val="solid"/>
            <a:round/>
            <a:headEnd/>
            <a:tailEnd/>
          </a:ln>
          <a:effectLst/>
        </p:spPr>
        <p:txBody>
          <a:bodyPr anchor="ctr"/>
          <a:lstStyle/>
          <a:p>
            <a:pPr>
              <a:defRPr/>
            </a:pPr>
            <a:endParaRPr lang="it-IT">
              <a:latin typeface="Calibri" pitchFamily="34" charset="0"/>
            </a:endParaRPr>
          </a:p>
        </p:txBody>
      </p:sp>
      <p:sp>
        <p:nvSpPr>
          <p:cNvPr id="961578" name="Freeform 42"/>
          <p:cNvSpPr>
            <a:spLocks/>
          </p:cNvSpPr>
          <p:nvPr/>
        </p:nvSpPr>
        <p:spPr bwMode="auto">
          <a:xfrm>
            <a:off x="7507288" y="3670300"/>
            <a:ext cx="450850" cy="342900"/>
          </a:xfrm>
          <a:custGeom>
            <a:avLst/>
            <a:gdLst/>
            <a:ahLst/>
            <a:cxnLst>
              <a:cxn ang="0">
                <a:pos x="164" y="0"/>
              </a:cxn>
              <a:cxn ang="0">
                <a:pos x="209" y="21"/>
              </a:cxn>
              <a:cxn ang="0">
                <a:pos x="221" y="30"/>
              </a:cxn>
              <a:cxn ang="0">
                <a:pos x="227" y="48"/>
              </a:cxn>
              <a:cxn ang="0">
                <a:pos x="257" y="105"/>
              </a:cxn>
              <a:cxn ang="0">
                <a:pos x="218" y="192"/>
              </a:cxn>
              <a:cxn ang="0">
                <a:pos x="158" y="216"/>
              </a:cxn>
              <a:cxn ang="0">
                <a:pos x="113" y="192"/>
              </a:cxn>
              <a:cxn ang="0">
                <a:pos x="50" y="204"/>
              </a:cxn>
              <a:cxn ang="0">
                <a:pos x="11" y="165"/>
              </a:cxn>
              <a:cxn ang="0">
                <a:pos x="5" y="135"/>
              </a:cxn>
              <a:cxn ang="0">
                <a:pos x="23" y="105"/>
              </a:cxn>
              <a:cxn ang="0">
                <a:pos x="29" y="69"/>
              </a:cxn>
              <a:cxn ang="0">
                <a:pos x="65" y="54"/>
              </a:cxn>
              <a:cxn ang="0">
                <a:pos x="107" y="30"/>
              </a:cxn>
              <a:cxn ang="0">
                <a:pos x="137" y="15"/>
              </a:cxn>
              <a:cxn ang="0">
                <a:pos x="155" y="3"/>
              </a:cxn>
              <a:cxn ang="0">
                <a:pos x="182" y="24"/>
              </a:cxn>
              <a:cxn ang="0">
                <a:pos x="194" y="21"/>
              </a:cxn>
            </a:cxnLst>
            <a:rect l="0" t="0" r="r" b="b"/>
            <a:pathLst>
              <a:path w="284" h="216">
                <a:moveTo>
                  <a:pt x="164" y="0"/>
                </a:moveTo>
                <a:cubicBezTo>
                  <a:pt x="176" y="12"/>
                  <a:pt x="192" y="17"/>
                  <a:pt x="209" y="21"/>
                </a:cubicBezTo>
                <a:cubicBezTo>
                  <a:pt x="213" y="24"/>
                  <a:pt x="218" y="26"/>
                  <a:pt x="221" y="30"/>
                </a:cubicBezTo>
                <a:cubicBezTo>
                  <a:pt x="225" y="35"/>
                  <a:pt x="227" y="48"/>
                  <a:pt x="227" y="48"/>
                </a:cubicBezTo>
                <a:cubicBezTo>
                  <a:pt x="230" y="89"/>
                  <a:pt x="223" y="96"/>
                  <a:pt x="257" y="105"/>
                </a:cubicBezTo>
                <a:cubicBezTo>
                  <a:pt x="284" y="145"/>
                  <a:pt x="258" y="182"/>
                  <a:pt x="218" y="192"/>
                </a:cubicBezTo>
                <a:cubicBezTo>
                  <a:pt x="201" y="203"/>
                  <a:pt x="178" y="212"/>
                  <a:pt x="158" y="216"/>
                </a:cubicBezTo>
                <a:cubicBezTo>
                  <a:pt x="140" y="209"/>
                  <a:pt x="128" y="203"/>
                  <a:pt x="113" y="192"/>
                </a:cubicBezTo>
                <a:cubicBezTo>
                  <a:pt x="77" y="195"/>
                  <a:pt x="76" y="195"/>
                  <a:pt x="50" y="204"/>
                </a:cubicBezTo>
                <a:cubicBezTo>
                  <a:pt x="33" y="193"/>
                  <a:pt x="30" y="174"/>
                  <a:pt x="11" y="165"/>
                </a:cubicBezTo>
                <a:cubicBezTo>
                  <a:pt x="7" y="154"/>
                  <a:pt x="0" y="147"/>
                  <a:pt x="5" y="135"/>
                </a:cubicBezTo>
                <a:cubicBezTo>
                  <a:pt x="10" y="124"/>
                  <a:pt x="23" y="105"/>
                  <a:pt x="23" y="105"/>
                </a:cubicBezTo>
                <a:cubicBezTo>
                  <a:pt x="24" y="93"/>
                  <a:pt x="21" y="78"/>
                  <a:pt x="29" y="69"/>
                </a:cubicBezTo>
                <a:cubicBezTo>
                  <a:pt x="38" y="58"/>
                  <a:pt x="54" y="60"/>
                  <a:pt x="65" y="54"/>
                </a:cubicBezTo>
                <a:cubicBezTo>
                  <a:pt x="80" y="45"/>
                  <a:pt x="93" y="40"/>
                  <a:pt x="107" y="30"/>
                </a:cubicBezTo>
                <a:cubicBezTo>
                  <a:pt x="117" y="24"/>
                  <a:pt x="127" y="20"/>
                  <a:pt x="137" y="15"/>
                </a:cubicBezTo>
                <a:cubicBezTo>
                  <a:pt x="143" y="11"/>
                  <a:pt x="155" y="3"/>
                  <a:pt x="155" y="3"/>
                </a:cubicBezTo>
                <a:cubicBezTo>
                  <a:pt x="175" y="7"/>
                  <a:pt x="178" y="4"/>
                  <a:pt x="182" y="24"/>
                </a:cubicBezTo>
                <a:cubicBezTo>
                  <a:pt x="192" y="21"/>
                  <a:pt x="188" y="21"/>
                  <a:pt x="194" y="21"/>
                </a:cubicBezTo>
              </a:path>
            </a:pathLst>
          </a:custGeom>
          <a:solidFill>
            <a:srgbClr val="FF0000">
              <a:alpha val="39999"/>
            </a:srgbClr>
          </a:solidFill>
          <a:ln w="28575" cap="flat" cmpd="sng">
            <a:solidFill>
              <a:srgbClr val="FF0000"/>
            </a:solidFill>
            <a:prstDash val="solid"/>
            <a:round/>
            <a:headEnd/>
            <a:tailEnd/>
          </a:ln>
          <a:effectLst/>
        </p:spPr>
        <p:txBody>
          <a:bodyPr anchor="ctr"/>
          <a:lstStyle/>
          <a:p>
            <a:pPr>
              <a:defRPr/>
            </a:pPr>
            <a:endParaRPr lang="it-IT">
              <a:latin typeface="Calibri" pitchFamily="34" charset="0"/>
            </a:endParaRPr>
          </a:p>
        </p:txBody>
      </p:sp>
      <p:sp>
        <p:nvSpPr>
          <p:cNvPr id="961579" name="Freeform 43"/>
          <p:cNvSpPr>
            <a:spLocks/>
          </p:cNvSpPr>
          <p:nvPr/>
        </p:nvSpPr>
        <p:spPr bwMode="auto">
          <a:xfrm>
            <a:off x="8143875" y="3411538"/>
            <a:ext cx="638175" cy="412750"/>
          </a:xfrm>
          <a:custGeom>
            <a:avLst/>
            <a:gdLst/>
            <a:ahLst/>
            <a:cxnLst>
              <a:cxn ang="0">
                <a:pos x="111" y="209"/>
              </a:cxn>
              <a:cxn ang="0">
                <a:pos x="195" y="254"/>
              </a:cxn>
              <a:cxn ang="0">
                <a:pos x="288" y="251"/>
              </a:cxn>
              <a:cxn ang="0">
                <a:pos x="321" y="236"/>
              </a:cxn>
              <a:cxn ang="0">
                <a:pos x="357" y="209"/>
              </a:cxn>
              <a:cxn ang="0">
                <a:pos x="375" y="197"/>
              </a:cxn>
              <a:cxn ang="0">
                <a:pos x="294" y="107"/>
              </a:cxn>
              <a:cxn ang="0">
                <a:pos x="183" y="50"/>
              </a:cxn>
              <a:cxn ang="0">
                <a:pos x="159" y="17"/>
              </a:cxn>
              <a:cxn ang="0">
                <a:pos x="111" y="20"/>
              </a:cxn>
              <a:cxn ang="0">
                <a:pos x="63" y="2"/>
              </a:cxn>
              <a:cxn ang="0">
                <a:pos x="15" y="5"/>
              </a:cxn>
              <a:cxn ang="0">
                <a:pos x="3" y="23"/>
              </a:cxn>
              <a:cxn ang="0">
                <a:pos x="12" y="44"/>
              </a:cxn>
              <a:cxn ang="0">
                <a:pos x="18" y="62"/>
              </a:cxn>
              <a:cxn ang="0">
                <a:pos x="6" y="92"/>
              </a:cxn>
              <a:cxn ang="0">
                <a:pos x="33" y="137"/>
              </a:cxn>
              <a:cxn ang="0">
                <a:pos x="93" y="119"/>
              </a:cxn>
              <a:cxn ang="0">
                <a:pos x="105" y="182"/>
              </a:cxn>
              <a:cxn ang="0">
                <a:pos x="129" y="239"/>
              </a:cxn>
            </a:cxnLst>
            <a:rect l="0" t="0" r="r" b="b"/>
            <a:pathLst>
              <a:path w="402" h="260">
                <a:moveTo>
                  <a:pt x="111" y="209"/>
                </a:moveTo>
                <a:cubicBezTo>
                  <a:pt x="133" y="241"/>
                  <a:pt x="157" y="251"/>
                  <a:pt x="195" y="254"/>
                </a:cubicBezTo>
                <a:cubicBezTo>
                  <a:pt x="226" y="260"/>
                  <a:pt x="257" y="257"/>
                  <a:pt x="288" y="251"/>
                </a:cubicBezTo>
                <a:cubicBezTo>
                  <a:pt x="299" y="244"/>
                  <a:pt x="308" y="239"/>
                  <a:pt x="321" y="236"/>
                </a:cubicBezTo>
                <a:cubicBezTo>
                  <a:pt x="332" y="225"/>
                  <a:pt x="344" y="217"/>
                  <a:pt x="357" y="209"/>
                </a:cubicBezTo>
                <a:cubicBezTo>
                  <a:pt x="363" y="205"/>
                  <a:pt x="375" y="197"/>
                  <a:pt x="375" y="197"/>
                </a:cubicBezTo>
                <a:cubicBezTo>
                  <a:pt x="402" y="143"/>
                  <a:pt x="332" y="120"/>
                  <a:pt x="294" y="107"/>
                </a:cubicBezTo>
                <a:cubicBezTo>
                  <a:pt x="272" y="74"/>
                  <a:pt x="215" y="71"/>
                  <a:pt x="183" y="50"/>
                </a:cubicBezTo>
                <a:cubicBezTo>
                  <a:pt x="177" y="33"/>
                  <a:pt x="177" y="22"/>
                  <a:pt x="159" y="17"/>
                </a:cubicBezTo>
                <a:cubicBezTo>
                  <a:pt x="140" y="20"/>
                  <a:pt x="130" y="23"/>
                  <a:pt x="111" y="20"/>
                </a:cubicBezTo>
                <a:cubicBezTo>
                  <a:pt x="97" y="11"/>
                  <a:pt x="79" y="6"/>
                  <a:pt x="63" y="2"/>
                </a:cubicBezTo>
                <a:cubicBezTo>
                  <a:pt x="47" y="3"/>
                  <a:pt x="30" y="0"/>
                  <a:pt x="15" y="5"/>
                </a:cubicBezTo>
                <a:cubicBezTo>
                  <a:pt x="8" y="7"/>
                  <a:pt x="3" y="23"/>
                  <a:pt x="3" y="23"/>
                </a:cubicBezTo>
                <a:cubicBezTo>
                  <a:pt x="11" y="55"/>
                  <a:pt x="0" y="17"/>
                  <a:pt x="12" y="44"/>
                </a:cubicBezTo>
                <a:cubicBezTo>
                  <a:pt x="15" y="50"/>
                  <a:pt x="18" y="62"/>
                  <a:pt x="18" y="62"/>
                </a:cubicBezTo>
                <a:cubicBezTo>
                  <a:pt x="14" y="73"/>
                  <a:pt x="9" y="81"/>
                  <a:pt x="6" y="92"/>
                </a:cubicBezTo>
                <a:cubicBezTo>
                  <a:pt x="11" y="117"/>
                  <a:pt x="9" y="129"/>
                  <a:pt x="33" y="137"/>
                </a:cubicBezTo>
                <a:cubicBezTo>
                  <a:pt x="61" y="134"/>
                  <a:pt x="69" y="127"/>
                  <a:pt x="93" y="119"/>
                </a:cubicBezTo>
                <a:cubicBezTo>
                  <a:pt x="122" y="129"/>
                  <a:pt x="98" y="117"/>
                  <a:pt x="105" y="182"/>
                </a:cubicBezTo>
                <a:cubicBezTo>
                  <a:pt x="107" y="198"/>
                  <a:pt x="117" y="227"/>
                  <a:pt x="129" y="239"/>
                </a:cubicBezTo>
              </a:path>
            </a:pathLst>
          </a:custGeom>
          <a:solidFill>
            <a:srgbClr val="FF0000">
              <a:alpha val="39999"/>
            </a:srgbClr>
          </a:solidFill>
          <a:ln w="28575" cap="flat" cmpd="sng">
            <a:solidFill>
              <a:srgbClr val="FF0000"/>
            </a:solidFill>
            <a:prstDash val="solid"/>
            <a:round/>
            <a:headEnd/>
            <a:tailEnd/>
          </a:ln>
          <a:effectLst/>
        </p:spPr>
        <p:txBody>
          <a:bodyPr anchor="ctr"/>
          <a:lstStyle/>
          <a:p>
            <a:pPr>
              <a:defRPr/>
            </a:pPr>
            <a:endParaRPr lang="it-IT">
              <a:latin typeface="Calibri" pitchFamily="34" charset="0"/>
            </a:endParaRPr>
          </a:p>
        </p:txBody>
      </p:sp>
      <p:sp>
        <p:nvSpPr>
          <p:cNvPr id="961580" name="Freeform 44"/>
          <p:cNvSpPr>
            <a:spLocks/>
          </p:cNvSpPr>
          <p:nvPr/>
        </p:nvSpPr>
        <p:spPr bwMode="auto">
          <a:xfrm>
            <a:off x="7662863" y="2543175"/>
            <a:ext cx="639762" cy="942975"/>
          </a:xfrm>
          <a:custGeom>
            <a:avLst/>
            <a:gdLst/>
            <a:ahLst/>
            <a:cxnLst>
              <a:cxn ang="0">
                <a:pos x="183" y="33"/>
              </a:cxn>
              <a:cxn ang="0">
                <a:pos x="234" y="6"/>
              </a:cxn>
              <a:cxn ang="0">
                <a:pos x="252" y="0"/>
              </a:cxn>
              <a:cxn ang="0">
                <a:pos x="378" y="42"/>
              </a:cxn>
              <a:cxn ang="0">
                <a:pos x="372" y="105"/>
              </a:cxn>
              <a:cxn ang="0">
                <a:pos x="369" y="165"/>
              </a:cxn>
              <a:cxn ang="0">
                <a:pos x="381" y="204"/>
              </a:cxn>
              <a:cxn ang="0">
                <a:pos x="387" y="225"/>
              </a:cxn>
              <a:cxn ang="0">
                <a:pos x="393" y="243"/>
              </a:cxn>
              <a:cxn ang="0">
                <a:pos x="357" y="279"/>
              </a:cxn>
              <a:cxn ang="0">
                <a:pos x="207" y="294"/>
              </a:cxn>
              <a:cxn ang="0">
                <a:pos x="213" y="327"/>
              </a:cxn>
              <a:cxn ang="0">
                <a:pos x="234" y="354"/>
              </a:cxn>
              <a:cxn ang="0">
                <a:pos x="231" y="402"/>
              </a:cxn>
              <a:cxn ang="0">
                <a:pos x="213" y="429"/>
              </a:cxn>
              <a:cxn ang="0">
                <a:pos x="195" y="534"/>
              </a:cxn>
              <a:cxn ang="0">
                <a:pos x="147" y="576"/>
              </a:cxn>
              <a:cxn ang="0">
                <a:pos x="78" y="585"/>
              </a:cxn>
              <a:cxn ang="0">
                <a:pos x="42" y="579"/>
              </a:cxn>
              <a:cxn ang="0">
                <a:pos x="21" y="552"/>
              </a:cxn>
              <a:cxn ang="0">
                <a:pos x="15" y="534"/>
              </a:cxn>
              <a:cxn ang="0">
                <a:pos x="27" y="498"/>
              </a:cxn>
              <a:cxn ang="0">
                <a:pos x="78" y="417"/>
              </a:cxn>
              <a:cxn ang="0">
                <a:pos x="105" y="393"/>
              </a:cxn>
              <a:cxn ang="0">
                <a:pos x="120" y="336"/>
              </a:cxn>
              <a:cxn ang="0">
                <a:pos x="93" y="309"/>
              </a:cxn>
              <a:cxn ang="0">
                <a:pos x="57" y="321"/>
              </a:cxn>
              <a:cxn ang="0">
                <a:pos x="45" y="324"/>
              </a:cxn>
              <a:cxn ang="0">
                <a:pos x="30" y="321"/>
              </a:cxn>
              <a:cxn ang="0">
                <a:pos x="0" y="258"/>
              </a:cxn>
              <a:cxn ang="0">
                <a:pos x="30" y="192"/>
              </a:cxn>
              <a:cxn ang="0">
                <a:pos x="27" y="153"/>
              </a:cxn>
              <a:cxn ang="0">
                <a:pos x="21" y="135"/>
              </a:cxn>
              <a:cxn ang="0">
                <a:pos x="12" y="78"/>
              </a:cxn>
              <a:cxn ang="0">
                <a:pos x="15" y="48"/>
              </a:cxn>
              <a:cxn ang="0">
                <a:pos x="78" y="15"/>
              </a:cxn>
              <a:cxn ang="0">
                <a:pos x="144" y="39"/>
              </a:cxn>
              <a:cxn ang="0">
                <a:pos x="183" y="33"/>
              </a:cxn>
            </a:cxnLst>
            <a:rect l="0" t="0" r="r" b="b"/>
            <a:pathLst>
              <a:path w="403" h="594">
                <a:moveTo>
                  <a:pt x="183" y="33"/>
                </a:moveTo>
                <a:cubicBezTo>
                  <a:pt x="199" y="21"/>
                  <a:pt x="216" y="13"/>
                  <a:pt x="234" y="6"/>
                </a:cubicBezTo>
                <a:cubicBezTo>
                  <a:pt x="240" y="4"/>
                  <a:pt x="252" y="0"/>
                  <a:pt x="252" y="0"/>
                </a:cubicBezTo>
                <a:cubicBezTo>
                  <a:pt x="293" y="17"/>
                  <a:pt x="334" y="31"/>
                  <a:pt x="378" y="42"/>
                </a:cubicBezTo>
                <a:cubicBezTo>
                  <a:pt x="403" y="59"/>
                  <a:pt x="390" y="87"/>
                  <a:pt x="372" y="105"/>
                </a:cubicBezTo>
                <a:cubicBezTo>
                  <a:pt x="363" y="141"/>
                  <a:pt x="365" y="121"/>
                  <a:pt x="369" y="165"/>
                </a:cubicBezTo>
                <a:cubicBezTo>
                  <a:pt x="364" y="181"/>
                  <a:pt x="367" y="195"/>
                  <a:pt x="381" y="204"/>
                </a:cubicBezTo>
                <a:cubicBezTo>
                  <a:pt x="383" y="211"/>
                  <a:pt x="385" y="218"/>
                  <a:pt x="387" y="225"/>
                </a:cubicBezTo>
                <a:cubicBezTo>
                  <a:pt x="389" y="231"/>
                  <a:pt x="393" y="243"/>
                  <a:pt x="393" y="243"/>
                </a:cubicBezTo>
                <a:cubicBezTo>
                  <a:pt x="384" y="260"/>
                  <a:pt x="376" y="274"/>
                  <a:pt x="357" y="279"/>
                </a:cubicBezTo>
                <a:cubicBezTo>
                  <a:pt x="302" y="315"/>
                  <a:pt x="346" y="291"/>
                  <a:pt x="207" y="294"/>
                </a:cubicBezTo>
                <a:cubicBezTo>
                  <a:pt x="184" y="302"/>
                  <a:pt x="195" y="323"/>
                  <a:pt x="213" y="327"/>
                </a:cubicBezTo>
                <a:cubicBezTo>
                  <a:pt x="221" y="335"/>
                  <a:pt x="234" y="354"/>
                  <a:pt x="234" y="354"/>
                </a:cubicBezTo>
                <a:cubicBezTo>
                  <a:pt x="233" y="370"/>
                  <a:pt x="235" y="386"/>
                  <a:pt x="231" y="402"/>
                </a:cubicBezTo>
                <a:cubicBezTo>
                  <a:pt x="229" y="413"/>
                  <a:pt x="213" y="429"/>
                  <a:pt x="213" y="429"/>
                </a:cubicBezTo>
                <a:cubicBezTo>
                  <a:pt x="217" y="470"/>
                  <a:pt x="220" y="500"/>
                  <a:pt x="195" y="534"/>
                </a:cubicBezTo>
                <a:cubicBezTo>
                  <a:pt x="188" y="555"/>
                  <a:pt x="168" y="569"/>
                  <a:pt x="147" y="576"/>
                </a:cubicBezTo>
                <a:cubicBezTo>
                  <a:pt x="120" y="569"/>
                  <a:pt x="102" y="579"/>
                  <a:pt x="78" y="585"/>
                </a:cubicBezTo>
                <a:cubicBezTo>
                  <a:pt x="64" y="594"/>
                  <a:pt x="56" y="586"/>
                  <a:pt x="42" y="579"/>
                </a:cubicBezTo>
                <a:cubicBezTo>
                  <a:pt x="32" y="564"/>
                  <a:pt x="28" y="571"/>
                  <a:pt x="21" y="552"/>
                </a:cubicBezTo>
                <a:cubicBezTo>
                  <a:pt x="19" y="546"/>
                  <a:pt x="15" y="534"/>
                  <a:pt x="15" y="534"/>
                </a:cubicBezTo>
                <a:cubicBezTo>
                  <a:pt x="18" y="521"/>
                  <a:pt x="19" y="509"/>
                  <a:pt x="27" y="498"/>
                </a:cubicBezTo>
                <a:cubicBezTo>
                  <a:pt x="35" y="465"/>
                  <a:pt x="42" y="429"/>
                  <a:pt x="78" y="417"/>
                </a:cubicBezTo>
                <a:cubicBezTo>
                  <a:pt x="89" y="409"/>
                  <a:pt x="98" y="404"/>
                  <a:pt x="105" y="393"/>
                </a:cubicBezTo>
                <a:cubicBezTo>
                  <a:pt x="110" y="374"/>
                  <a:pt x="115" y="355"/>
                  <a:pt x="120" y="336"/>
                </a:cubicBezTo>
                <a:cubicBezTo>
                  <a:pt x="117" y="310"/>
                  <a:pt x="119" y="304"/>
                  <a:pt x="93" y="309"/>
                </a:cubicBezTo>
                <a:cubicBezTo>
                  <a:pt x="74" y="319"/>
                  <a:pt x="85" y="314"/>
                  <a:pt x="57" y="321"/>
                </a:cubicBezTo>
                <a:cubicBezTo>
                  <a:pt x="53" y="322"/>
                  <a:pt x="45" y="324"/>
                  <a:pt x="45" y="324"/>
                </a:cubicBezTo>
                <a:cubicBezTo>
                  <a:pt x="40" y="323"/>
                  <a:pt x="34" y="324"/>
                  <a:pt x="30" y="321"/>
                </a:cubicBezTo>
                <a:cubicBezTo>
                  <a:pt x="28" y="320"/>
                  <a:pt x="2" y="264"/>
                  <a:pt x="0" y="258"/>
                </a:cubicBezTo>
                <a:cubicBezTo>
                  <a:pt x="14" y="237"/>
                  <a:pt x="22" y="216"/>
                  <a:pt x="30" y="192"/>
                </a:cubicBezTo>
                <a:cubicBezTo>
                  <a:pt x="29" y="179"/>
                  <a:pt x="29" y="166"/>
                  <a:pt x="27" y="153"/>
                </a:cubicBezTo>
                <a:cubicBezTo>
                  <a:pt x="26" y="147"/>
                  <a:pt x="21" y="135"/>
                  <a:pt x="21" y="135"/>
                </a:cubicBezTo>
                <a:cubicBezTo>
                  <a:pt x="19" y="116"/>
                  <a:pt x="17" y="97"/>
                  <a:pt x="12" y="78"/>
                </a:cubicBezTo>
                <a:cubicBezTo>
                  <a:pt x="13" y="68"/>
                  <a:pt x="12" y="58"/>
                  <a:pt x="15" y="48"/>
                </a:cubicBezTo>
                <a:cubicBezTo>
                  <a:pt x="17" y="41"/>
                  <a:pt x="69" y="18"/>
                  <a:pt x="78" y="15"/>
                </a:cubicBezTo>
                <a:cubicBezTo>
                  <a:pt x="107" y="35"/>
                  <a:pt x="99" y="36"/>
                  <a:pt x="144" y="39"/>
                </a:cubicBezTo>
                <a:cubicBezTo>
                  <a:pt x="187" y="36"/>
                  <a:pt x="196" y="46"/>
                  <a:pt x="183" y="33"/>
                </a:cubicBezTo>
                <a:close/>
              </a:path>
            </a:pathLst>
          </a:custGeom>
          <a:solidFill>
            <a:srgbClr val="FF0000">
              <a:alpha val="39999"/>
            </a:srgbClr>
          </a:solidFill>
          <a:ln w="28575" cap="flat" cmpd="sng">
            <a:solidFill>
              <a:srgbClr val="FF0000"/>
            </a:solidFill>
            <a:prstDash val="solid"/>
            <a:round/>
            <a:headEnd/>
            <a:tailEnd/>
          </a:ln>
          <a:effectLst/>
        </p:spPr>
        <p:txBody>
          <a:bodyPr anchor="ctr"/>
          <a:lstStyle/>
          <a:p>
            <a:pPr>
              <a:defRPr/>
            </a:pPr>
            <a:endParaRPr lang="it-IT">
              <a:latin typeface="Calibri" pitchFamily="34" charset="0"/>
            </a:endParaRPr>
          </a:p>
        </p:txBody>
      </p:sp>
      <p:sp>
        <p:nvSpPr>
          <p:cNvPr id="961582" name="Freeform 46"/>
          <p:cNvSpPr>
            <a:spLocks/>
          </p:cNvSpPr>
          <p:nvPr/>
        </p:nvSpPr>
        <p:spPr bwMode="auto">
          <a:xfrm>
            <a:off x="7359650" y="3033713"/>
            <a:ext cx="296863" cy="238125"/>
          </a:xfrm>
          <a:custGeom>
            <a:avLst/>
            <a:gdLst/>
            <a:ahLst/>
            <a:cxnLst>
              <a:cxn ang="0">
                <a:pos x="86" y="138"/>
              </a:cxn>
              <a:cxn ang="0">
                <a:pos x="170" y="111"/>
              </a:cxn>
              <a:cxn ang="0">
                <a:pos x="158" y="45"/>
              </a:cxn>
              <a:cxn ang="0">
                <a:pos x="140" y="21"/>
              </a:cxn>
              <a:cxn ang="0">
                <a:pos x="119" y="0"/>
              </a:cxn>
              <a:cxn ang="0">
                <a:pos x="68" y="18"/>
              </a:cxn>
              <a:cxn ang="0">
                <a:pos x="41" y="60"/>
              </a:cxn>
              <a:cxn ang="0">
                <a:pos x="23" y="87"/>
              </a:cxn>
              <a:cxn ang="0">
                <a:pos x="11" y="126"/>
              </a:cxn>
              <a:cxn ang="0">
                <a:pos x="38" y="144"/>
              </a:cxn>
              <a:cxn ang="0">
                <a:pos x="62" y="150"/>
              </a:cxn>
              <a:cxn ang="0">
                <a:pos x="86" y="138"/>
              </a:cxn>
            </a:cxnLst>
            <a:rect l="0" t="0" r="r" b="b"/>
            <a:pathLst>
              <a:path w="187" h="150">
                <a:moveTo>
                  <a:pt x="86" y="138"/>
                </a:moveTo>
                <a:cubicBezTo>
                  <a:pt x="116" y="118"/>
                  <a:pt x="132" y="115"/>
                  <a:pt x="170" y="111"/>
                </a:cubicBezTo>
                <a:cubicBezTo>
                  <a:pt x="187" y="86"/>
                  <a:pt x="175" y="65"/>
                  <a:pt x="158" y="45"/>
                </a:cubicBezTo>
                <a:cubicBezTo>
                  <a:pt x="149" y="35"/>
                  <a:pt x="151" y="29"/>
                  <a:pt x="140" y="21"/>
                </a:cubicBezTo>
                <a:cubicBezTo>
                  <a:pt x="126" y="0"/>
                  <a:pt x="135" y="5"/>
                  <a:pt x="119" y="0"/>
                </a:cubicBezTo>
                <a:cubicBezTo>
                  <a:pt x="98" y="3"/>
                  <a:pt x="85" y="7"/>
                  <a:pt x="68" y="18"/>
                </a:cubicBezTo>
                <a:cubicBezTo>
                  <a:pt x="59" y="32"/>
                  <a:pt x="51" y="47"/>
                  <a:pt x="41" y="60"/>
                </a:cubicBezTo>
                <a:cubicBezTo>
                  <a:pt x="37" y="72"/>
                  <a:pt x="32" y="78"/>
                  <a:pt x="23" y="87"/>
                </a:cubicBezTo>
                <a:cubicBezTo>
                  <a:pt x="16" y="107"/>
                  <a:pt x="0" y="99"/>
                  <a:pt x="11" y="126"/>
                </a:cubicBezTo>
                <a:cubicBezTo>
                  <a:pt x="14" y="133"/>
                  <a:pt x="31" y="142"/>
                  <a:pt x="38" y="144"/>
                </a:cubicBezTo>
                <a:cubicBezTo>
                  <a:pt x="46" y="147"/>
                  <a:pt x="62" y="150"/>
                  <a:pt x="62" y="150"/>
                </a:cubicBezTo>
                <a:cubicBezTo>
                  <a:pt x="72" y="147"/>
                  <a:pt x="78" y="146"/>
                  <a:pt x="86" y="138"/>
                </a:cubicBezTo>
                <a:close/>
              </a:path>
            </a:pathLst>
          </a:custGeom>
          <a:solidFill>
            <a:srgbClr val="FF0000">
              <a:alpha val="39999"/>
            </a:srgbClr>
          </a:solidFill>
          <a:ln w="28575" cap="flat" cmpd="sng">
            <a:solidFill>
              <a:srgbClr val="FF0000"/>
            </a:solidFill>
            <a:prstDash val="solid"/>
            <a:round/>
            <a:headEnd/>
            <a:tailEnd/>
          </a:ln>
          <a:effectLst/>
        </p:spPr>
        <p:txBody>
          <a:bodyPr anchor="ctr"/>
          <a:lstStyle/>
          <a:p>
            <a:pPr>
              <a:defRPr/>
            </a:pPr>
            <a:endParaRPr lang="it-IT">
              <a:latin typeface="Calibri" pitchFamily="34" charset="0"/>
            </a:endParaRPr>
          </a:p>
        </p:txBody>
      </p:sp>
      <p:sp>
        <p:nvSpPr>
          <p:cNvPr id="961584" name="Freeform 48"/>
          <p:cNvSpPr>
            <a:spLocks/>
          </p:cNvSpPr>
          <p:nvPr/>
        </p:nvSpPr>
        <p:spPr bwMode="auto">
          <a:xfrm>
            <a:off x="7442200" y="4129088"/>
            <a:ext cx="292100" cy="387350"/>
          </a:xfrm>
          <a:custGeom>
            <a:avLst/>
            <a:gdLst/>
            <a:ahLst/>
            <a:cxnLst>
              <a:cxn ang="0">
                <a:pos x="97" y="243"/>
              </a:cxn>
              <a:cxn ang="0">
                <a:pos x="151" y="225"/>
              </a:cxn>
              <a:cxn ang="0">
                <a:pos x="166" y="168"/>
              </a:cxn>
              <a:cxn ang="0">
                <a:pos x="184" y="48"/>
              </a:cxn>
              <a:cxn ang="0">
                <a:pos x="163" y="21"/>
              </a:cxn>
              <a:cxn ang="0">
                <a:pos x="121" y="0"/>
              </a:cxn>
              <a:cxn ang="0">
                <a:pos x="52" y="57"/>
              </a:cxn>
              <a:cxn ang="0">
                <a:pos x="25" y="72"/>
              </a:cxn>
              <a:cxn ang="0">
                <a:pos x="4" y="90"/>
              </a:cxn>
              <a:cxn ang="0">
                <a:pos x="19" y="126"/>
              </a:cxn>
              <a:cxn ang="0">
                <a:pos x="22" y="165"/>
              </a:cxn>
              <a:cxn ang="0">
                <a:pos x="40" y="231"/>
              </a:cxn>
              <a:cxn ang="0">
                <a:pos x="97" y="243"/>
              </a:cxn>
            </a:cxnLst>
            <a:rect l="0" t="0" r="r" b="b"/>
            <a:pathLst>
              <a:path w="184" h="244">
                <a:moveTo>
                  <a:pt x="97" y="243"/>
                </a:moveTo>
                <a:cubicBezTo>
                  <a:pt x="113" y="232"/>
                  <a:pt x="133" y="231"/>
                  <a:pt x="151" y="225"/>
                </a:cubicBezTo>
                <a:cubicBezTo>
                  <a:pt x="160" y="206"/>
                  <a:pt x="163" y="189"/>
                  <a:pt x="166" y="168"/>
                </a:cubicBezTo>
                <a:cubicBezTo>
                  <a:pt x="168" y="119"/>
                  <a:pt x="170" y="91"/>
                  <a:pt x="184" y="48"/>
                </a:cubicBezTo>
                <a:cubicBezTo>
                  <a:pt x="181" y="32"/>
                  <a:pt x="179" y="26"/>
                  <a:pt x="163" y="21"/>
                </a:cubicBezTo>
                <a:cubicBezTo>
                  <a:pt x="150" y="11"/>
                  <a:pt x="136" y="4"/>
                  <a:pt x="121" y="0"/>
                </a:cubicBezTo>
                <a:cubicBezTo>
                  <a:pt x="96" y="31"/>
                  <a:pt x="89" y="42"/>
                  <a:pt x="52" y="57"/>
                </a:cubicBezTo>
                <a:cubicBezTo>
                  <a:pt x="44" y="69"/>
                  <a:pt x="39" y="69"/>
                  <a:pt x="25" y="72"/>
                </a:cubicBezTo>
                <a:cubicBezTo>
                  <a:pt x="19" y="76"/>
                  <a:pt x="6" y="84"/>
                  <a:pt x="4" y="90"/>
                </a:cubicBezTo>
                <a:cubicBezTo>
                  <a:pt x="0" y="102"/>
                  <a:pt x="19" y="126"/>
                  <a:pt x="19" y="126"/>
                </a:cubicBezTo>
                <a:cubicBezTo>
                  <a:pt x="12" y="140"/>
                  <a:pt x="2" y="158"/>
                  <a:pt x="22" y="165"/>
                </a:cubicBezTo>
                <a:cubicBezTo>
                  <a:pt x="34" y="183"/>
                  <a:pt x="22" y="217"/>
                  <a:pt x="40" y="231"/>
                </a:cubicBezTo>
                <a:cubicBezTo>
                  <a:pt x="56" y="244"/>
                  <a:pt x="131" y="220"/>
                  <a:pt x="97" y="243"/>
                </a:cubicBezTo>
                <a:close/>
              </a:path>
            </a:pathLst>
          </a:custGeom>
          <a:solidFill>
            <a:srgbClr val="FF0000">
              <a:alpha val="39999"/>
            </a:srgbClr>
          </a:solidFill>
          <a:ln w="28575" cap="flat" cmpd="sng">
            <a:solidFill>
              <a:srgbClr val="FF0000"/>
            </a:solidFill>
            <a:prstDash val="solid"/>
            <a:round/>
            <a:headEnd/>
            <a:tailEnd/>
          </a:ln>
          <a:effectLst/>
        </p:spPr>
        <p:txBody>
          <a:bodyPr anchor="ctr"/>
          <a:lstStyle/>
          <a:p>
            <a:pPr>
              <a:defRPr/>
            </a:pPr>
            <a:endParaRPr lang="it-IT">
              <a:latin typeface="Calibri" pitchFamily="34" charset="0"/>
            </a:endParaRPr>
          </a:p>
        </p:txBody>
      </p:sp>
      <p:sp>
        <p:nvSpPr>
          <p:cNvPr id="961585" name="Freeform 49"/>
          <p:cNvSpPr>
            <a:spLocks/>
          </p:cNvSpPr>
          <p:nvPr/>
        </p:nvSpPr>
        <p:spPr bwMode="auto">
          <a:xfrm>
            <a:off x="7610475" y="2100263"/>
            <a:ext cx="1101725" cy="527050"/>
          </a:xfrm>
          <a:custGeom>
            <a:avLst/>
            <a:gdLst/>
            <a:ahLst/>
            <a:cxnLst>
              <a:cxn ang="0">
                <a:pos x="390" y="168"/>
              </a:cxn>
              <a:cxn ang="0">
                <a:pos x="432" y="195"/>
              </a:cxn>
              <a:cxn ang="0">
                <a:pos x="447" y="219"/>
              </a:cxn>
              <a:cxn ang="0">
                <a:pos x="474" y="330"/>
              </a:cxn>
              <a:cxn ang="0">
                <a:pos x="573" y="327"/>
              </a:cxn>
              <a:cxn ang="0">
                <a:pos x="633" y="318"/>
              </a:cxn>
              <a:cxn ang="0">
                <a:pos x="660" y="279"/>
              </a:cxn>
              <a:cxn ang="0">
                <a:pos x="642" y="135"/>
              </a:cxn>
              <a:cxn ang="0">
                <a:pos x="594" y="102"/>
              </a:cxn>
              <a:cxn ang="0">
                <a:pos x="582" y="69"/>
              </a:cxn>
              <a:cxn ang="0">
                <a:pos x="579" y="27"/>
              </a:cxn>
              <a:cxn ang="0">
                <a:pos x="498" y="51"/>
              </a:cxn>
              <a:cxn ang="0">
                <a:pos x="444" y="33"/>
              </a:cxn>
              <a:cxn ang="0">
                <a:pos x="405" y="24"/>
              </a:cxn>
              <a:cxn ang="0">
                <a:pos x="324" y="0"/>
              </a:cxn>
              <a:cxn ang="0">
                <a:pos x="285" y="3"/>
              </a:cxn>
              <a:cxn ang="0">
                <a:pos x="36" y="6"/>
              </a:cxn>
              <a:cxn ang="0">
                <a:pos x="6" y="54"/>
              </a:cxn>
              <a:cxn ang="0">
                <a:pos x="39" y="114"/>
              </a:cxn>
              <a:cxn ang="0">
                <a:pos x="72" y="123"/>
              </a:cxn>
              <a:cxn ang="0">
                <a:pos x="150" y="165"/>
              </a:cxn>
              <a:cxn ang="0">
                <a:pos x="186" y="180"/>
              </a:cxn>
              <a:cxn ang="0">
                <a:pos x="195" y="183"/>
              </a:cxn>
              <a:cxn ang="0">
                <a:pos x="219" y="138"/>
              </a:cxn>
              <a:cxn ang="0">
                <a:pos x="252" y="120"/>
              </a:cxn>
              <a:cxn ang="0">
                <a:pos x="354" y="123"/>
              </a:cxn>
              <a:cxn ang="0">
                <a:pos x="357" y="135"/>
              </a:cxn>
              <a:cxn ang="0">
                <a:pos x="393" y="132"/>
              </a:cxn>
              <a:cxn ang="0">
                <a:pos x="408" y="183"/>
              </a:cxn>
            </a:cxnLst>
            <a:rect l="0" t="0" r="r" b="b"/>
            <a:pathLst>
              <a:path w="694" h="332">
                <a:moveTo>
                  <a:pt x="390" y="168"/>
                </a:moveTo>
                <a:cubicBezTo>
                  <a:pt x="403" y="181"/>
                  <a:pt x="417" y="184"/>
                  <a:pt x="432" y="195"/>
                </a:cubicBezTo>
                <a:cubicBezTo>
                  <a:pt x="437" y="203"/>
                  <a:pt x="447" y="210"/>
                  <a:pt x="447" y="219"/>
                </a:cubicBezTo>
                <a:cubicBezTo>
                  <a:pt x="449" y="259"/>
                  <a:pt x="438" y="306"/>
                  <a:pt x="474" y="330"/>
                </a:cubicBezTo>
                <a:cubicBezTo>
                  <a:pt x="516" y="328"/>
                  <a:pt x="534" y="324"/>
                  <a:pt x="573" y="327"/>
                </a:cubicBezTo>
                <a:cubicBezTo>
                  <a:pt x="594" y="332"/>
                  <a:pt x="613" y="326"/>
                  <a:pt x="633" y="318"/>
                </a:cubicBezTo>
                <a:cubicBezTo>
                  <a:pt x="641" y="302"/>
                  <a:pt x="654" y="296"/>
                  <a:pt x="660" y="279"/>
                </a:cubicBezTo>
                <a:cubicBezTo>
                  <a:pt x="664" y="234"/>
                  <a:pt x="694" y="152"/>
                  <a:pt x="642" y="135"/>
                </a:cubicBezTo>
                <a:cubicBezTo>
                  <a:pt x="626" y="123"/>
                  <a:pt x="608" y="116"/>
                  <a:pt x="594" y="102"/>
                </a:cubicBezTo>
                <a:cubicBezTo>
                  <a:pt x="590" y="91"/>
                  <a:pt x="585" y="81"/>
                  <a:pt x="582" y="69"/>
                </a:cubicBezTo>
                <a:cubicBezTo>
                  <a:pt x="585" y="48"/>
                  <a:pt x="592" y="40"/>
                  <a:pt x="579" y="27"/>
                </a:cubicBezTo>
                <a:cubicBezTo>
                  <a:pt x="552" y="34"/>
                  <a:pt x="525" y="44"/>
                  <a:pt x="498" y="51"/>
                </a:cubicBezTo>
                <a:cubicBezTo>
                  <a:pt x="469" y="48"/>
                  <a:pt x="467" y="48"/>
                  <a:pt x="444" y="33"/>
                </a:cubicBezTo>
                <a:cubicBezTo>
                  <a:pt x="433" y="26"/>
                  <a:pt x="418" y="27"/>
                  <a:pt x="405" y="24"/>
                </a:cubicBezTo>
                <a:cubicBezTo>
                  <a:pt x="377" y="17"/>
                  <a:pt x="353" y="5"/>
                  <a:pt x="324" y="0"/>
                </a:cubicBezTo>
                <a:cubicBezTo>
                  <a:pt x="311" y="1"/>
                  <a:pt x="298" y="3"/>
                  <a:pt x="285" y="3"/>
                </a:cubicBezTo>
                <a:cubicBezTo>
                  <a:pt x="202" y="5"/>
                  <a:pt x="119" y="1"/>
                  <a:pt x="36" y="6"/>
                </a:cubicBezTo>
                <a:cubicBezTo>
                  <a:pt x="27" y="7"/>
                  <a:pt x="11" y="46"/>
                  <a:pt x="6" y="54"/>
                </a:cubicBezTo>
                <a:cubicBezTo>
                  <a:pt x="0" y="84"/>
                  <a:pt x="15" y="98"/>
                  <a:pt x="39" y="114"/>
                </a:cubicBezTo>
                <a:cubicBezTo>
                  <a:pt x="48" y="120"/>
                  <a:pt x="72" y="123"/>
                  <a:pt x="72" y="123"/>
                </a:cubicBezTo>
                <a:cubicBezTo>
                  <a:pt x="97" y="138"/>
                  <a:pt x="123" y="154"/>
                  <a:pt x="150" y="165"/>
                </a:cubicBezTo>
                <a:cubicBezTo>
                  <a:pt x="162" y="170"/>
                  <a:pt x="173" y="176"/>
                  <a:pt x="186" y="180"/>
                </a:cubicBezTo>
                <a:cubicBezTo>
                  <a:pt x="189" y="181"/>
                  <a:pt x="195" y="183"/>
                  <a:pt x="195" y="183"/>
                </a:cubicBezTo>
                <a:cubicBezTo>
                  <a:pt x="216" y="176"/>
                  <a:pt x="209" y="143"/>
                  <a:pt x="219" y="138"/>
                </a:cubicBezTo>
                <a:cubicBezTo>
                  <a:pt x="231" y="132"/>
                  <a:pt x="240" y="124"/>
                  <a:pt x="252" y="120"/>
                </a:cubicBezTo>
                <a:cubicBezTo>
                  <a:pt x="286" y="121"/>
                  <a:pt x="320" y="118"/>
                  <a:pt x="354" y="123"/>
                </a:cubicBezTo>
                <a:cubicBezTo>
                  <a:pt x="358" y="124"/>
                  <a:pt x="353" y="134"/>
                  <a:pt x="357" y="135"/>
                </a:cubicBezTo>
                <a:cubicBezTo>
                  <a:pt x="369" y="138"/>
                  <a:pt x="381" y="133"/>
                  <a:pt x="393" y="132"/>
                </a:cubicBezTo>
                <a:cubicBezTo>
                  <a:pt x="431" y="141"/>
                  <a:pt x="408" y="155"/>
                  <a:pt x="408" y="183"/>
                </a:cubicBezTo>
              </a:path>
            </a:pathLst>
          </a:custGeom>
          <a:solidFill>
            <a:srgbClr val="FF0000">
              <a:alpha val="39999"/>
            </a:srgbClr>
          </a:solidFill>
          <a:ln w="28575" cap="flat" cmpd="sng">
            <a:solidFill>
              <a:srgbClr val="FF0000"/>
            </a:solidFill>
            <a:prstDash val="solid"/>
            <a:round/>
            <a:headEnd/>
            <a:tailEnd/>
          </a:ln>
          <a:effectLst/>
        </p:spPr>
        <p:txBody>
          <a:bodyPr anchor="ctr"/>
          <a:lstStyle/>
          <a:p>
            <a:pPr>
              <a:defRPr/>
            </a:pPr>
            <a:endParaRPr lang="it-IT">
              <a:latin typeface="Calibri" pitchFamily="34" charset="0"/>
            </a:endParaRPr>
          </a:p>
        </p:txBody>
      </p:sp>
      <p:sp>
        <p:nvSpPr>
          <p:cNvPr id="961564" name="Freeform 28"/>
          <p:cNvSpPr>
            <a:spLocks/>
          </p:cNvSpPr>
          <p:nvPr/>
        </p:nvSpPr>
        <p:spPr bwMode="auto">
          <a:xfrm>
            <a:off x="3438525" y="5257800"/>
            <a:ext cx="503238" cy="428625"/>
          </a:xfrm>
          <a:custGeom>
            <a:avLst/>
            <a:gdLst/>
            <a:ahLst/>
            <a:cxnLst>
              <a:cxn ang="0">
                <a:pos x="297" y="261"/>
              </a:cxn>
              <a:cxn ang="0">
                <a:pos x="288" y="192"/>
              </a:cxn>
              <a:cxn ang="0">
                <a:pos x="252" y="171"/>
              </a:cxn>
              <a:cxn ang="0">
                <a:pos x="234" y="156"/>
              </a:cxn>
              <a:cxn ang="0">
                <a:pos x="171" y="135"/>
              </a:cxn>
              <a:cxn ang="0">
                <a:pos x="189" y="48"/>
              </a:cxn>
              <a:cxn ang="0">
                <a:pos x="168" y="0"/>
              </a:cxn>
              <a:cxn ang="0">
                <a:pos x="105" y="24"/>
              </a:cxn>
              <a:cxn ang="0">
                <a:pos x="69" y="51"/>
              </a:cxn>
              <a:cxn ang="0">
                <a:pos x="51" y="63"/>
              </a:cxn>
              <a:cxn ang="0">
                <a:pos x="30" y="93"/>
              </a:cxn>
              <a:cxn ang="0">
                <a:pos x="18" y="168"/>
              </a:cxn>
              <a:cxn ang="0">
                <a:pos x="0" y="207"/>
              </a:cxn>
              <a:cxn ang="0">
                <a:pos x="27" y="234"/>
              </a:cxn>
              <a:cxn ang="0">
                <a:pos x="78" y="225"/>
              </a:cxn>
              <a:cxn ang="0">
                <a:pos x="108" y="213"/>
              </a:cxn>
              <a:cxn ang="0">
                <a:pos x="174" y="216"/>
              </a:cxn>
              <a:cxn ang="0">
                <a:pos x="219" y="237"/>
              </a:cxn>
              <a:cxn ang="0">
                <a:pos x="261" y="255"/>
              </a:cxn>
              <a:cxn ang="0">
                <a:pos x="288" y="267"/>
              </a:cxn>
              <a:cxn ang="0">
                <a:pos x="297" y="270"/>
              </a:cxn>
              <a:cxn ang="0">
                <a:pos x="297" y="261"/>
              </a:cxn>
            </a:cxnLst>
            <a:rect l="0" t="0" r="r" b="b"/>
            <a:pathLst>
              <a:path w="317" h="270">
                <a:moveTo>
                  <a:pt x="297" y="261"/>
                </a:moveTo>
                <a:cubicBezTo>
                  <a:pt x="317" y="232"/>
                  <a:pt x="306" y="220"/>
                  <a:pt x="288" y="192"/>
                </a:cubicBezTo>
                <a:cubicBezTo>
                  <a:pt x="280" y="181"/>
                  <a:pt x="261" y="183"/>
                  <a:pt x="252" y="171"/>
                </a:cubicBezTo>
                <a:cubicBezTo>
                  <a:pt x="241" y="156"/>
                  <a:pt x="248" y="161"/>
                  <a:pt x="234" y="156"/>
                </a:cubicBezTo>
                <a:cubicBezTo>
                  <a:pt x="214" y="136"/>
                  <a:pt x="202" y="139"/>
                  <a:pt x="171" y="135"/>
                </a:cubicBezTo>
                <a:cubicBezTo>
                  <a:pt x="140" y="115"/>
                  <a:pt x="173" y="72"/>
                  <a:pt x="189" y="48"/>
                </a:cubicBezTo>
                <a:cubicBezTo>
                  <a:pt x="186" y="16"/>
                  <a:pt x="190" y="15"/>
                  <a:pt x="168" y="0"/>
                </a:cubicBezTo>
                <a:cubicBezTo>
                  <a:pt x="136" y="4"/>
                  <a:pt x="131" y="17"/>
                  <a:pt x="105" y="24"/>
                </a:cubicBezTo>
                <a:cubicBezTo>
                  <a:pt x="91" y="33"/>
                  <a:pt x="81" y="41"/>
                  <a:pt x="69" y="51"/>
                </a:cubicBezTo>
                <a:cubicBezTo>
                  <a:pt x="63" y="55"/>
                  <a:pt x="51" y="63"/>
                  <a:pt x="51" y="63"/>
                </a:cubicBezTo>
                <a:cubicBezTo>
                  <a:pt x="42" y="76"/>
                  <a:pt x="45" y="88"/>
                  <a:pt x="30" y="93"/>
                </a:cubicBezTo>
                <a:cubicBezTo>
                  <a:pt x="24" y="123"/>
                  <a:pt x="22" y="132"/>
                  <a:pt x="18" y="168"/>
                </a:cubicBezTo>
                <a:cubicBezTo>
                  <a:pt x="17" y="181"/>
                  <a:pt x="4" y="194"/>
                  <a:pt x="0" y="207"/>
                </a:cubicBezTo>
                <a:cubicBezTo>
                  <a:pt x="4" y="229"/>
                  <a:pt x="6" y="229"/>
                  <a:pt x="27" y="234"/>
                </a:cubicBezTo>
                <a:cubicBezTo>
                  <a:pt x="44" y="231"/>
                  <a:pt x="60" y="227"/>
                  <a:pt x="78" y="225"/>
                </a:cubicBezTo>
                <a:cubicBezTo>
                  <a:pt x="88" y="218"/>
                  <a:pt x="96" y="216"/>
                  <a:pt x="108" y="213"/>
                </a:cubicBezTo>
                <a:cubicBezTo>
                  <a:pt x="130" y="214"/>
                  <a:pt x="152" y="214"/>
                  <a:pt x="174" y="216"/>
                </a:cubicBezTo>
                <a:cubicBezTo>
                  <a:pt x="189" y="217"/>
                  <a:pt x="205" y="232"/>
                  <a:pt x="219" y="237"/>
                </a:cubicBezTo>
                <a:cubicBezTo>
                  <a:pt x="232" y="247"/>
                  <a:pt x="245" y="251"/>
                  <a:pt x="261" y="255"/>
                </a:cubicBezTo>
                <a:cubicBezTo>
                  <a:pt x="275" y="265"/>
                  <a:pt x="267" y="260"/>
                  <a:pt x="288" y="267"/>
                </a:cubicBezTo>
                <a:cubicBezTo>
                  <a:pt x="291" y="268"/>
                  <a:pt x="297" y="270"/>
                  <a:pt x="297" y="270"/>
                </a:cubicBezTo>
                <a:cubicBezTo>
                  <a:pt x="312" y="248"/>
                  <a:pt x="315" y="248"/>
                  <a:pt x="297" y="261"/>
                </a:cubicBezTo>
                <a:close/>
              </a:path>
            </a:pathLst>
          </a:custGeom>
          <a:solidFill>
            <a:srgbClr val="FF0000">
              <a:alpha val="39999"/>
            </a:srgbClr>
          </a:solidFill>
          <a:ln w="28575" cap="flat" cmpd="sng">
            <a:solidFill>
              <a:srgbClr val="FF0000"/>
            </a:solidFill>
            <a:prstDash val="solid"/>
            <a:round/>
            <a:headEnd/>
            <a:tailEnd/>
          </a:ln>
          <a:effectLst/>
        </p:spPr>
        <p:txBody>
          <a:bodyPr anchor="ctr"/>
          <a:lstStyle/>
          <a:p>
            <a:pPr>
              <a:defRPr/>
            </a:pPr>
            <a:endParaRPr lang="it-IT">
              <a:latin typeface="Calibri" pitchFamily="34" charset="0"/>
            </a:endParaRPr>
          </a:p>
        </p:txBody>
      </p:sp>
      <p:sp>
        <p:nvSpPr>
          <p:cNvPr id="961565" name="Freeform 29"/>
          <p:cNvSpPr>
            <a:spLocks/>
          </p:cNvSpPr>
          <p:nvPr/>
        </p:nvSpPr>
        <p:spPr bwMode="auto">
          <a:xfrm>
            <a:off x="3395663" y="4819650"/>
            <a:ext cx="471487" cy="427038"/>
          </a:xfrm>
          <a:custGeom>
            <a:avLst/>
            <a:gdLst/>
            <a:ahLst/>
            <a:cxnLst>
              <a:cxn ang="0">
                <a:pos x="276" y="237"/>
              </a:cxn>
              <a:cxn ang="0">
                <a:pos x="282" y="135"/>
              </a:cxn>
              <a:cxn ang="0">
                <a:pos x="291" y="108"/>
              </a:cxn>
              <a:cxn ang="0">
                <a:pos x="297" y="90"/>
              </a:cxn>
              <a:cxn ang="0">
                <a:pos x="273" y="48"/>
              </a:cxn>
              <a:cxn ang="0">
                <a:pos x="213" y="12"/>
              </a:cxn>
              <a:cxn ang="0">
                <a:pos x="183" y="0"/>
              </a:cxn>
              <a:cxn ang="0">
                <a:pos x="96" y="12"/>
              </a:cxn>
              <a:cxn ang="0">
                <a:pos x="0" y="114"/>
              </a:cxn>
              <a:cxn ang="0">
                <a:pos x="6" y="180"/>
              </a:cxn>
              <a:cxn ang="0">
                <a:pos x="54" y="210"/>
              </a:cxn>
              <a:cxn ang="0">
                <a:pos x="111" y="246"/>
              </a:cxn>
              <a:cxn ang="0">
                <a:pos x="186" y="255"/>
              </a:cxn>
              <a:cxn ang="0">
                <a:pos x="195" y="258"/>
              </a:cxn>
              <a:cxn ang="0">
                <a:pos x="198" y="267"/>
              </a:cxn>
              <a:cxn ang="0">
                <a:pos x="225" y="261"/>
              </a:cxn>
              <a:cxn ang="0">
                <a:pos x="276" y="237"/>
              </a:cxn>
            </a:cxnLst>
            <a:rect l="0" t="0" r="r" b="b"/>
            <a:pathLst>
              <a:path w="297" h="269">
                <a:moveTo>
                  <a:pt x="276" y="237"/>
                </a:moveTo>
                <a:cubicBezTo>
                  <a:pt x="274" y="197"/>
                  <a:pt x="259" y="166"/>
                  <a:pt x="282" y="135"/>
                </a:cubicBezTo>
                <a:cubicBezTo>
                  <a:pt x="285" y="126"/>
                  <a:pt x="288" y="117"/>
                  <a:pt x="291" y="108"/>
                </a:cubicBezTo>
                <a:cubicBezTo>
                  <a:pt x="293" y="102"/>
                  <a:pt x="297" y="90"/>
                  <a:pt x="297" y="90"/>
                </a:cubicBezTo>
                <a:cubicBezTo>
                  <a:pt x="294" y="73"/>
                  <a:pt x="287" y="58"/>
                  <a:pt x="273" y="48"/>
                </a:cubicBezTo>
                <a:cubicBezTo>
                  <a:pt x="255" y="19"/>
                  <a:pt x="248" y="17"/>
                  <a:pt x="213" y="12"/>
                </a:cubicBezTo>
                <a:cubicBezTo>
                  <a:pt x="203" y="5"/>
                  <a:pt x="195" y="3"/>
                  <a:pt x="183" y="0"/>
                </a:cubicBezTo>
                <a:cubicBezTo>
                  <a:pt x="154" y="3"/>
                  <a:pt x="125" y="8"/>
                  <a:pt x="96" y="12"/>
                </a:cubicBezTo>
                <a:cubicBezTo>
                  <a:pt x="59" y="37"/>
                  <a:pt x="15" y="70"/>
                  <a:pt x="0" y="114"/>
                </a:cubicBezTo>
                <a:cubicBezTo>
                  <a:pt x="3" y="136"/>
                  <a:pt x="2" y="158"/>
                  <a:pt x="6" y="180"/>
                </a:cubicBezTo>
                <a:cubicBezTo>
                  <a:pt x="9" y="196"/>
                  <a:pt x="43" y="204"/>
                  <a:pt x="54" y="210"/>
                </a:cubicBezTo>
                <a:cubicBezTo>
                  <a:pt x="75" y="220"/>
                  <a:pt x="92" y="233"/>
                  <a:pt x="111" y="246"/>
                </a:cubicBezTo>
                <a:cubicBezTo>
                  <a:pt x="127" y="257"/>
                  <a:pt x="169" y="254"/>
                  <a:pt x="186" y="255"/>
                </a:cubicBezTo>
                <a:cubicBezTo>
                  <a:pt x="189" y="256"/>
                  <a:pt x="193" y="256"/>
                  <a:pt x="195" y="258"/>
                </a:cubicBezTo>
                <a:cubicBezTo>
                  <a:pt x="197" y="260"/>
                  <a:pt x="195" y="266"/>
                  <a:pt x="198" y="267"/>
                </a:cubicBezTo>
                <a:cubicBezTo>
                  <a:pt x="204" y="269"/>
                  <a:pt x="218" y="263"/>
                  <a:pt x="225" y="261"/>
                </a:cubicBezTo>
                <a:cubicBezTo>
                  <a:pt x="237" y="243"/>
                  <a:pt x="256" y="241"/>
                  <a:pt x="276" y="237"/>
                </a:cubicBezTo>
                <a:close/>
              </a:path>
            </a:pathLst>
          </a:custGeom>
          <a:solidFill>
            <a:srgbClr val="FF0000">
              <a:alpha val="39999"/>
            </a:srgbClr>
          </a:solidFill>
          <a:ln w="28575" cap="flat" cmpd="sng">
            <a:solidFill>
              <a:srgbClr val="FF0000"/>
            </a:solidFill>
            <a:prstDash val="solid"/>
            <a:round/>
            <a:headEnd/>
            <a:tailEnd/>
          </a:ln>
          <a:effectLst/>
        </p:spPr>
        <p:txBody>
          <a:bodyPr anchor="ctr"/>
          <a:lstStyle/>
          <a:p>
            <a:pPr>
              <a:defRPr/>
            </a:pPr>
            <a:endParaRPr lang="it-IT">
              <a:latin typeface="Calibri" pitchFamily="34" charset="0"/>
            </a:endParaRPr>
          </a:p>
        </p:txBody>
      </p:sp>
      <p:sp>
        <p:nvSpPr>
          <p:cNvPr id="961568" name="Freeform 32"/>
          <p:cNvSpPr>
            <a:spLocks/>
          </p:cNvSpPr>
          <p:nvPr/>
        </p:nvSpPr>
        <p:spPr bwMode="auto">
          <a:xfrm>
            <a:off x="2424113" y="5365750"/>
            <a:ext cx="808037" cy="854075"/>
          </a:xfrm>
          <a:custGeom>
            <a:avLst/>
            <a:gdLst/>
            <a:ahLst/>
            <a:cxnLst>
              <a:cxn ang="0">
                <a:pos x="249" y="13"/>
              </a:cxn>
              <a:cxn ang="0">
                <a:pos x="300" y="100"/>
              </a:cxn>
              <a:cxn ang="0">
                <a:pos x="306" y="127"/>
              </a:cxn>
              <a:cxn ang="0">
                <a:pos x="384" y="178"/>
              </a:cxn>
              <a:cxn ang="0">
                <a:pos x="408" y="250"/>
              </a:cxn>
              <a:cxn ang="0">
                <a:pos x="390" y="301"/>
              </a:cxn>
              <a:cxn ang="0">
                <a:pos x="405" y="346"/>
              </a:cxn>
              <a:cxn ang="0">
                <a:pos x="441" y="355"/>
              </a:cxn>
              <a:cxn ang="0">
                <a:pos x="459" y="367"/>
              </a:cxn>
              <a:cxn ang="0">
                <a:pos x="504" y="457"/>
              </a:cxn>
              <a:cxn ang="0">
                <a:pos x="480" y="538"/>
              </a:cxn>
              <a:cxn ang="0">
                <a:pos x="459" y="508"/>
              </a:cxn>
              <a:cxn ang="0">
                <a:pos x="393" y="451"/>
              </a:cxn>
              <a:cxn ang="0">
                <a:pos x="375" y="445"/>
              </a:cxn>
              <a:cxn ang="0">
                <a:pos x="357" y="433"/>
              </a:cxn>
              <a:cxn ang="0">
                <a:pos x="342" y="406"/>
              </a:cxn>
              <a:cxn ang="0">
                <a:pos x="321" y="376"/>
              </a:cxn>
              <a:cxn ang="0">
                <a:pos x="210" y="346"/>
              </a:cxn>
              <a:cxn ang="0">
                <a:pos x="198" y="340"/>
              </a:cxn>
              <a:cxn ang="0">
                <a:pos x="192" y="322"/>
              </a:cxn>
              <a:cxn ang="0">
                <a:pos x="189" y="259"/>
              </a:cxn>
              <a:cxn ang="0">
                <a:pos x="162" y="241"/>
              </a:cxn>
              <a:cxn ang="0">
                <a:pos x="132" y="250"/>
              </a:cxn>
              <a:cxn ang="0">
                <a:pos x="105" y="271"/>
              </a:cxn>
              <a:cxn ang="0">
                <a:pos x="99" y="289"/>
              </a:cxn>
              <a:cxn ang="0">
                <a:pos x="96" y="298"/>
              </a:cxn>
              <a:cxn ang="0">
                <a:pos x="27" y="247"/>
              </a:cxn>
              <a:cxn ang="0">
                <a:pos x="15" y="220"/>
              </a:cxn>
              <a:cxn ang="0">
                <a:pos x="0" y="163"/>
              </a:cxn>
              <a:cxn ang="0">
                <a:pos x="18" y="127"/>
              </a:cxn>
              <a:cxn ang="0">
                <a:pos x="21" y="100"/>
              </a:cxn>
              <a:cxn ang="0">
                <a:pos x="9" y="82"/>
              </a:cxn>
              <a:cxn ang="0">
                <a:pos x="12" y="67"/>
              </a:cxn>
              <a:cxn ang="0">
                <a:pos x="78" y="31"/>
              </a:cxn>
              <a:cxn ang="0">
                <a:pos x="120" y="61"/>
              </a:cxn>
              <a:cxn ang="0">
                <a:pos x="198" y="22"/>
              </a:cxn>
              <a:cxn ang="0">
                <a:pos x="249" y="13"/>
              </a:cxn>
            </a:cxnLst>
            <a:rect l="0" t="0" r="r" b="b"/>
            <a:pathLst>
              <a:path w="509" h="538">
                <a:moveTo>
                  <a:pt x="249" y="13"/>
                </a:moveTo>
                <a:cubicBezTo>
                  <a:pt x="263" y="41"/>
                  <a:pt x="278" y="78"/>
                  <a:pt x="300" y="100"/>
                </a:cubicBezTo>
                <a:cubicBezTo>
                  <a:pt x="300" y="102"/>
                  <a:pt x="303" y="122"/>
                  <a:pt x="306" y="127"/>
                </a:cubicBezTo>
                <a:cubicBezTo>
                  <a:pt x="317" y="143"/>
                  <a:pt x="365" y="172"/>
                  <a:pt x="384" y="178"/>
                </a:cubicBezTo>
                <a:cubicBezTo>
                  <a:pt x="392" y="202"/>
                  <a:pt x="402" y="225"/>
                  <a:pt x="408" y="250"/>
                </a:cubicBezTo>
                <a:cubicBezTo>
                  <a:pt x="403" y="268"/>
                  <a:pt x="396" y="284"/>
                  <a:pt x="390" y="301"/>
                </a:cubicBezTo>
                <a:cubicBezTo>
                  <a:pt x="392" y="311"/>
                  <a:pt x="393" y="340"/>
                  <a:pt x="405" y="346"/>
                </a:cubicBezTo>
                <a:cubicBezTo>
                  <a:pt x="416" y="352"/>
                  <a:pt x="429" y="351"/>
                  <a:pt x="441" y="355"/>
                </a:cubicBezTo>
                <a:cubicBezTo>
                  <a:pt x="448" y="357"/>
                  <a:pt x="459" y="367"/>
                  <a:pt x="459" y="367"/>
                </a:cubicBezTo>
                <a:cubicBezTo>
                  <a:pt x="478" y="396"/>
                  <a:pt x="489" y="426"/>
                  <a:pt x="504" y="457"/>
                </a:cubicBezTo>
                <a:cubicBezTo>
                  <a:pt x="502" y="490"/>
                  <a:pt x="509" y="519"/>
                  <a:pt x="480" y="538"/>
                </a:cubicBezTo>
                <a:cubicBezTo>
                  <a:pt x="465" y="516"/>
                  <a:pt x="472" y="526"/>
                  <a:pt x="459" y="508"/>
                </a:cubicBezTo>
                <a:cubicBezTo>
                  <a:pt x="446" y="470"/>
                  <a:pt x="424" y="472"/>
                  <a:pt x="393" y="451"/>
                </a:cubicBezTo>
                <a:cubicBezTo>
                  <a:pt x="388" y="447"/>
                  <a:pt x="380" y="449"/>
                  <a:pt x="375" y="445"/>
                </a:cubicBezTo>
                <a:cubicBezTo>
                  <a:pt x="369" y="441"/>
                  <a:pt x="357" y="433"/>
                  <a:pt x="357" y="433"/>
                </a:cubicBezTo>
                <a:cubicBezTo>
                  <a:pt x="354" y="423"/>
                  <a:pt x="342" y="406"/>
                  <a:pt x="342" y="406"/>
                </a:cubicBezTo>
                <a:cubicBezTo>
                  <a:pt x="339" y="387"/>
                  <a:pt x="340" y="381"/>
                  <a:pt x="321" y="376"/>
                </a:cubicBezTo>
                <a:cubicBezTo>
                  <a:pt x="292" y="347"/>
                  <a:pt x="248" y="348"/>
                  <a:pt x="210" y="346"/>
                </a:cubicBezTo>
                <a:cubicBezTo>
                  <a:pt x="206" y="344"/>
                  <a:pt x="201" y="344"/>
                  <a:pt x="198" y="340"/>
                </a:cubicBezTo>
                <a:cubicBezTo>
                  <a:pt x="194" y="335"/>
                  <a:pt x="192" y="322"/>
                  <a:pt x="192" y="322"/>
                </a:cubicBezTo>
                <a:cubicBezTo>
                  <a:pt x="191" y="301"/>
                  <a:pt x="195" y="279"/>
                  <a:pt x="189" y="259"/>
                </a:cubicBezTo>
                <a:cubicBezTo>
                  <a:pt x="186" y="249"/>
                  <a:pt x="162" y="241"/>
                  <a:pt x="162" y="241"/>
                </a:cubicBezTo>
                <a:cubicBezTo>
                  <a:pt x="136" y="258"/>
                  <a:pt x="178" y="232"/>
                  <a:pt x="132" y="250"/>
                </a:cubicBezTo>
                <a:cubicBezTo>
                  <a:pt x="120" y="254"/>
                  <a:pt x="113" y="263"/>
                  <a:pt x="105" y="271"/>
                </a:cubicBezTo>
                <a:cubicBezTo>
                  <a:pt x="103" y="277"/>
                  <a:pt x="101" y="283"/>
                  <a:pt x="99" y="289"/>
                </a:cubicBezTo>
                <a:cubicBezTo>
                  <a:pt x="98" y="292"/>
                  <a:pt x="96" y="298"/>
                  <a:pt x="96" y="298"/>
                </a:cubicBezTo>
                <a:cubicBezTo>
                  <a:pt x="77" y="290"/>
                  <a:pt x="43" y="263"/>
                  <a:pt x="27" y="247"/>
                </a:cubicBezTo>
                <a:cubicBezTo>
                  <a:pt x="24" y="237"/>
                  <a:pt x="18" y="230"/>
                  <a:pt x="15" y="220"/>
                </a:cubicBezTo>
                <a:cubicBezTo>
                  <a:pt x="12" y="192"/>
                  <a:pt x="8" y="186"/>
                  <a:pt x="0" y="163"/>
                </a:cubicBezTo>
                <a:cubicBezTo>
                  <a:pt x="4" y="145"/>
                  <a:pt x="3" y="139"/>
                  <a:pt x="18" y="127"/>
                </a:cubicBezTo>
                <a:cubicBezTo>
                  <a:pt x="23" y="113"/>
                  <a:pt x="27" y="111"/>
                  <a:pt x="21" y="100"/>
                </a:cubicBezTo>
                <a:cubicBezTo>
                  <a:pt x="17" y="94"/>
                  <a:pt x="9" y="82"/>
                  <a:pt x="9" y="82"/>
                </a:cubicBezTo>
                <a:cubicBezTo>
                  <a:pt x="10" y="77"/>
                  <a:pt x="9" y="71"/>
                  <a:pt x="12" y="67"/>
                </a:cubicBezTo>
                <a:cubicBezTo>
                  <a:pt x="17" y="60"/>
                  <a:pt x="66" y="35"/>
                  <a:pt x="78" y="31"/>
                </a:cubicBezTo>
                <a:cubicBezTo>
                  <a:pt x="96" y="37"/>
                  <a:pt x="101" y="55"/>
                  <a:pt x="120" y="61"/>
                </a:cubicBezTo>
                <a:cubicBezTo>
                  <a:pt x="147" y="54"/>
                  <a:pt x="175" y="37"/>
                  <a:pt x="198" y="22"/>
                </a:cubicBezTo>
                <a:cubicBezTo>
                  <a:pt x="212" y="0"/>
                  <a:pt x="249" y="35"/>
                  <a:pt x="249" y="13"/>
                </a:cubicBezTo>
                <a:close/>
              </a:path>
            </a:pathLst>
          </a:custGeom>
          <a:solidFill>
            <a:srgbClr val="FF0000">
              <a:alpha val="39999"/>
            </a:srgbClr>
          </a:solidFill>
          <a:ln w="28575" cap="flat" cmpd="sng">
            <a:solidFill>
              <a:srgbClr val="FF0000"/>
            </a:solidFill>
            <a:prstDash val="solid"/>
            <a:round/>
            <a:headEnd/>
            <a:tailEnd/>
          </a:ln>
          <a:effectLst/>
        </p:spPr>
        <p:txBody>
          <a:bodyPr anchor="ctr"/>
          <a:lstStyle/>
          <a:p>
            <a:pPr>
              <a:defRPr/>
            </a:pPr>
            <a:endParaRPr lang="it-IT">
              <a:latin typeface="Calibri" pitchFamily="34" charset="0"/>
            </a:endParaRPr>
          </a:p>
        </p:txBody>
      </p:sp>
      <p:sp>
        <p:nvSpPr>
          <p:cNvPr id="961567" name="Freeform 31"/>
          <p:cNvSpPr>
            <a:spLocks/>
          </p:cNvSpPr>
          <p:nvPr/>
        </p:nvSpPr>
        <p:spPr bwMode="auto">
          <a:xfrm>
            <a:off x="2633663" y="4095750"/>
            <a:ext cx="763587" cy="862013"/>
          </a:xfrm>
          <a:custGeom>
            <a:avLst/>
            <a:gdLst/>
            <a:ahLst/>
            <a:cxnLst>
              <a:cxn ang="0">
                <a:pos x="114" y="441"/>
              </a:cxn>
              <a:cxn ang="0">
                <a:pos x="180" y="411"/>
              </a:cxn>
              <a:cxn ang="0">
                <a:pos x="276" y="420"/>
              </a:cxn>
              <a:cxn ang="0">
                <a:pos x="306" y="456"/>
              </a:cxn>
              <a:cxn ang="0">
                <a:pos x="399" y="474"/>
              </a:cxn>
              <a:cxn ang="0">
                <a:pos x="438" y="519"/>
              </a:cxn>
              <a:cxn ang="0">
                <a:pos x="465" y="537"/>
              </a:cxn>
              <a:cxn ang="0">
                <a:pos x="474" y="543"/>
              </a:cxn>
              <a:cxn ang="0">
                <a:pos x="480" y="534"/>
              </a:cxn>
              <a:cxn ang="0">
                <a:pos x="471" y="522"/>
              </a:cxn>
              <a:cxn ang="0">
                <a:pos x="447" y="483"/>
              </a:cxn>
              <a:cxn ang="0">
                <a:pos x="423" y="432"/>
              </a:cxn>
              <a:cxn ang="0">
                <a:pos x="411" y="351"/>
              </a:cxn>
              <a:cxn ang="0">
                <a:pos x="402" y="309"/>
              </a:cxn>
              <a:cxn ang="0">
                <a:pos x="411" y="261"/>
              </a:cxn>
              <a:cxn ang="0">
                <a:pos x="414" y="186"/>
              </a:cxn>
              <a:cxn ang="0">
                <a:pos x="378" y="171"/>
              </a:cxn>
              <a:cxn ang="0">
                <a:pos x="288" y="168"/>
              </a:cxn>
              <a:cxn ang="0">
                <a:pos x="270" y="162"/>
              </a:cxn>
              <a:cxn ang="0">
                <a:pos x="261" y="159"/>
              </a:cxn>
              <a:cxn ang="0">
                <a:pos x="222" y="78"/>
              </a:cxn>
              <a:cxn ang="0">
                <a:pos x="210" y="57"/>
              </a:cxn>
              <a:cxn ang="0">
                <a:pos x="198" y="39"/>
              </a:cxn>
              <a:cxn ang="0">
                <a:pos x="171" y="0"/>
              </a:cxn>
              <a:cxn ang="0">
                <a:pos x="114" y="3"/>
              </a:cxn>
              <a:cxn ang="0">
                <a:pos x="60" y="21"/>
              </a:cxn>
              <a:cxn ang="0">
                <a:pos x="87" y="69"/>
              </a:cxn>
              <a:cxn ang="0">
                <a:pos x="117" y="111"/>
              </a:cxn>
              <a:cxn ang="0">
                <a:pos x="168" y="156"/>
              </a:cxn>
              <a:cxn ang="0">
                <a:pos x="186" y="174"/>
              </a:cxn>
              <a:cxn ang="0">
                <a:pos x="168" y="192"/>
              </a:cxn>
              <a:cxn ang="0">
                <a:pos x="150" y="198"/>
              </a:cxn>
              <a:cxn ang="0">
                <a:pos x="48" y="246"/>
              </a:cxn>
              <a:cxn ang="0">
                <a:pos x="3" y="306"/>
              </a:cxn>
              <a:cxn ang="0">
                <a:pos x="0" y="381"/>
              </a:cxn>
              <a:cxn ang="0">
                <a:pos x="81" y="408"/>
              </a:cxn>
              <a:cxn ang="0">
                <a:pos x="102" y="432"/>
              </a:cxn>
              <a:cxn ang="0">
                <a:pos x="120" y="438"/>
              </a:cxn>
              <a:cxn ang="0">
                <a:pos x="114" y="441"/>
              </a:cxn>
            </a:cxnLst>
            <a:rect l="0" t="0" r="r" b="b"/>
            <a:pathLst>
              <a:path w="481" h="543">
                <a:moveTo>
                  <a:pt x="114" y="441"/>
                </a:moveTo>
                <a:cubicBezTo>
                  <a:pt x="136" y="430"/>
                  <a:pt x="158" y="422"/>
                  <a:pt x="180" y="411"/>
                </a:cubicBezTo>
                <a:cubicBezTo>
                  <a:pt x="218" y="436"/>
                  <a:pt x="150" y="393"/>
                  <a:pt x="276" y="420"/>
                </a:cubicBezTo>
                <a:cubicBezTo>
                  <a:pt x="291" y="423"/>
                  <a:pt x="291" y="451"/>
                  <a:pt x="306" y="456"/>
                </a:cubicBezTo>
                <a:cubicBezTo>
                  <a:pt x="337" y="466"/>
                  <a:pt x="366" y="471"/>
                  <a:pt x="399" y="474"/>
                </a:cubicBezTo>
                <a:cubicBezTo>
                  <a:pt x="422" y="482"/>
                  <a:pt x="425" y="500"/>
                  <a:pt x="438" y="519"/>
                </a:cubicBezTo>
                <a:cubicBezTo>
                  <a:pt x="444" y="528"/>
                  <a:pt x="456" y="531"/>
                  <a:pt x="465" y="537"/>
                </a:cubicBezTo>
                <a:cubicBezTo>
                  <a:pt x="468" y="539"/>
                  <a:pt x="474" y="543"/>
                  <a:pt x="474" y="543"/>
                </a:cubicBezTo>
                <a:cubicBezTo>
                  <a:pt x="476" y="540"/>
                  <a:pt x="481" y="538"/>
                  <a:pt x="480" y="534"/>
                </a:cubicBezTo>
                <a:cubicBezTo>
                  <a:pt x="479" y="529"/>
                  <a:pt x="473" y="526"/>
                  <a:pt x="471" y="522"/>
                </a:cubicBezTo>
                <a:cubicBezTo>
                  <a:pt x="462" y="506"/>
                  <a:pt x="463" y="495"/>
                  <a:pt x="447" y="483"/>
                </a:cubicBezTo>
                <a:cubicBezTo>
                  <a:pt x="441" y="465"/>
                  <a:pt x="428" y="452"/>
                  <a:pt x="423" y="432"/>
                </a:cubicBezTo>
                <a:cubicBezTo>
                  <a:pt x="421" y="403"/>
                  <a:pt x="429" y="375"/>
                  <a:pt x="411" y="351"/>
                </a:cubicBezTo>
                <a:cubicBezTo>
                  <a:pt x="407" y="336"/>
                  <a:pt x="404" y="324"/>
                  <a:pt x="402" y="309"/>
                </a:cubicBezTo>
                <a:cubicBezTo>
                  <a:pt x="404" y="291"/>
                  <a:pt x="405" y="278"/>
                  <a:pt x="411" y="261"/>
                </a:cubicBezTo>
                <a:cubicBezTo>
                  <a:pt x="412" y="251"/>
                  <a:pt x="422" y="201"/>
                  <a:pt x="414" y="186"/>
                </a:cubicBezTo>
                <a:cubicBezTo>
                  <a:pt x="409" y="178"/>
                  <a:pt x="387" y="171"/>
                  <a:pt x="378" y="171"/>
                </a:cubicBezTo>
                <a:cubicBezTo>
                  <a:pt x="348" y="170"/>
                  <a:pt x="318" y="169"/>
                  <a:pt x="288" y="168"/>
                </a:cubicBezTo>
                <a:cubicBezTo>
                  <a:pt x="282" y="166"/>
                  <a:pt x="276" y="164"/>
                  <a:pt x="270" y="162"/>
                </a:cubicBezTo>
                <a:cubicBezTo>
                  <a:pt x="267" y="161"/>
                  <a:pt x="261" y="159"/>
                  <a:pt x="261" y="159"/>
                </a:cubicBezTo>
                <a:cubicBezTo>
                  <a:pt x="248" y="132"/>
                  <a:pt x="239" y="103"/>
                  <a:pt x="222" y="78"/>
                </a:cubicBezTo>
                <a:cubicBezTo>
                  <a:pt x="217" y="57"/>
                  <a:pt x="223" y="74"/>
                  <a:pt x="210" y="57"/>
                </a:cubicBezTo>
                <a:cubicBezTo>
                  <a:pt x="206" y="51"/>
                  <a:pt x="198" y="39"/>
                  <a:pt x="198" y="39"/>
                </a:cubicBezTo>
                <a:cubicBezTo>
                  <a:pt x="194" y="18"/>
                  <a:pt x="186" y="15"/>
                  <a:pt x="171" y="0"/>
                </a:cubicBezTo>
                <a:cubicBezTo>
                  <a:pt x="152" y="1"/>
                  <a:pt x="133" y="1"/>
                  <a:pt x="114" y="3"/>
                </a:cubicBezTo>
                <a:cubicBezTo>
                  <a:pt x="96" y="5"/>
                  <a:pt x="82" y="18"/>
                  <a:pt x="60" y="21"/>
                </a:cubicBezTo>
                <a:cubicBezTo>
                  <a:pt x="47" y="40"/>
                  <a:pt x="70" y="60"/>
                  <a:pt x="87" y="69"/>
                </a:cubicBezTo>
                <a:cubicBezTo>
                  <a:pt x="94" y="89"/>
                  <a:pt x="99" y="99"/>
                  <a:pt x="117" y="111"/>
                </a:cubicBezTo>
                <a:cubicBezTo>
                  <a:pt x="125" y="134"/>
                  <a:pt x="144" y="151"/>
                  <a:pt x="168" y="156"/>
                </a:cubicBezTo>
                <a:cubicBezTo>
                  <a:pt x="174" y="162"/>
                  <a:pt x="191" y="167"/>
                  <a:pt x="186" y="174"/>
                </a:cubicBezTo>
                <a:cubicBezTo>
                  <a:pt x="180" y="183"/>
                  <a:pt x="179" y="186"/>
                  <a:pt x="168" y="192"/>
                </a:cubicBezTo>
                <a:cubicBezTo>
                  <a:pt x="162" y="195"/>
                  <a:pt x="150" y="198"/>
                  <a:pt x="150" y="198"/>
                </a:cubicBezTo>
                <a:cubicBezTo>
                  <a:pt x="121" y="220"/>
                  <a:pt x="85" y="240"/>
                  <a:pt x="48" y="246"/>
                </a:cubicBezTo>
                <a:cubicBezTo>
                  <a:pt x="27" y="260"/>
                  <a:pt x="16" y="286"/>
                  <a:pt x="3" y="306"/>
                </a:cubicBezTo>
                <a:cubicBezTo>
                  <a:pt x="3" y="312"/>
                  <a:pt x="6" y="364"/>
                  <a:pt x="0" y="381"/>
                </a:cubicBezTo>
                <a:cubicBezTo>
                  <a:pt x="27" y="390"/>
                  <a:pt x="54" y="399"/>
                  <a:pt x="81" y="408"/>
                </a:cubicBezTo>
                <a:cubicBezTo>
                  <a:pt x="85" y="414"/>
                  <a:pt x="96" y="428"/>
                  <a:pt x="102" y="432"/>
                </a:cubicBezTo>
                <a:cubicBezTo>
                  <a:pt x="107" y="435"/>
                  <a:pt x="120" y="438"/>
                  <a:pt x="120" y="438"/>
                </a:cubicBezTo>
                <a:cubicBezTo>
                  <a:pt x="134" y="433"/>
                  <a:pt x="132" y="434"/>
                  <a:pt x="114" y="441"/>
                </a:cubicBezTo>
                <a:close/>
              </a:path>
            </a:pathLst>
          </a:custGeom>
          <a:solidFill>
            <a:srgbClr val="FF0000">
              <a:alpha val="39999"/>
            </a:srgbClr>
          </a:solidFill>
          <a:ln w="28575" cap="flat" cmpd="sng">
            <a:solidFill>
              <a:srgbClr val="FF0000"/>
            </a:solidFill>
            <a:prstDash val="solid"/>
            <a:round/>
            <a:headEnd/>
            <a:tailEnd/>
          </a:ln>
          <a:effectLst/>
        </p:spPr>
        <p:txBody>
          <a:bodyPr anchor="ctr"/>
          <a:lstStyle/>
          <a:p>
            <a:pPr>
              <a:defRPr/>
            </a:pPr>
            <a:endParaRPr lang="it-IT">
              <a:latin typeface="Calibri" pitchFamily="34" charset="0"/>
            </a:endParaRPr>
          </a:p>
        </p:txBody>
      </p:sp>
      <p:sp>
        <p:nvSpPr>
          <p:cNvPr id="961569" name="Freeform 33"/>
          <p:cNvSpPr>
            <a:spLocks/>
          </p:cNvSpPr>
          <p:nvPr/>
        </p:nvSpPr>
        <p:spPr bwMode="auto">
          <a:xfrm>
            <a:off x="3667125" y="5349875"/>
            <a:ext cx="1035050" cy="1069975"/>
          </a:xfrm>
          <a:custGeom>
            <a:avLst/>
            <a:gdLst/>
            <a:ahLst/>
            <a:cxnLst>
              <a:cxn ang="0">
                <a:pos x="639" y="284"/>
              </a:cxn>
              <a:cxn ang="0">
                <a:pos x="603" y="221"/>
              </a:cxn>
              <a:cxn ang="0">
                <a:pos x="582" y="191"/>
              </a:cxn>
              <a:cxn ang="0">
                <a:pos x="543" y="119"/>
              </a:cxn>
              <a:cxn ang="0">
                <a:pos x="504" y="134"/>
              </a:cxn>
              <a:cxn ang="0">
                <a:pos x="450" y="206"/>
              </a:cxn>
              <a:cxn ang="0">
                <a:pos x="429" y="200"/>
              </a:cxn>
              <a:cxn ang="0">
                <a:pos x="414" y="188"/>
              </a:cxn>
              <a:cxn ang="0">
                <a:pos x="390" y="104"/>
              </a:cxn>
              <a:cxn ang="0">
                <a:pos x="366" y="68"/>
              </a:cxn>
              <a:cxn ang="0">
                <a:pos x="345" y="38"/>
              </a:cxn>
              <a:cxn ang="0">
                <a:pos x="294" y="5"/>
              </a:cxn>
              <a:cxn ang="0">
                <a:pos x="183" y="83"/>
              </a:cxn>
              <a:cxn ang="0">
                <a:pos x="150" y="152"/>
              </a:cxn>
              <a:cxn ang="0">
                <a:pos x="150" y="215"/>
              </a:cxn>
              <a:cxn ang="0">
                <a:pos x="105" y="248"/>
              </a:cxn>
              <a:cxn ang="0">
                <a:pos x="81" y="284"/>
              </a:cxn>
              <a:cxn ang="0">
                <a:pos x="57" y="335"/>
              </a:cxn>
              <a:cxn ang="0">
                <a:pos x="12" y="413"/>
              </a:cxn>
              <a:cxn ang="0">
                <a:pos x="21" y="467"/>
              </a:cxn>
              <a:cxn ang="0">
                <a:pos x="105" y="443"/>
              </a:cxn>
              <a:cxn ang="0">
                <a:pos x="123" y="503"/>
              </a:cxn>
              <a:cxn ang="0">
                <a:pos x="144" y="542"/>
              </a:cxn>
              <a:cxn ang="0">
                <a:pos x="162" y="590"/>
              </a:cxn>
              <a:cxn ang="0">
                <a:pos x="198" y="575"/>
              </a:cxn>
              <a:cxn ang="0">
                <a:pos x="231" y="638"/>
              </a:cxn>
              <a:cxn ang="0">
                <a:pos x="252" y="644"/>
              </a:cxn>
              <a:cxn ang="0">
                <a:pos x="270" y="656"/>
              </a:cxn>
              <a:cxn ang="0">
                <a:pos x="297" y="674"/>
              </a:cxn>
              <a:cxn ang="0">
                <a:pos x="318" y="668"/>
              </a:cxn>
              <a:cxn ang="0">
                <a:pos x="330" y="650"/>
              </a:cxn>
              <a:cxn ang="0">
                <a:pos x="327" y="581"/>
              </a:cxn>
              <a:cxn ang="0">
                <a:pos x="246" y="542"/>
              </a:cxn>
              <a:cxn ang="0">
                <a:pos x="225" y="509"/>
              </a:cxn>
              <a:cxn ang="0">
                <a:pos x="285" y="395"/>
              </a:cxn>
              <a:cxn ang="0">
                <a:pos x="318" y="359"/>
              </a:cxn>
              <a:cxn ang="0">
                <a:pos x="363" y="314"/>
              </a:cxn>
              <a:cxn ang="0">
                <a:pos x="396" y="284"/>
              </a:cxn>
              <a:cxn ang="0">
                <a:pos x="423" y="275"/>
              </a:cxn>
              <a:cxn ang="0">
                <a:pos x="462" y="296"/>
              </a:cxn>
              <a:cxn ang="0">
                <a:pos x="525" y="323"/>
              </a:cxn>
              <a:cxn ang="0">
                <a:pos x="537" y="374"/>
              </a:cxn>
              <a:cxn ang="0">
                <a:pos x="594" y="371"/>
              </a:cxn>
              <a:cxn ang="0">
                <a:pos x="621" y="353"/>
              </a:cxn>
              <a:cxn ang="0">
                <a:pos x="639" y="347"/>
              </a:cxn>
              <a:cxn ang="0">
                <a:pos x="636" y="308"/>
              </a:cxn>
              <a:cxn ang="0">
                <a:pos x="639" y="284"/>
              </a:cxn>
            </a:cxnLst>
            <a:rect l="0" t="0" r="r" b="b"/>
            <a:pathLst>
              <a:path w="652" h="674">
                <a:moveTo>
                  <a:pt x="639" y="284"/>
                </a:moveTo>
                <a:cubicBezTo>
                  <a:pt x="633" y="265"/>
                  <a:pt x="622" y="227"/>
                  <a:pt x="603" y="221"/>
                </a:cubicBezTo>
                <a:cubicBezTo>
                  <a:pt x="597" y="209"/>
                  <a:pt x="589" y="202"/>
                  <a:pt x="582" y="191"/>
                </a:cubicBezTo>
                <a:cubicBezTo>
                  <a:pt x="576" y="164"/>
                  <a:pt x="573" y="129"/>
                  <a:pt x="543" y="119"/>
                </a:cubicBezTo>
                <a:cubicBezTo>
                  <a:pt x="524" y="122"/>
                  <a:pt x="519" y="123"/>
                  <a:pt x="504" y="134"/>
                </a:cubicBezTo>
                <a:cubicBezTo>
                  <a:pt x="495" y="162"/>
                  <a:pt x="480" y="196"/>
                  <a:pt x="450" y="206"/>
                </a:cubicBezTo>
                <a:cubicBezTo>
                  <a:pt x="449" y="206"/>
                  <a:pt x="431" y="202"/>
                  <a:pt x="429" y="200"/>
                </a:cubicBezTo>
                <a:cubicBezTo>
                  <a:pt x="410" y="184"/>
                  <a:pt x="437" y="196"/>
                  <a:pt x="414" y="188"/>
                </a:cubicBezTo>
                <a:cubicBezTo>
                  <a:pt x="405" y="162"/>
                  <a:pt x="414" y="120"/>
                  <a:pt x="390" y="104"/>
                </a:cubicBezTo>
                <a:cubicBezTo>
                  <a:pt x="385" y="89"/>
                  <a:pt x="375" y="81"/>
                  <a:pt x="366" y="68"/>
                </a:cubicBezTo>
                <a:cubicBezTo>
                  <a:pt x="363" y="51"/>
                  <a:pt x="359" y="47"/>
                  <a:pt x="345" y="38"/>
                </a:cubicBezTo>
                <a:cubicBezTo>
                  <a:pt x="332" y="0"/>
                  <a:pt x="340" y="10"/>
                  <a:pt x="294" y="5"/>
                </a:cubicBezTo>
                <a:cubicBezTo>
                  <a:pt x="230" y="16"/>
                  <a:pt x="219" y="35"/>
                  <a:pt x="183" y="83"/>
                </a:cubicBezTo>
                <a:cubicBezTo>
                  <a:pt x="177" y="108"/>
                  <a:pt x="158" y="128"/>
                  <a:pt x="150" y="152"/>
                </a:cubicBezTo>
                <a:cubicBezTo>
                  <a:pt x="164" y="173"/>
                  <a:pt x="154" y="192"/>
                  <a:pt x="150" y="215"/>
                </a:cubicBezTo>
                <a:cubicBezTo>
                  <a:pt x="117" y="204"/>
                  <a:pt x="120" y="219"/>
                  <a:pt x="105" y="248"/>
                </a:cubicBezTo>
                <a:cubicBezTo>
                  <a:pt x="99" y="260"/>
                  <a:pt x="89" y="273"/>
                  <a:pt x="81" y="284"/>
                </a:cubicBezTo>
                <a:cubicBezTo>
                  <a:pt x="71" y="299"/>
                  <a:pt x="66" y="319"/>
                  <a:pt x="57" y="335"/>
                </a:cubicBezTo>
                <a:cubicBezTo>
                  <a:pt x="41" y="362"/>
                  <a:pt x="22" y="382"/>
                  <a:pt x="12" y="413"/>
                </a:cubicBezTo>
                <a:cubicBezTo>
                  <a:pt x="10" y="430"/>
                  <a:pt x="0" y="460"/>
                  <a:pt x="21" y="467"/>
                </a:cubicBezTo>
                <a:cubicBezTo>
                  <a:pt x="63" y="464"/>
                  <a:pt x="70" y="455"/>
                  <a:pt x="105" y="443"/>
                </a:cubicBezTo>
                <a:cubicBezTo>
                  <a:pt x="117" y="463"/>
                  <a:pt x="114" y="482"/>
                  <a:pt x="123" y="503"/>
                </a:cubicBezTo>
                <a:cubicBezTo>
                  <a:pt x="130" y="519"/>
                  <a:pt x="136" y="528"/>
                  <a:pt x="144" y="542"/>
                </a:cubicBezTo>
                <a:cubicBezTo>
                  <a:pt x="146" y="566"/>
                  <a:pt x="140" y="583"/>
                  <a:pt x="162" y="590"/>
                </a:cubicBezTo>
                <a:cubicBezTo>
                  <a:pt x="178" y="587"/>
                  <a:pt x="189" y="589"/>
                  <a:pt x="198" y="575"/>
                </a:cubicBezTo>
                <a:cubicBezTo>
                  <a:pt x="223" y="593"/>
                  <a:pt x="210" y="623"/>
                  <a:pt x="231" y="638"/>
                </a:cubicBezTo>
                <a:cubicBezTo>
                  <a:pt x="237" y="642"/>
                  <a:pt x="246" y="640"/>
                  <a:pt x="252" y="644"/>
                </a:cubicBezTo>
                <a:cubicBezTo>
                  <a:pt x="258" y="648"/>
                  <a:pt x="270" y="656"/>
                  <a:pt x="270" y="656"/>
                </a:cubicBezTo>
                <a:cubicBezTo>
                  <a:pt x="278" y="668"/>
                  <a:pt x="283" y="671"/>
                  <a:pt x="297" y="674"/>
                </a:cubicBezTo>
                <a:cubicBezTo>
                  <a:pt x="304" y="672"/>
                  <a:pt x="312" y="672"/>
                  <a:pt x="318" y="668"/>
                </a:cubicBezTo>
                <a:cubicBezTo>
                  <a:pt x="324" y="664"/>
                  <a:pt x="330" y="650"/>
                  <a:pt x="330" y="650"/>
                </a:cubicBezTo>
                <a:cubicBezTo>
                  <a:pt x="329" y="627"/>
                  <a:pt x="329" y="604"/>
                  <a:pt x="327" y="581"/>
                </a:cubicBezTo>
                <a:cubicBezTo>
                  <a:pt x="323" y="544"/>
                  <a:pt x="274" y="551"/>
                  <a:pt x="246" y="542"/>
                </a:cubicBezTo>
                <a:cubicBezTo>
                  <a:pt x="234" y="530"/>
                  <a:pt x="234" y="522"/>
                  <a:pt x="225" y="509"/>
                </a:cubicBezTo>
                <a:cubicBezTo>
                  <a:pt x="243" y="483"/>
                  <a:pt x="255" y="405"/>
                  <a:pt x="285" y="395"/>
                </a:cubicBezTo>
                <a:cubicBezTo>
                  <a:pt x="291" y="378"/>
                  <a:pt x="304" y="368"/>
                  <a:pt x="318" y="359"/>
                </a:cubicBezTo>
                <a:cubicBezTo>
                  <a:pt x="330" y="342"/>
                  <a:pt x="345" y="326"/>
                  <a:pt x="363" y="314"/>
                </a:cubicBezTo>
                <a:cubicBezTo>
                  <a:pt x="370" y="304"/>
                  <a:pt x="385" y="290"/>
                  <a:pt x="396" y="284"/>
                </a:cubicBezTo>
                <a:cubicBezTo>
                  <a:pt x="404" y="279"/>
                  <a:pt x="423" y="275"/>
                  <a:pt x="423" y="275"/>
                </a:cubicBezTo>
                <a:cubicBezTo>
                  <a:pt x="434" y="292"/>
                  <a:pt x="445" y="288"/>
                  <a:pt x="462" y="296"/>
                </a:cubicBezTo>
                <a:cubicBezTo>
                  <a:pt x="481" y="306"/>
                  <a:pt x="504" y="316"/>
                  <a:pt x="525" y="323"/>
                </a:cubicBezTo>
                <a:cubicBezTo>
                  <a:pt x="532" y="343"/>
                  <a:pt x="522" y="355"/>
                  <a:pt x="537" y="374"/>
                </a:cubicBezTo>
                <a:cubicBezTo>
                  <a:pt x="556" y="373"/>
                  <a:pt x="575" y="375"/>
                  <a:pt x="594" y="371"/>
                </a:cubicBezTo>
                <a:cubicBezTo>
                  <a:pt x="616" y="367"/>
                  <a:pt x="605" y="358"/>
                  <a:pt x="621" y="353"/>
                </a:cubicBezTo>
                <a:cubicBezTo>
                  <a:pt x="627" y="351"/>
                  <a:pt x="639" y="347"/>
                  <a:pt x="639" y="347"/>
                </a:cubicBezTo>
                <a:cubicBezTo>
                  <a:pt x="652" y="334"/>
                  <a:pt x="646" y="322"/>
                  <a:pt x="636" y="308"/>
                </a:cubicBezTo>
                <a:cubicBezTo>
                  <a:pt x="638" y="298"/>
                  <a:pt x="631" y="260"/>
                  <a:pt x="639" y="284"/>
                </a:cubicBezTo>
                <a:close/>
              </a:path>
            </a:pathLst>
          </a:custGeom>
          <a:solidFill>
            <a:srgbClr val="FF0000">
              <a:alpha val="39999"/>
            </a:srgbClr>
          </a:solidFill>
          <a:ln w="28575" cap="flat" cmpd="sng">
            <a:solidFill>
              <a:srgbClr val="FF0000"/>
            </a:solidFill>
            <a:prstDash val="solid"/>
            <a:round/>
            <a:headEnd/>
            <a:tailEnd/>
          </a:ln>
          <a:effectLst/>
        </p:spPr>
        <p:txBody>
          <a:bodyPr anchor="ctr"/>
          <a:lstStyle/>
          <a:p>
            <a:pPr>
              <a:defRPr/>
            </a:pPr>
            <a:endParaRPr lang="it-IT">
              <a:latin typeface="Calibri" pitchFamily="34" charset="0"/>
            </a:endParaRPr>
          </a:p>
        </p:txBody>
      </p:sp>
      <p:sp>
        <p:nvSpPr>
          <p:cNvPr id="961557" name="Freeform 21"/>
          <p:cNvSpPr>
            <a:spLocks/>
          </p:cNvSpPr>
          <p:nvPr/>
        </p:nvSpPr>
        <p:spPr bwMode="auto">
          <a:xfrm>
            <a:off x="4738688" y="3729038"/>
            <a:ext cx="1420812" cy="1233487"/>
          </a:xfrm>
          <a:custGeom>
            <a:avLst/>
            <a:gdLst/>
            <a:ahLst/>
            <a:cxnLst>
              <a:cxn ang="0">
                <a:pos x="396" y="36"/>
              </a:cxn>
              <a:cxn ang="0">
                <a:pos x="345" y="0"/>
              </a:cxn>
              <a:cxn ang="0">
                <a:pos x="267" y="18"/>
              </a:cxn>
              <a:cxn ang="0">
                <a:pos x="231" y="99"/>
              </a:cxn>
              <a:cxn ang="0">
                <a:pos x="63" y="201"/>
              </a:cxn>
              <a:cxn ang="0">
                <a:pos x="12" y="237"/>
              </a:cxn>
              <a:cxn ang="0">
                <a:pos x="3" y="291"/>
              </a:cxn>
              <a:cxn ang="0">
                <a:pos x="51" y="366"/>
              </a:cxn>
              <a:cxn ang="0">
                <a:pos x="75" y="408"/>
              </a:cxn>
              <a:cxn ang="0">
                <a:pos x="129" y="429"/>
              </a:cxn>
              <a:cxn ang="0">
                <a:pos x="180" y="468"/>
              </a:cxn>
              <a:cxn ang="0">
                <a:pos x="207" y="534"/>
              </a:cxn>
              <a:cxn ang="0">
                <a:pos x="234" y="576"/>
              </a:cxn>
              <a:cxn ang="0">
                <a:pos x="372" y="612"/>
              </a:cxn>
              <a:cxn ang="0">
                <a:pos x="405" y="654"/>
              </a:cxn>
              <a:cxn ang="0">
                <a:pos x="435" y="678"/>
              </a:cxn>
              <a:cxn ang="0">
                <a:pos x="594" y="747"/>
              </a:cxn>
              <a:cxn ang="0">
                <a:pos x="660" y="777"/>
              </a:cxn>
              <a:cxn ang="0">
                <a:pos x="756" y="693"/>
              </a:cxn>
              <a:cxn ang="0">
                <a:pos x="828" y="648"/>
              </a:cxn>
              <a:cxn ang="0">
                <a:pos x="882" y="606"/>
              </a:cxn>
              <a:cxn ang="0">
                <a:pos x="882" y="558"/>
              </a:cxn>
              <a:cxn ang="0">
                <a:pos x="819" y="558"/>
              </a:cxn>
              <a:cxn ang="0">
                <a:pos x="723" y="540"/>
              </a:cxn>
              <a:cxn ang="0">
                <a:pos x="675" y="471"/>
              </a:cxn>
              <a:cxn ang="0">
                <a:pos x="660" y="435"/>
              </a:cxn>
              <a:cxn ang="0">
                <a:pos x="576" y="384"/>
              </a:cxn>
              <a:cxn ang="0">
                <a:pos x="540" y="351"/>
              </a:cxn>
              <a:cxn ang="0">
                <a:pos x="468" y="234"/>
              </a:cxn>
              <a:cxn ang="0">
                <a:pos x="423" y="192"/>
              </a:cxn>
              <a:cxn ang="0">
                <a:pos x="429" y="147"/>
              </a:cxn>
              <a:cxn ang="0">
                <a:pos x="447" y="78"/>
              </a:cxn>
            </a:cxnLst>
            <a:rect l="0" t="0" r="r" b="b"/>
            <a:pathLst>
              <a:path w="895" h="777">
                <a:moveTo>
                  <a:pt x="447" y="78"/>
                </a:moveTo>
                <a:cubicBezTo>
                  <a:pt x="457" y="30"/>
                  <a:pt x="447" y="40"/>
                  <a:pt x="396" y="36"/>
                </a:cubicBezTo>
                <a:cubicBezTo>
                  <a:pt x="383" y="23"/>
                  <a:pt x="388" y="31"/>
                  <a:pt x="381" y="9"/>
                </a:cubicBezTo>
                <a:cubicBezTo>
                  <a:pt x="380" y="6"/>
                  <a:pt x="347" y="0"/>
                  <a:pt x="345" y="0"/>
                </a:cubicBezTo>
                <a:cubicBezTo>
                  <a:pt x="329" y="1"/>
                  <a:pt x="313" y="0"/>
                  <a:pt x="297" y="3"/>
                </a:cubicBezTo>
                <a:cubicBezTo>
                  <a:pt x="290" y="4"/>
                  <a:pt x="274" y="15"/>
                  <a:pt x="267" y="18"/>
                </a:cubicBezTo>
                <a:cubicBezTo>
                  <a:pt x="255" y="23"/>
                  <a:pt x="241" y="25"/>
                  <a:pt x="228" y="27"/>
                </a:cubicBezTo>
                <a:cubicBezTo>
                  <a:pt x="224" y="54"/>
                  <a:pt x="222" y="72"/>
                  <a:pt x="231" y="99"/>
                </a:cubicBezTo>
                <a:cubicBezTo>
                  <a:pt x="224" y="131"/>
                  <a:pt x="206" y="165"/>
                  <a:pt x="171" y="174"/>
                </a:cubicBezTo>
                <a:cubicBezTo>
                  <a:pt x="129" y="198"/>
                  <a:pt x="114" y="198"/>
                  <a:pt x="63" y="201"/>
                </a:cubicBezTo>
                <a:cubicBezTo>
                  <a:pt x="53" y="204"/>
                  <a:pt x="46" y="210"/>
                  <a:pt x="36" y="213"/>
                </a:cubicBezTo>
                <a:cubicBezTo>
                  <a:pt x="29" y="223"/>
                  <a:pt x="20" y="227"/>
                  <a:pt x="12" y="237"/>
                </a:cubicBezTo>
                <a:cubicBezTo>
                  <a:pt x="8" y="243"/>
                  <a:pt x="0" y="255"/>
                  <a:pt x="0" y="255"/>
                </a:cubicBezTo>
                <a:cubicBezTo>
                  <a:pt x="1" y="267"/>
                  <a:pt x="0" y="279"/>
                  <a:pt x="3" y="291"/>
                </a:cubicBezTo>
                <a:cubicBezTo>
                  <a:pt x="7" y="307"/>
                  <a:pt x="24" y="313"/>
                  <a:pt x="30" y="327"/>
                </a:cubicBezTo>
                <a:cubicBezTo>
                  <a:pt x="37" y="344"/>
                  <a:pt x="38" y="353"/>
                  <a:pt x="51" y="366"/>
                </a:cubicBezTo>
                <a:cubicBezTo>
                  <a:pt x="53" y="371"/>
                  <a:pt x="54" y="376"/>
                  <a:pt x="57" y="381"/>
                </a:cubicBezTo>
                <a:cubicBezTo>
                  <a:pt x="62" y="390"/>
                  <a:pt x="72" y="398"/>
                  <a:pt x="75" y="408"/>
                </a:cubicBezTo>
                <a:cubicBezTo>
                  <a:pt x="77" y="414"/>
                  <a:pt x="75" y="426"/>
                  <a:pt x="81" y="426"/>
                </a:cubicBezTo>
                <a:cubicBezTo>
                  <a:pt x="97" y="427"/>
                  <a:pt x="113" y="428"/>
                  <a:pt x="129" y="429"/>
                </a:cubicBezTo>
                <a:cubicBezTo>
                  <a:pt x="144" y="434"/>
                  <a:pt x="137" y="441"/>
                  <a:pt x="147" y="453"/>
                </a:cubicBezTo>
                <a:cubicBezTo>
                  <a:pt x="154" y="461"/>
                  <a:pt x="171" y="463"/>
                  <a:pt x="180" y="468"/>
                </a:cubicBezTo>
                <a:cubicBezTo>
                  <a:pt x="185" y="478"/>
                  <a:pt x="198" y="498"/>
                  <a:pt x="198" y="498"/>
                </a:cubicBezTo>
                <a:cubicBezTo>
                  <a:pt x="201" y="508"/>
                  <a:pt x="203" y="525"/>
                  <a:pt x="207" y="534"/>
                </a:cubicBezTo>
                <a:cubicBezTo>
                  <a:pt x="210" y="541"/>
                  <a:pt x="219" y="552"/>
                  <a:pt x="219" y="552"/>
                </a:cubicBezTo>
                <a:cubicBezTo>
                  <a:pt x="222" y="565"/>
                  <a:pt x="221" y="572"/>
                  <a:pt x="234" y="576"/>
                </a:cubicBezTo>
                <a:cubicBezTo>
                  <a:pt x="259" y="568"/>
                  <a:pt x="306" y="581"/>
                  <a:pt x="333" y="588"/>
                </a:cubicBezTo>
                <a:cubicBezTo>
                  <a:pt x="344" y="599"/>
                  <a:pt x="358" y="605"/>
                  <a:pt x="372" y="612"/>
                </a:cubicBezTo>
                <a:cubicBezTo>
                  <a:pt x="376" y="624"/>
                  <a:pt x="380" y="629"/>
                  <a:pt x="390" y="636"/>
                </a:cubicBezTo>
                <a:cubicBezTo>
                  <a:pt x="396" y="662"/>
                  <a:pt x="387" y="636"/>
                  <a:pt x="405" y="654"/>
                </a:cubicBezTo>
                <a:cubicBezTo>
                  <a:pt x="421" y="670"/>
                  <a:pt x="391" y="657"/>
                  <a:pt x="417" y="672"/>
                </a:cubicBezTo>
                <a:cubicBezTo>
                  <a:pt x="423" y="675"/>
                  <a:pt x="435" y="678"/>
                  <a:pt x="435" y="678"/>
                </a:cubicBezTo>
                <a:cubicBezTo>
                  <a:pt x="446" y="689"/>
                  <a:pt x="467" y="698"/>
                  <a:pt x="483" y="702"/>
                </a:cubicBezTo>
                <a:cubicBezTo>
                  <a:pt x="516" y="724"/>
                  <a:pt x="555" y="737"/>
                  <a:pt x="594" y="747"/>
                </a:cubicBezTo>
                <a:cubicBezTo>
                  <a:pt x="606" y="759"/>
                  <a:pt x="617" y="760"/>
                  <a:pt x="633" y="765"/>
                </a:cubicBezTo>
                <a:cubicBezTo>
                  <a:pt x="642" y="768"/>
                  <a:pt x="660" y="777"/>
                  <a:pt x="660" y="777"/>
                </a:cubicBezTo>
                <a:cubicBezTo>
                  <a:pt x="726" y="771"/>
                  <a:pt x="716" y="776"/>
                  <a:pt x="756" y="750"/>
                </a:cubicBezTo>
                <a:cubicBezTo>
                  <a:pt x="748" y="737"/>
                  <a:pt x="751" y="704"/>
                  <a:pt x="756" y="693"/>
                </a:cubicBezTo>
                <a:cubicBezTo>
                  <a:pt x="759" y="686"/>
                  <a:pt x="768" y="685"/>
                  <a:pt x="774" y="681"/>
                </a:cubicBezTo>
                <a:cubicBezTo>
                  <a:pt x="793" y="669"/>
                  <a:pt x="805" y="653"/>
                  <a:pt x="828" y="648"/>
                </a:cubicBezTo>
                <a:cubicBezTo>
                  <a:pt x="839" y="641"/>
                  <a:pt x="852" y="628"/>
                  <a:pt x="864" y="624"/>
                </a:cubicBezTo>
                <a:cubicBezTo>
                  <a:pt x="870" y="618"/>
                  <a:pt x="876" y="612"/>
                  <a:pt x="882" y="606"/>
                </a:cubicBezTo>
                <a:cubicBezTo>
                  <a:pt x="885" y="603"/>
                  <a:pt x="891" y="597"/>
                  <a:pt x="891" y="597"/>
                </a:cubicBezTo>
                <a:cubicBezTo>
                  <a:pt x="895" y="586"/>
                  <a:pt x="892" y="566"/>
                  <a:pt x="882" y="558"/>
                </a:cubicBezTo>
                <a:cubicBezTo>
                  <a:pt x="874" y="552"/>
                  <a:pt x="855" y="549"/>
                  <a:pt x="855" y="549"/>
                </a:cubicBezTo>
                <a:cubicBezTo>
                  <a:pt x="831" y="553"/>
                  <a:pt x="843" y="550"/>
                  <a:pt x="819" y="558"/>
                </a:cubicBezTo>
                <a:cubicBezTo>
                  <a:pt x="813" y="560"/>
                  <a:pt x="801" y="564"/>
                  <a:pt x="801" y="564"/>
                </a:cubicBezTo>
                <a:cubicBezTo>
                  <a:pt x="771" y="558"/>
                  <a:pt x="754" y="543"/>
                  <a:pt x="723" y="540"/>
                </a:cubicBezTo>
                <a:cubicBezTo>
                  <a:pt x="708" y="530"/>
                  <a:pt x="710" y="516"/>
                  <a:pt x="696" y="507"/>
                </a:cubicBezTo>
                <a:cubicBezTo>
                  <a:pt x="691" y="491"/>
                  <a:pt x="689" y="480"/>
                  <a:pt x="675" y="471"/>
                </a:cubicBezTo>
                <a:cubicBezTo>
                  <a:pt x="665" y="457"/>
                  <a:pt x="670" y="465"/>
                  <a:pt x="663" y="444"/>
                </a:cubicBezTo>
                <a:cubicBezTo>
                  <a:pt x="662" y="441"/>
                  <a:pt x="660" y="435"/>
                  <a:pt x="660" y="435"/>
                </a:cubicBezTo>
                <a:cubicBezTo>
                  <a:pt x="657" y="394"/>
                  <a:pt x="664" y="398"/>
                  <a:pt x="636" y="384"/>
                </a:cubicBezTo>
                <a:cubicBezTo>
                  <a:pt x="608" y="387"/>
                  <a:pt x="604" y="389"/>
                  <a:pt x="576" y="384"/>
                </a:cubicBezTo>
                <a:cubicBezTo>
                  <a:pt x="570" y="383"/>
                  <a:pt x="558" y="378"/>
                  <a:pt x="558" y="378"/>
                </a:cubicBezTo>
                <a:cubicBezTo>
                  <a:pt x="552" y="369"/>
                  <a:pt x="546" y="360"/>
                  <a:pt x="540" y="351"/>
                </a:cubicBezTo>
                <a:cubicBezTo>
                  <a:pt x="538" y="348"/>
                  <a:pt x="534" y="342"/>
                  <a:pt x="534" y="342"/>
                </a:cubicBezTo>
                <a:cubicBezTo>
                  <a:pt x="525" y="306"/>
                  <a:pt x="509" y="244"/>
                  <a:pt x="468" y="234"/>
                </a:cubicBezTo>
                <a:cubicBezTo>
                  <a:pt x="462" y="230"/>
                  <a:pt x="455" y="230"/>
                  <a:pt x="450" y="225"/>
                </a:cubicBezTo>
                <a:cubicBezTo>
                  <a:pt x="438" y="213"/>
                  <a:pt x="437" y="201"/>
                  <a:pt x="423" y="192"/>
                </a:cubicBezTo>
                <a:cubicBezTo>
                  <a:pt x="416" y="172"/>
                  <a:pt x="421" y="194"/>
                  <a:pt x="426" y="174"/>
                </a:cubicBezTo>
                <a:cubicBezTo>
                  <a:pt x="428" y="165"/>
                  <a:pt x="427" y="156"/>
                  <a:pt x="429" y="147"/>
                </a:cubicBezTo>
                <a:cubicBezTo>
                  <a:pt x="431" y="136"/>
                  <a:pt x="440" y="128"/>
                  <a:pt x="444" y="117"/>
                </a:cubicBezTo>
                <a:cubicBezTo>
                  <a:pt x="447" y="82"/>
                  <a:pt x="447" y="95"/>
                  <a:pt x="447" y="78"/>
                </a:cubicBezTo>
                <a:close/>
              </a:path>
            </a:pathLst>
          </a:custGeom>
          <a:noFill/>
          <a:ln w="28575" cap="flat" cmpd="sng">
            <a:solidFill>
              <a:srgbClr val="00CCFF"/>
            </a:solidFill>
            <a:prstDash val="solid"/>
            <a:round/>
            <a:headEnd/>
            <a:tailEnd/>
          </a:ln>
          <a:effectLst/>
        </p:spPr>
        <p:txBody>
          <a:bodyPr anchor="ctr"/>
          <a:lstStyle/>
          <a:p>
            <a:pPr>
              <a:defRPr/>
            </a:pPr>
            <a:endParaRPr lang="it-IT">
              <a:latin typeface="Calibri" pitchFamily="34" charset="0"/>
            </a:endParaRPr>
          </a:p>
        </p:txBody>
      </p:sp>
      <p:sp>
        <p:nvSpPr>
          <p:cNvPr id="961555" name="Freeform 19"/>
          <p:cNvSpPr>
            <a:spLocks/>
          </p:cNvSpPr>
          <p:nvPr/>
        </p:nvSpPr>
        <p:spPr bwMode="auto">
          <a:xfrm>
            <a:off x="5405438" y="3738563"/>
            <a:ext cx="881062" cy="623887"/>
          </a:xfrm>
          <a:custGeom>
            <a:avLst/>
            <a:gdLst/>
            <a:ahLst/>
            <a:cxnLst>
              <a:cxn ang="0">
                <a:pos x="300" y="360"/>
              </a:cxn>
              <a:cxn ang="0">
                <a:pos x="384" y="351"/>
              </a:cxn>
              <a:cxn ang="0">
                <a:pos x="435" y="321"/>
              </a:cxn>
              <a:cxn ang="0">
                <a:pos x="495" y="297"/>
              </a:cxn>
              <a:cxn ang="0">
                <a:pos x="543" y="240"/>
              </a:cxn>
              <a:cxn ang="0">
                <a:pos x="555" y="210"/>
              </a:cxn>
              <a:cxn ang="0">
                <a:pos x="498" y="165"/>
              </a:cxn>
              <a:cxn ang="0">
                <a:pos x="513" y="138"/>
              </a:cxn>
              <a:cxn ang="0">
                <a:pos x="510" y="105"/>
              </a:cxn>
              <a:cxn ang="0">
                <a:pos x="522" y="78"/>
              </a:cxn>
              <a:cxn ang="0">
                <a:pos x="507" y="27"/>
              </a:cxn>
              <a:cxn ang="0">
                <a:pos x="462" y="18"/>
              </a:cxn>
              <a:cxn ang="0">
                <a:pos x="411" y="0"/>
              </a:cxn>
              <a:cxn ang="0">
                <a:pos x="354" y="15"/>
              </a:cxn>
              <a:cxn ang="0">
                <a:pos x="321" y="6"/>
              </a:cxn>
              <a:cxn ang="0">
                <a:pos x="198" y="9"/>
              </a:cxn>
              <a:cxn ang="0">
                <a:pos x="171" y="24"/>
              </a:cxn>
              <a:cxn ang="0">
                <a:pos x="57" y="63"/>
              </a:cxn>
              <a:cxn ang="0">
                <a:pos x="24" y="102"/>
              </a:cxn>
              <a:cxn ang="0">
                <a:pos x="0" y="168"/>
              </a:cxn>
              <a:cxn ang="0">
                <a:pos x="36" y="219"/>
              </a:cxn>
              <a:cxn ang="0">
                <a:pos x="90" y="261"/>
              </a:cxn>
              <a:cxn ang="0">
                <a:pos x="108" y="288"/>
              </a:cxn>
              <a:cxn ang="0">
                <a:pos x="123" y="339"/>
              </a:cxn>
              <a:cxn ang="0">
                <a:pos x="132" y="369"/>
              </a:cxn>
              <a:cxn ang="0">
                <a:pos x="243" y="393"/>
              </a:cxn>
              <a:cxn ang="0">
                <a:pos x="273" y="387"/>
              </a:cxn>
              <a:cxn ang="0">
                <a:pos x="306" y="357"/>
              </a:cxn>
              <a:cxn ang="0">
                <a:pos x="300" y="360"/>
              </a:cxn>
            </a:cxnLst>
            <a:rect l="0" t="0" r="r" b="b"/>
            <a:pathLst>
              <a:path w="555" h="393">
                <a:moveTo>
                  <a:pt x="300" y="360"/>
                </a:moveTo>
                <a:cubicBezTo>
                  <a:pt x="360" y="353"/>
                  <a:pt x="332" y="355"/>
                  <a:pt x="384" y="351"/>
                </a:cubicBezTo>
                <a:cubicBezTo>
                  <a:pt x="403" y="343"/>
                  <a:pt x="416" y="327"/>
                  <a:pt x="435" y="321"/>
                </a:cubicBezTo>
                <a:cubicBezTo>
                  <a:pt x="461" y="330"/>
                  <a:pt x="478" y="314"/>
                  <a:pt x="495" y="297"/>
                </a:cubicBezTo>
                <a:cubicBezTo>
                  <a:pt x="507" y="262"/>
                  <a:pt x="514" y="260"/>
                  <a:pt x="543" y="240"/>
                </a:cubicBezTo>
                <a:cubicBezTo>
                  <a:pt x="546" y="228"/>
                  <a:pt x="548" y="220"/>
                  <a:pt x="555" y="210"/>
                </a:cubicBezTo>
                <a:cubicBezTo>
                  <a:pt x="549" y="185"/>
                  <a:pt x="522" y="171"/>
                  <a:pt x="498" y="165"/>
                </a:cubicBezTo>
                <a:cubicBezTo>
                  <a:pt x="501" y="155"/>
                  <a:pt x="513" y="138"/>
                  <a:pt x="513" y="138"/>
                </a:cubicBezTo>
                <a:cubicBezTo>
                  <a:pt x="512" y="127"/>
                  <a:pt x="509" y="116"/>
                  <a:pt x="510" y="105"/>
                </a:cubicBezTo>
                <a:cubicBezTo>
                  <a:pt x="511" y="95"/>
                  <a:pt x="522" y="78"/>
                  <a:pt x="522" y="78"/>
                </a:cubicBezTo>
                <a:cubicBezTo>
                  <a:pt x="520" y="69"/>
                  <a:pt x="518" y="36"/>
                  <a:pt x="507" y="27"/>
                </a:cubicBezTo>
                <a:cubicBezTo>
                  <a:pt x="495" y="17"/>
                  <a:pt x="477" y="23"/>
                  <a:pt x="462" y="18"/>
                </a:cubicBezTo>
                <a:cubicBezTo>
                  <a:pt x="445" y="12"/>
                  <a:pt x="428" y="6"/>
                  <a:pt x="411" y="0"/>
                </a:cubicBezTo>
                <a:cubicBezTo>
                  <a:pt x="392" y="4"/>
                  <a:pt x="373" y="10"/>
                  <a:pt x="354" y="15"/>
                </a:cubicBezTo>
                <a:cubicBezTo>
                  <a:pt x="343" y="13"/>
                  <a:pt x="321" y="6"/>
                  <a:pt x="321" y="6"/>
                </a:cubicBezTo>
                <a:cubicBezTo>
                  <a:pt x="280" y="7"/>
                  <a:pt x="239" y="7"/>
                  <a:pt x="198" y="9"/>
                </a:cubicBezTo>
                <a:cubicBezTo>
                  <a:pt x="188" y="9"/>
                  <a:pt x="171" y="24"/>
                  <a:pt x="171" y="24"/>
                </a:cubicBezTo>
                <a:cubicBezTo>
                  <a:pt x="150" y="56"/>
                  <a:pt x="92" y="56"/>
                  <a:pt x="57" y="63"/>
                </a:cubicBezTo>
                <a:cubicBezTo>
                  <a:pt x="37" y="76"/>
                  <a:pt x="32" y="77"/>
                  <a:pt x="24" y="102"/>
                </a:cubicBezTo>
                <a:cubicBezTo>
                  <a:pt x="21" y="138"/>
                  <a:pt x="19" y="140"/>
                  <a:pt x="0" y="168"/>
                </a:cubicBezTo>
                <a:cubicBezTo>
                  <a:pt x="4" y="205"/>
                  <a:pt x="3" y="208"/>
                  <a:pt x="36" y="219"/>
                </a:cubicBezTo>
                <a:cubicBezTo>
                  <a:pt x="53" y="236"/>
                  <a:pt x="71" y="248"/>
                  <a:pt x="90" y="261"/>
                </a:cubicBezTo>
                <a:cubicBezTo>
                  <a:pt x="94" y="273"/>
                  <a:pt x="99" y="279"/>
                  <a:pt x="108" y="288"/>
                </a:cubicBezTo>
                <a:cubicBezTo>
                  <a:pt x="114" y="305"/>
                  <a:pt x="117" y="322"/>
                  <a:pt x="123" y="339"/>
                </a:cubicBezTo>
                <a:cubicBezTo>
                  <a:pt x="124" y="345"/>
                  <a:pt x="123" y="364"/>
                  <a:pt x="132" y="369"/>
                </a:cubicBezTo>
                <a:cubicBezTo>
                  <a:pt x="163" y="389"/>
                  <a:pt x="208" y="381"/>
                  <a:pt x="243" y="393"/>
                </a:cubicBezTo>
                <a:cubicBezTo>
                  <a:pt x="253" y="392"/>
                  <a:pt x="265" y="393"/>
                  <a:pt x="273" y="387"/>
                </a:cubicBezTo>
                <a:cubicBezTo>
                  <a:pt x="278" y="383"/>
                  <a:pt x="296" y="357"/>
                  <a:pt x="306" y="357"/>
                </a:cubicBezTo>
                <a:cubicBezTo>
                  <a:pt x="308" y="357"/>
                  <a:pt x="302" y="359"/>
                  <a:pt x="300" y="360"/>
                </a:cubicBezTo>
                <a:close/>
              </a:path>
            </a:pathLst>
          </a:custGeom>
          <a:noFill/>
          <a:ln w="28575" cap="flat" cmpd="sng">
            <a:solidFill>
              <a:schemeClr val="tx1"/>
            </a:solidFill>
            <a:prstDash val="solid"/>
            <a:round/>
            <a:headEnd/>
            <a:tailEnd/>
          </a:ln>
          <a:effectLst/>
        </p:spPr>
        <p:txBody>
          <a:bodyPr anchor="ctr"/>
          <a:lstStyle/>
          <a:p>
            <a:pPr>
              <a:defRPr/>
            </a:pPr>
            <a:endParaRPr lang="it-IT">
              <a:latin typeface="Calibri" pitchFamily="34" charset="0"/>
            </a:endParaRPr>
          </a:p>
        </p:txBody>
      </p:sp>
      <p:sp>
        <p:nvSpPr>
          <p:cNvPr id="961556" name="Freeform 20"/>
          <p:cNvSpPr>
            <a:spLocks/>
          </p:cNvSpPr>
          <p:nvPr/>
        </p:nvSpPr>
        <p:spPr bwMode="auto">
          <a:xfrm>
            <a:off x="5772150" y="3500438"/>
            <a:ext cx="1193800" cy="735012"/>
          </a:xfrm>
          <a:custGeom>
            <a:avLst/>
            <a:gdLst/>
            <a:ahLst/>
            <a:cxnLst>
              <a:cxn ang="0">
                <a:pos x="339" y="357"/>
              </a:cxn>
              <a:cxn ang="0">
                <a:pos x="351" y="354"/>
              </a:cxn>
              <a:cxn ang="0">
                <a:pos x="345" y="336"/>
              </a:cxn>
              <a:cxn ang="0">
                <a:pos x="372" y="321"/>
              </a:cxn>
              <a:cxn ang="0">
                <a:pos x="405" y="330"/>
              </a:cxn>
              <a:cxn ang="0">
                <a:pos x="411" y="363"/>
              </a:cxn>
              <a:cxn ang="0">
                <a:pos x="441" y="381"/>
              </a:cxn>
              <a:cxn ang="0">
                <a:pos x="486" y="405"/>
              </a:cxn>
              <a:cxn ang="0">
                <a:pos x="519" y="444"/>
              </a:cxn>
              <a:cxn ang="0">
                <a:pos x="612" y="429"/>
              </a:cxn>
              <a:cxn ang="0">
                <a:pos x="696" y="417"/>
              </a:cxn>
              <a:cxn ang="0">
                <a:pos x="717" y="369"/>
              </a:cxn>
              <a:cxn ang="0">
                <a:pos x="738" y="321"/>
              </a:cxn>
              <a:cxn ang="0">
                <a:pos x="720" y="219"/>
              </a:cxn>
              <a:cxn ang="0">
                <a:pos x="642" y="228"/>
              </a:cxn>
              <a:cxn ang="0">
                <a:pos x="522" y="219"/>
              </a:cxn>
              <a:cxn ang="0">
                <a:pos x="489" y="204"/>
              </a:cxn>
              <a:cxn ang="0">
                <a:pos x="510" y="171"/>
              </a:cxn>
              <a:cxn ang="0">
                <a:pos x="549" y="96"/>
              </a:cxn>
              <a:cxn ang="0">
                <a:pos x="564" y="57"/>
              </a:cxn>
              <a:cxn ang="0">
                <a:pos x="501" y="27"/>
              </a:cxn>
              <a:cxn ang="0">
                <a:pos x="426" y="21"/>
              </a:cxn>
              <a:cxn ang="0">
                <a:pos x="351" y="36"/>
              </a:cxn>
              <a:cxn ang="0">
                <a:pos x="264" y="60"/>
              </a:cxn>
              <a:cxn ang="0">
                <a:pos x="183" y="39"/>
              </a:cxn>
              <a:cxn ang="0">
                <a:pos x="150" y="15"/>
              </a:cxn>
              <a:cxn ang="0">
                <a:pos x="87" y="6"/>
              </a:cxn>
              <a:cxn ang="0">
                <a:pos x="0" y="9"/>
              </a:cxn>
              <a:cxn ang="0">
                <a:pos x="45" y="48"/>
              </a:cxn>
              <a:cxn ang="0">
                <a:pos x="75" y="123"/>
              </a:cxn>
              <a:cxn ang="0">
                <a:pos x="90" y="162"/>
              </a:cxn>
            </a:cxnLst>
            <a:rect l="0" t="0" r="r" b="b"/>
            <a:pathLst>
              <a:path w="752" h="463">
                <a:moveTo>
                  <a:pt x="339" y="357"/>
                </a:moveTo>
                <a:cubicBezTo>
                  <a:pt x="343" y="356"/>
                  <a:pt x="350" y="358"/>
                  <a:pt x="351" y="354"/>
                </a:cubicBezTo>
                <a:cubicBezTo>
                  <a:pt x="353" y="348"/>
                  <a:pt x="345" y="336"/>
                  <a:pt x="345" y="336"/>
                </a:cubicBezTo>
                <a:cubicBezTo>
                  <a:pt x="352" y="329"/>
                  <a:pt x="372" y="321"/>
                  <a:pt x="372" y="321"/>
                </a:cubicBezTo>
                <a:cubicBezTo>
                  <a:pt x="395" y="329"/>
                  <a:pt x="384" y="326"/>
                  <a:pt x="405" y="330"/>
                </a:cubicBezTo>
                <a:cubicBezTo>
                  <a:pt x="413" y="342"/>
                  <a:pt x="415" y="348"/>
                  <a:pt x="411" y="363"/>
                </a:cubicBezTo>
                <a:cubicBezTo>
                  <a:pt x="421" y="373"/>
                  <a:pt x="427" y="377"/>
                  <a:pt x="441" y="381"/>
                </a:cubicBezTo>
                <a:cubicBezTo>
                  <a:pt x="455" y="390"/>
                  <a:pt x="470" y="400"/>
                  <a:pt x="486" y="405"/>
                </a:cubicBezTo>
                <a:cubicBezTo>
                  <a:pt x="491" y="428"/>
                  <a:pt x="495" y="439"/>
                  <a:pt x="519" y="444"/>
                </a:cubicBezTo>
                <a:cubicBezTo>
                  <a:pt x="548" y="463"/>
                  <a:pt x="583" y="436"/>
                  <a:pt x="612" y="429"/>
                </a:cubicBezTo>
                <a:cubicBezTo>
                  <a:pt x="640" y="438"/>
                  <a:pt x="678" y="443"/>
                  <a:pt x="696" y="417"/>
                </a:cubicBezTo>
                <a:cubicBezTo>
                  <a:pt x="700" y="401"/>
                  <a:pt x="707" y="383"/>
                  <a:pt x="717" y="369"/>
                </a:cubicBezTo>
                <a:cubicBezTo>
                  <a:pt x="720" y="349"/>
                  <a:pt x="732" y="340"/>
                  <a:pt x="738" y="321"/>
                </a:cubicBezTo>
                <a:cubicBezTo>
                  <a:pt x="742" y="287"/>
                  <a:pt x="752" y="241"/>
                  <a:pt x="720" y="219"/>
                </a:cubicBezTo>
                <a:cubicBezTo>
                  <a:pt x="693" y="221"/>
                  <a:pt x="668" y="225"/>
                  <a:pt x="642" y="228"/>
                </a:cubicBezTo>
                <a:cubicBezTo>
                  <a:pt x="610" y="227"/>
                  <a:pt x="555" y="230"/>
                  <a:pt x="522" y="219"/>
                </a:cubicBezTo>
                <a:cubicBezTo>
                  <a:pt x="513" y="205"/>
                  <a:pt x="506" y="207"/>
                  <a:pt x="489" y="204"/>
                </a:cubicBezTo>
                <a:cubicBezTo>
                  <a:pt x="478" y="187"/>
                  <a:pt x="498" y="183"/>
                  <a:pt x="510" y="171"/>
                </a:cubicBezTo>
                <a:cubicBezTo>
                  <a:pt x="514" y="144"/>
                  <a:pt x="525" y="112"/>
                  <a:pt x="549" y="96"/>
                </a:cubicBezTo>
                <a:cubicBezTo>
                  <a:pt x="554" y="83"/>
                  <a:pt x="561" y="71"/>
                  <a:pt x="564" y="57"/>
                </a:cubicBezTo>
                <a:cubicBezTo>
                  <a:pt x="549" y="34"/>
                  <a:pt x="527" y="30"/>
                  <a:pt x="501" y="27"/>
                </a:cubicBezTo>
                <a:cubicBezTo>
                  <a:pt x="464" y="15"/>
                  <a:pt x="498" y="17"/>
                  <a:pt x="426" y="21"/>
                </a:cubicBezTo>
                <a:cubicBezTo>
                  <a:pt x="400" y="24"/>
                  <a:pt x="377" y="32"/>
                  <a:pt x="351" y="36"/>
                </a:cubicBezTo>
                <a:cubicBezTo>
                  <a:pt x="320" y="57"/>
                  <a:pt x="304" y="56"/>
                  <a:pt x="264" y="60"/>
                </a:cubicBezTo>
                <a:cubicBezTo>
                  <a:pt x="213" y="47"/>
                  <a:pt x="252" y="44"/>
                  <a:pt x="183" y="39"/>
                </a:cubicBezTo>
                <a:cubicBezTo>
                  <a:pt x="170" y="35"/>
                  <a:pt x="162" y="23"/>
                  <a:pt x="150" y="15"/>
                </a:cubicBezTo>
                <a:cubicBezTo>
                  <a:pt x="136" y="5"/>
                  <a:pt x="96" y="7"/>
                  <a:pt x="87" y="6"/>
                </a:cubicBezTo>
                <a:cubicBezTo>
                  <a:pt x="58" y="0"/>
                  <a:pt x="28" y="0"/>
                  <a:pt x="0" y="9"/>
                </a:cubicBezTo>
                <a:cubicBezTo>
                  <a:pt x="7" y="30"/>
                  <a:pt x="25" y="41"/>
                  <a:pt x="45" y="48"/>
                </a:cubicBezTo>
                <a:cubicBezTo>
                  <a:pt x="64" y="76"/>
                  <a:pt x="43" y="101"/>
                  <a:pt x="75" y="123"/>
                </a:cubicBezTo>
                <a:cubicBezTo>
                  <a:pt x="82" y="134"/>
                  <a:pt x="90" y="149"/>
                  <a:pt x="90" y="162"/>
                </a:cubicBezTo>
              </a:path>
            </a:pathLst>
          </a:custGeom>
          <a:noFill/>
          <a:ln w="28575" cap="flat" cmpd="sng">
            <a:solidFill>
              <a:schemeClr val="tx1"/>
            </a:solidFill>
            <a:prstDash val="solid"/>
            <a:round/>
            <a:headEnd/>
            <a:tailEnd/>
          </a:ln>
          <a:effectLst/>
        </p:spPr>
        <p:txBody>
          <a:bodyPr anchor="ctr"/>
          <a:lstStyle/>
          <a:p>
            <a:pPr>
              <a:defRPr/>
            </a:pPr>
            <a:endParaRPr lang="it-IT">
              <a:latin typeface="Calibri" pitchFamily="34" charset="0"/>
            </a:endParaRPr>
          </a:p>
        </p:txBody>
      </p:sp>
      <p:sp>
        <p:nvSpPr>
          <p:cNvPr id="961595" name="Freeform 59"/>
          <p:cNvSpPr>
            <a:spLocks/>
          </p:cNvSpPr>
          <p:nvPr/>
        </p:nvSpPr>
        <p:spPr bwMode="auto">
          <a:xfrm>
            <a:off x="3995738" y="5815013"/>
            <a:ext cx="1300162" cy="1033462"/>
          </a:xfrm>
          <a:custGeom>
            <a:avLst/>
            <a:gdLst/>
            <a:ahLst/>
            <a:cxnLst>
              <a:cxn ang="0">
                <a:pos x="636" y="87"/>
              </a:cxn>
              <a:cxn ang="0">
                <a:pos x="597" y="90"/>
              </a:cxn>
              <a:cxn ang="0">
                <a:pos x="486" y="51"/>
              </a:cxn>
              <a:cxn ang="0">
                <a:pos x="426" y="54"/>
              </a:cxn>
              <a:cxn ang="0">
                <a:pos x="384" y="87"/>
              </a:cxn>
              <a:cxn ang="0">
                <a:pos x="357" y="96"/>
              </a:cxn>
              <a:cxn ang="0">
                <a:pos x="321" y="84"/>
              </a:cxn>
              <a:cxn ang="0">
                <a:pos x="315" y="51"/>
              </a:cxn>
              <a:cxn ang="0">
                <a:pos x="312" y="30"/>
              </a:cxn>
              <a:cxn ang="0">
                <a:pos x="282" y="18"/>
              </a:cxn>
              <a:cxn ang="0">
                <a:pos x="216" y="0"/>
              </a:cxn>
              <a:cxn ang="0">
                <a:pos x="138" y="51"/>
              </a:cxn>
              <a:cxn ang="0">
                <a:pos x="111" y="69"/>
              </a:cxn>
              <a:cxn ang="0">
                <a:pos x="102" y="75"/>
              </a:cxn>
              <a:cxn ang="0">
                <a:pos x="84" y="102"/>
              </a:cxn>
              <a:cxn ang="0">
                <a:pos x="72" y="120"/>
              </a:cxn>
              <a:cxn ang="0">
                <a:pos x="36" y="183"/>
              </a:cxn>
              <a:cxn ang="0">
                <a:pos x="18" y="201"/>
              </a:cxn>
              <a:cxn ang="0">
                <a:pos x="93" y="252"/>
              </a:cxn>
              <a:cxn ang="0">
                <a:pos x="120" y="282"/>
              </a:cxn>
              <a:cxn ang="0">
                <a:pos x="174" y="360"/>
              </a:cxn>
              <a:cxn ang="0">
                <a:pos x="186" y="375"/>
              </a:cxn>
              <a:cxn ang="0">
                <a:pos x="210" y="429"/>
              </a:cxn>
              <a:cxn ang="0">
                <a:pos x="222" y="480"/>
              </a:cxn>
              <a:cxn ang="0">
                <a:pos x="255" y="483"/>
              </a:cxn>
              <a:cxn ang="0">
                <a:pos x="300" y="519"/>
              </a:cxn>
              <a:cxn ang="0">
                <a:pos x="369" y="558"/>
              </a:cxn>
              <a:cxn ang="0">
                <a:pos x="396" y="573"/>
              </a:cxn>
              <a:cxn ang="0">
                <a:pos x="444" y="576"/>
              </a:cxn>
              <a:cxn ang="0">
                <a:pos x="480" y="630"/>
              </a:cxn>
              <a:cxn ang="0">
                <a:pos x="510" y="651"/>
              </a:cxn>
              <a:cxn ang="0">
                <a:pos x="621" y="636"/>
              </a:cxn>
              <a:cxn ang="0">
                <a:pos x="642" y="621"/>
              </a:cxn>
              <a:cxn ang="0">
                <a:pos x="657" y="585"/>
              </a:cxn>
              <a:cxn ang="0">
                <a:pos x="654" y="531"/>
              </a:cxn>
              <a:cxn ang="0">
                <a:pos x="711" y="489"/>
              </a:cxn>
              <a:cxn ang="0">
                <a:pos x="729" y="477"/>
              </a:cxn>
              <a:cxn ang="0">
                <a:pos x="738" y="471"/>
              </a:cxn>
              <a:cxn ang="0">
                <a:pos x="765" y="438"/>
              </a:cxn>
              <a:cxn ang="0">
                <a:pos x="783" y="381"/>
              </a:cxn>
              <a:cxn ang="0">
                <a:pos x="768" y="357"/>
              </a:cxn>
              <a:cxn ang="0">
                <a:pos x="750" y="333"/>
              </a:cxn>
              <a:cxn ang="0">
                <a:pos x="741" y="258"/>
              </a:cxn>
              <a:cxn ang="0">
                <a:pos x="756" y="171"/>
              </a:cxn>
              <a:cxn ang="0">
                <a:pos x="777" y="153"/>
              </a:cxn>
              <a:cxn ang="0">
                <a:pos x="804" y="144"/>
              </a:cxn>
              <a:cxn ang="0">
                <a:pos x="819" y="108"/>
              </a:cxn>
              <a:cxn ang="0">
                <a:pos x="771" y="63"/>
              </a:cxn>
              <a:cxn ang="0">
                <a:pos x="708" y="75"/>
              </a:cxn>
              <a:cxn ang="0">
                <a:pos x="684" y="63"/>
              </a:cxn>
              <a:cxn ang="0">
                <a:pos x="615" y="93"/>
              </a:cxn>
            </a:cxnLst>
            <a:rect l="0" t="0" r="r" b="b"/>
            <a:pathLst>
              <a:path w="819" h="651">
                <a:moveTo>
                  <a:pt x="636" y="87"/>
                </a:moveTo>
                <a:cubicBezTo>
                  <a:pt x="619" y="91"/>
                  <a:pt x="615" y="93"/>
                  <a:pt x="597" y="90"/>
                </a:cubicBezTo>
                <a:cubicBezTo>
                  <a:pt x="564" y="68"/>
                  <a:pt x="525" y="54"/>
                  <a:pt x="486" y="51"/>
                </a:cubicBezTo>
                <a:cubicBezTo>
                  <a:pt x="466" y="44"/>
                  <a:pt x="446" y="49"/>
                  <a:pt x="426" y="54"/>
                </a:cubicBezTo>
                <a:cubicBezTo>
                  <a:pt x="412" y="64"/>
                  <a:pt x="402" y="81"/>
                  <a:pt x="384" y="87"/>
                </a:cubicBezTo>
                <a:cubicBezTo>
                  <a:pt x="375" y="90"/>
                  <a:pt x="357" y="96"/>
                  <a:pt x="357" y="96"/>
                </a:cubicBezTo>
                <a:cubicBezTo>
                  <a:pt x="341" y="93"/>
                  <a:pt x="334" y="92"/>
                  <a:pt x="321" y="84"/>
                </a:cubicBezTo>
                <a:cubicBezTo>
                  <a:pt x="312" y="70"/>
                  <a:pt x="312" y="68"/>
                  <a:pt x="315" y="51"/>
                </a:cubicBezTo>
                <a:cubicBezTo>
                  <a:pt x="314" y="44"/>
                  <a:pt x="315" y="36"/>
                  <a:pt x="312" y="30"/>
                </a:cubicBezTo>
                <a:cubicBezTo>
                  <a:pt x="310" y="26"/>
                  <a:pt x="286" y="19"/>
                  <a:pt x="282" y="18"/>
                </a:cubicBezTo>
                <a:cubicBezTo>
                  <a:pt x="260" y="11"/>
                  <a:pt x="239" y="6"/>
                  <a:pt x="216" y="0"/>
                </a:cubicBezTo>
                <a:cubicBezTo>
                  <a:pt x="175" y="5"/>
                  <a:pt x="169" y="29"/>
                  <a:pt x="138" y="51"/>
                </a:cubicBezTo>
                <a:cubicBezTo>
                  <a:pt x="129" y="57"/>
                  <a:pt x="120" y="63"/>
                  <a:pt x="111" y="69"/>
                </a:cubicBezTo>
                <a:cubicBezTo>
                  <a:pt x="108" y="71"/>
                  <a:pt x="102" y="75"/>
                  <a:pt x="102" y="75"/>
                </a:cubicBezTo>
                <a:cubicBezTo>
                  <a:pt x="96" y="84"/>
                  <a:pt x="90" y="93"/>
                  <a:pt x="84" y="102"/>
                </a:cubicBezTo>
                <a:cubicBezTo>
                  <a:pt x="80" y="108"/>
                  <a:pt x="72" y="120"/>
                  <a:pt x="72" y="120"/>
                </a:cubicBezTo>
                <a:cubicBezTo>
                  <a:pt x="67" y="139"/>
                  <a:pt x="50" y="169"/>
                  <a:pt x="36" y="183"/>
                </a:cubicBezTo>
                <a:cubicBezTo>
                  <a:pt x="30" y="189"/>
                  <a:pt x="18" y="201"/>
                  <a:pt x="18" y="201"/>
                </a:cubicBezTo>
                <a:cubicBezTo>
                  <a:pt x="0" y="254"/>
                  <a:pt x="61" y="250"/>
                  <a:pt x="93" y="252"/>
                </a:cubicBezTo>
                <a:cubicBezTo>
                  <a:pt x="108" y="257"/>
                  <a:pt x="115" y="267"/>
                  <a:pt x="120" y="282"/>
                </a:cubicBezTo>
                <a:cubicBezTo>
                  <a:pt x="125" y="332"/>
                  <a:pt x="132" y="339"/>
                  <a:pt x="174" y="360"/>
                </a:cubicBezTo>
                <a:cubicBezTo>
                  <a:pt x="182" y="383"/>
                  <a:pt x="170" y="356"/>
                  <a:pt x="186" y="375"/>
                </a:cubicBezTo>
                <a:cubicBezTo>
                  <a:pt x="195" y="386"/>
                  <a:pt x="207" y="414"/>
                  <a:pt x="210" y="429"/>
                </a:cubicBezTo>
                <a:cubicBezTo>
                  <a:pt x="211" y="434"/>
                  <a:pt x="221" y="480"/>
                  <a:pt x="222" y="480"/>
                </a:cubicBezTo>
                <a:cubicBezTo>
                  <a:pt x="232" y="483"/>
                  <a:pt x="244" y="482"/>
                  <a:pt x="255" y="483"/>
                </a:cubicBezTo>
                <a:cubicBezTo>
                  <a:pt x="279" y="492"/>
                  <a:pt x="277" y="511"/>
                  <a:pt x="300" y="519"/>
                </a:cubicBezTo>
                <a:cubicBezTo>
                  <a:pt x="320" y="539"/>
                  <a:pt x="345" y="545"/>
                  <a:pt x="369" y="558"/>
                </a:cubicBezTo>
                <a:cubicBezTo>
                  <a:pt x="376" y="562"/>
                  <a:pt x="386" y="572"/>
                  <a:pt x="396" y="573"/>
                </a:cubicBezTo>
                <a:cubicBezTo>
                  <a:pt x="412" y="575"/>
                  <a:pt x="428" y="575"/>
                  <a:pt x="444" y="576"/>
                </a:cubicBezTo>
                <a:cubicBezTo>
                  <a:pt x="467" y="584"/>
                  <a:pt x="467" y="612"/>
                  <a:pt x="480" y="630"/>
                </a:cubicBezTo>
                <a:cubicBezTo>
                  <a:pt x="487" y="640"/>
                  <a:pt x="500" y="644"/>
                  <a:pt x="510" y="651"/>
                </a:cubicBezTo>
                <a:cubicBezTo>
                  <a:pt x="563" y="647"/>
                  <a:pt x="579" y="643"/>
                  <a:pt x="621" y="636"/>
                </a:cubicBezTo>
                <a:cubicBezTo>
                  <a:pt x="625" y="634"/>
                  <a:pt x="641" y="623"/>
                  <a:pt x="642" y="621"/>
                </a:cubicBezTo>
                <a:cubicBezTo>
                  <a:pt x="649" y="610"/>
                  <a:pt x="650" y="596"/>
                  <a:pt x="657" y="585"/>
                </a:cubicBezTo>
                <a:cubicBezTo>
                  <a:pt x="653" y="566"/>
                  <a:pt x="660" y="549"/>
                  <a:pt x="654" y="531"/>
                </a:cubicBezTo>
                <a:cubicBezTo>
                  <a:pt x="669" y="508"/>
                  <a:pt x="683" y="495"/>
                  <a:pt x="711" y="489"/>
                </a:cubicBezTo>
                <a:cubicBezTo>
                  <a:pt x="717" y="485"/>
                  <a:pt x="723" y="481"/>
                  <a:pt x="729" y="477"/>
                </a:cubicBezTo>
                <a:cubicBezTo>
                  <a:pt x="732" y="475"/>
                  <a:pt x="738" y="471"/>
                  <a:pt x="738" y="471"/>
                </a:cubicBezTo>
                <a:cubicBezTo>
                  <a:pt x="747" y="457"/>
                  <a:pt x="752" y="447"/>
                  <a:pt x="765" y="438"/>
                </a:cubicBezTo>
                <a:cubicBezTo>
                  <a:pt x="771" y="419"/>
                  <a:pt x="777" y="400"/>
                  <a:pt x="783" y="381"/>
                </a:cubicBezTo>
                <a:cubicBezTo>
                  <a:pt x="776" y="360"/>
                  <a:pt x="782" y="367"/>
                  <a:pt x="768" y="357"/>
                </a:cubicBezTo>
                <a:cubicBezTo>
                  <a:pt x="761" y="346"/>
                  <a:pt x="761" y="340"/>
                  <a:pt x="750" y="333"/>
                </a:cubicBezTo>
                <a:cubicBezTo>
                  <a:pt x="738" y="297"/>
                  <a:pt x="744" y="321"/>
                  <a:pt x="741" y="258"/>
                </a:cubicBezTo>
                <a:cubicBezTo>
                  <a:pt x="743" y="233"/>
                  <a:pt x="739" y="194"/>
                  <a:pt x="756" y="171"/>
                </a:cubicBezTo>
                <a:cubicBezTo>
                  <a:pt x="762" y="164"/>
                  <a:pt x="769" y="158"/>
                  <a:pt x="777" y="153"/>
                </a:cubicBezTo>
                <a:cubicBezTo>
                  <a:pt x="785" y="148"/>
                  <a:pt x="804" y="144"/>
                  <a:pt x="804" y="144"/>
                </a:cubicBezTo>
                <a:cubicBezTo>
                  <a:pt x="808" y="131"/>
                  <a:pt x="816" y="121"/>
                  <a:pt x="819" y="108"/>
                </a:cubicBezTo>
                <a:cubicBezTo>
                  <a:pt x="808" y="87"/>
                  <a:pt x="794" y="71"/>
                  <a:pt x="771" y="63"/>
                </a:cubicBezTo>
                <a:cubicBezTo>
                  <a:pt x="713" y="69"/>
                  <a:pt x="732" y="59"/>
                  <a:pt x="708" y="75"/>
                </a:cubicBezTo>
                <a:cubicBezTo>
                  <a:pt x="693" y="70"/>
                  <a:pt x="700" y="58"/>
                  <a:pt x="684" y="63"/>
                </a:cubicBezTo>
                <a:cubicBezTo>
                  <a:pt x="672" y="98"/>
                  <a:pt x="649" y="93"/>
                  <a:pt x="615" y="93"/>
                </a:cubicBezTo>
              </a:path>
            </a:pathLst>
          </a:custGeom>
          <a:noFill/>
          <a:ln w="28575" cap="flat" cmpd="sng">
            <a:solidFill>
              <a:schemeClr val="tx1"/>
            </a:solidFill>
            <a:prstDash val="solid"/>
            <a:round/>
            <a:headEnd/>
            <a:tailEnd/>
          </a:ln>
          <a:effectLst/>
        </p:spPr>
        <p:txBody>
          <a:bodyPr anchor="ctr"/>
          <a:lstStyle/>
          <a:p>
            <a:pPr>
              <a:defRPr/>
            </a:pPr>
            <a:endParaRPr lang="it-IT">
              <a:latin typeface="Calibri" pitchFamily="34" charset="0"/>
            </a:endParaRPr>
          </a:p>
        </p:txBody>
      </p:sp>
      <p:sp>
        <p:nvSpPr>
          <p:cNvPr id="961596" name="Freeform 60"/>
          <p:cNvSpPr>
            <a:spLocks/>
          </p:cNvSpPr>
          <p:nvPr/>
        </p:nvSpPr>
        <p:spPr bwMode="auto">
          <a:xfrm>
            <a:off x="5311775" y="5748338"/>
            <a:ext cx="941388" cy="1038225"/>
          </a:xfrm>
          <a:custGeom>
            <a:avLst/>
            <a:gdLst/>
            <a:ahLst/>
            <a:cxnLst>
              <a:cxn ang="0">
                <a:pos x="578" y="303"/>
              </a:cxn>
              <a:cxn ang="0">
                <a:pos x="593" y="255"/>
              </a:cxn>
              <a:cxn ang="0">
                <a:pos x="575" y="225"/>
              </a:cxn>
              <a:cxn ang="0">
                <a:pos x="578" y="216"/>
              </a:cxn>
              <a:cxn ang="0">
                <a:pos x="587" y="210"/>
              </a:cxn>
              <a:cxn ang="0">
                <a:pos x="578" y="180"/>
              </a:cxn>
              <a:cxn ang="0">
                <a:pos x="575" y="171"/>
              </a:cxn>
              <a:cxn ang="0">
                <a:pos x="581" y="153"/>
              </a:cxn>
              <a:cxn ang="0">
                <a:pos x="503" y="111"/>
              </a:cxn>
              <a:cxn ang="0">
                <a:pos x="497" y="102"/>
              </a:cxn>
              <a:cxn ang="0">
                <a:pos x="479" y="96"/>
              </a:cxn>
              <a:cxn ang="0">
                <a:pos x="455" y="171"/>
              </a:cxn>
              <a:cxn ang="0">
                <a:pos x="362" y="216"/>
              </a:cxn>
              <a:cxn ang="0">
                <a:pos x="287" y="216"/>
              </a:cxn>
              <a:cxn ang="0">
                <a:pos x="266" y="195"/>
              </a:cxn>
              <a:cxn ang="0">
                <a:pos x="260" y="177"/>
              </a:cxn>
              <a:cxn ang="0">
                <a:pos x="257" y="168"/>
              </a:cxn>
              <a:cxn ang="0">
                <a:pos x="236" y="90"/>
              </a:cxn>
              <a:cxn ang="0">
                <a:pos x="173" y="60"/>
              </a:cxn>
              <a:cxn ang="0">
                <a:pos x="140" y="36"/>
              </a:cxn>
              <a:cxn ang="0">
                <a:pos x="131" y="30"/>
              </a:cxn>
              <a:cxn ang="0">
                <a:pos x="119" y="12"/>
              </a:cxn>
              <a:cxn ang="0">
                <a:pos x="101" y="0"/>
              </a:cxn>
              <a:cxn ang="0">
                <a:pos x="26" y="9"/>
              </a:cxn>
              <a:cxn ang="0">
                <a:pos x="26" y="57"/>
              </a:cxn>
              <a:cxn ang="0">
                <a:pos x="62" y="81"/>
              </a:cxn>
              <a:cxn ang="0">
                <a:pos x="80" y="96"/>
              </a:cxn>
              <a:cxn ang="0">
                <a:pos x="101" y="141"/>
              </a:cxn>
              <a:cxn ang="0">
                <a:pos x="47" y="252"/>
              </a:cxn>
              <a:cxn ang="0">
                <a:pos x="86" y="327"/>
              </a:cxn>
              <a:cxn ang="0">
                <a:pos x="125" y="342"/>
              </a:cxn>
              <a:cxn ang="0">
                <a:pos x="143" y="348"/>
              </a:cxn>
              <a:cxn ang="0">
                <a:pos x="200" y="345"/>
              </a:cxn>
              <a:cxn ang="0">
                <a:pos x="212" y="429"/>
              </a:cxn>
              <a:cxn ang="0">
                <a:pos x="260" y="522"/>
              </a:cxn>
              <a:cxn ang="0">
                <a:pos x="281" y="549"/>
              </a:cxn>
              <a:cxn ang="0">
                <a:pos x="326" y="564"/>
              </a:cxn>
              <a:cxn ang="0">
                <a:pos x="353" y="606"/>
              </a:cxn>
              <a:cxn ang="0">
                <a:pos x="374" y="654"/>
              </a:cxn>
              <a:cxn ang="0">
                <a:pos x="383" y="642"/>
              </a:cxn>
              <a:cxn ang="0">
                <a:pos x="392" y="636"/>
              </a:cxn>
              <a:cxn ang="0">
                <a:pos x="413" y="600"/>
              </a:cxn>
              <a:cxn ang="0">
                <a:pos x="416" y="561"/>
              </a:cxn>
              <a:cxn ang="0">
                <a:pos x="434" y="534"/>
              </a:cxn>
              <a:cxn ang="0">
                <a:pos x="458" y="408"/>
              </a:cxn>
              <a:cxn ang="0">
                <a:pos x="557" y="333"/>
              </a:cxn>
              <a:cxn ang="0">
                <a:pos x="578" y="303"/>
              </a:cxn>
            </a:cxnLst>
            <a:rect l="0" t="0" r="r" b="b"/>
            <a:pathLst>
              <a:path w="593" h="654">
                <a:moveTo>
                  <a:pt x="578" y="303"/>
                </a:moveTo>
                <a:cubicBezTo>
                  <a:pt x="583" y="285"/>
                  <a:pt x="576" y="266"/>
                  <a:pt x="593" y="255"/>
                </a:cubicBezTo>
                <a:cubicBezTo>
                  <a:pt x="585" y="245"/>
                  <a:pt x="579" y="237"/>
                  <a:pt x="575" y="225"/>
                </a:cubicBezTo>
                <a:cubicBezTo>
                  <a:pt x="576" y="222"/>
                  <a:pt x="576" y="218"/>
                  <a:pt x="578" y="216"/>
                </a:cubicBezTo>
                <a:cubicBezTo>
                  <a:pt x="580" y="213"/>
                  <a:pt x="586" y="213"/>
                  <a:pt x="587" y="210"/>
                </a:cubicBezTo>
                <a:cubicBezTo>
                  <a:pt x="590" y="200"/>
                  <a:pt x="581" y="190"/>
                  <a:pt x="578" y="180"/>
                </a:cubicBezTo>
                <a:cubicBezTo>
                  <a:pt x="577" y="177"/>
                  <a:pt x="575" y="171"/>
                  <a:pt x="575" y="171"/>
                </a:cubicBezTo>
                <a:cubicBezTo>
                  <a:pt x="577" y="165"/>
                  <a:pt x="585" y="158"/>
                  <a:pt x="581" y="153"/>
                </a:cubicBezTo>
                <a:cubicBezTo>
                  <a:pt x="571" y="138"/>
                  <a:pt x="521" y="123"/>
                  <a:pt x="503" y="111"/>
                </a:cubicBezTo>
                <a:cubicBezTo>
                  <a:pt x="501" y="108"/>
                  <a:pt x="500" y="104"/>
                  <a:pt x="497" y="102"/>
                </a:cubicBezTo>
                <a:cubicBezTo>
                  <a:pt x="492" y="99"/>
                  <a:pt x="479" y="96"/>
                  <a:pt x="479" y="96"/>
                </a:cubicBezTo>
                <a:cubicBezTo>
                  <a:pt x="443" y="105"/>
                  <a:pt x="470" y="143"/>
                  <a:pt x="455" y="171"/>
                </a:cubicBezTo>
                <a:cubicBezTo>
                  <a:pt x="434" y="209"/>
                  <a:pt x="402" y="212"/>
                  <a:pt x="362" y="216"/>
                </a:cubicBezTo>
                <a:cubicBezTo>
                  <a:pt x="335" y="223"/>
                  <a:pt x="324" y="227"/>
                  <a:pt x="287" y="216"/>
                </a:cubicBezTo>
                <a:cubicBezTo>
                  <a:pt x="277" y="213"/>
                  <a:pt x="266" y="195"/>
                  <a:pt x="266" y="195"/>
                </a:cubicBezTo>
                <a:cubicBezTo>
                  <a:pt x="264" y="189"/>
                  <a:pt x="262" y="183"/>
                  <a:pt x="260" y="177"/>
                </a:cubicBezTo>
                <a:cubicBezTo>
                  <a:pt x="259" y="174"/>
                  <a:pt x="257" y="168"/>
                  <a:pt x="257" y="168"/>
                </a:cubicBezTo>
                <a:cubicBezTo>
                  <a:pt x="260" y="145"/>
                  <a:pt x="254" y="108"/>
                  <a:pt x="236" y="90"/>
                </a:cubicBezTo>
                <a:cubicBezTo>
                  <a:pt x="221" y="75"/>
                  <a:pt x="192" y="70"/>
                  <a:pt x="173" y="60"/>
                </a:cubicBezTo>
                <a:cubicBezTo>
                  <a:pt x="165" y="48"/>
                  <a:pt x="153" y="45"/>
                  <a:pt x="140" y="36"/>
                </a:cubicBezTo>
                <a:cubicBezTo>
                  <a:pt x="137" y="34"/>
                  <a:pt x="131" y="30"/>
                  <a:pt x="131" y="30"/>
                </a:cubicBezTo>
                <a:cubicBezTo>
                  <a:pt x="127" y="24"/>
                  <a:pt x="123" y="18"/>
                  <a:pt x="119" y="12"/>
                </a:cubicBezTo>
                <a:cubicBezTo>
                  <a:pt x="115" y="6"/>
                  <a:pt x="101" y="0"/>
                  <a:pt x="101" y="0"/>
                </a:cubicBezTo>
                <a:cubicBezTo>
                  <a:pt x="76" y="4"/>
                  <a:pt x="52" y="7"/>
                  <a:pt x="26" y="9"/>
                </a:cubicBezTo>
                <a:cubicBezTo>
                  <a:pt x="0" y="18"/>
                  <a:pt x="14" y="42"/>
                  <a:pt x="26" y="57"/>
                </a:cubicBezTo>
                <a:cubicBezTo>
                  <a:pt x="32" y="74"/>
                  <a:pt x="47" y="75"/>
                  <a:pt x="62" y="81"/>
                </a:cubicBezTo>
                <a:cubicBezTo>
                  <a:pt x="68" y="87"/>
                  <a:pt x="75" y="90"/>
                  <a:pt x="80" y="96"/>
                </a:cubicBezTo>
                <a:cubicBezTo>
                  <a:pt x="90" y="109"/>
                  <a:pt x="92" y="127"/>
                  <a:pt x="101" y="141"/>
                </a:cubicBezTo>
                <a:cubicBezTo>
                  <a:pt x="95" y="182"/>
                  <a:pt x="60" y="213"/>
                  <a:pt x="47" y="252"/>
                </a:cubicBezTo>
                <a:cubicBezTo>
                  <a:pt x="52" y="277"/>
                  <a:pt x="58" y="318"/>
                  <a:pt x="86" y="327"/>
                </a:cubicBezTo>
                <a:cubicBezTo>
                  <a:pt x="100" y="332"/>
                  <a:pt x="111" y="338"/>
                  <a:pt x="125" y="342"/>
                </a:cubicBezTo>
                <a:cubicBezTo>
                  <a:pt x="131" y="344"/>
                  <a:pt x="143" y="348"/>
                  <a:pt x="143" y="348"/>
                </a:cubicBezTo>
                <a:cubicBezTo>
                  <a:pt x="165" y="339"/>
                  <a:pt x="176" y="339"/>
                  <a:pt x="200" y="345"/>
                </a:cubicBezTo>
                <a:cubicBezTo>
                  <a:pt x="215" y="368"/>
                  <a:pt x="208" y="402"/>
                  <a:pt x="212" y="429"/>
                </a:cubicBezTo>
                <a:cubicBezTo>
                  <a:pt x="217" y="464"/>
                  <a:pt x="239" y="495"/>
                  <a:pt x="260" y="522"/>
                </a:cubicBezTo>
                <a:cubicBezTo>
                  <a:pt x="264" y="527"/>
                  <a:pt x="273" y="545"/>
                  <a:pt x="281" y="549"/>
                </a:cubicBezTo>
                <a:cubicBezTo>
                  <a:pt x="294" y="556"/>
                  <a:pt x="313" y="559"/>
                  <a:pt x="326" y="564"/>
                </a:cubicBezTo>
                <a:cubicBezTo>
                  <a:pt x="329" y="587"/>
                  <a:pt x="329" y="600"/>
                  <a:pt x="353" y="606"/>
                </a:cubicBezTo>
                <a:cubicBezTo>
                  <a:pt x="357" y="623"/>
                  <a:pt x="368" y="637"/>
                  <a:pt x="374" y="654"/>
                </a:cubicBezTo>
                <a:cubicBezTo>
                  <a:pt x="377" y="650"/>
                  <a:pt x="379" y="646"/>
                  <a:pt x="383" y="642"/>
                </a:cubicBezTo>
                <a:cubicBezTo>
                  <a:pt x="386" y="639"/>
                  <a:pt x="390" y="639"/>
                  <a:pt x="392" y="636"/>
                </a:cubicBezTo>
                <a:cubicBezTo>
                  <a:pt x="403" y="624"/>
                  <a:pt x="405" y="613"/>
                  <a:pt x="413" y="600"/>
                </a:cubicBezTo>
                <a:cubicBezTo>
                  <a:pt x="414" y="587"/>
                  <a:pt x="413" y="574"/>
                  <a:pt x="416" y="561"/>
                </a:cubicBezTo>
                <a:cubicBezTo>
                  <a:pt x="419" y="551"/>
                  <a:pt x="434" y="534"/>
                  <a:pt x="434" y="534"/>
                </a:cubicBezTo>
                <a:cubicBezTo>
                  <a:pt x="437" y="488"/>
                  <a:pt x="429" y="447"/>
                  <a:pt x="458" y="408"/>
                </a:cubicBezTo>
                <a:cubicBezTo>
                  <a:pt x="465" y="344"/>
                  <a:pt x="499" y="336"/>
                  <a:pt x="557" y="333"/>
                </a:cubicBezTo>
                <a:cubicBezTo>
                  <a:pt x="567" y="319"/>
                  <a:pt x="584" y="321"/>
                  <a:pt x="578" y="303"/>
                </a:cubicBezTo>
                <a:close/>
              </a:path>
            </a:pathLst>
          </a:custGeom>
          <a:noFill/>
          <a:ln w="28575" cap="flat" cmpd="sng">
            <a:solidFill>
              <a:schemeClr val="tx1"/>
            </a:solidFill>
            <a:prstDash val="solid"/>
            <a:round/>
            <a:headEnd/>
            <a:tailEnd/>
          </a:ln>
          <a:effectLst/>
        </p:spPr>
        <p:txBody>
          <a:bodyPr anchor="ctr"/>
          <a:lstStyle/>
          <a:p>
            <a:pPr>
              <a:defRPr/>
            </a:pPr>
            <a:endParaRPr lang="it-IT">
              <a:latin typeface="Calibri" pitchFamily="34" charset="0"/>
            </a:endParaRPr>
          </a:p>
        </p:txBody>
      </p:sp>
      <p:sp>
        <p:nvSpPr>
          <p:cNvPr id="961597" name="Freeform 61"/>
          <p:cNvSpPr>
            <a:spLocks/>
          </p:cNvSpPr>
          <p:nvPr/>
        </p:nvSpPr>
        <p:spPr bwMode="auto">
          <a:xfrm>
            <a:off x="2349500" y="2805113"/>
            <a:ext cx="1041400" cy="1304925"/>
          </a:xfrm>
          <a:custGeom>
            <a:avLst/>
            <a:gdLst/>
            <a:ahLst/>
            <a:cxnLst>
              <a:cxn ang="0">
                <a:pos x="11" y="0"/>
              </a:cxn>
              <a:cxn ang="0">
                <a:pos x="74" y="36"/>
              </a:cxn>
              <a:cxn ang="0">
                <a:pos x="125" y="66"/>
              </a:cxn>
              <a:cxn ang="0">
                <a:pos x="167" y="111"/>
              </a:cxn>
              <a:cxn ang="0">
                <a:pos x="185" y="117"/>
              </a:cxn>
              <a:cxn ang="0">
                <a:pos x="209" y="129"/>
              </a:cxn>
              <a:cxn ang="0">
                <a:pos x="230" y="168"/>
              </a:cxn>
              <a:cxn ang="0">
                <a:pos x="317" y="213"/>
              </a:cxn>
              <a:cxn ang="0">
                <a:pos x="395" y="201"/>
              </a:cxn>
              <a:cxn ang="0">
                <a:pos x="470" y="210"/>
              </a:cxn>
              <a:cxn ang="0">
                <a:pos x="482" y="231"/>
              </a:cxn>
              <a:cxn ang="0">
                <a:pos x="500" y="258"/>
              </a:cxn>
              <a:cxn ang="0">
                <a:pos x="515" y="303"/>
              </a:cxn>
              <a:cxn ang="0">
                <a:pos x="527" y="324"/>
              </a:cxn>
              <a:cxn ang="0">
                <a:pos x="560" y="369"/>
              </a:cxn>
              <a:cxn ang="0">
                <a:pos x="599" y="363"/>
              </a:cxn>
              <a:cxn ang="0">
                <a:pos x="617" y="369"/>
              </a:cxn>
              <a:cxn ang="0">
                <a:pos x="656" y="441"/>
              </a:cxn>
              <a:cxn ang="0">
                <a:pos x="599" y="459"/>
              </a:cxn>
              <a:cxn ang="0">
                <a:pos x="530" y="510"/>
              </a:cxn>
              <a:cxn ang="0">
                <a:pos x="524" y="528"/>
              </a:cxn>
              <a:cxn ang="0">
                <a:pos x="512" y="546"/>
              </a:cxn>
              <a:cxn ang="0">
                <a:pos x="494" y="588"/>
              </a:cxn>
              <a:cxn ang="0">
                <a:pos x="509" y="651"/>
              </a:cxn>
              <a:cxn ang="0">
                <a:pos x="536" y="687"/>
              </a:cxn>
              <a:cxn ang="0">
                <a:pos x="527" y="714"/>
              </a:cxn>
              <a:cxn ang="0">
                <a:pos x="497" y="753"/>
              </a:cxn>
              <a:cxn ang="0">
                <a:pos x="413" y="792"/>
              </a:cxn>
              <a:cxn ang="0">
                <a:pos x="377" y="822"/>
              </a:cxn>
              <a:cxn ang="0">
                <a:pos x="350" y="810"/>
              </a:cxn>
              <a:cxn ang="0">
                <a:pos x="278" y="813"/>
              </a:cxn>
              <a:cxn ang="0">
                <a:pos x="260" y="819"/>
              </a:cxn>
              <a:cxn ang="0">
                <a:pos x="212" y="810"/>
              </a:cxn>
              <a:cxn ang="0">
                <a:pos x="194" y="792"/>
              </a:cxn>
              <a:cxn ang="0">
                <a:pos x="182" y="774"/>
              </a:cxn>
              <a:cxn ang="0">
                <a:pos x="158" y="687"/>
              </a:cxn>
              <a:cxn ang="0">
                <a:pos x="161" y="636"/>
              </a:cxn>
              <a:cxn ang="0">
                <a:pos x="155" y="555"/>
              </a:cxn>
              <a:cxn ang="0">
                <a:pos x="140" y="501"/>
              </a:cxn>
              <a:cxn ang="0">
                <a:pos x="140" y="432"/>
              </a:cxn>
              <a:cxn ang="0">
                <a:pos x="125" y="507"/>
              </a:cxn>
              <a:cxn ang="0">
                <a:pos x="119" y="531"/>
              </a:cxn>
              <a:cxn ang="0">
                <a:pos x="116" y="543"/>
              </a:cxn>
              <a:cxn ang="0">
                <a:pos x="134" y="573"/>
              </a:cxn>
              <a:cxn ang="0">
                <a:pos x="74" y="627"/>
              </a:cxn>
              <a:cxn ang="0">
                <a:pos x="23" y="657"/>
              </a:cxn>
              <a:cxn ang="0">
                <a:pos x="17" y="609"/>
              </a:cxn>
              <a:cxn ang="0">
                <a:pos x="29" y="396"/>
              </a:cxn>
              <a:cxn ang="0">
                <a:pos x="14" y="159"/>
              </a:cxn>
              <a:cxn ang="0">
                <a:pos x="11" y="0"/>
              </a:cxn>
            </a:cxnLst>
            <a:rect l="0" t="0" r="r" b="b"/>
            <a:pathLst>
              <a:path w="656" h="822">
                <a:moveTo>
                  <a:pt x="11" y="0"/>
                </a:moveTo>
                <a:cubicBezTo>
                  <a:pt x="29" y="14"/>
                  <a:pt x="52" y="30"/>
                  <a:pt x="74" y="36"/>
                </a:cubicBezTo>
                <a:cubicBezTo>
                  <a:pt x="85" y="53"/>
                  <a:pt x="108" y="55"/>
                  <a:pt x="125" y="66"/>
                </a:cubicBezTo>
                <a:cubicBezTo>
                  <a:pt x="135" y="86"/>
                  <a:pt x="146" y="102"/>
                  <a:pt x="167" y="111"/>
                </a:cubicBezTo>
                <a:cubicBezTo>
                  <a:pt x="173" y="114"/>
                  <a:pt x="179" y="114"/>
                  <a:pt x="185" y="117"/>
                </a:cubicBezTo>
                <a:cubicBezTo>
                  <a:pt x="193" y="121"/>
                  <a:pt x="209" y="129"/>
                  <a:pt x="209" y="129"/>
                </a:cubicBezTo>
                <a:cubicBezTo>
                  <a:pt x="217" y="141"/>
                  <a:pt x="222" y="156"/>
                  <a:pt x="230" y="168"/>
                </a:cubicBezTo>
                <a:cubicBezTo>
                  <a:pt x="243" y="188"/>
                  <a:pt x="294" y="205"/>
                  <a:pt x="317" y="213"/>
                </a:cubicBezTo>
                <a:cubicBezTo>
                  <a:pt x="378" y="210"/>
                  <a:pt x="359" y="210"/>
                  <a:pt x="395" y="201"/>
                </a:cubicBezTo>
                <a:cubicBezTo>
                  <a:pt x="423" y="203"/>
                  <a:pt x="445" y="202"/>
                  <a:pt x="470" y="210"/>
                </a:cubicBezTo>
                <a:cubicBezTo>
                  <a:pt x="490" y="230"/>
                  <a:pt x="470" y="207"/>
                  <a:pt x="482" y="231"/>
                </a:cubicBezTo>
                <a:cubicBezTo>
                  <a:pt x="482" y="231"/>
                  <a:pt x="497" y="253"/>
                  <a:pt x="500" y="258"/>
                </a:cubicBezTo>
                <a:cubicBezTo>
                  <a:pt x="507" y="269"/>
                  <a:pt x="511" y="290"/>
                  <a:pt x="515" y="303"/>
                </a:cubicBezTo>
                <a:cubicBezTo>
                  <a:pt x="518" y="311"/>
                  <a:pt x="524" y="317"/>
                  <a:pt x="527" y="324"/>
                </a:cubicBezTo>
                <a:cubicBezTo>
                  <a:pt x="535" y="344"/>
                  <a:pt x="538" y="362"/>
                  <a:pt x="560" y="369"/>
                </a:cubicBezTo>
                <a:cubicBezTo>
                  <a:pt x="577" y="366"/>
                  <a:pt x="582" y="358"/>
                  <a:pt x="599" y="363"/>
                </a:cubicBezTo>
                <a:cubicBezTo>
                  <a:pt x="605" y="365"/>
                  <a:pt x="617" y="369"/>
                  <a:pt x="617" y="369"/>
                </a:cubicBezTo>
                <a:cubicBezTo>
                  <a:pt x="634" y="395"/>
                  <a:pt x="651" y="409"/>
                  <a:pt x="656" y="441"/>
                </a:cubicBezTo>
                <a:cubicBezTo>
                  <a:pt x="637" y="454"/>
                  <a:pt x="623" y="457"/>
                  <a:pt x="599" y="459"/>
                </a:cubicBezTo>
                <a:cubicBezTo>
                  <a:pt x="575" y="465"/>
                  <a:pt x="541" y="486"/>
                  <a:pt x="530" y="510"/>
                </a:cubicBezTo>
                <a:cubicBezTo>
                  <a:pt x="527" y="516"/>
                  <a:pt x="526" y="522"/>
                  <a:pt x="524" y="528"/>
                </a:cubicBezTo>
                <a:cubicBezTo>
                  <a:pt x="522" y="535"/>
                  <a:pt x="512" y="546"/>
                  <a:pt x="512" y="546"/>
                </a:cubicBezTo>
                <a:cubicBezTo>
                  <a:pt x="508" y="561"/>
                  <a:pt x="502" y="575"/>
                  <a:pt x="494" y="588"/>
                </a:cubicBezTo>
                <a:cubicBezTo>
                  <a:pt x="497" y="612"/>
                  <a:pt x="502" y="629"/>
                  <a:pt x="509" y="651"/>
                </a:cubicBezTo>
                <a:cubicBezTo>
                  <a:pt x="513" y="678"/>
                  <a:pt x="511" y="681"/>
                  <a:pt x="536" y="687"/>
                </a:cubicBezTo>
                <a:cubicBezTo>
                  <a:pt x="541" y="701"/>
                  <a:pt x="537" y="704"/>
                  <a:pt x="527" y="714"/>
                </a:cubicBezTo>
                <a:cubicBezTo>
                  <a:pt x="521" y="730"/>
                  <a:pt x="511" y="743"/>
                  <a:pt x="497" y="753"/>
                </a:cubicBezTo>
                <a:cubicBezTo>
                  <a:pt x="487" y="783"/>
                  <a:pt x="439" y="783"/>
                  <a:pt x="413" y="792"/>
                </a:cubicBezTo>
                <a:cubicBezTo>
                  <a:pt x="402" y="803"/>
                  <a:pt x="388" y="811"/>
                  <a:pt x="377" y="822"/>
                </a:cubicBezTo>
                <a:cubicBezTo>
                  <a:pt x="367" y="819"/>
                  <a:pt x="360" y="813"/>
                  <a:pt x="350" y="810"/>
                </a:cubicBezTo>
                <a:cubicBezTo>
                  <a:pt x="326" y="811"/>
                  <a:pt x="302" y="811"/>
                  <a:pt x="278" y="813"/>
                </a:cubicBezTo>
                <a:cubicBezTo>
                  <a:pt x="272" y="814"/>
                  <a:pt x="260" y="819"/>
                  <a:pt x="260" y="819"/>
                </a:cubicBezTo>
                <a:cubicBezTo>
                  <a:pt x="242" y="817"/>
                  <a:pt x="229" y="816"/>
                  <a:pt x="212" y="810"/>
                </a:cubicBezTo>
                <a:cubicBezTo>
                  <a:pt x="206" y="804"/>
                  <a:pt x="199" y="799"/>
                  <a:pt x="194" y="792"/>
                </a:cubicBezTo>
                <a:cubicBezTo>
                  <a:pt x="190" y="786"/>
                  <a:pt x="182" y="774"/>
                  <a:pt x="182" y="774"/>
                </a:cubicBezTo>
                <a:cubicBezTo>
                  <a:pt x="175" y="745"/>
                  <a:pt x="165" y="716"/>
                  <a:pt x="158" y="687"/>
                </a:cubicBezTo>
                <a:cubicBezTo>
                  <a:pt x="169" y="670"/>
                  <a:pt x="167" y="655"/>
                  <a:pt x="161" y="636"/>
                </a:cubicBezTo>
                <a:cubicBezTo>
                  <a:pt x="153" y="573"/>
                  <a:pt x="164" y="668"/>
                  <a:pt x="155" y="555"/>
                </a:cubicBezTo>
                <a:cubicBezTo>
                  <a:pt x="153" y="537"/>
                  <a:pt x="144" y="519"/>
                  <a:pt x="140" y="501"/>
                </a:cubicBezTo>
                <a:cubicBezTo>
                  <a:pt x="149" y="473"/>
                  <a:pt x="145" y="469"/>
                  <a:pt x="140" y="432"/>
                </a:cubicBezTo>
                <a:cubicBezTo>
                  <a:pt x="132" y="456"/>
                  <a:pt x="130" y="482"/>
                  <a:pt x="125" y="507"/>
                </a:cubicBezTo>
                <a:cubicBezTo>
                  <a:pt x="123" y="515"/>
                  <a:pt x="121" y="523"/>
                  <a:pt x="119" y="531"/>
                </a:cubicBezTo>
                <a:cubicBezTo>
                  <a:pt x="118" y="535"/>
                  <a:pt x="116" y="543"/>
                  <a:pt x="116" y="543"/>
                </a:cubicBezTo>
                <a:cubicBezTo>
                  <a:pt x="119" y="559"/>
                  <a:pt x="121" y="564"/>
                  <a:pt x="134" y="573"/>
                </a:cubicBezTo>
                <a:cubicBezTo>
                  <a:pt x="155" y="637"/>
                  <a:pt x="119" y="624"/>
                  <a:pt x="74" y="627"/>
                </a:cubicBezTo>
                <a:cubicBezTo>
                  <a:pt x="57" y="636"/>
                  <a:pt x="39" y="646"/>
                  <a:pt x="23" y="657"/>
                </a:cubicBezTo>
                <a:cubicBezTo>
                  <a:pt x="0" y="649"/>
                  <a:pt x="5" y="626"/>
                  <a:pt x="17" y="609"/>
                </a:cubicBezTo>
                <a:cubicBezTo>
                  <a:pt x="13" y="536"/>
                  <a:pt x="11" y="467"/>
                  <a:pt x="29" y="396"/>
                </a:cubicBezTo>
                <a:cubicBezTo>
                  <a:pt x="21" y="317"/>
                  <a:pt x="24" y="237"/>
                  <a:pt x="14" y="159"/>
                </a:cubicBezTo>
                <a:cubicBezTo>
                  <a:pt x="16" y="107"/>
                  <a:pt x="24" y="50"/>
                  <a:pt x="11" y="0"/>
                </a:cubicBezTo>
                <a:close/>
              </a:path>
            </a:pathLst>
          </a:custGeom>
          <a:noFill/>
          <a:ln w="28575" cap="flat" cmpd="sng">
            <a:solidFill>
              <a:schemeClr val="tx1"/>
            </a:solidFill>
            <a:prstDash val="solid"/>
            <a:round/>
            <a:headEnd/>
            <a:tailEnd/>
          </a:ln>
          <a:effectLst/>
        </p:spPr>
        <p:txBody>
          <a:bodyPr anchor="ctr"/>
          <a:lstStyle/>
          <a:p>
            <a:pPr>
              <a:defRPr/>
            </a:pPr>
            <a:endParaRPr lang="it-IT">
              <a:latin typeface="Calibri" pitchFamily="34" charset="0"/>
            </a:endParaRPr>
          </a:p>
        </p:txBody>
      </p:sp>
      <p:sp>
        <p:nvSpPr>
          <p:cNvPr id="961598" name="Freeform 62"/>
          <p:cNvSpPr>
            <a:spLocks/>
          </p:cNvSpPr>
          <p:nvPr/>
        </p:nvSpPr>
        <p:spPr bwMode="auto">
          <a:xfrm>
            <a:off x="2940050" y="3838575"/>
            <a:ext cx="463550" cy="527050"/>
          </a:xfrm>
          <a:custGeom>
            <a:avLst/>
            <a:gdLst/>
            <a:ahLst/>
            <a:cxnLst>
              <a:cxn ang="0">
                <a:pos x="164" y="33"/>
              </a:cxn>
              <a:cxn ang="0">
                <a:pos x="197" y="0"/>
              </a:cxn>
              <a:cxn ang="0">
                <a:pos x="236" y="3"/>
              </a:cxn>
              <a:cxn ang="0">
                <a:pos x="254" y="9"/>
              </a:cxn>
              <a:cxn ang="0">
                <a:pos x="272" y="27"/>
              </a:cxn>
              <a:cxn ang="0">
                <a:pos x="284" y="39"/>
              </a:cxn>
              <a:cxn ang="0">
                <a:pos x="287" y="81"/>
              </a:cxn>
              <a:cxn ang="0">
                <a:pos x="278" y="108"/>
              </a:cxn>
              <a:cxn ang="0">
                <a:pos x="260" y="216"/>
              </a:cxn>
              <a:cxn ang="0">
                <a:pos x="263" y="291"/>
              </a:cxn>
              <a:cxn ang="0">
                <a:pos x="224" y="312"/>
              </a:cxn>
              <a:cxn ang="0">
                <a:pos x="188" y="324"/>
              </a:cxn>
              <a:cxn ang="0">
                <a:pos x="137" y="321"/>
              </a:cxn>
              <a:cxn ang="0">
                <a:pos x="119" y="327"/>
              </a:cxn>
              <a:cxn ang="0">
                <a:pos x="68" y="309"/>
              </a:cxn>
              <a:cxn ang="0">
                <a:pos x="47" y="270"/>
              </a:cxn>
              <a:cxn ang="0">
                <a:pos x="5" y="207"/>
              </a:cxn>
              <a:cxn ang="0">
                <a:pos x="14" y="174"/>
              </a:cxn>
              <a:cxn ang="0">
                <a:pos x="11" y="165"/>
              </a:cxn>
            </a:cxnLst>
            <a:rect l="0" t="0" r="r" b="b"/>
            <a:pathLst>
              <a:path w="292" h="332">
                <a:moveTo>
                  <a:pt x="164" y="33"/>
                </a:moveTo>
                <a:cubicBezTo>
                  <a:pt x="172" y="18"/>
                  <a:pt x="185" y="12"/>
                  <a:pt x="197" y="0"/>
                </a:cubicBezTo>
                <a:cubicBezTo>
                  <a:pt x="210" y="1"/>
                  <a:pt x="223" y="1"/>
                  <a:pt x="236" y="3"/>
                </a:cubicBezTo>
                <a:cubicBezTo>
                  <a:pt x="242" y="4"/>
                  <a:pt x="254" y="9"/>
                  <a:pt x="254" y="9"/>
                </a:cubicBezTo>
                <a:cubicBezTo>
                  <a:pt x="260" y="15"/>
                  <a:pt x="266" y="21"/>
                  <a:pt x="272" y="27"/>
                </a:cubicBezTo>
                <a:cubicBezTo>
                  <a:pt x="276" y="31"/>
                  <a:pt x="284" y="39"/>
                  <a:pt x="284" y="39"/>
                </a:cubicBezTo>
                <a:cubicBezTo>
                  <a:pt x="291" y="61"/>
                  <a:pt x="292" y="56"/>
                  <a:pt x="287" y="81"/>
                </a:cubicBezTo>
                <a:cubicBezTo>
                  <a:pt x="285" y="90"/>
                  <a:pt x="278" y="108"/>
                  <a:pt x="278" y="108"/>
                </a:cubicBezTo>
                <a:cubicBezTo>
                  <a:pt x="276" y="163"/>
                  <a:pt x="280" y="177"/>
                  <a:pt x="260" y="216"/>
                </a:cubicBezTo>
                <a:cubicBezTo>
                  <a:pt x="256" y="241"/>
                  <a:pt x="255" y="266"/>
                  <a:pt x="263" y="291"/>
                </a:cubicBezTo>
                <a:cubicBezTo>
                  <a:pt x="245" y="297"/>
                  <a:pt x="240" y="304"/>
                  <a:pt x="224" y="312"/>
                </a:cubicBezTo>
                <a:cubicBezTo>
                  <a:pt x="217" y="332"/>
                  <a:pt x="208" y="327"/>
                  <a:pt x="188" y="324"/>
                </a:cubicBezTo>
                <a:cubicBezTo>
                  <a:pt x="171" y="318"/>
                  <a:pt x="155" y="317"/>
                  <a:pt x="137" y="321"/>
                </a:cubicBezTo>
                <a:cubicBezTo>
                  <a:pt x="131" y="323"/>
                  <a:pt x="119" y="327"/>
                  <a:pt x="119" y="327"/>
                </a:cubicBezTo>
                <a:cubicBezTo>
                  <a:pt x="97" y="324"/>
                  <a:pt x="87" y="319"/>
                  <a:pt x="68" y="309"/>
                </a:cubicBezTo>
                <a:cubicBezTo>
                  <a:pt x="63" y="295"/>
                  <a:pt x="56" y="282"/>
                  <a:pt x="47" y="270"/>
                </a:cubicBezTo>
                <a:cubicBezTo>
                  <a:pt x="39" y="246"/>
                  <a:pt x="25" y="222"/>
                  <a:pt x="5" y="207"/>
                </a:cubicBezTo>
                <a:cubicBezTo>
                  <a:pt x="0" y="192"/>
                  <a:pt x="1" y="183"/>
                  <a:pt x="14" y="174"/>
                </a:cubicBezTo>
                <a:cubicBezTo>
                  <a:pt x="13" y="171"/>
                  <a:pt x="11" y="165"/>
                  <a:pt x="11" y="165"/>
                </a:cubicBezTo>
              </a:path>
            </a:pathLst>
          </a:custGeom>
          <a:noFill/>
          <a:ln w="28575" cap="flat" cmpd="sng">
            <a:solidFill>
              <a:schemeClr val="tx1"/>
            </a:solidFill>
            <a:prstDash val="solid"/>
            <a:round/>
            <a:headEnd/>
            <a:tailEnd/>
          </a:ln>
          <a:effectLst/>
        </p:spPr>
        <p:txBody>
          <a:bodyPr anchor="ctr"/>
          <a:lstStyle/>
          <a:p>
            <a:pPr>
              <a:defRPr/>
            </a:pPr>
            <a:endParaRPr lang="it-IT">
              <a:latin typeface="Calibri" pitchFamily="34" charset="0"/>
            </a:endParaRPr>
          </a:p>
        </p:txBody>
      </p:sp>
      <p:sp>
        <p:nvSpPr>
          <p:cNvPr id="961601" name="Freeform 65"/>
          <p:cNvSpPr>
            <a:spLocks/>
          </p:cNvSpPr>
          <p:nvPr/>
        </p:nvSpPr>
        <p:spPr bwMode="auto">
          <a:xfrm>
            <a:off x="7581900" y="3700463"/>
            <a:ext cx="822325" cy="1019175"/>
          </a:xfrm>
          <a:custGeom>
            <a:avLst/>
            <a:gdLst/>
            <a:ahLst/>
            <a:cxnLst>
              <a:cxn ang="0">
                <a:pos x="75" y="171"/>
              </a:cxn>
              <a:cxn ang="0">
                <a:pos x="24" y="198"/>
              </a:cxn>
              <a:cxn ang="0">
                <a:pos x="12" y="249"/>
              </a:cxn>
              <a:cxn ang="0">
                <a:pos x="0" y="276"/>
              </a:cxn>
              <a:cxn ang="0">
                <a:pos x="42" y="273"/>
              </a:cxn>
              <a:cxn ang="0">
                <a:pos x="81" y="285"/>
              </a:cxn>
              <a:cxn ang="0">
                <a:pos x="108" y="309"/>
              </a:cxn>
              <a:cxn ang="0">
                <a:pos x="90" y="357"/>
              </a:cxn>
              <a:cxn ang="0">
                <a:pos x="93" y="432"/>
              </a:cxn>
              <a:cxn ang="0">
                <a:pos x="69" y="459"/>
              </a:cxn>
              <a:cxn ang="0">
                <a:pos x="69" y="480"/>
              </a:cxn>
              <a:cxn ang="0">
                <a:pos x="75" y="498"/>
              </a:cxn>
              <a:cxn ang="0">
                <a:pos x="72" y="516"/>
              </a:cxn>
              <a:cxn ang="0">
                <a:pos x="66" y="525"/>
              </a:cxn>
              <a:cxn ang="0">
                <a:pos x="99" y="534"/>
              </a:cxn>
              <a:cxn ang="0">
                <a:pos x="105" y="543"/>
              </a:cxn>
              <a:cxn ang="0">
                <a:pos x="108" y="558"/>
              </a:cxn>
              <a:cxn ang="0">
                <a:pos x="186" y="573"/>
              </a:cxn>
              <a:cxn ang="0">
                <a:pos x="207" y="594"/>
              </a:cxn>
              <a:cxn ang="0">
                <a:pos x="231" y="642"/>
              </a:cxn>
              <a:cxn ang="0">
                <a:pos x="318" y="630"/>
              </a:cxn>
              <a:cxn ang="0">
                <a:pos x="438" y="537"/>
              </a:cxn>
              <a:cxn ang="0">
                <a:pos x="477" y="516"/>
              </a:cxn>
              <a:cxn ang="0">
                <a:pos x="495" y="510"/>
              </a:cxn>
              <a:cxn ang="0">
                <a:pos x="507" y="492"/>
              </a:cxn>
              <a:cxn ang="0">
                <a:pos x="513" y="474"/>
              </a:cxn>
              <a:cxn ang="0">
                <a:pos x="507" y="387"/>
              </a:cxn>
              <a:cxn ang="0">
                <a:pos x="483" y="351"/>
              </a:cxn>
              <a:cxn ang="0">
                <a:pos x="450" y="285"/>
              </a:cxn>
              <a:cxn ang="0">
                <a:pos x="402" y="249"/>
              </a:cxn>
              <a:cxn ang="0">
                <a:pos x="366" y="243"/>
              </a:cxn>
              <a:cxn ang="0">
                <a:pos x="306" y="204"/>
              </a:cxn>
              <a:cxn ang="0">
                <a:pos x="288" y="129"/>
              </a:cxn>
              <a:cxn ang="0">
                <a:pos x="300" y="63"/>
              </a:cxn>
              <a:cxn ang="0">
                <a:pos x="294" y="0"/>
              </a:cxn>
              <a:cxn ang="0">
                <a:pos x="216" y="18"/>
              </a:cxn>
              <a:cxn ang="0">
                <a:pos x="189" y="36"/>
              </a:cxn>
              <a:cxn ang="0">
                <a:pos x="177" y="54"/>
              </a:cxn>
              <a:cxn ang="0">
                <a:pos x="198" y="81"/>
              </a:cxn>
              <a:cxn ang="0">
                <a:pos x="210" y="114"/>
              </a:cxn>
              <a:cxn ang="0">
                <a:pos x="168" y="171"/>
              </a:cxn>
              <a:cxn ang="0">
                <a:pos x="138" y="192"/>
              </a:cxn>
              <a:cxn ang="0">
                <a:pos x="87" y="171"/>
              </a:cxn>
              <a:cxn ang="0">
                <a:pos x="75" y="171"/>
              </a:cxn>
            </a:cxnLst>
            <a:rect l="0" t="0" r="r" b="b"/>
            <a:pathLst>
              <a:path w="518" h="642">
                <a:moveTo>
                  <a:pt x="75" y="171"/>
                </a:moveTo>
                <a:cubicBezTo>
                  <a:pt x="56" y="177"/>
                  <a:pt x="40" y="187"/>
                  <a:pt x="24" y="198"/>
                </a:cubicBezTo>
                <a:cubicBezTo>
                  <a:pt x="12" y="216"/>
                  <a:pt x="16" y="223"/>
                  <a:pt x="12" y="249"/>
                </a:cubicBezTo>
                <a:cubicBezTo>
                  <a:pt x="11" y="259"/>
                  <a:pt x="3" y="267"/>
                  <a:pt x="0" y="276"/>
                </a:cubicBezTo>
                <a:cubicBezTo>
                  <a:pt x="22" y="283"/>
                  <a:pt x="21" y="280"/>
                  <a:pt x="42" y="273"/>
                </a:cubicBezTo>
                <a:cubicBezTo>
                  <a:pt x="58" y="276"/>
                  <a:pt x="66" y="281"/>
                  <a:pt x="81" y="285"/>
                </a:cubicBezTo>
                <a:cubicBezTo>
                  <a:pt x="91" y="292"/>
                  <a:pt x="108" y="309"/>
                  <a:pt x="108" y="309"/>
                </a:cubicBezTo>
                <a:cubicBezTo>
                  <a:pt x="114" y="327"/>
                  <a:pt x="98" y="341"/>
                  <a:pt x="90" y="357"/>
                </a:cubicBezTo>
                <a:cubicBezTo>
                  <a:pt x="92" y="384"/>
                  <a:pt x="99" y="405"/>
                  <a:pt x="93" y="432"/>
                </a:cubicBezTo>
                <a:cubicBezTo>
                  <a:pt x="90" y="444"/>
                  <a:pt x="69" y="459"/>
                  <a:pt x="69" y="459"/>
                </a:cubicBezTo>
                <a:cubicBezTo>
                  <a:pt x="65" y="471"/>
                  <a:pt x="65" y="466"/>
                  <a:pt x="69" y="480"/>
                </a:cubicBezTo>
                <a:cubicBezTo>
                  <a:pt x="71" y="486"/>
                  <a:pt x="75" y="498"/>
                  <a:pt x="75" y="498"/>
                </a:cubicBezTo>
                <a:cubicBezTo>
                  <a:pt x="74" y="504"/>
                  <a:pt x="74" y="510"/>
                  <a:pt x="72" y="516"/>
                </a:cubicBezTo>
                <a:cubicBezTo>
                  <a:pt x="71" y="519"/>
                  <a:pt x="63" y="522"/>
                  <a:pt x="66" y="525"/>
                </a:cubicBezTo>
                <a:cubicBezTo>
                  <a:pt x="67" y="526"/>
                  <a:pt x="93" y="533"/>
                  <a:pt x="99" y="534"/>
                </a:cubicBezTo>
                <a:cubicBezTo>
                  <a:pt x="101" y="537"/>
                  <a:pt x="104" y="540"/>
                  <a:pt x="105" y="543"/>
                </a:cubicBezTo>
                <a:cubicBezTo>
                  <a:pt x="107" y="548"/>
                  <a:pt x="105" y="554"/>
                  <a:pt x="108" y="558"/>
                </a:cubicBezTo>
                <a:cubicBezTo>
                  <a:pt x="119" y="577"/>
                  <a:pt x="183" y="573"/>
                  <a:pt x="186" y="573"/>
                </a:cubicBezTo>
                <a:cubicBezTo>
                  <a:pt x="195" y="576"/>
                  <a:pt x="207" y="594"/>
                  <a:pt x="207" y="594"/>
                </a:cubicBezTo>
                <a:cubicBezTo>
                  <a:pt x="211" y="614"/>
                  <a:pt x="213" y="630"/>
                  <a:pt x="231" y="642"/>
                </a:cubicBezTo>
                <a:cubicBezTo>
                  <a:pt x="263" y="640"/>
                  <a:pt x="287" y="635"/>
                  <a:pt x="318" y="630"/>
                </a:cubicBezTo>
                <a:cubicBezTo>
                  <a:pt x="329" y="584"/>
                  <a:pt x="401" y="559"/>
                  <a:pt x="438" y="537"/>
                </a:cubicBezTo>
                <a:cubicBezTo>
                  <a:pt x="451" y="529"/>
                  <a:pt x="464" y="522"/>
                  <a:pt x="477" y="516"/>
                </a:cubicBezTo>
                <a:cubicBezTo>
                  <a:pt x="483" y="513"/>
                  <a:pt x="495" y="510"/>
                  <a:pt x="495" y="510"/>
                </a:cubicBezTo>
                <a:cubicBezTo>
                  <a:pt x="499" y="504"/>
                  <a:pt x="505" y="499"/>
                  <a:pt x="507" y="492"/>
                </a:cubicBezTo>
                <a:cubicBezTo>
                  <a:pt x="509" y="486"/>
                  <a:pt x="513" y="474"/>
                  <a:pt x="513" y="474"/>
                </a:cubicBezTo>
                <a:cubicBezTo>
                  <a:pt x="512" y="445"/>
                  <a:pt x="518" y="414"/>
                  <a:pt x="507" y="387"/>
                </a:cubicBezTo>
                <a:cubicBezTo>
                  <a:pt x="501" y="374"/>
                  <a:pt x="483" y="351"/>
                  <a:pt x="483" y="351"/>
                </a:cubicBezTo>
                <a:cubicBezTo>
                  <a:pt x="479" y="325"/>
                  <a:pt x="469" y="304"/>
                  <a:pt x="450" y="285"/>
                </a:cubicBezTo>
                <a:cubicBezTo>
                  <a:pt x="445" y="271"/>
                  <a:pt x="418" y="252"/>
                  <a:pt x="402" y="249"/>
                </a:cubicBezTo>
                <a:cubicBezTo>
                  <a:pt x="390" y="247"/>
                  <a:pt x="366" y="243"/>
                  <a:pt x="366" y="243"/>
                </a:cubicBezTo>
                <a:cubicBezTo>
                  <a:pt x="347" y="230"/>
                  <a:pt x="327" y="211"/>
                  <a:pt x="306" y="204"/>
                </a:cubicBezTo>
                <a:cubicBezTo>
                  <a:pt x="293" y="179"/>
                  <a:pt x="305" y="152"/>
                  <a:pt x="288" y="129"/>
                </a:cubicBezTo>
                <a:cubicBezTo>
                  <a:pt x="282" y="98"/>
                  <a:pt x="274" y="89"/>
                  <a:pt x="300" y="63"/>
                </a:cubicBezTo>
                <a:cubicBezTo>
                  <a:pt x="307" y="43"/>
                  <a:pt x="315" y="14"/>
                  <a:pt x="294" y="0"/>
                </a:cubicBezTo>
                <a:cubicBezTo>
                  <a:pt x="264" y="3"/>
                  <a:pt x="245" y="14"/>
                  <a:pt x="216" y="18"/>
                </a:cubicBezTo>
                <a:cubicBezTo>
                  <a:pt x="205" y="22"/>
                  <a:pt x="196" y="27"/>
                  <a:pt x="189" y="36"/>
                </a:cubicBezTo>
                <a:cubicBezTo>
                  <a:pt x="185" y="42"/>
                  <a:pt x="177" y="54"/>
                  <a:pt x="177" y="54"/>
                </a:cubicBezTo>
                <a:cubicBezTo>
                  <a:pt x="184" y="73"/>
                  <a:pt x="188" y="66"/>
                  <a:pt x="198" y="81"/>
                </a:cubicBezTo>
                <a:cubicBezTo>
                  <a:pt x="201" y="94"/>
                  <a:pt x="206" y="102"/>
                  <a:pt x="210" y="114"/>
                </a:cubicBezTo>
                <a:cubicBezTo>
                  <a:pt x="205" y="143"/>
                  <a:pt x="199" y="163"/>
                  <a:pt x="168" y="171"/>
                </a:cubicBezTo>
                <a:cubicBezTo>
                  <a:pt x="159" y="180"/>
                  <a:pt x="149" y="185"/>
                  <a:pt x="138" y="192"/>
                </a:cubicBezTo>
                <a:cubicBezTo>
                  <a:pt x="118" y="188"/>
                  <a:pt x="106" y="177"/>
                  <a:pt x="87" y="171"/>
                </a:cubicBezTo>
                <a:cubicBezTo>
                  <a:pt x="81" y="173"/>
                  <a:pt x="53" y="186"/>
                  <a:pt x="75" y="171"/>
                </a:cubicBezTo>
                <a:close/>
              </a:path>
            </a:pathLst>
          </a:custGeom>
          <a:noFill/>
          <a:ln w="28575" cap="flat" cmpd="sng">
            <a:solidFill>
              <a:schemeClr val="tx1"/>
            </a:solidFill>
            <a:prstDash val="solid"/>
            <a:round/>
            <a:headEnd/>
            <a:tailEnd/>
          </a:ln>
          <a:effectLst/>
        </p:spPr>
        <p:txBody>
          <a:bodyPr anchor="ctr"/>
          <a:lstStyle/>
          <a:p>
            <a:pPr>
              <a:defRPr/>
            </a:pPr>
            <a:endParaRPr lang="it-IT">
              <a:latin typeface="Calibri" pitchFamily="34" charset="0"/>
            </a:endParaRPr>
          </a:p>
        </p:txBody>
      </p:sp>
      <p:sp>
        <p:nvSpPr>
          <p:cNvPr id="961602" name="Freeform 66"/>
          <p:cNvSpPr>
            <a:spLocks/>
          </p:cNvSpPr>
          <p:nvPr/>
        </p:nvSpPr>
        <p:spPr bwMode="auto">
          <a:xfrm>
            <a:off x="7262813" y="3095625"/>
            <a:ext cx="781050" cy="658813"/>
          </a:xfrm>
          <a:custGeom>
            <a:avLst/>
            <a:gdLst/>
            <a:ahLst/>
            <a:cxnLst>
              <a:cxn ang="0">
                <a:pos x="57" y="63"/>
              </a:cxn>
              <a:cxn ang="0">
                <a:pos x="0" y="132"/>
              </a:cxn>
              <a:cxn ang="0">
                <a:pos x="60" y="186"/>
              </a:cxn>
              <a:cxn ang="0">
                <a:pos x="72" y="213"/>
              </a:cxn>
              <a:cxn ang="0">
                <a:pos x="75" y="222"/>
              </a:cxn>
              <a:cxn ang="0">
                <a:pos x="51" y="270"/>
              </a:cxn>
              <a:cxn ang="0">
                <a:pos x="27" y="324"/>
              </a:cxn>
              <a:cxn ang="0">
                <a:pos x="108" y="357"/>
              </a:cxn>
              <a:cxn ang="0">
                <a:pos x="135" y="369"/>
              </a:cxn>
              <a:cxn ang="0">
                <a:pos x="162" y="384"/>
              </a:cxn>
              <a:cxn ang="0">
                <a:pos x="198" y="405"/>
              </a:cxn>
              <a:cxn ang="0">
                <a:pos x="282" y="363"/>
              </a:cxn>
              <a:cxn ang="0">
                <a:pos x="309" y="348"/>
              </a:cxn>
              <a:cxn ang="0">
                <a:pos x="327" y="342"/>
              </a:cxn>
              <a:cxn ang="0">
                <a:pos x="387" y="378"/>
              </a:cxn>
              <a:cxn ang="0">
                <a:pos x="390" y="411"/>
              </a:cxn>
              <a:cxn ang="0">
                <a:pos x="402" y="414"/>
              </a:cxn>
              <a:cxn ang="0">
                <a:pos x="420" y="402"/>
              </a:cxn>
              <a:cxn ang="0">
                <a:pos x="480" y="381"/>
              </a:cxn>
              <a:cxn ang="0">
                <a:pos x="486" y="363"/>
              </a:cxn>
              <a:cxn ang="0">
                <a:pos x="468" y="357"/>
              </a:cxn>
              <a:cxn ang="0">
                <a:pos x="426" y="327"/>
              </a:cxn>
              <a:cxn ang="0">
                <a:pos x="393" y="300"/>
              </a:cxn>
              <a:cxn ang="0">
                <a:pos x="390" y="267"/>
              </a:cxn>
              <a:cxn ang="0">
                <a:pos x="288" y="231"/>
              </a:cxn>
              <a:cxn ang="0">
                <a:pos x="267" y="207"/>
              </a:cxn>
              <a:cxn ang="0">
                <a:pos x="270" y="126"/>
              </a:cxn>
              <a:cxn ang="0">
                <a:pos x="291" y="102"/>
              </a:cxn>
              <a:cxn ang="0">
                <a:pos x="300" y="51"/>
              </a:cxn>
              <a:cxn ang="0">
                <a:pos x="291" y="30"/>
              </a:cxn>
              <a:cxn ang="0">
                <a:pos x="273" y="18"/>
              </a:cxn>
              <a:cxn ang="0">
                <a:pos x="234" y="6"/>
              </a:cxn>
              <a:cxn ang="0">
                <a:pos x="234" y="72"/>
              </a:cxn>
              <a:cxn ang="0">
                <a:pos x="198" y="78"/>
              </a:cxn>
              <a:cxn ang="0">
                <a:pos x="171" y="93"/>
              </a:cxn>
              <a:cxn ang="0">
                <a:pos x="120" y="111"/>
              </a:cxn>
              <a:cxn ang="0">
                <a:pos x="78" y="105"/>
              </a:cxn>
              <a:cxn ang="0">
                <a:pos x="60" y="81"/>
              </a:cxn>
              <a:cxn ang="0">
                <a:pos x="57" y="63"/>
              </a:cxn>
            </a:cxnLst>
            <a:rect l="0" t="0" r="r" b="b"/>
            <a:pathLst>
              <a:path w="492" h="415">
                <a:moveTo>
                  <a:pt x="57" y="63"/>
                </a:moveTo>
                <a:cubicBezTo>
                  <a:pt x="38" y="85"/>
                  <a:pt x="9" y="104"/>
                  <a:pt x="0" y="132"/>
                </a:cubicBezTo>
                <a:cubicBezTo>
                  <a:pt x="51" y="138"/>
                  <a:pt x="39" y="149"/>
                  <a:pt x="60" y="186"/>
                </a:cubicBezTo>
                <a:cubicBezTo>
                  <a:pt x="71" y="206"/>
                  <a:pt x="62" y="182"/>
                  <a:pt x="72" y="213"/>
                </a:cubicBezTo>
                <a:cubicBezTo>
                  <a:pt x="73" y="216"/>
                  <a:pt x="75" y="222"/>
                  <a:pt x="75" y="222"/>
                </a:cubicBezTo>
                <a:cubicBezTo>
                  <a:pt x="69" y="239"/>
                  <a:pt x="61" y="256"/>
                  <a:pt x="51" y="270"/>
                </a:cubicBezTo>
                <a:cubicBezTo>
                  <a:pt x="44" y="290"/>
                  <a:pt x="34" y="304"/>
                  <a:pt x="27" y="324"/>
                </a:cubicBezTo>
                <a:cubicBezTo>
                  <a:pt x="34" y="375"/>
                  <a:pt x="30" y="354"/>
                  <a:pt x="108" y="357"/>
                </a:cubicBezTo>
                <a:cubicBezTo>
                  <a:pt x="118" y="360"/>
                  <a:pt x="125" y="366"/>
                  <a:pt x="135" y="369"/>
                </a:cubicBezTo>
                <a:cubicBezTo>
                  <a:pt x="142" y="376"/>
                  <a:pt x="162" y="384"/>
                  <a:pt x="162" y="384"/>
                </a:cubicBezTo>
                <a:cubicBezTo>
                  <a:pt x="173" y="395"/>
                  <a:pt x="186" y="397"/>
                  <a:pt x="198" y="405"/>
                </a:cubicBezTo>
                <a:cubicBezTo>
                  <a:pt x="229" y="399"/>
                  <a:pt x="253" y="375"/>
                  <a:pt x="282" y="363"/>
                </a:cubicBezTo>
                <a:cubicBezTo>
                  <a:pt x="291" y="359"/>
                  <a:pt x="299" y="351"/>
                  <a:pt x="309" y="348"/>
                </a:cubicBezTo>
                <a:cubicBezTo>
                  <a:pt x="315" y="346"/>
                  <a:pt x="327" y="342"/>
                  <a:pt x="327" y="342"/>
                </a:cubicBezTo>
                <a:cubicBezTo>
                  <a:pt x="362" y="354"/>
                  <a:pt x="345" y="371"/>
                  <a:pt x="387" y="378"/>
                </a:cubicBezTo>
                <a:cubicBezTo>
                  <a:pt x="388" y="389"/>
                  <a:pt x="386" y="401"/>
                  <a:pt x="390" y="411"/>
                </a:cubicBezTo>
                <a:cubicBezTo>
                  <a:pt x="392" y="415"/>
                  <a:pt x="398" y="415"/>
                  <a:pt x="402" y="414"/>
                </a:cubicBezTo>
                <a:cubicBezTo>
                  <a:pt x="409" y="412"/>
                  <a:pt x="414" y="405"/>
                  <a:pt x="420" y="402"/>
                </a:cubicBezTo>
                <a:cubicBezTo>
                  <a:pt x="439" y="393"/>
                  <a:pt x="459" y="384"/>
                  <a:pt x="480" y="381"/>
                </a:cubicBezTo>
                <a:cubicBezTo>
                  <a:pt x="482" y="375"/>
                  <a:pt x="492" y="365"/>
                  <a:pt x="486" y="363"/>
                </a:cubicBezTo>
                <a:cubicBezTo>
                  <a:pt x="480" y="361"/>
                  <a:pt x="468" y="357"/>
                  <a:pt x="468" y="357"/>
                </a:cubicBezTo>
                <a:cubicBezTo>
                  <a:pt x="454" y="347"/>
                  <a:pt x="442" y="331"/>
                  <a:pt x="426" y="327"/>
                </a:cubicBezTo>
                <a:cubicBezTo>
                  <a:pt x="414" y="318"/>
                  <a:pt x="405" y="308"/>
                  <a:pt x="393" y="300"/>
                </a:cubicBezTo>
                <a:cubicBezTo>
                  <a:pt x="385" y="277"/>
                  <a:pt x="386" y="288"/>
                  <a:pt x="390" y="267"/>
                </a:cubicBezTo>
                <a:cubicBezTo>
                  <a:pt x="384" y="216"/>
                  <a:pt x="342" y="233"/>
                  <a:pt x="288" y="231"/>
                </a:cubicBezTo>
                <a:cubicBezTo>
                  <a:pt x="279" y="225"/>
                  <a:pt x="267" y="207"/>
                  <a:pt x="267" y="207"/>
                </a:cubicBezTo>
                <a:cubicBezTo>
                  <a:pt x="263" y="180"/>
                  <a:pt x="266" y="153"/>
                  <a:pt x="270" y="126"/>
                </a:cubicBezTo>
                <a:cubicBezTo>
                  <a:pt x="271" y="115"/>
                  <a:pt x="291" y="102"/>
                  <a:pt x="291" y="102"/>
                </a:cubicBezTo>
                <a:cubicBezTo>
                  <a:pt x="295" y="85"/>
                  <a:pt x="294" y="68"/>
                  <a:pt x="300" y="51"/>
                </a:cubicBezTo>
                <a:cubicBezTo>
                  <a:pt x="298" y="43"/>
                  <a:pt x="298" y="36"/>
                  <a:pt x="291" y="30"/>
                </a:cubicBezTo>
                <a:cubicBezTo>
                  <a:pt x="286" y="25"/>
                  <a:pt x="273" y="18"/>
                  <a:pt x="273" y="18"/>
                </a:cubicBezTo>
                <a:cubicBezTo>
                  <a:pt x="261" y="0"/>
                  <a:pt x="258" y="3"/>
                  <a:pt x="234" y="6"/>
                </a:cubicBezTo>
                <a:cubicBezTo>
                  <a:pt x="236" y="23"/>
                  <a:pt x="242" y="58"/>
                  <a:pt x="234" y="72"/>
                </a:cubicBezTo>
                <a:cubicBezTo>
                  <a:pt x="228" y="82"/>
                  <a:pt x="210" y="75"/>
                  <a:pt x="198" y="78"/>
                </a:cubicBezTo>
                <a:cubicBezTo>
                  <a:pt x="177" y="92"/>
                  <a:pt x="187" y="88"/>
                  <a:pt x="171" y="93"/>
                </a:cubicBezTo>
                <a:cubicBezTo>
                  <a:pt x="158" y="106"/>
                  <a:pt x="138" y="106"/>
                  <a:pt x="120" y="111"/>
                </a:cubicBezTo>
                <a:cubicBezTo>
                  <a:pt x="106" y="110"/>
                  <a:pt x="88" y="115"/>
                  <a:pt x="78" y="105"/>
                </a:cubicBezTo>
                <a:cubicBezTo>
                  <a:pt x="69" y="96"/>
                  <a:pt x="75" y="86"/>
                  <a:pt x="60" y="81"/>
                </a:cubicBezTo>
                <a:cubicBezTo>
                  <a:pt x="56" y="69"/>
                  <a:pt x="57" y="75"/>
                  <a:pt x="57" y="63"/>
                </a:cubicBezTo>
                <a:close/>
              </a:path>
            </a:pathLst>
          </a:custGeom>
          <a:noFill/>
          <a:ln w="28575" cap="flat" cmpd="sng">
            <a:solidFill>
              <a:schemeClr val="tx1"/>
            </a:solidFill>
            <a:prstDash val="solid"/>
            <a:round/>
            <a:headEnd/>
            <a:tailEnd/>
          </a:ln>
          <a:effectLst/>
        </p:spPr>
        <p:txBody>
          <a:bodyPr anchor="ctr"/>
          <a:lstStyle/>
          <a:p>
            <a:pPr>
              <a:defRPr/>
            </a:pPr>
            <a:endParaRPr lang="it-IT">
              <a:latin typeface="Calibri" pitchFamily="34" charset="0"/>
            </a:endParaRPr>
          </a:p>
        </p:txBody>
      </p:sp>
      <p:sp>
        <p:nvSpPr>
          <p:cNvPr id="961604" name="Freeform 68"/>
          <p:cNvSpPr>
            <a:spLocks/>
          </p:cNvSpPr>
          <p:nvPr/>
        </p:nvSpPr>
        <p:spPr bwMode="auto">
          <a:xfrm>
            <a:off x="7881938" y="3205163"/>
            <a:ext cx="1262062" cy="639762"/>
          </a:xfrm>
          <a:custGeom>
            <a:avLst/>
            <a:gdLst/>
            <a:ahLst/>
            <a:cxnLst>
              <a:cxn ang="0">
                <a:pos x="0" y="177"/>
              </a:cxn>
              <a:cxn ang="0">
                <a:pos x="18" y="162"/>
              </a:cxn>
              <a:cxn ang="0">
                <a:pos x="36" y="156"/>
              </a:cxn>
              <a:cxn ang="0">
                <a:pos x="93" y="111"/>
              </a:cxn>
              <a:cxn ang="0">
                <a:pos x="99" y="102"/>
              </a:cxn>
              <a:cxn ang="0">
                <a:pos x="114" y="114"/>
              </a:cxn>
              <a:cxn ang="0">
                <a:pos x="156" y="135"/>
              </a:cxn>
              <a:cxn ang="0">
                <a:pos x="165" y="159"/>
              </a:cxn>
              <a:cxn ang="0">
                <a:pos x="174" y="186"/>
              </a:cxn>
              <a:cxn ang="0">
                <a:pos x="168" y="204"/>
              </a:cxn>
              <a:cxn ang="0">
                <a:pos x="165" y="213"/>
              </a:cxn>
              <a:cxn ang="0">
                <a:pos x="252" y="261"/>
              </a:cxn>
              <a:cxn ang="0">
                <a:pos x="276" y="357"/>
              </a:cxn>
              <a:cxn ang="0">
                <a:pos x="330" y="381"/>
              </a:cxn>
              <a:cxn ang="0">
                <a:pos x="369" y="399"/>
              </a:cxn>
              <a:cxn ang="0">
                <a:pos x="504" y="384"/>
              </a:cxn>
              <a:cxn ang="0">
                <a:pos x="555" y="318"/>
              </a:cxn>
              <a:cxn ang="0">
                <a:pos x="549" y="306"/>
              </a:cxn>
              <a:cxn ang="0">
                <a:pos x="537" y="300"/>
              </a:cxn>
              <a:cxn ang="0">
                <a:pos x="534" y="288"/>
              </a:cxn>
              <a:cxn ang="0">
                <a:pos x="495" y="249"/>
              </a:cxn>
              <a:cxn ang="0">
                <a:pos x="393" y="201"/>
              </a:cxn>
              <a:cxn ang="0">
                <a:pos x="372" y="186"/>
              </a:cxn>
              <a:cxn ang="0">
                <a:pos x="354" y="174"/>
              </a:cxn>
              <a:cxn ang="0">
                <a:pos x="339" y="150"/>
              </a:cxn>
              <a:cxn ang="0">
                <a:pos x="405" y="114"/>
              </a:cxn>
              <a:cxn ang="0">
                <a:pos x="441" y="99"/>
              </a:cxn>
              <a:cxn ang="0">
                <a:pos x="489" y="90"/>
              </a:cxn>
              <a:cxn ang="0">
                <a:pos x="522" y="78"/>
              </a:cxn>
              <a:cxn ang="0">
                <a:pos x="561" y="48"/>
              </a:cxn>
              <a:cxn ang="0">
                <a:pos x="630" y="0"/>
              </a:cxn>
              <a:cxn ang="0">
                <a:pos x="660" y="21"/>
              </a:cxn>
              <a:cxn ang="0">
                <a:pos x="720" y="75"/>
              </a:cxn>
              <a:cxn ang="0">
                <a:pos x="789" y="99"/>
              </a:cxn>
              <a:cxn ang="0">
                <a:pos x="795" y="108"/>
              </a:cxn>
            </a:cxnLst>
            <a:rect l="0" t="0" r="r" b="b"/>
            <a:pathLst>
              <a:path w="795" h="403">
                <a:moveTo>
                  <a:pt x="0" y="177"/>
                </a:moveTo>
                <a:cubicBezTo>
                  <a:pt x="6" y="173"/>
                  <a:pt x="11" y="166"/>
                  <a:pt x="18" y="162"/>
                </a:cubicBezTo>
                <a:cubicBezTo>
                  <a:pt x="24" y="159"/>
                  <a:pt x="36" y="156"/>
                  <a:pt x="36" y="156"/>
                </a:cubicBezTo>
                <a:cubicBezTo>
                  <a:pt x="45" y="138"/>
                  <a:pt x="74" y="120"/>
                  <a:pt x="93" y="111"/>
                </a:cubicBezTo>
                <a:cubicBezTo>
                  <a:pt x="95" y="108"/>
                  <a:pt x="96" y="103"/>
                  <a:pt x="99" y="102"/>
                </a:cubicBezTo>
                <a:cubicBezTo>
                  <a:pt x="108" y="99"/>
                  <a:pt x="110" y="111"/>
                  <a:pt x="114" y="114"/>
                </a:cubicBezTo>
                <a:cubicBezTo>
                  <a:pt x="125" y="124"/>
                  <a:pt x="143" y="128"/>
                  <a:pt x="156" y="135"/>
                </a:cubicBezTo>
                <a:cubicBezTo>
                  <a:pt x="163" y="171"/>
                  <a:pt x="154" y="134"/>
                  <a:pt x="165" y="159"/>
                </a:cubicBezTo>
                <a:cubicBezTo>
                  <a:pt x="169" y="168"/>
                  <a:pt x="174" y="186"/>
                  <a:pt x="174" y="186"/>
                </a:cubicBezTo>
                <a:cubicBezTo>
                  <a:pt x="172" y="192"/>
                  <a:pt x="170" y="198"/>
                  <a:pt x="168" y="204"/>
                </a:cubicBezTo>
                <a:cubicBezTo>
                  <a:pt x="167" y="207"/>
                  <a:pt x="165" y="213"/>
                  <a:pt x="165" y="213"/>
                </a:cubicBezTo>
                <a:cubicBezTo>
                  <a:pt x="174" y="273"/>
                  <a:pt x="184" y="257"/>
                  <a:pt x="252" y="261"/>
                </a:cubicBezTo>
                <a:cubicBezTo>
                  <a:pt x="277" y="286"/>
                  <a:pt x="259" y="327"/>
                  <a:pt x="276" y="357"/>
                </a:cubicBezTo>
                <a:cubicBezTo>
                  <a:pt x="287" y="376"/>
                  <a:pt x="314" y="372"/>
                  <a:pt x="330" y="381"/>
                </a:cubicBezTo>
                <a:cubicBezTo>
                  <a:pt x="348" y="391"/>
                  <a:pt x="350" y="394"/>
                  <a:pt x="369" y="399"/>
                </a:cubicBezTo>
                <a:cubicBezTo>
                  <a:pt x="476" y="396"/>
                  <a:pt x="447" y="403"/>
                  <a:pt x="504" y="384"/>
                </a:cubicBezTo>
                <a:cubicBezTo>
                  <a:pt x="526" y="362"/>
                  <a:pt x="538" y="344"/>
                  <a:pt x="555" y="318"/>
                </a:cubicBezTo>
                <a:cubicBezTo>
                  <a:pt x="553" y="314"/>
                  <a:pt x="552" y="309"/>
                  <a:pt x="549" y="306"/>
                </a:cubicBezTo>
                <a:cubicBezTo>
                  <a:pt x="546" y="303"/>
                  <a:pt x="540" y="303"/>
                  <a:pt x="537" y="300"/>
                </a:cubicBezTo>
                <a:cubicBezTo>
                  <a:pt x="534" y="297"/>
                  <a:pt x="536" y="292"/>
                  <a:pt x="534" y="288"/>
                </a:cubicBezTo>
                <a:cubicBezTo>
                  <a:pt x="525" y="270"/>
                  <a:pt x="514" y="255"/>
                  <a:pt x="495" y="249"/>
                </a:cubicBezTo>
                <a:cubicBezTo>
                  <a:pt x="464" y="226"/>
                  <a:pt x="431" y="210"/>
                  <a:pt x="393" y="201"/>
                </a:cubicBezTo>
                <a:cubicBezTo>
                  <a:pt x="377" y="185"/>
                  <a:pt x="392" y="198"/>
                  <a:pt x="372" y="186"/>
                </a:cubicBezTo>
                <a:cubicBezTo>
                  <a:pt x="366" y="182"/>
                  <a:pt x="354" y="174"/>
                  <a:pt x="354" y="174"/>
                </a:cubicBezTo>
                <a:cubicBezTo>
                  <a:pt x="350" y="162"/>
                  <a:pt x="343" y="162"/>
                  <a:pt x="339" y="150"/>
                </a:cubicBezTo>
                <a:cubicBezTo>
                  <a:pt x="351" y="131"/>
                  <a:pt x="383" y="118"/>
                  <a:pt x="405" y="114"/>
                </a:cubicBezTo>
                <a:cubicBezTo>
                  <a:pt x="422" y="103"/>
                  <a:pt x="411" y="109"/>
                  <a:pt x="441" y="99"/>
                </a:cubicBezTo>
                <a:cubicBezTo>
                  <a:pt x="456" y="94"/>
                  <a:pt x="489" y="90"/>
                  <a:pt x="489" y="90"/>
                </a:cubicBezTo>
                <a:cubicBezTo>
                  <a:pt x="500" y="84"/>
                  <a:pt x="510" y="81"/>
                  <a:pt x="522" y="78"/>
                </a:cubicBezTo>
                <a:cubicBezTo>
                  <a:pt x="536" y="69"/>
                  <a:pt x="546" y="53"/>
                  <a:pt x="561" y="48"/>
                </a:cubicBezTo>
                <a:cubicBezTo>
                  <a:pt x="577" y="32"/>
                  <a:pt x="609" y="7"/>
                  <a:pt x="630" y="0"/>
                </a:cubicBezTo>
                <a:cubicBezTo>
                  <a:pt x="647" y="8"/>
                  <a:pt x="642" y="14"/>
                  <a:pt x="660" y="21"/>
                </a:cubicBezTo>
                <a:cubicBezTo>
                  <a:pt x="677" y="43"/>
                  <a:pt x="693" y="64"/>
                  <a:pt x="720" y="75"/>
                </a:cubicBezTo>
                <a:cubicBezTo>
                  <a:pt x="739" y="94"/>
                  <a:pt x="764" y="96"/>
                  <a:pt x="789" y="99"/>
                </a:cubicBezTo>
                <a:cubicBezTo>
                  <a:pt x="791" y="102"/>
                  <a:pt x="795" y="108"/>
                  <a:pt x="795" y="108"/>
                </a:cubicBezTo>
              </a:path>
            </a:pathLst>
          </a:custGeom>
          <a:noFill/>
          <a:ln w="28575" cap="flat" cmpd="sng">
            <a:solidFill>
              <a:schemeClr val="tx1"/>
            </a:solidFill>
            <a:prstDash val="solid"/>
            <a:round/>
            <a:headEnd/>
            <a:tailEnd/>
          </a:ln>
          <a:effectLst/>
        </p:spPr>
        <p:txBody>
          <a:bodyPr anchor="ctr"/>
          <a:lstStyle/>
          <a:p>
            <a:pPr>
              <a:defRPr/>
            </a:pPr>
            <a:endParaRPr lang="it-IT">
              <a:latin typeface="Calibri" pitchFamily="34" charset="0"/>
            </a:endParaRPr>
          </a:p>
        </p:txBody>
      </p:sp>
      <p:sp>
        <p:nvSpPr>
          <p:cNvPr id="961605" name="Freeform 69"/>
          <p:cNvSpPr>
            <a:spLocks/>
          </p:cNvSpPr>
          <p:nvPr/>
        </p:nvSpPr>
        <p:spPr bwMode="auto">
          <a:xfrm>
            <a:off x="8224838" y="2066925"/>
            <a:ext cx="957262" cy="776288"/>
          </a:xfrm>
          <a:custGeom>
            <a:avLst/>
            <a:gdLst/>
            <a:ahLst/>
            <a:cxnLst>
              <a:cxn ang="0">
                <a:pos x="0" y="0"/>
              </a:cxn>
              <a:cxn ang="0">
                <a:pos x="63" y="54"/>
              </a:cxn>
              <a:cxn ang="0">
                <a:pos x="159" y="48"/>
              </a:cxn>
              <a:cxn ang="0">
                <a:pos x="177" y="42"/>
              </a:cxn>
              <a:cxn ang="0">
                <a:pos x="201" y="90"/>
              </a:cxn>
              <a:cxn ang="0">
                <a:pos x="237" y="117"/>
              </a:cxn>
              <a:cxn ang="0">
                <a:pos x="252" y="147"/>
              </a:cxn>
              <a:cxn ang="0">
                <a:pos x="258" y="156"/>
              </a:cxn>
              <a:cxn ang="0">
                <a:pos x="270" y="168"/>
              </a:cxn>
              <a:cxn ang="0">
                <a:pos x="291" y="207"/>
              </a:cxn>
              <a:cxn ang="0">
                <a:pos x="324" y="216"/>
              </a:cxn>
              <a:cxn ang="0">
                <a:pos x="312" y="249"/>
              </a:cxn>
              <a:cxn ang="0">
                <a:pos x="339" y="267"/>
              </a:cxn>
              <a:cxn ang="0">
                <a:pos x="462" y="270"/>
              </a:cxn>
              <a:cxn ang="0">
                <a:pos x="510" y="312"/>
              </a:cxn>
              <a:cxn ang="0">
                <a:pos x="522" y="342"/>
              </a:cxn>
              <a:cxn ang="0">
                <a:pos x="531" y="462"/>
              </a:cxn>
              <a:cxn ang="0">
                <a:pos x="552" y="489"/>
              </a:cxn>
              <a:cxn ang="0">
                <a:pos x="603" y="453"/>
              </a:cxn>
              <a:cxn ang="0">
                <a:pos x="594" y="444"/>
              </a:cxn>
            </a:cxnLst>
            <a:rect l="0" t="0" r="r" b="b"/>
            <a:pathLst>
              <a:path w="603" h="489">
                <a:moveTo>
                  <a:pt x="0" y="0"/>
                </a:moveTo>
                <a:cubicBezTo>
                  <a:pt x="17" y="17"/>
                  <a:pt x="40" y="46"/>
                  <a:pt x="63" y="54"/>
                </a:cubicBezTo>
                <a:cubicBezTo>
                  <a:pt x="95" y="52"/>
                  <a:pt x="127" y="51"/>
                  <a:pt x="159" y="48"/>
                </a:cubicBezTo>
                <a:cubicBezTo>
                  <a:pt x="165" y="47"/>
                  <a:pt x="177" y="42"/>
                  <a:pt x="177" y="42"/>
                </a:cubicBezTo>
                <a:cubicBezTo>
                  <a:pt x="211" y="48"/>
                  <a:pt x="191" y="55"/>
                  <a:pt x="201" y="90"/>
                </a:cubicBezTo>
                <a:cubicBezTo>
                  <a:pt x="202" y="94"/>
                  <a:pt x="230" y="107"/>
                  <a:pt x="237" y="117"/>
                </a:cubicBezTo>
                <a:cubicBezTo>
                  <a:pt x="240" y="132"/>
                  <a:pt x="239" y="138"/>
                  <a:pt x="252" y="147"/>
                </a:cubicBezTo>
                <a:cubicBezTo>
                  <a:pt x="254" y="150"/>
                  <a:pt x="256" y="153"/>
                  <a:pt x="258" y="156"/>
                </a:cubicBezTo>
                <a:cubicBezTo>
                  <a:pt x="262" y="160"/>
                  <a:pt x="267" y="163"/>
                  <a:pt x="270" y="168"/>
                </a:cubicBezTo>
                <a:cubicBezTo>
                  <a:pt x="278" y="180"/>
                  <a:pt x="277" y="199"/>
                  <a:pt x="291" y="207"/>
                </a:cubicBezTo>
                <a:cubicBezTo>
                  <a:pt x="300" y="212"/>
                  <a:pt x="314" y="214"/>
                  <a:pt x="324" y="216"/>
                </a:cubicBezTo>
                <a:cubicBezTo>
                  <a:pt x="318" y="226"/>
                  <a:pt x="312" y="249"/>
                  <a:pt x="312" y="249"/>
                </a:cubicBezTo>
                <a:cubicBezTo>
                  <a:pt x="316" y="266"/>
                  <a:pt x="313" y="266"/>
                  <a:pt x="339" y="267"/>
                </a:cubicBezTo>
                <a:cubicBezTo>
                  <a:pt x="380" y="268"/>
                  <a:pt x="421" y="269"/>
                  <a:pt x="462" y="270"/>
                </a:cubicBezTo>
                <a:cubicBezTo>
                  <a:pt x="477" y="285"/>
                  <a:pt x="498" y="296"/>
                  <a:pt x="510" y="312"/>
                </a:cubicBezTo>
                <a:cubicBezTo>
                  <a:pt x="516" y="321"/>
                  <a:pt x="522" y="342"/>
                  <a:pt x="522" y="342"/>
                </a:cubicBezTo>
                <a:cubicBezTo>
                  <a:pt x="524" y="382"/>
                  <a:pt x="528" y="422"/>
                  <a:pt x="531" y="462"/>
                </a:cubicBezTo>
                <a:cubicBezTo>
                  <a:pt x="532" y="473"/>
                  <a:pt x="552" y="489"/>
                  <a:pt x="552" y="489"/>
                </a:cubicBezTo>
                <a:cubicBezTo>
                  <a:pt x="577" y="481"/>
                  <a:pt x="583" y="466"/>
                  <a:pt x="603" y="453"/>
                </a:cubicBezTo>
                <a:cubicBezTo>
                  <a:pt x="596" y="443"/>
                  <a:pt x="601" y="444"/>
                  <a:pt x="594" y="444"/>
                </a:cubicBezTo>
              </a:path>
            </a:pathLst>
          </a:custGeom>
          <a:noFill/>
          <a:ln w="28575" cap="flat" cmpd="sng">
            <a:solidFill>
              <a:schemeClr val="tx1"/>
            </a:solidFill>
            <a:prstDash val="solid"/>
            <a:round/>
            <a:headEnd/>
            <a:tailEnd/>
          </a:ln>
          <a:effectLst/>
        </p:spPr>
        <p:txBody>
          <a:bodyPr anchor="ctr"/>
          <a:lstStyle/>
          <a:p>
            <a:pPr>
              <a:defRPr/>
            </a:pPr>
            <a:endParaRPr lang="it-IT">
              <a:latin typeface="Calibri" pitchFamily="34" charset="0"/>
            </a:endParaRPr>
          </a:p>
        </p:txBody>
      </p:sp>
      <p:sp>
        <p:nvSpPr>
          <p:cNvPr id="961606" name="Freeform 70"/>
          <p:cNvSpPr>
            <a:spLocks/>
          </p:cNvSpPr>
          <p:nvPr/>
        </p:nvSpPr>
        <p:spPr bwMode="auto">
          <a:xfrm>
            <a:off x="2362200" y="4086225"/>
            <a:ext cx="1481138" cy="2008188"/>
          </a:xfrm>
          <a:custGeom>
            <a:avLst/>
            <a:gdLst/>
            <a:ahLst/>
            <a:cxnLst>
              <a:cxn ang="0">
                <a:pos x="0" y="807"/>
              </a:cxn>
              <a:cxn ang="0">
                <a:pos x="30" y="822"/>
              </a:cxn>
              <a:cxn ang="0">
                <a:pos x="57" y="858"/>
              </a:cxn>
              <a:cxn ang="0">
                <a:pos x="87" y="852"/>
              </a:cxn>
              <a:cxn ang="0">
                <a:pos x="114" y="834"/>
              </a:cxn>
              <a:cxn ang="0">
                <a:pos x="144" y="852"/>
              </a:cxn>
              <a:cxn ang="0">
                <a:pos x="162" y="858"/>
              </a:cxn>
              <a:cxn ang="0">
                <a:pos x="222" y="843"/>
              </a:cxn>
              <a:cxn ang="0">
                <a:pos x="252" y="822"/>
              </a:cxn>
              <a:cxn ang="0">
                <a:pos x="285" y="825"/>
              </a:cxn>
              <a:cxn ang="0">
                <a:pos x="309" y="873"/>
              </a:cxn>
              <a:cxn ang="0">
                <a:pos x="387" y="933"/>
              </a:cxn>
              <a:cxn ang="0">
                <a:pos x="402" y="951"/>
              </a:cxn>
              <a:cxn ang="0">
                <a:pos x="441" y="1008"/>
              </a:cxn>
              <a:cxn ang="0">
                <a:pos x="453" y="1086"/>
              </a:cxn>
              <a:cxn ang="0">
                <a:pos x="462" y="1176"/>
              </a:cxn>
              <a:cxn ang="0">
                <a:pos x="504" y="1191"/>
              </a:cxn>
              <a:cxn ang="0">
                <a:pos x="552" y="1233"/>
              </a:cxn>
              <a:cxn ang="0">
                <a:pos x="591" y="1239"/>
              </a:cxn>
              <a:cxn ang="0">
                <a:pos x="645" y="1251"/>
              </a:cxn>
              <a:cxn ang="0">
                <a:pos x="663" y="1263"/>
              </a:cxn>
              <a:cxn ang="0">
                <a:pos x="678" y="1239"/>
              </a:cxn>
              <a:cxn ang="0">
                <a:pos x="669" y="1203"/>
              </a:cxn>
              <a:cxn ang="0">
                <a:pos x="642" y="1191"/>
              </a:cxn>
              <a:cxn ang="0">
                <a:pos x="621" y="1155"/>
              </a:cxn>
              <a:cxn ang="0">
                <a:pos x="723" y="1098"/>
              </a:cxn>
              <a:cxn ang="0">
                <a:pos x="786" y="1104"/>
              </a:cxn>
              <a:cxn ang="0">
                <a:pos x="828" y="1146"/>
              </a:cxn>
              <a:cxn ang="0">
                <a:pos x="870" y="1128"/>
              </a:cxn>
              <a:cxn ang="0">
                <a:pos x="891" y="1098"/>
              </a:cxn>
              <a:cxn ang="0">
                <a:pos x="897" y="1068"/>
              </a:cxn>
              <a:cxn ang="0">
                <a:pos x="933" y="1011"/>
              </a:cxn>
              <a:cxn ang="0">
                <a:pos x="837" y="963"/>
              </a:cxn>
              <a:cxn ang="0">
                <a:pos x="714" y="966"/>
              </a:cxn>
              <a:cxn ang="0">
                <a:pos x="663" y="954"/>
              </a:cxn>
              <a:cxn ang="0">
                <a:pos x="702" y="849"/>
              </a:cxn>
              <a:cxn ang="0">
                <a:pos x="723" y="798"/>
              </a:cxn>
              <a:cxn ang="0">
                <a:pos x="822" y="747"/>
              </a:cxn>
              <a:cxn ang="0">
                <a:pos x="828" y="738"/>
              </a:cxn>
              <a:cxn ang="0">
                <a:pos x="774" y="711"/>
              </a:cxn>
              <a:cxn ang="0">
                <a:pos x="720" y="687"/>
              </a:cxn>
              <a:cxn ang="0">
                <a:pos x="693" y="675"/>
              </a:cxn>
              <a:cxn ang="0">
                <a:pos x="666" y="651"/>
              </a:cxn>
              <a:cxn ang="0">
                <a:pos x="654" y="624"/>
              </a:cxn>
              <a:cxn ang="0">
                <a:pos x="651" y="615"/>
              </a:cxn>
              <a:cxn ang="0">
                <a:pos x="615" y="528"/>
              </a:cxn>
              <a:cxn ang="0">
                <a:pos x="459" y="465"/>
              </a:cxn>
              <a:cxn ang="0">
                <a:pos x="435" y="444"/>
              </a:cxn>
              <a:cxn ang="0">
                <a:pos x="417" y="435"/>
              </a:cxn>
              <a:cxn ang="0">
                <a:pos x="309" y="438"/>
              </a:cxn>
              <a:cxn ang="0">
                <a:pos x="291" y="444"/>
              </a:cxn>
              <a:cxn ang="0">
                <a:pos x="219" y="414"/>
              </a:cxn>
              <a:cxn ang="0">
                <a:pos x="174" y="393"/>
              </a:cxn>
              <a:cxn ang="0">
                <a:pos x="153" y="339"/>
              </a:cxn>
              <a:cxn ang="0">
                <a:pos x="219" y="255"/>
              </a:cxn>
              <a:cxn ang="0">
                <a:pos x="336" y="195"/>
              </a:cxn>
              <a:cxn ang="0">
                <a:pos x="336" y="168"/>
              </a:cxn>
              <a:cxn ang="0">
                <a:pos x="273" y="114"/>
              </a:cxn>
              <a:cxn ang="0">
                <a:pos x="237" y="81"/>
              </a:cxn>
              <a:cxn ang="0">
                <a:pos x="192" y="0"/>
              </a:cxn>
            </a:cxnLst>
            <a:rect l="0" t="0" r="r" b="b"/>
            <a:pathLst>
              <a:path w="933" h="1265">
                <a:moveTo>
                  <a:pt x="0" y="807"/>
                </a:moveTo>
                <a:cubicBezTo>
                  <a:pt x="10" y="812"/>
                  <a:pt x="19" y="818"/>
                  <a:pt x="30" y="822"/>
                </a:cubicBezTo>
                <a:cubicBezTo>
                  <a:pt x="36" y="839"/>
                  <a:pt x="42" y="848"/>
                  <a:pt x="57" y="858"/>
                </a:cubicBezTo>
                <a:cubicBezTo>
                  <a:pt x="59" y="858"/>
                  <a:pt x="81" y="856"/>
                  <a:pt x="87" y="852"/>
                </a:cubicBezTo>
                <a:cubicBezTo>
                  <a:pt x="98" y="845"/>
                  <a:pt x="101" y="838"/>
                  <a:pt x="114" y="834"/>
                </a:cubicBezTo>
                <a:cubicBezTo>
                  <a:pt x="130" y="838"/>
                  <a:pt x="131" y="845"/>
                  <a:pt x="144" y="852"/>
                </a:cubicBezTo>
                <a:cubicBezTo>
                  <a:pt x="150" y="855"/>
                  <a:pt x="162" y="858"/>
                  <a:pt x="162" y="858"/>
                </a:cubicBezTo>
                <a:cubicBezTo>
                  <a:pt x="199" y="855"/>
                  <a:pt x="201" y="861"/>
                  <a:pt x="222" y="843"/>
                </a:cubicBezTo>
                <a:cubicBezTo>
                  <a:pt x="231" y="835"/>
                  <a:pt x="252" y="822"/>
                  <a:pt x="252" y="822"/>
                </a:cubicBezTo>
                <a:cubicBezTo>
                  <a:pt x="263" y="823"/>
                  <a:pt x="274" y="822"/>
                  <a:pt x="285" y="825"/>
                </a:cubicBezTo>
                <a:cubicBezTo>
                  <a:pt x="302" y="830"/>
                  <a:pt x="299" y="861"/>
                  <a:pt x="309" y="873"/>
                </a:cubicBezTo>
                <a:cubicBezTo>
                  <a:pt x="327" y="896"/>
                  <a:pt x="360" y="924"/>
                  <a:pt x="387" y="933"/>
                </a:cubicBezTo>
                <a:cubicBezTo>
                  <a:pt x="391" y="939"/>
                  <a:pt x="398" y="944"/>
                  <a:pt x="402" y="951"/>
                </a:cubicBezTo>
                <a:cubicBezTo>
                  <a:pt x="415" y="975"/>
                  <a:pt x="410" y="998"/>
                  <a:pt x="441" y="1008"/>
                </a:cubicBezTo>
                <a:cubicBezTo>
                  <a:pt x="449" y="1033"/>
                  <a:pt x="444" y="1060"/>
                  <a:pt x="453" y="1086"/>
                </a:cubicBezTo>
                <a:cubicBezTo>
                  <a:pt x="454" y="1116"/>
                  <a:pt x="441" y="1155"/>
                  <a:pt x="462" y="1176"/>
                </a:cubicBezTo>
                <a:cubicBezTo>
                  <a:pt x="473" y="1187"/>
                  <a:pt x="504" y="1191"/>
                  <a:pt x="504" y="1191"/>
                </a:cubicBezTo>
                <a:cubicBezTo>
                  <a:pt x="521" y="1213"/>
                  <a:pt x="524" y="1228"/>
                  <a:pt x="552" y="1233"/>
                </a:cubicBezTo>
                <a:cubicBezTo>
                  <a:pt x="568" y="1244"/>
                  <a:pt x="570" y="1242"/>
                  <a:pt x="591" y="1239"/>
                </a:cubicBezTo>
                <a:cubicBezTo>
                  <a:pt x="610" y="1241"/>
                  <a:pt x="629" y="1240"/>
                  <a:pt x="645" y="1251"/>
                </a:cubicBezTo>
                <a:cubicBezTo>
                  <a:pt x="665" y="1265"/>
                  <a:pt x="644" y="1257"/>
                  <a:pt x="663" y="1263"/>
                </a:cubicBezTo>
                <a:cubicBezTo>
                  <a:pt x="676" y="1259"/>
                  <a:pt x="675" y="1252"/>
                  <a:pt x="678" y="1239"/>
                </a:cubicBezTo>
                <a:cubicBezTo>
                  <a:pt x="676" y="1224"/>
                  <a:pt x="679" y="1213"/>
                  <a:pt x="669" y="1203"/>
                </a:cubicBezTo>
                <a:cubicBezTo>
                  <a:pt x="662" y="1196"/>
                  <a:pt x="642" y="1191"/>
                  <a:pt x="642" y="1191"/>
                </a:cubicBezTo>
                <a:cubicBezTo>
                  <a:pt x="633" y="1179"/>
                  <a:pt x="629" y="1167"/>
                  <a:pt x="621" y="1155"/>
                </a:cubicBezTo>
                <a:cubicBezTo>
                  <a:pt x="630" y="1110"/>
                  <a:pt x="684" y="1103"/>
                  <a:pt x="723" y="1098"/>
                </a:cubicBezTo>
                <a:cubicBezTo>
                  <a:pt x="744" y="1099"/>
                  <a:pt x="768" y="1094"/>
                  <a:pt x="786" y="1104"/>
                </a:cubicBezTo>
                <a:cubicBezTo>
                  <a:pt x="804" y="1114"/>
                  <a:pt x="808" y="1139"/>
                  <a:pt x="828" y="1146"/>
                </a:cubicBezTo>
                <a:cubicBezTo>
                  <a:pt x="844" y="1143"/>
                  <a:pt x="858" y="1140"/>
                  <a:pt x="870" y="1128"/>
                </a:cubicBezTo>
                <a:cubicBezTo>
                  <a:pt x="879" y="1119"/>
                  <a:pt x="891" y="1098"/>
                  <a:pt x="891" y="1098"/>
                </a:cubicBezTo>
                <a:cubicBezTo>
                  <a:pt x="894" y="1085"/>
                  <a:pt x="901" y="1080"/>
                  <a:pt x="897" y="1068"/>
                </a:cubicBezTo>
                <a:cubicBezTo>
                  <a:pt x="904" y="1048"/>
                  <a:pt x="921" y="1029"/>
                  <a:pt x="933" y="1011"/>
                </a:cubicBezTo>
                <a:cubicBezTo>
                  <a:pt x="911" y="977"/>
                  <a:pt x="874" y="970"/>
                  <a:pt x="837" y="963"/>
                </a:cubicBezTo>
                <a:cubicBezTo>
                  <a:pt x="796" y="964"/>
                  <a:pt x="755" y="966"/>
                  <a:pt x="714" y="966"/>
                </a:cubicBezTo>
                <a:cubicBezTo>
                  <a:pt x="664" y="966"/>
                  <a:pt x="671" y="978"/>
                  <a:pt x="663" y="954"/>
                </a:cubicBezTo>
                <a:cubicBezTo>
                  <a:pt x="672" y="927"/>
                  <a:pt x="680" y="864"/>
                  <a:pt x="702" y="849"/>
                </a:cubicBezTo>
                <a:cubicBezTo>
                  <a:pt x="711" y="835"/>
                  <a:pt x="712" y="811"/>
                  <a:pt x="723" y="798"/>
                </a:cubicBezTo>
                <a:cubicBezTo>
                  <a:pt x="743" y="776"/>
                  <a:pt x="795" y="761"/>
                  <a:pt x="822" y="747"/>
                </a:cubicBezTo>
                <a:cubicBezTo>
                  <a:pt x="824" y="744"/>
                  <a:pt x="829" y="741"/>
                  <a:pt x="828" y="738"/>
                </a:cubicBezTo>
                <a:cubicBezTo>
                  <a:pt x="826" y="731"/>
                  <a:pt x="781" y="713"/>
                  <a:pt x="774" y="711"/>
                </a:cubicBezTo>
                <a:cubicBezTo>
                  <a:pt x="759" y="701"/>
                  <a:pt x="737" y="691"/>
                  <a:pt x="720" y="687"/>
                </a:cubicBezTo>
                <a:cubicBezTo>
                  <a:pt x="695" y="668"/>
                  <a:pt x="722" y="686"/>
                  <a:pt x="693" y="675"/>
                </a:cubicBezTo>
                <a:cubicBezTo>
                  <a:pt x="681" y="671"/>
                  <a:pt x="676" y="658"/>
                  <a:pt x="666" y="651"/>
                </a:cubicBezTo>
                <a:cubicBezTo>
                  <a:pt x="656" y="637"/>
                  <a:pt x="661" y="645"/>
                  <a:pt x="654" y="624"/>
                </a:cubicBezTo>
                <a:cubicBezTo>
                  <a:pt x="653" y="621"/>
                  <a:pt x="651" y="615"/>
                  <a:pt x="651" y="615"/>
                </a:cubicBezTo>
                <a:cubicBezTo>
                  <a:pt x="643" y="562"/>
                  <a:pt x="640" y="566"/>
                  <a:pt x="615" y="528"/>
                </a:cubicBezTo>
                <a:cubicBezTo>
                  <a:pt x="602" y="477"/>
                  <a:pt x="498" y="467"/>
                  <a:pt x="459" y="465"/>
                </a:cubicBezTo>
                <a:cubicBezTo>
                  <a:pt x="446" y="461"/>
                  <a:pt x="446" y="452"/>
                  <a:pt x="435" y="444"/>
                </a:cubicBezTo>
                <a:cubicBezTo>
                  <a:pt x="429" y="440"/>
                  <a:pt x="423" y="439"/>
                  <a:pt x="417" y="435"/>
                </a:cubicBezTo>
                <a:cubicBezTo>
                  <a:pt x="381" y="436"/>
                  <a:pt x="345" y="435"/>
                  <a:pt x="309" y="438"/>
                </a:cubicBezTo>
                <a:cubicBezTo>
                  <a:pt x="303" y="438"/>
                  <a:pt x="291" y="444"/>
                  <a:pt x="291" y="444"/>
                </a:cubicBezTo>
                <a:cubicBezTo>
                  <a:pt x="250" y="436"/>
                  <a:pt x="251" y="431"/>
                  <a:pt x="219" y="414"/>
                </a:cubicBezTo>
                <a:cubicBezTo>
                  <a:pt x="145" y="375"/>
                  <a:pt x="203" y="413"/>
                  <a:pt x="174" y="393"/>
                </a:cubicBezTo>
                <a:cubicBezTo>
                  <a:pt x="160" y="372"/>
                  <a:pt x="165" y="358"/>
                  <a:pt x="153" y="339"/>
                </a:cubicBezTo>
                <a:cubicBezTo>
                  <a:pt x="157" y="303"/>
                  <a:pt x="183" y="267"/>
                  <a:pt x="219" y="255"/>
                </a:cubicBezTo>
                <a:cubicBezTo>
                  <a:pt x="255" y="228"/>
                  <a:pt x="300" y="219"/>
                  <a:pt x="336" y="195"/>
                </a:cubicBezTo>
                <a:cubicBezTo>
                  <a:pt x="341" y="187"/>
                  <a:pt x="351" y="178"/>
                  <a:pt x="336" y="168"/>
                </a:cubicBezTo>
                <a:cubicBezTo>
                  <a:pt x="311" y="152"/>
                  <a:pt x="294" y="135"/>
                  <a:pt x="273" y="114"/>
                </a:cubicBezTo>
                <a:cubicBezTo>
                  <a:pt x="266" y="93"/>
                  <a:pt x="259" y="85"/>
                  <a:pt x="237" y="81"/>
                </a:cubicBezTo>
                <a:cubicBezTo>
                  <a:pt x="211" y="64"/>
                  <a:pt x="192" y="31"/>
                  <a:pt x="192" y="0"/>
                </a:cubicBezTo>
              </a:path>
            </a:pathLst>
          </a:custGeom>
          <a:noFill/>
          <a:ln w="38100" cap="flat" cmpd="sng">
            <a:solidFill>
              <a:schemeClr val="tx1"/>
            </a:solidFill>
            <a:prstDash val="solid"/>
            <a:round/>
            <a:headEnd/>
            <a:tailEnd/>
          </a:ln>
          <a:effectLst/>
        </p:spPr>
        <p:txBody>
          <a:bodyPr anchor="ctr"/>
          <a:lstStyle/>
          <a:p>
            <a:pPr>
              <a:defRPr/>
            </a:pPr>
            <a:endParaRPr lang="it-IT">
              <a:latin typeface="Calibri" pitchFamily="34" charset="0"/>
            </a:endParaRPr>
          </a:p>
        </p:txBody>
      </p:sp>
      <p:sp>
        <p:nvSpPr>
          <p:cNvPr id="961607" name="Freeform 71"/>
          <p:cNvSpPr>
            <a:spLocks/>
          </p:cNvSpPr>
          <p:nvPr/>
        </p:nvSpPr>
        <p:spPr bwMode="auto">
          <a:xfrm>
            <a:off x="6351588" y="4838700"/>
            <a:ext cx="1187450" cy="957263"/>
          </a:xfrm>
          <a:custGeom>
            <a:avLst/>
            <a:gdLst/>
            <a:ahLst/>
            <a:cxnLst>
              <a:cxn ang="0">
                <a:pos x="205" y="192"/>
              </a:cxn>
              <a:cxn ang="0">
                <a:pos x="298" y="204"/>
              </a:cxn>
              <a:cxn ang="0">
                <a:pos x="304" y="252"/>
              </a:cxn>
              <a:cxn ang="0">
                <a:pos x="334" y="300"/>
              </a:cxn>
              <a:cxn ang="0">
                <a:pos x="355" y="375"/>
              </a:cxn>
              <a:cxn ang="0">
                <a:pos x="436" y="402"/>
              </a:cxn>
              <a:cxn ang="0">
                <a:pos x="496" y="432"/>
              </a:cxn>
              <a:cxn ang="0">
                <a:pos x="514" y="471"/>
              </a:cxn>
              <a:cxn ang="0">
                <a:pos x="529" y="495"/>
              </a:cxn>
              <a:cxn ang="0">
                <a:pos x="535" y="504"/>
              </a:cxn>
              <a:cxn ang="0">
                <a:pos x="658" y="564"/>
              </a:cxn>
              <a:cxn ang="0">
                <a:pos x="709" y="603"/>
              </a:cxn>
              <a:cxn ang="0">
                <a:pos x="748" y="522"/>
              </a:cxn>
              <a:cxn ang="0">
                <a:pos x="730" y="489"/>
              </a:cxn>
              <a:cxn ang="0">
                <a:pos x="628" y="444"/>
              </a:cxn>
              <a:cxn ang="0">
                <a:pos x="601" y="426"/>
              </a:cxn>
              <a:cxn ang="0">
                <a:pos x="598" y="372"/>
              </a:cxn>
              <a:cxn ang="0">
                <a:pos x="553" y="285"/>
              </a:cxn>
              <a:cxn ang="0">
                <a:pos x="514" y="216"/>
              </a:cxn>
              <a:cxn ang="0">
                <a:pos x="511" y="189"/>
              </a:cxn>
              <a:cxn ang="0">
                <a:pos x="490" y="162"/>
              </a:cxn>
              <a:cxn ang="0">
                <a:pos x="442" y="120"/>
              </a:cxn>
              <a:cxn ang="0">
                <a:pos x="358" y="105"/>
              </a:cxn>
              <a:cxn ang="0">
                <a:pos x="322" y="84"/>
              </a:cxn>
              <a:cxn ang="0">
                <a:pos x="172" y="21"/>
              </a:cxn>
              <a:cxn ang="0">
                <a:pos x="127" y="0"/>
              </a:cxn>
              <a:cxn ang="0">
                <a:pos x="13" y="42"/>
              </a:cxn>
              <a:cxn ang="0">
                <a:pos x="1" y="72"/>
              </a:cxn>
              <a:cxn ang="0">
                <a:pos x="55" y="117"/>
              </a:cxn>
              <a:cxn ang="0">
                <a:pos x="97" y="96"/>
              </a:cxn>
              <a:cxn ang="0">
                <a:pos x="163" y="132"/>
              </a:cxn>
              <a:cxn ang="0">
                <a:pos x="190" y="150"/>
              </a:cxn>
              <a:cxn ang="0">
                <a:pos x="211" y="198"/>
              </a:cxn>
              <a:cxn ang="0">
                <a:pos x="205" y="192"/>
              </a:cxn>
            </a:cxnLst>
            <a:rect l="0" t="0" r="r" b="b"/>
            <a:pathLst>
              <a:path w="748" h="603">
                <a:moveTo>
                  <a:pt x="205" y="192"/>
                </a:moveTo>
                <a:cubicBezTo>
                  <a:pt x="301" y="196"/>
                  <a:pt x="255" y="190"/>
                  <a:pt x="298" y="204"/>
                </a:cubicBezTo>
                <a:cubicBezTo>
                  <a:pt x="306" y="228"/>
                  <a:pt x="298" y="200"/>
                  <a:pt x="304" y="252"/>
                </a:cubicBezTo>
                <a:cubicBezTo>
                  <a:pt x="305" y="261"/>
                  <a:pt x="328" y="290"/>
                  <a:pt x="334" y="300"/>
                </a:cubicBezTo>
                <a:cubicBezTo>
                  <a:pt x="338" y="317"/>
                  <a:pt x="343" y="363"/>
                  <a:pt x="355" y="375"/>
                </a:cubicBezTo>
                <a:cubicBezTo>
                  <a:pt x="376" y="396"/>
                  <a:pt x="408" y="399"/>
                  <a:pt x="436" y="402"/>
                </a:cubicBezTo>
                <a:cubicBezTo>
                  <a:pt x="454" y="414"/>
                  <a:pt x="477" y="419"/>
                  <a:pt x="496" y="432"/>
                </a:cubicBezTo>
                <a:cubicBezTo>
                  <a:pt x="502" y="445"/>
                  <a:pt x="507" y="459"/>
                  <a:pt x="514" y="471"/>
                </a:cubicBezTo>
                <a:cubicBezTo>
                  <a:pt x="519" y="479"/>
                  <a:pt x="524" y="487"/>
                  <a:pt x="529" y="495"/>
                </a:cubicBezTo>
                <a:cubicBezTo>
                  <a:pt x="531" y="498"/>
                  <a:pt x="535" y="504"/>
                  <a:pt x="535" y="504"/>
                </a:cubicBezTo>
                <a:cubicBezTo>
                  <a:pt x="549" y="559"/>
                  <a:pt x="612" y="561"/>
                  <a:pt x="658" y="564"/>
                </a:cubicBezTo>
                <a:cubicBezTo>
                  <a:pt x="686" y="570"/>
                  <a:pt x="685" y="595"/>
                  <a:pt x="709" y="603"/>
                </a:cubicBezTo>
                <a:cubicBezTo>
                  <a:pt x="743" y="586"/>
                  <a:pt x="719" y="532"/>
                  <a:pt x="748" y="522"/>
                </a:cubicBezTo>
                <a:cubicBezTo>
                  <a:pt x="745" y="506"/>
                  <a:pt x="743" y="498"/>
                  <a:pt x="730" y="489"/>
                </a:cubicBezTo>
                <a:cubicBezTo>
                  <a:pt x="714" y="465"/>
                  <a:pt x="658" y="450"/>
                  <a:pt x="628" y="444"/>
                </a:cubicBezTo>
                <a:cubicBezTo>
                  <a:pt x="617" y="436"/>
                  <a:pt x="609" y="438"/>
                  <a:pt x="601" y="426"/>
                </a:cubicBezTo>
                <a:cubicBezTo>
                  <a:pt x="600" y="408"/>
                  <a:pt x="600" y="390"/>
                  <a:pt x="598" y="372"/>
                </a:cubicBezTo>
                <a:cubicBezTo>
                  <a:pt x="596" y="356"/>
                  <a:pt x="565" y="294"/>
                  <a:pt x="553" y="285"/>
                </a:cubicBezTo>
                <a:cubicBezTo>
                  <a:pt x="541" y="261"/>
                  <a:pt x="533" y="235"/>
                  <a:pt x="514" y="216"/>
                </a:cubicBezTo>
                <a:cubicBezTo>
                  <a:pt x="513" y="207"/>
                  <a:pt x="514" y="198"/>
                  <a:pt x="511" y="189"/>
                </a:cubicBezTo>
                <a:cubicBezTo>
                  <a:pt x="504" y="168"/>
                  <a:pt x="500" y="176"/>
                  <a:pt x="490" y="162"/>
                </a:cubicBezTo>
                <a:cubicBezTo>
                  <a:pt x="475" y="141"/>
                  <a:pt x="470" y="126"/>
                  <a:pt x="442" y="120"/>
                </a:cubicBezTo>
                <a:cubicBezTo>
                  <a:pt x="400" y="99"/>
                  <a:pt x="427" y="108"/>
                  <a:pt x="358" y="105"/>
                </a:cubicBezTo>
                <a:cubicBezTo>
                  <a:pt x="345" y="99"/>
                  <a:pt x="335" y="90"/>
                  <a:pt x="322" y="84"/>
                </a:cubicBezTo>
                <a:cubicBezTo>
                  <a:pt x="278" y="19"/>
                  <a:pt x="252" y="24"/>
                  <a:pt x="172" y="21"/>
                </a:cubicBezTo>
                <a:cubicBezTo>
                  <a:pt x="156" y="16"/>
                  <a:pt x="143" y="5"/>
                  <a:pt x="127" y="0"/>
                </a:cubicBezTo>
                <a:cubicBezTo>
                  <a:pt x="74" y="3"/>
                  <a:pt x="53" y="12"/>
                  <a:pt x="13" y="42"/>
                </a:cubicBezTo>
                <a:cubicBezTo>
                  <a:pt x="8" y="52"/>
                  <a:pt x="1" y="72"/>
                  <a:pt x="1" y="72"/>
                </a:cubicBezTo>
                <a:cubicBezTo>
                  <a:pt x="5" y="126"/>
                  <a:pt x="0" y="121"/>
                  <a:pt x="55" y="117"/>
                </a:cubicBezTo>
                <a:cubicBezTo>
                  <a:pt x="68" y="108"/>
                  <a:pt x="82" y="100"/>
                  <a:pt x="97" y="96"/>
                </a:cubicBezTo>
                <a:cubicBezTo>
                  <a:pt x="128" y="100"/>
                  <a:pt x="140" y="114"/>
                  <a:pt x="163" y="132"/>
                </a:cubicBezTo>
                <a:cubicBezTo>
                  <a:pt x="172" y="139"/>
                  <a:pt x="190" y="150"/>
                  <a:pt x="190" y="150"/>
                </a:cubicBezTo>
                <a:cubicBezTo>
                  <a:pt x="194" y="156"/>
                  <a:pt x="214" y="192"/>
                  <a:pt x="211" y="198"/>
                </a:cubicBezTo>
                <a:cubicBezTo>
                  <a:pt x="210" y="201"/>
                  <a:pt x="207" y="194"/>
                  <a:pt x="205" y="192"/>
                </a:cubicBezTo>
                <a:close/>
              </a:path>
            </a:pathLst>
          </a:custGeom>
          <a:solidFill>
            <a:srgbClr val="FF0000">
              <a:alpha val="39999"/>
            </a:srgbClr>
          </a:solidFill>
          <a:ln w="28575" cap="flat" cmpd="sng">
            <a:solidFill>
              <a:srgbClr val="FF0000"/>
            </a:solidFill>
            <a:prstDash val="solid"/>
            <a:round/>
            <a:headEnd/>
            <a:tailEnd/>
          </a:ln>
          <a:effectLst/>
        </p:spPr>
        <p:txBody>
          <a:bodyPr anchor="ctr"/>
          <a:lstStyle/>
          <a:p>
            <a:pPr>
              <a:defRPr/>
            </a:pPr>
            <a:endParaRPr lang="it-IT">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61554"/>
                                        </p:tgtEl>
                                        <p:attrNameLst>
                                          <p:attrName>style.visibility</p:attrName>
                                        </p:attrNameLst>
                                      </p:cBhvr>
                                      <p:to>
                                        <p:strVal val="visible"/>
                                      </p:to>
                                    </p:set>
                                    <p:animEffect transition="in" filter="fade">
                                      <p:cBhvr>
                                        <p:cTn id="7" dur="500"/>
                                        <p:tgtEl>
                                          <p:spTgt spid="96155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61543">
                                            <p:txEl>
                                              <p:pRg st="0" end="0"/>
                                            </p:txEl>
                                          </p:spTgt>
                                        </p:tgtEl>
                                        <p:attrNameLst>
                                          <p:attrName>style.visibility</p:attrName>
                                        </p:attrNameLst>
                                      </p:cBhvr>
                                      <p:to>
                                        <p:strVal val="visible"/>
                                      </p:to>
                                    </p:set>
                                    <p:animEffect transition="in" filter="fade">
                                      <p:cBhvr>
                                        <p:cTn id="11" dur="500"/>
                                        <p:tgtEl>
                                          <p:spTgt spid="96154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61555"/>
                                        </p:tgtEl>
                                        <p:attrNameLst>
                                          <p:attrName>style.visibility</p:attrName>
                                        </p:attrNameLst>
                                      </p:cBhvr>
                                      <p:to>
                                        <p:strVal val="visible"/>
                                      </p:to>
                                    </p:set>
                                    <p:animEffect transition="in" filter="fade">
                                      <p:cBhvr>
                                        <p:cTn id="16" dur="500"/>
                                        <p:tgtEl>
                                          <p:spTgt spid="961555"/>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961556"/>
                                        </p:tgtEl>
                                        <p:attrNameLst>
                                          <p:attrName>style.visibility</p:attrName>
                                        </p:attrNameLst>
                                      </p:cBhvr>
                                      <p:to>
                                        <p:strVal val="visible"/>
                                      </p:to>
                                    </p:set>
                                    <p:animEffect transition="in" filter="fade">
                                      <p:cBhvr>
                                        <p:cTn id="20" dur="500"/>
                                        <p:tgtEl>
                                          <p:spTgt spid="961556"/>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961597"/>
                                        </p:tgtEl>
                                        <p:attrNameLst>
                                          <p:attrName>style.visibility</p:attrName>
                                        </p:attrNameLst>
                                      </p:cBhvr>
                                      <p:to>
                                        <p:strVal val="visible"/>
                                      </p:to>
                                    </p:set>
                                    <p:animEffect transition="in" filter="fade">
                                      <p:cBhvr>
                                        <p:cTn id="24" dur="500"/>
                                        <p:tgtEl>
                                          <p:spTgt spid="961597"/>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961598"/>
                                        </p:tgtEl>
                                        <p:attrNameLst>
                                          <p:attrName>style.visibility</p:attrName>
                                        </p:attrNameLst>
                                      </p:cBhvr>
                                      <p:to>
                                        <p:strVal val="visible"/>
                                      </p:to>
                                    </p:set>
                                    <p:animEffect transition="in" filter="fade">
                                      <p:cBhvr>
                                        <p:cTn id="28" dur="500"/>
                                        <p:tgtEl>
                                          <p:spTgt spid="961598"/>
                                        </p:tgtEl>
                                      </p:cBhvr>
                                    </p:animEffect>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961599"/>
                                        </p:tgtEl>
                                        <p:attrNameLst>
                                          <p:attrName>style.visibility</p:attrName>
                                        </p:attrNameLst>
                                      </p:cBhvr>
                                      <p:to>
                                        <p:strVal val="visible"/>
                                      </p:to>
                                    </p:set>
                                    <p:animEffect transition="in" filter="fade">
                                      <p:cBhvr>
                                        <p:cTn id="32" dur="500"/>
                                        <p:tgtEl>
                                          <p:spTgt spid="961599"/>
                                        </p:tgtEl>
                                      </p:cBhvr>
                                    </p:animEffect>
                                  </p:childTnLst>
                                </p:cTn>
                              </p:par>
                            </p:childTnLst>
                          </p:cTn>
                        </p:par>
                        <p:par>
                          <p:cTn id="33" fill="hold">
                            <p:stCondLst>
                              <p:cond delay="2500"/>
                            </p:stCondLst>
                            <p:childTnLst>
                              <p:par>
                                <p:cTn id="34" presetID="10" presetClass="entr" presetSubtype="0" fill="hold" grpId="0" nodeType="afterEffect">
                                  <p:stCondLst>
                                    <p:cond delay="0"/>
                                  </p:stCondLst>
                                  <p:childTnLst>
                                    <p:set>
                                      <p:cBhvr>
                                        <p:cTn id="35" dur="1" fill="hold">
                                          <p:stCondLst>
                                            <p:cond delay="0"/>
                                          </p:stCondLst>
                                        </p:cTn>
                                        <p:tgtEl>
                                          <p:spTgt spid="961604"/>
                                        </p:tgtEl>
                                        <p:attrNameLst>
                                          <p:attrName>style.visibility</p:attrName>
                                        </p:attrNameLst>
                                      </p:cBhvr>
                                      <p:to>
                                        <p:strVal val="visible"/>
                                      </p:to>
                                    </p:set>
                                    <p:animEffect transition="in" filter="fade">
                                      <p:cBhvr>
                                        <p:cTn id="36" dur="500"/>
                                        <p:tgtEl>
                                          <p:spTgt spid="961604"/>
                                        </p:tgtEl>
                                      </p:cBhvr>
                                    </p:animEffect>
                                  </p:childTnLst>
                                </p:cTn>
                              </p:par>
                            </p:childTnLst>
                          </p:cTn>
                        </p:par>
                        <p:par>
                          <p:cTn id="37" fill="hold">
                            <p:stCondLst>
                              <p:cond delay="3000"/>
                            </p:stCondLst>
                            <p:childTnLst>
                              <p:par>
                                <p:cTn id="38" presetID="10" presetClass="entr" presetSubtype="0" fill="hold" grpId="0" nodeType="afterEffect">
                                  <p:stCondLst>
                                    <p:cond delay="0"/>
                                  </p:stCondLst>
                                  <p:childTnLst>
                                    <p:set>
                                      <p:cBhvr>
                                        <p:cTn id="39" dur="1" fill="hold">
                                          <p:stCondLst>
                                            <p:cond delay="0"/>
                                          </p:stCondLst>
                                        </p:cTn>
                                        <p:tgtEl>
                                          <p:spTgt spid="961600"/>
                                        </p:tgtEl>
                                        <p:attrNameLst>
                                          <p:attrName>style.visibility</p:attrName>
                                        </p:attrNameLst>
                                      </p:cBhvr>
                                      <p:to>
                                        <p:strVal val="visible"/>
                                      </p:to>
                                    </p:set>
                                    <p:animEffect transition="in" filter="fade">
                                      <p:cBhvr>
                                        <p:cTn id="40" dur="500"/>
                                        <p:tgtEl>
                                          <p:spTgt spid="961600"/>
                                        </p:tgtEl>
                                      </p:cBhvr>
                                    </p:animEffect>
                                  </p:childTnLst>
                                </p:cTn>
                              </p:par>
                            </p:childTnLst>
                          </p:cTn>
                        </p:par>
                        <p:par>
                          <p:cTn id="41" fill="hold">
                            <p:stCondLst>
                              <p:cond delay="3500"/>
                            </p:stCondLst>
                            <p:childTnLst>
                              <p:par>
                                <p:cTn id="42" presetID="10" presetClass="entr" presetSubtype="0" fill="hold" grpId="0" nodeType="afterEffect">
                                  <p:stCondLst>
                                    <p:cond delay="0"/>
                                  </p:stCondLst>
                                  <p:childTnLst>
                                    <p:set>
                                      <p:cBhvr>
                                        <p:cTn id="43" dur="1" fill="hold">
                                          <p:stCondLst>
                                            <p:cond delay="0"/>
                                          </p:stCondLst>
                                        </p:cTn>
                                        <p:tgtEl>
                                          <p:spTgt spid="961606"/>
                                        </p:tgtEl>
                                        <p:attrNameLst>
                                          <p:attrName>style.visibility</p:attrName>
                                        </p:attrNameLst>
                                      </p:cBhvr>
                                      <p:to>
                                        <p:strVal val="visible"/>
                                      </p:to>
                                    </p:set>
                                    <p:animEffect transition="in" filter="fade">
                                      <p:cBhvr>
                                        <p:cTn id="44" dur="500"/>
                                        <p:tgtEl>
                                          <p:spTgt spid="961606"/>
                                        </p:tgtEl>
                                      </p:cBhvr>
                                    </p:animEffect>
                                  </p:childTnLst>
                                </p:cTn>
                              </p:par>
                            </p:childTnLst>
                          </p:cTn>
                        </p:par>
                        <p:par>
                          <p:cTn id="45" fill="hold">
                            <p:stCondLst>
                              <p:cond delay="4000"/>
                            </p:stCondLst>
                            <p:childTnLst>
                              <p:par>
                                <p:cTn id="46" presetID="10" presetClass="entr" presetSubtype="0" fill="hold" grpId="0" nodeType="afterEffect">
                                  <p:stCondLst>
                                    <p:cond delay="0"/>
                                  </p:stCondLst>
                                  <p:childTnLst>
                                    <p:set>
                                      <p:cBhvr>
                                        <p:cTn id="47" dur="1" fill="hold">
                                          <p:stCondLst>
                                            <p:cond delay="0"/>
                                          </p:stCondLst>
                                        </p:cTn>
                                        <p:tgtEl>
                                          <p:spTgt spid="961595"/>
                                        </p:tgtEl>
                                        <p:attrNameLst>
                                          <p:attrName>style.visibility</p:attrName>
                                        </p:attrNameLst>
                                      </p:cBhvr>
                                      <p:to>
                                        <p:strVal val="visible"/>
                                      </p:to>
                                    </p:set>
                                    <p:animEffect transition="in" filter="fade">
                                      <p:cBhvr>
                                        <p:cTn id="48" dur="500"/>
                                        <p:tgtEl>
                                          <p:spTgt spid="961595"/>
                                        </p:tgtEl>
                                      </p:cBhvr>
                                    </p:animEffect>
                                  </p:childTnLst>
                                </p:cTn>
                              </p:par>
                            </p:childTnLst>
                          </p:cTn>
                        </p:par>
                        <p:par>
                          <p:cTn id="49" fill="hold">
                            <p:stCondLst>
                              <p:cond delay="4500"/>
                            </p:stCondLst>
                            <p:childTnLst>
                              <p:par>
                                <p:cTn id="50" presetID="10" presetClass="entr" presetSubtype="0" fill="hold" grpId="0" nodeType="afterEffect">
                                  <p:stCondLst>
                                    <p:cond delay="0"/>
                                  </p:stCondLst>
                                  <p:childTnLst>
                                    <p:set>
                                      <p:cBhvr>
                                        <p:cTn id="51" dur="1" fill="hold">
                                          <p:stCondLst>
                                            <p:cond delay="0"/>
                                          </p:stCondLst>
                                        </p:cTn>
                                        <p:tgtEl>
                                          <p:spTgt spid="961596"/>
                                        </p:tgtEl>
                                        <p:attrNameLst>
                                          <p:attrName>style.visibility</p:attrName>
                                        </p:attrNameLst>
                                      </p:cBhvr>
                                      <p:to>
                                        <p:strVal val="visible"/>
                                      </p:to>
                                    </p:set>
                                    <p:animEffect transition="in" filter="fade">
                                      <p:cBhvr>
                                        <p:cTn id="52" dur="500"/>
                                        <p:tgtEl>
                                          <p:spTgt spid="961596"/>
                                        </p:tgtEl>
                                      </p:cBhvr>
                                    </p:animEffect>
                                  </p:childTnLst>
                                </p:cTn>
                              </p:par>
                            </p:childTnLst>
                          </p:cTn>
                        </p:par>
                        <p:par>
                          <p:cTn id="53" fill="hold">
                            <p:stCondLst>
                              <p:cond delay="5000"/>
                            </p:stCondLst>
                            <p:childTnLst>
                              <p:par>
                                <p:cTn id="54" presetID="10" presetClass="entr" presetSubtype="0" fill="hold" grpId="0" nodeType="afterEffect">
                                  <p:stCondLst>
                                    <p:cond delay="0"/>
                                  </p:stCondLst>
                                  <p:childTnLst>
                                    <p:set>
                                      <p:cBhvr>
                                        <p:cTn id="55" dur="1" fill="hold">
                                          <p:stCondLst>
                                            <p:cond delay="0"/>
                                          </p:stCondLst>
                                        </p:cTn>
                                        <p:tgtEl>
                                          <p:spTgt spid="961601"/>
                                        </p:tgtEl>
                                        <p:attrNameLst>
                                          <p:attrName>style.visibility</p:attrName>
                                        </p:attrNameLst>
                                      </p:cBhvr>
                                      <p:to>
                                        <p:strVal val="visible"/>
                                      </p:to>
                                    </p:set>
                                    <p:animEffect transition="in" filter="fade">
                                      <p:cBhvr>
                                        <p:cTn id="56" dur="500"/>
                                        <p:tgtEl>
                                          <p:spTgt spid="961601"/>
                                        </p:tgtEl>
                                      </p:cBhvr>
                                    </p:animEffect>
                                  </p:childTnLst>
                                </p:cTn>
                              </p:par>
                            </p:childTnLst>
                          </p:cTn>
                        </p:par>
                        <p:par>
                          <p:cTn id="57" fill="hold">
                            <p:stCondLst>
                              <p:cond delay="5500"/>
                            </p:stCondLst>
                            <p:childTnLst>
                              <p:par>
                                <p:cTn id="58" presetID="10" presetClass="entr" presetSubtype="0" fill="hold" grpId="0" nodeType="afterEffect">
                                  <p:stCondLst>
                                    <p:cond delay="0"/>
                                  </p:stCondLst>
                                  <p:childTnLst>
                                    <p:set>
                                      <p:cBhvr>
                                        <p:cTn id="59" dur="1" fill="hold">
                                          <p:stCondLst>
                                            <p:cond delay="0"/>
                                          </p:stCondLst>
                                        </p:cTn>
                                        <p:tgtEl>
                                          <p:spTgt spid="961602"/>
                                        </p:tgtEl>
                                        <p:attrNameLst>
                                          <p:attrName>style.visibility</p:attrName>
                                        </p:attrNameLst>
                                      </p:cBhvr>
                                      <p:to>
                                        <p:strVal val="visible"/>
                                      </p:to>
                                    </p:set>
                                    <p:animEffect transition="in" filter="fade">
                                      <p:cBhvr>
                                        <p:cTn id="60" dur="500"/>
                                        <p:tgtEl>
                                          <p:spTgt spid="961602"/>
                                        </p:tgtEl>
                                      </p:cBhvr>
                                    </p:animEffect>
                                  </p:childTnLst>
                                </p:cTn>
                              </p:par>
                            </p:childTnLst>
                          </p:cTn>
                        </p:par>
                        <p:par>
                          <p:cTn id="61" fill="hold">
                            <p:stCondLst>
                              <p:cond delay="6000"/>
                            </p:stCondLst>
                            <p:childTnLst>
                              <p:par>
                                <p:cTn id="62" presetID="10" presetClass="entr" presetSubtype="0" fill="hold" grpId="0" nodeType="afterEffect">
                                  <p:stCondLst>
                                    <p:cond delay="0"/>
                                  </p:stCondLst>
                                  <p:childTnLst>
                                    <p:set>
                                      <p:cBhvr>
                                        <p:cTn id="63" dur="1" fill="hold">
                                          <p:stCondLst>
                                            <p:cond delay="0"/>
                                          </p:stCondLst>
                                        </p:cTn>
                                        <p:tgtEl>
                                          <p:spTgt spid="961605"/>
                                        </p:tgtEl>
                                        <p:attrNameLst>
                                          <p:attrName>style.visibility</p:attrName>
                                        </p:attrNameLst>
                                      </p:cBhvr>
                                      <p:to>
                                        <p:strVal val="visible"/>
                                      </p:to>
                                    </p:set>
                                    <p:animEffect transition="in" filter="fade">
                                      <p:cBhvr>
                                        <p:cTn id="64" dur="500"/>
                                        <p:tgtEl>
                                          <p:spTgt spid="961605"/>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961557"/>
                                        </p:tgtEl>
                                        <p:attrNameLst>
                                          <p:attrName>style.visibility</p:attrName>
                                        </p:attrNameLst>
                                      </p:cBhvr>
                                      <p:to>
                                        <p:strVal val="visible"/>
                                      </p:to>
                                    </p:set>
                                    <p:animEffect transition="in" filter="fade">
                                      <p:cBhvr>
                                        <p:cTn id="69" dur="500"/>
                                        <p:tgtEl>
                                          <p:spTgt spid="961557"/>
                                        </p:tgtEl>
                                      </p:cBhvr>
                                    </p:animEffect>
                                  </p:childTnLst>
                                </p:cTn>
                              </p:par>
                            </p:childTnLst>
                          </p:cTn>
                        </p:par>
                        <p:par>
                          <p:cTn id="70" fill="hold">
                            <p:stCondLst>
                              <p:cond delay="500"/>
                            </p:stCondLst>
                            <p:childTnLst>
                              <p:par>
                                <p:cTn id="71" presetID="10" presetClass="entr" presetSubtype="0" fill="hold" grpId="0" nodeType="afterEffect">
                                  <p:stCondLst>
                                    <p:cond delay="0"/>
                                  </p:stCondLst>
                                  <p:childTnLst>
                                    <p:set>
                                      <p:cBhvr>
                                        <p:cTn id="72" dur="1" fill="hold">
                                          <p:stCondLst>
                                            <p:cond delay="0"/>
                                          </p:stCondLst>
                                        </p:cTn>
                                        <p:tgtEl>
                                          <p:spTgt spid="961558"/>
                                        </p:tgtEl>
                                        <p:attrNameLst>
                                          <p:attrName>style.visibility</p:attrName>
                                        </p:attrNameLst>
                                      </p:cBhvr>
                                      <p:to>
                                        <p:strVal val="visible"/>
                                      </p:to>
                                    </p:set>
                                    <p:animEffect transition="in" filter="fade">
                                      <p:cBhvr>
                                        <p:cTn id="73" dur="500"/>
                                        <p:tgtEl>
                                          <p:spTgt spid="961558"/>
                                        </p:tgtEl>
                                      </p:cBhvr>
                                    </p:animEffect>
                                  </p:childTnLst>
                                </p:cTn>
                              </p:par>
                            </p:childTnLst>
                          </p:cTn>
                        </p:par>
                        <p:par>
                          <p:cTn id="74" fill="hold">
                            <p:stCondLst>
                              <p:cond delay="1000"/>
                            </p:stCondLst>
                            <p:childTnLst>
                              <p:par>
                                <p:cTn id="75" presetID="10" presetClass="entr" presetSubtype="0" fill="hold" grpId="0" nodeType="afterEffect">
                                  <p:stCondLst>
                                    <p:cond delay="0"/>
                                  </p:stCondLst>
                                  <p:childTnLst>
                                    <p:set>
                                      <p:cBhvr>
                                        <p:cTn id="76" dur="1" fill="hold">
                                          <p:stCondLst>
                                            <p:cond delay="0"/>
                                          </p:stCondLst>
                                        </p:cTn>
                                        <p:tgtEl>
                                          <p:spTgt spid="961559"/>
                                        </p:tgtEl>
                                        <p:attrNameLst>
                                          <p:attrName>style.visibility</p:attrName>
                                        </p:attrNameLst>
                                      </p:cBhvr>
                                      <p:to>
                                        <p:strVal val="visible"/>
                                      </p:to>
                                    </p:set>
                                    <p:animEffect transition="in" filter="fade">
                                      <p:cBhvr>
                                        <p:cTn id="77" dur="500"/>
                                        <p:tgtEl>
                                          <p:spTgt spid="961559"/>
                                        </p:tgtEl>
                                      </p:cBhvr>
                                    </p:animEffect>
                                  </p:childTnLst>
                                </p:cTn>
                              </p:par>
                            </p:childTnLst>
                          </p:cTn>
                        </p:par>
                        <p:par>
                          <p:cTn id="78" fill="hold">
                            <p:stCondLst>
                              <p:cond delay="1500"/>
                            </p:stCondLst>
                            <p:childTnLst>
                              <p:par>
                                <p:cTn id="79" presetID="10" presetClass="entr" presetSubtype="0" fill="hold" grpId="0" nodeType="afterEffect">
                                  <p:stCondLst>
                                    <p:cond delay="0"/>
                                  </p:stCondLst>
                                  <p:childTnLst>
                                    <p:set>
                                      <p:cBhvr>
                                        <p:cTn id="80" dur="1" fill="hold">
                                          <p:stCondLst>
                                            <p:cond delay="0"/>
                                          </p:stCondLst>
                                        </p:cTn>
                                        <p:tgtEl>
                                          <p:spTgt spid="961587"/>
                                        </p:tgtEl>
                                        <p:attrNameLst>
                                          <p:attrName>style.visibility</p:attrName>
                                        </p:attrNameLst>
                                      </p:cBhvr>
                                      <p:to>
                                        <p:strVal val="visible"/>
                                      </p:to>
                                    </p:set>
                                    <p:animEffect transition="in" filter="fade">
                                      <p:cBhvr>
                                        <p:cTn id="81" dur="500"/>
                                        <p:tgtEl>
                                          <p:spTgt spid="961587"/>
                                        </p:tgtEl>
                                      </p:cBhvr>
                                    </p:animEffect>
                                  </p:childTnLst>
                                </p:cTn>
                              </p:par>
                            </p:childTnLst>
                          </p:cTn>
                        </p:par>
                        <p:par>
                          <p:cTn id="82" fill="hold">
                            <p:stCondLst>
                              <p:cond delay="2000"/>
                            </p:stCondLst>
                            <p:childTnLst>
                              <p:par>
                                <p:cTn id="83" presetID="10" presetClass="entr" presetSubtype="0" fill="hold" grpId="0" nodeType="afterEffect">
                                  <p:stCondLst>
                                    <p:cond delay="0"/>
                                  </p:stCondLst>
                                  <p:childTnLst>
                                    <p:set>
                                      <p:cBhvr>
                                        <p:cTn id="84" dur="1" fill="hold">
                                          <p:stCondLst>
                                            <p:cond delay="0"/>
                                          </p:stCondLst>
                                        </p:cTn>
                                        <p:tgtEl>
                                          <p:spTgt spid="961591"/>
                                        </p:tgtEl>
                                        <p:attrNameLst>
                                          <p:attrName>style.visibility</p:attrName>
                                        </p:attrNameLst>
                                      </p:cBhvr>
                                      <p:to>
                                        <p:strVal val="visible"/>
                                      </p:to>
                                    </p:set>
                                    <p:animEffect transition="in" filter="fade">
                                      <p:cBhvr>
                                        <p:cTn id="85" dur="500"/>
                                        <p:tgtEl>
                                          <p:spTgt spid="961591"/>
                                        </p:tgtEl>
                                      </p:cBhvr>
                                    </p:animEffect>
                                  </p:childTnLst>
                                </p:cTn>
                              </p:par>
                            </p:childTnLst>
                          </p:cTn>
                        </p:par>
                        <p:par>
                          <p:cTn id="86" fill="hold">
                            <p:stCondLst>
                              <p:cond delay="2500"/>
                            </p:stCondLst>
                            <p:childTnLst>
                              <p:par>
                                <p:cTn id="87" presetID="10" presetClass="entr" presetSubtype="0" fill="hold" grpId="0" nodeType="afterEffect">
                                  <p:stCondLst>
                                    <p:cond delay="0"/>
                                  </p:stCondLst>
                                  <p:childTnLst>
                                    <p:set>
                                      <p:cBhvr>
                                        <p:cTn id="88" dur="1" fill="hold">
                                          <p:stCondLst>
                                            <p:cond delay="0"/>
                                          </p:stCondLst>
                                        </p:cTn>
                                        <p:tgtEl>
                                          <p:spTgt spid="961586"/>
                                        </p:tgtEl>
                                        <p:attrNameLst>
                                          <p:attrName>style.visibility</p:attrName>
                                        </p:attrNameLst>
                                      </p:cBhvr>
                                      <p:to>
                                        <p:strVal val="visible"/>
                                      </p:to>
                                    </p:set>
                                    <p:animEffect transition="in" filter="fade">
                                      <p:cBhvr>
                                        <p:cTn id="89" dur="500"/>
                                        <p:tgtEl>
                                          <p:spTgt spid="961586"/>
                                        </p:tgtEl>
                                      </p:cBhvr>
                                    </p:animEffect>
                                  </p:childTnLst>
                                </p:cTn>
                              </p:par>
                            </p:childTnLst>
                          </p:cTn>
                        </p:par>
                        <p:par>
                          <p:cTn id="90" fill="hold">
                            <p:stCondLst>
                              <p:cond delay="3000"/>
                            </p:stCondLst>
                            <p:childTnLst>
                              <p:par>
                                <p:cTn id="91" presetID="10" presetClass="entr" presetSubtype="0" fill="hold" grpId="0" nodeType="afterEffect">
                                  <p:stCondLst>
                                    <p:cond delay="0"/>
                                  </p:stCondLst>
                                  <p:childTnLst>
                                    <p:set>
                                      <p:cBhvr>
                                        <p:cTn id="92" dur="1" fill="hold">
                                          <p:stCondLst>
                                            <p:cond delay="0"/>
                                          </p:stCondLst>
                                        </p:cTn>
                                        <p:tgtEl>
                                          <p:spTgt spid="961589"/>
                                        </p:tgtEl>
                                        <p:attrNameLst>
                                          <p:attrName>style.visibility</p:attrName>
                                        </p:attrNameLst>
                                      </p:cBhvr>
                                      <p:to>
                                        <p:strVal val="visible"/>
                                      </p:to>
                                    </p:set>
                                    <p:animEffect transition="in" filter="fade">
                                      <p:cBhvr>
                                        <p:cTn id="93" dur="500"/>
                                        <p:tgtEl>
                                          <p:spTgt spid="961589"/>
                                        </p:tgtEl>
                                      </p:cBhvr>
                                    </p:animEffect>
                                  </p:childTnLst>
                                </p:cTn>
                              </p:par>
                            </p:childTnLst>
                          </p:cTn>
                        </p:par>
                        <p:par>
                          <p:cTn id="94" fill="hold">
                            <p:stCondLst>
                              <p:cond delay="3500"/>
                            </p:stCondLst>
                            <p:childTnLst>
                              <p:par>
                                <p:cTn id="95" presetID="10" presetClass="entr" presetSubtype="0" fill="hold" grpId="0" nodeType="afterEffect">
                                  <p:stCondLst>
                                    <p:cond delay="0"/>
                                  </p:stCondLst>
                                  <p:childTnLst>
                                    <p:set>
                                      <p:cBhvr>
                                        <p:cTn id="96" dur="1" fill="hold">
                                          <p:stCondLst>
                                            <p:cond delay="0"/>
                                          </p:stCondLst>
                                        </p:cTn>
                                        <p:tgtEl>
                                          <p:spTgt spid="961588"/>
                                        </p:tgtEl>
                                        <p:attrNameLst>
                                          <p:attrName>style.visibility</p:attrName>
                                        </p:attrNameLst>
                                      </p:cBhvr>
                                      <p:to>
                                        <p:strVal val="visible"/>
                                      </p:to>
                                    </p:set>
                                    <p:animEffect transition="in" filter="fade">
                                      <p:cBhvr>
                                        <p:cTn id="97" dur="500"/>
                                        <p:tgtEl>
                                          <p:spTgt spid="961588"/>
                                        </p:tgtEl>
                                      </p:cBhvr>
                                    </p:animEffect>
                                  </p:childTnLst>
                                </p:cTn>
                              </p:par>
                            </p:childTnLst>
                          </p:cTn>
                        </p:par>
                        <p:par>
                          <p:cTn id="98" fill="hold">
                            <p:stCondLst>
                              <p:cond delay="4000"/>
                            </p:stCondLst>
                            <p:childTnLst>
                              <p:par>
                                <p:cTn id="99" presetID="10" presetClass="entr" presetSubtype="0" fill="hold" grpId="0" nodeType="afterEffect">
                                  <p:stCondLst>
                                    <p:cond delay="0"/>
                                  </p:stCondLst>
                                  <p:childTnLst>
                                    <p:set>
                                      <p:cBhvr>
                                        <p:cTn id="100" dur="1" fill="hold">
                                          <p:stCondLst>
                                            <p:cond delay="0"/>
                                          </p:stCondLst>
                                        </p:cTn>
                                        <p:tgtEl>
                                          <p:spTgt spid="961593"/>
                                        </p:tgtEl>
                                        <p:attrNameLst>
                                          <p:attrName>style.visibility</p:attrName>
                                        </p:attrNameLst>
                                      </p:cBhvr>
                                      <p:to>
                                        <p:strVal val="visible"/>
                                      </p:to>
                                    </p:set>
                                    <p:animEffect transition="in" filter="fade">
                                      <p:cBhvr>
                                        <p:cTn id="101" dur="500"/>
                                        <p:tgtEl>
                                          <p:spTgt spid="961593"/>
                                        </p:tgtEl>
                                      </p:cBhvr>
                                    </p:animEffect>
                                  </p:childTnLst>
                                </p:cTn>
                              </p:par>
                            </p:childTnLst>
                          </p:cTn>
                        </p:par>
                        <p:par>
                          <p:cTn id="102" fill="hold">
                            <p:stCondLst>
                              <p:cond delay="4500"/>
                            </p:stCondLst>
                            <p:childTnLst>
                              <p:par>
                                <p:cTn id="103" presetID="10" presetClass="entr" presetSubtype="0" fill="hold" grpId="0" nodeType="afterEffect">
                                  <p:stCondLst>
                                    <p:cond delay="0"/>
                                  </p:stCondLst>
                                  <p:childTnLst>
                                    <p:set>
                                      <p:cBhvr>
                                        <p:cTn id="104" dur="1" fill="hold">
                                          <p:stCondLst>
                                            <p:cond delay="0"/>
                                          </p:stCondLst>
                                        </p:cTn>
                                        <p:tgtEl>
                                          <p:spTgt spid="961592"/>
                                        </p:tgtEl>
                                        <p:attrNameLst>
                                          <p:attrName>style.visibility</p:attrName>
                                        </p:attrNameLst>
                                      </p:cBhvr>
                                      <p:to>
                                        <p:strVal val="visible"/>
                                      </p:to>
                                    </p:set>
                                    <p:animEffect transition="in" filter="fade">
                                      <p:cBhvr>
                                        <p:cTn id="105" dur="500"/>
                                        <p:tgtEl>
                                          <p:spTgt spid="961592"/>
                                        </p:tgtEl>
                                      </p:cBhvr>
                                    </p:animEffect>
                                  </p:childTnLst>
                                </p:cTn>
                              </p:par>
                            </p:childTnLst>
                          </p:cTn>
                        </p:par>
                        <p:par>
                          <p:cTn id="106" fill="hold">
                            <p:stCondLst>
                              <p:cond delay="5000"/>
                            </p:stCondLst>
                            <p:childTnLst>
                              <p:par>
                                <p:cTn id="107" presetID="10" presetClass="entr" presetSubtype="0" fill="hold" grpId="0" nodeType="afterEffect">
                                  <p:stCondLst>
                                    <p:cond delay="0"/>
                                  </p:stCondLst>
                                  <p:childTnLst>
                                    <p:set>
                                      <p:cBhvr>
                                        <p:cTn id="108" dur="1" fill="hold">
                                          <p:stCondLst>
                                            <p:cond delay="0"/>
                                          </p:stCondLst>
                                        </p:cTn>
                                        <p:tgtEl>
                                          <p:spTgt spid="961590"/>
                                        </p:tgtEl>
                                        <p:attrNameLst>
                                          <p:attrName>style.visibility</p:attrName>
                                        </p:attrNameLst>
                                      </p:cBhvr>
                                      <p:to>
                                        <p:strVal val="visible"/>
                                      </p:to>
                                    </p:set>
                                    <p:animEffect transition="in" filter="fade">
                                      <p:cBhvr>
                                        <p:cTn id="109" dur="500"/>
                                        <p:tgtEl>
                                          <p:spTgt spid="961590"/>
                                        </p:tgtEl>
                                      </p:cBhvr>
                                    </p:animEffect>
                                  </p:childTnLst>
                                </p:cTn>
                              </p:par>
                            </p:childTnLst>
                          </p:cTn>
                        </p:par>
                        <p:par>
                          <p:cTn id="110" fill="hold">
                            <p:stCondLst>
                              <p:cond delay="5500"/>
                            </p:stCondLst>
                            <p:childTnLst>
                              <p:par>
                                <p:cTn id="111" presetID="10" presetClass="entr" presetSubtype="0" fill="hold" grpId="0" nodeType="afterEffect">
                                  <p:stCondLst>
                                    <p:cond delay="0"/>
                                  </p:stCondLst>
                                  <p:childTnLst>
                                    <p:set>
                                      <p:cBhvr>
                                        <p:cTn id="112" dur="1" fill="hold">
                                          <p:stCondLst>
                                            <p:cond delay="0"/>
                                          </p:stCondLst>
                                        </p:cTn>
                                        <p:tgtEl>
                                          <p:spTgt spid="961594"/>
                                        </p:tgtEl>
                                        <p:attrNameLst>
                                          <p:attrName>style.visibility</p:attrName>
                                        </p:attrNameLst>
                                      </p:cBhvr>
                                      <p:to>
                                        <p:strVal val="visible"/>
                                      </p:to>
                                    </p:set>
                                    <p:animEffect transition="in" filter="fade">
                                      <p:cBhvr>
                                        <p:cTn id="113" dur="500"/>
                                        <p:tgtEl>
                                          <p:spTgt spid="961594"/>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grpId="0" nodeType="clickEffect">
                                  <p:stCondLst>
                                    <p:cond delay="0"/>
                                  </p:stCondLst>
                                  <p:childTnLst>
                                    <p:set>
                                      <p:cBhvr>
                                        <p:cTn id="117" dur="1" fill="hold">
                                          <p:stCondLst>
                                            <p:cond delay="0"/>
                                          </p:stCondLst>
                                        </p:cTn>
                                        <p:tgtEl>
                                          <p:spTgt spid="961570"/>
                                        </p:tgtEl>
                                        <p:attrNameLst>
                                          <p:attrName>style.visibility</p:attrName>
                                        </p:attrNameLst>
                                      </p:cBhvr>
                                      <p:to>
                                        <p:strVal val="visible"/>
                                      </p:to>
                                    </p:set>
                                    <p:animEffect transition="in" filter="fade">
                                      <p:cBhvr>
                                        <p:cTn id="118" dur="500"/>
                                        <p:tgtEl>
                                          <p:spTgt spid="961570"/>
                                        </p:tgtEl>
                                      </p:cBhvr>
                                    </p:animEffect>
                                  </p:childTnLst>
                                </p:cTn>
                              </p:par>
                            </p:childTnLst>
                          </p:cTn>
                        </p:par>
                        <p:par>
                          <p:cTn id="119" fill="hold">
                            <p:stCondLst>
                              <p:cond delay="500"/>
                            </p:stCondLst>
                            <p:childTnLst>
                              <p:par>
                                <p:cTn id="120" presetID="10" presetClass="entr" presetSubtype="0" fill="hold" grpId="0" nodeType="afterEffect">
                                  <p:stCondLst>
                                    <p:cond delay="0"/>
                                  </p:stCondLst>
                                  <p:childTnLst>
                                    <p:set>
                                      <p:cBhvr>
                                        <p:cTn id="121" dur="1" fill="hold">
                                          <p:stCondLst>
                                            <p:cond delay="0"/>
                                          </p:stCondLst>
                                        </p:cTn>
                                        <p:tgtEl>
                                          <p:spTgt spid="961566"/>
                                        </p:tgtEl>
                                        <p:attrNameLst>
                                          <p:attrName>style.visibility</p:attrName>
                                        </p:attrNameLst>
                                      </p:cBhvr>
                                      <p:to>
                                        <p:strVal val="visible"/>
                                      </p:to>
                                    </p:set>
                                    <p:animEffect transition="in" filter="fade">
                                      <p:cBhvr>
                                        <p:cTn id="122" dur="500"/>
                                        <p:tgtEl>
                                          <p:spTgt spid="961566"/>
                                        </p:tgtEl>
                                      </p:cBhvr>
                                    </p:animEffect>
                                  </p:childTnLst>
                                </p:cTn>
                              </p:par>
                            </p:childTnLst>
                          </p:cTn>
                        </p:par>
                        <p:par>
                          <p:cTn id="123" fill="hold">
                            <p:stCondLst>
                              <p:cond delay="1000"/>
                            </p:stCondLst>
                            <p:childTnLst>
                              <p:par>
                                <p:cTn id="124" presetID="10" presetClass="entr" presetSubtype="0" fill="hold" grpId="0" nodeType="afterEffect">
                                  <p:stCondLst>
                                    <p:cond delay="0"/>
                                  </p:stCondLst>
                                  <p:childTnLst>
                                    <p:set>
                                      <p:cBhvr>
                                        <p:cTn id="125" dur="1" fill="hold">
                                          <p:stCondLst>
                                            <p:cond delay="0"/>
                                          </p:stCondLst>
                                        </p:cTn>
                                        <p:tgtEl>
                                          <p:spTgt spid="961581"/>
                                        </p:tgtEl>
                                        <p:attrNameLst>
                                          <p:attrName>style.visibility</p:attrName>
                                        </p:attrNameLst>
                                      </p:cBhvr>
                                      <p:to>
                                        <p:strVal val="visible"/>
                                      </p:to>
                                    </p:set>
                                    <p:animEffect transition="in" filter="fade">
                                      <p:cBhvr>
                                        <p:cTn id="126" dur="500"/>
                                        <p:tgtEl>
                                          <p:spTgt spid="961581"/>
                                        </p:tgtEl>
                                      </p:cBhvr>
                                    </p:animEffect>
                                  </p:childTnLst>
                                </p:cTn>
                              </p:par>
                            </p:childTnLst>
                          </p:cTn>
                        </p:par>
                        <p:par>
                          <p:cTn id="127" fill="hold">
                            <p:stCondLst>
                              <p:cond delay="1500"/>
                            </p:stCondLst>
                            <p:childTnLst>
                              <p:par>
                                <p:cTn id="128" presetID="10" presetClass="entr" presetSubtype="0" fill="hold" grpId="0" nodeType="afterEffect">
                                  <p:stCondLst>
                                    <p:cond delay="0"/>
                                  </p:stCondLst>
                                  <p:childTnLst>
                                    <p:set>
                                      <p:cBhvr>
                                        <p:cTn id="129" dur="1" fill="hold">
                                          <p:stCondLst>
                                            <p:cond delay="0"/>
                                          </p:stCondLst>
                                        </p:cTn>
                                        <p:tgtEl>
                                          <p:spTgt spid="961565"/>
                                        </p:tgtEl>
                                        <p:attrNameLst>
                                          <p:attrName>style.visibility</p:attrName>
                                        </p:attrNameLst>
                                      </p:cBhvr>
                                      <p:to>
                                        <p:strVal val="visible"/>
                                      </p:to>
                                    </p:set>
                                    <p:animEffect transition="in" filter="fade">
                                      <p:cBhvr>
                                        <p:cTn id="130" dur="500"/>
                                        <p:tgtEl>
                                          <p:spTgt spid="961565"/>
                                        </p:tgtEl>
                                      </p:cBhvr>
                                    </p:animEffect>
                                  </p:childTnLst>
                                </p:cTn>
                              </p:par>
                            </p:childTnLst>
                          </p:cTn>
                        </p:par>
                        <p:par>
                          <p:cTn id="131" fill="hold">
                            <p:stCondLst>
                              <p:cond delay="2000"/>
                            </p:stCondLst>
                            <p:childTnLst>
                              <p:par>
                                <p:cTn id="132" presetID="10" presetClass="entr" presetSubtype="0" fill="hold" grpId="1" nodeType="afterEffect">
                                  <p:stCondLst>
                                    <p:cond delay="0"/>
                                  </p:stCondLst>
                                  <p:childTnLst>
                                    <p:set>
                                      <p:cBhvr>
                                        <p:cTn id="133" dur="1" fill="hold">
                                          <p:stCondLst>
                                            <p:cond delay="0"/>
                                          </p:stCondLst>
                                        </p:cTn>
                                        <p:tgtEl>
                                          <p:spTgt spid="961596"/>
                                        </p:tgtEl>
                                        <p:attrNameLst>
                                          <p:attrName>style.visibility</p:attrName>
                                        </p:attrNameLst>
                                      </p:cBhvr>
                                      <p:to>
                                        <p:strVal val="visible"/>
                                      </p:to>
                                    </p:set>
                                    <p:animEffect transition="in" filter="fade">
                                      <p:cBhvr>
                                        <p:cTn id="134" dur="500"/>
                                        <p:tgtEl>
                                          <p:spTgt spid="961596"/>
                                        </p:tgtEl>
                                      </p:cBhvr>
                                    </p:animEffect>
                                  </p:childTnLst>
                                </p:cTn>
                              </p:par>
                            </p:childTnLst>
                          </p:cTn>
                        </p:par>
                        <p:par>
                          <p:cTn id="135" fill="hold">
                            <p:stCondLst>
                              <p:cond delay="2500"/>
                            </p:stCondLst>
                            <p:childTnLst>
                              <p:par>
                                <p:cTn id="136" presetID="10" presetClass="entr" presetSubtype="0" fill="hold" grpId="0" nodeType="afterEffect">
                                  <p:stCondLst>
                                    <p:cond delay="0"/>
                                  </p:stCondLst>
                                  <p:childTnLst>
                                    <p:set>
                                      <p:cBhvr>
                                        <p:cTn id="137" dur="1" fill="hold">
                                          <p:stCondLst>
                                            <p:cond delay="0"/>
                                          </p:stCondLst>
                                        </p:cTn>
                                        <p:tgtEl>
                                          <p:spTgt spid="961568"/>
                                        </p:tgtEl>
                                        <p:attrNameLst>
                                          <p:attrName>style.visibility</p:attrName>
                                        </p:attrNameLst>
                                      </p:cBhvr>
                                      <p:to>
                                        <p:strVal val="visible"/>
                                      </p:to>
                                    </p:set>
                                    <p:animEffect transition="in" filter="fade">
                                      <p:cBhvr>
                                        <p:cTn id="138" dur="500"/>
                                        <p:tgtEl>
                                          <p:spTgt spid="961568"/>
                                        </p:tgtEl>
                                      </p:cBhvr>
                                    </p:animEffect>
                                  </p:childTnLst>
                                </p:cTn>
                              </p:par>
                            </p:childTnLst>
                          </p:cTn>
                        </p:par>
                        <p:par>
                          <p:cTn id="139" fill="hold">
                            <p:stCondLst>
                              <p:cond delay="3000"/>
                            </p:stCondLst>
                            <p:childTnLst>
                              <p:par>
                                <p:cTn id="140" presetID="10" presetClass="entr" presetSubtype="0" fill="hold" grpId="1" nodeType="afterEffect">
                                  <p:stCondLst>
                                    <p:cond delay="0"/>
                                  </p:stCondLst>
                                  <p:childTnLst>
                                    <p:set>
                                      <p:cBhvr>
                                        <p:cTn id="141" dur="1" fill="hold">
                                          <p:stCondLst>
                                            <p:cond delay="0"/>
                                          </p:stCondLst>
                                        </p:cTn>
                                        <p:tgtEl>
                                          <p:spTgt spid="961602"/>
                                        </p:tgtEl>
                                        <p:attrNameLst>
                                          <p:attrName>style.visibility</p:attrName>
                                        </p:attrNameLst>
                                      </p:cBhvr>
                                      <p:to>
                                        <p:strVal val="visible"/>
                                      </p:to>
                                    </p:set>
                                    <p:animEffect transition="in" filter="fade">
                                      <p:cBhvr>
                                        <p:cTn id="142" dur="500"/>
                                        <p:tgtEl>
                                          <p:spTgt spid="961602"/>
                                        </p:tgtEl>
                                      </p:cBhvr>
                                    </p:animEffect>
                                  </p:childTnLst>
                                </p:cTn>
                              </p:par>
                            </p:childTnLst>
                          </p:cTn>
                        </p:par>
                        <p:par>
                          <p:cTn id="143" fill="hold">
                            <p:stCondLst>
                              <p:cond delay="3500"/>
                            </p:stCondLst>
                            <p:childTnLst>
                              <p:par>
                                <p:cTn id="144" presetID="10" presetClass="entr" presetSubtype="0" fill="hold" grpId="0" nodeType="afterEffect">
                                  <p:stCondLst>
                                    <p:cond delay="0"/>
                                  </p:stCondLst>
                                  <p:childTnLst>
                                    <p:set>
                                      <p:cBhvr>
                                        <p:cTn id="145" dur="1" fill="hold">
                                          <p:stCondLst>
                                            <p:cond delay="0"/>
                                          </p:stCondLst>
                                        </p:cTn>
                                        <p:tgtEl>
                                          <p:spTgt spid="961584"/>
                                        </p:tgtEl>
                                        <p:attrNameLst>
                                          <p:attrName>style.visibility</p:attrName>
                                        </p:attrNameLst>
                                      </p:cBhvr>
                                      <p:to>
                                        <p:strVal val="visible"/>
                                      </p:to>
                                    </p:set>
                                    <p:animEffect transition="in" filter="fade">
                                      <p:cBhvr>
                                        <p:cTn id="146" dur="500"/>
                                        <p:tgtEl>
                                          <p:spTgt spid="961584"/>
                                        </p:tgtEl>
                                      </p:cBhvr>
                                    </p:animEffect>
                                  </p:childTnLst>
                                </p:cTn>
                              </p:par>
                            </p:childTnLst>
                          </p:cTn>
                        </p:par>
                        <p:par>
                          <p:cTn id="147" fill="hold">
                            <p:stCondLst>
                              <p:cond delay="4000"/>
                            </p:stCondLst>
                            <p:childTnLst>
                              <p:par>
                                <p:cTn id="148" presetID="10" presetClass="entr" presetSubtype="0" fill="hold" grpId="1" nodeType="afterEffect">
                                  <p:stCondLst>
                                    <p:cond delay="0"/>
                                  </p:stCondLst>
                                  <p:childTnLst>
                                    <p:set>
                                      <p:cBhvr>
                                        <p:cTn id="149" dur="1" fill="hold">
                                          <p:stCondLst>
                                            <p:cond delay="0"/>
                                          </p:stCondLst>
                                        </p:cTn>
                                        <p:tgtEl>
                                          <p:spTgt spid="961606"/>
                                        </p:tgtEl>
                                        <p:attrNameLst>
                                          <p:attrName>style.visibility</p:attrName>
                                        </p:attrNameLst>
                                      </p:cBhvr>
                                      <p:to>
                                        <p:strVal val="visible"/>
                                      </p:to>
                                    </p:set>
                                    <p:animEffect transition="in" filter="fade">
                                      <p:cBhvr>
                                        <p:cTn id="150" dur="500"/>
                                        <p:tgtEl>
                                          <p:spTgt spid="961606"/>
                                        </p:tgtEl>
                                      </p:cBhvr>
                                    </p:animEffect>
                                  </p:childTnLst>
                                </p:cTn>
                              </p:par>
                            </p:childTnLst>
                          </p:cTn>
                        </p:par>
                        <p:par>
                          <p:cTn id="151" fill="hold">
                            <p:stCondLst>
                              <p:cond delay="4500"/>
                            </p:stCondLst>
                            <p:childTnLst>
                              <p:par>
                                <p:cTn id="152" presetID="10" presetClass="entr" presetSubtype="0" fill="hold" grpId="0" nodeType="afterEffect">
                                  <p:stCondLst>
                                    <p:cond delay="0"/>
                                  </p:stCondLst>
                                  <p:childTnLst>
                                    <p:set>
                                      <p:cBhvr>
                                        <p:cTn id="153" dur="1" fill="hold">
                                          <p:stCondLst>
                                            <p:cond delay="0"/>
                                          </p:stCondLst>
                                        </p:cTn>
                                        <p:tgtEl>
                                          <p:spTgt spid="961569"/>
                                        </p:tgtEl>
                                        <p:attrNameLst>
                                          <p:attrName>style.visibility</p:attrName>
                                        </p:attrNameLst>
                                      </p:cBhvr>
                                      <p:to>
                                        <p:strVal val="visible"/>
                                      </p:to>
                                    </p:set>
                                    <p:animEffect transition="in" filter="fade">
                                      <p:cBhvr>
                                        <p:cTn id="154" dur="500"/>
                                        <p:tgtEl>
                                          <p:spTgt spid="961569"/>
                                        </p:tgtEl>
                                      </p:cBhvr>
                                    </p:animEffect>
                                  </p:childTnLst>
                                </p:cTn>
                              </p:par>
                            </p:childTnLst>
                          </p:cTn>
                        </p:par>
                        <p:par>
                          <p:cTn id="155" fill="hold">
                            <p:stCondLst>
                              <p:cond delay="5000"/>
                            </p:stCondLst>
                            <p:childTnLst>
                              <p:par>
                                <p:cTn id="156" presetID="10" presetClass="entr" presetSubtype="0" fill="hold" grpId="0" nodeType="afterEffect">
                                  <p:stCondLst>
                                    <p:cond delay="0"/>
                                  </p:stCondLst>
                                  <p:childTnLst>
                                    <p:set>
                                      <p:cBhvr>
                                        <p:cTn id="157" dur="1" fill="hold">
                                          <p:stCondLst>
                                            <p:cond delay="0"/>
                                          </p:stCondLst>
                                        </p:cTn>
                                        <p:tgtEl>
                                          <p:spTgt spid="961579"/>
                                        </p:tgtEl>
                                        <p:attrNameLst>
                                          <p:attrName>style.visibility</p:attrName>
                                        </p:attrNameLst>
                                      </p:cBhvr>
                                      <p:to>
                                        <p:strVal val="visible"/>
                                      </p:to>
                                    </p:set>
                                    <p:animEffect transition="in" filter="fade">
                                      <p:cBhvr>
                                        <p:cTn id="158" dur="500"/>
                                        <p:tgtEl>
                                          <p:spTgt spid="961579"/>
                                        </p:tgtEl>
                                      </p:cBhvr>
                                    </p:animEffect>
                                  </p:childTnLst>
                                </p:cTn>
                              </p:par>
                            </p:childTnLst>
                          </p:cTn>
                        </p:par>
                        <p:par>
                          <p:cTn id="159" fill="hold">
                            <p:stCondLst>
                              <p:cond delay="5500"/>
                            </p:stCondLst>
                            <p:childTnLst>
                              <p:par>
                                <p:cTn id="160" presetID="10" presetClass="entr" presetSubtype="0" fill="hold" grpId="0" nodeType="afterEffect">
                                  <p:stCondLst>
                                    <p:cond delay="0"/>
                                  </p:stCondLst>
                                  <p:childTnLst>
                                    <p:set>
                                      <p:cBhvr>
                                        <p:cTn id="161" dur="1" fill="hold">
                                          <p:stCondLst>
                                            <p:cond delay="0"/>
                                          </p:stCondLst>
                                        </p:cTn>
                                        <p:tgtEl>
                                          <p:spTgt spid="961577"/>
                                        </p:tgtEl>
                                        <p:attrNameLst>
                                          <p:attrName>style.visibility</p:attrName>
                                        </p:attrNameLst>
                                      </p:cBhvr>
                                      <p:to>
                                        <p:strVal val="visible"/>
                                      </p:to>
                                    </p:set>
                                    <p:animEffect transition="in" filter="fade">
                                      <p:cBhvr>
                                        <p:cTn id="162" dur="500"/>
                                        <p:tgtEl>
                                          <p:spTgt spid="961577"/>
                                        </p:tgtEl>
                                      </p:cBhvr>
                                    </p:animEffect>
                                  </p:childTnLst>
                                </p:cTn>
                              </p:par>
                            </p:childTnLst>
                          </p:cTn>
                        </p:par>
                        <p:par>
                          <p:cTn id="163" fill="hold">
                            <p:stCondLst>
                              <p:cond delay="6000"/>
                            </p:stCondLst>
                            <p:childTnLst>
                              <p:par>
                                <p:cTn id="164" presetID="10" presetClass="entr" presetSubtype="0" fill="hold" grpId="0" nodeType="afterEffect">
                                  <p:stCondLst>
                                    <p:cond delay="0"/>
                                  </p:stCondLst>
                                  <p:childTnLst>
                                    <p:set>
                                      <p:cBhvr>
                                        <p:cTn id="165" dur="1" fill="hold">
                                          <p:stCondLst>
                                            <p:cond delay="0"/>
                                          </p:stCondLst>
                                        </p:cTn>
                                        <p:tgtEl>
                                          <p:spTgt spid="961585"/>
                                        </p:tgtEl>
                                        <p:attrNameLst>
                                          <p:attrName>style.visibility</p:attrName>
                                        </p:attrNameLst>
                                      </p:cBhvr>
                                      <p:to>
                                        <p:strVal val="visible"/>
                                      </p:to>
                                    </p:set>
                                    <p:animEffect transition="in" filter="fade">
                                      <p:cBhvr>
                                        <p:cTn id="166" dur="500"/>
                                        <p:tgtEl>
                                          <p:spTgt spid="961585"/>
                                        </p:tgtEl>
                                      </p:cBhvr>
                                    </p:animEffect>
                                  </p:childTnLst>
                                </p:cTn>
                              </p:par>
                            </p:childTnLst>
                          </p:cTn>
                        </p:par>
                        <p:par>
                          <p:cTn id="167" fill="hold">
                            <p:stCondLst>
                              <p:cond delay="6500"/>
                            </p:stCondLst>
                            <p:childTnLst>
                              <p:par>
                                <p:cTn id="168" presetID="10" presetClass="entr" presetSubtype="0" fill="hold" grpId="0" nodeType="afterEffect">
                                  <p:stCondLst>
                                    <p:cond delay="0"/>
                                  </p:stCondLst>
                                  <p:childTnLst>
                                    <p:set>
                                      <p:cBhvr>
                                        <p:cTn id="169" dur="1" fill="hold">
                                          <p:stCondLst>
                                            <p:cond delay="0"/>
                                          </p:stCondLst>
                                        </p:cTn>
                                        <p:tgtEl>
                                          <p:spTgt spid="961580"/>
                                        </p:tgtEl>
                                        <p:attrNameLst>
                                          <p:attrName>style.visibility</p:attrName>
                                        </p:attrNameLst>
                                      </p:cBhvr>
                                      <p:to>
                                        <p:strVal val="visible"/>
                                      </p:to>
                                    </p:set>
                                    <p:animEffect transition="in" filter="fade">
                                      <p:cBhvr>
                                        <p:cTn id="170" dur="500"/>
                                        <p:tgtEl>
                                          <p:spTgt spid="961580"/>
                                        </p:tgtEl>
                                      </p:cBhvr>
                                    </p:animEffect>
                                  </p:childTnLst>
                                </p:cTn>
                              </p:par>
                            </p:childTnLst>
                          </p:cTn>
                        </p:par>
                        <p:par>
                          <p:cTn id="171" fill="hold">
                            <p:stCondLst>
                              <p:cond delay="7000"/>
                            </p:stCondLst>
                            <p:childTnLst>
                              <p:par>
                                <p:cTn id="172" presetID="10" presetClass="entr" presetSubtype="0" fill="hold" grpId="0" nodeType="afterEffect">
                                  <p:stCondLst>
                                    <p:cond delay="0"/>
                                  </p:stCondLst>
                                  <p:childTnLst>
                                    <p:set>
                                      <p:cBhvr>
                                        <p:cTn id="173" dur="1" fill="hold">
                                          <p:stCondLst>
                                            <p:cond delay="0"/>
                                          </p:stCondLst>
                                        </p:cTn>
                                        <p:tgtEl>
                                          <p:spTgt spid="961573"/>
                                        </p:tgtEl>
                                        <p:attrNameLst>
                                          <p:attrName>style.visibility</p:attrName>
                                        </p:attrNameLst>
                                      </p:cBhvr>
                                      <p:to>
                                        <p:strVal val="visible"/>
                                      </p:to>
                                    </p:set>
                                    <p:animEffect transition="in" filter="fade">
                                      <p:cBhvr>
                                        <p:cTn id="174" dur="500"/>
                                        <p:tgtEl>
                                          <p:spTgt spid="961573"/>
                                        </p:tgtEl>
                                      </p:cBhvr>
                                    </p:animEffect>
                                  </p:childTnLst>
                                </p:cTn>
                              </p:par>
                            </p:childTnLst>
                          </p:cTn>
                        </p:par>
                        <p:par>
                          <p:cTn id="175" fill="hold">
                            <p:stCondLst>
                              <p:cond delay="7500"/>
                            </p:stCondLst>
                            <p:childTnLst>
                              <p:par>
                                <p:cTn id="176" presetID="10" presetClass="entr" presetSubtype="0" fill="hold" grpId="0" nodeType="afterEffect">
                                  <p:stCondLst>
                                    <p:cond delay="0"/>
                                  </p:stCondLst>
                                  <p:childTnLst>
                                    <p:set>
                                      <p:cBhvr>
                                        <p:cTn id="177" dur="1" fill="hold">
                                          <p:stCondLst>
                                            <p:cond delay="0"/>
                                          </p:stCondLst>
                                        </p:cTn>
                                        <p:tgtEl>
                                          <p:spTgt spid="961574"/>
                                        </p:tgtEl>
                                        <p:attrNameLst>
                                          <p:attrName>style.visibility</p:attrName>
                                        </p:attrNameLst>
                                      </p:cBhvr>
                                      <p:to>
                                        <p:strVal val="visible"/>
                                      </p:to>
                                    </p:set>
                                    <p:animEffect transition="in" filter="fade">
                                      <p:cBhvr>
                                        <p:cTn id="178" dur="500"/>
                                        <p:tgtEl>
                                          <p:spTgt spid="961574"/>
                                        </p:tgtEl>
                                      </p:cBhvr>
                                    </p:animEffect>
                                  </p:childTnLst>
                                </p:cTn>
                              </p:par>
                            </p:childTnLst>
                          </p:cTn>
                        </p:par>
                        <p:par>
                          <p:cTn id="179" fill="hold">
                            <p:stCondLst>
                              <p:cond delay="8000"/>
                            </p:stCondLst>
                            <p:childTnLst>
                              <p:par>
                                <p:cTn id="180" presetID="10" presetClass="entr" presetSubtype="0" fill="hold" grpId="0" nodeType="afterEffect">
                                  <p:stCondLst>
                                    <p:cond delay="0"/>
                                  </p:stCondLst>
                                  <p:childTnLst>
                                    <p:set>
                                      <p:cBhvr>
                                        <p:cTn id="181" dur="1" fill="hold">
                                          <p:stCondLst>
                                            <p:cond delay="0"/>
                                          </p:stCondLst>
                                        </p:cTn>
                                        <p:tgtEl>
                                          <p:spTgt spid="961561"/>
                                        </p:tgtEl>
                                        <p:attrNameLst>
                                          <p:attrName>style.visibility</p:attrName>
                                        </p:attrNameLst>
                                      </p:cBhvr>
                                      <p:to>
                                        <p:strVal val="visible"/>
                                      </p:to>
                                    </p:set>
                                    <p:animEffect transition="in" filter="fade">
                                      <p:cBhvr>
                                        <p:cTn id="182" dur="500"/>
                                        <p:tgtEl>
                                          <p:spTgt spid="961561"/>
                                        </p:tgtEl>
                                      </p:cBhvr>
                                    </p:animEffect>
                                  </p:childTnLst>
                                </p:cTn>
                              </p:par>
                            </p:childTnLst>
                          </p:cTn>
                        </p:par>
                        <p:par>
                          <p:cTn id="183" fill="hold">
                            <p:stCondLst>
                              <p:cond delay="8500"/>
                            </p:stCondLst>
                            <p:childTnLst>
                              <p:par>
                                <p:cTn id="184" presetID="10" presetClass="entr" presetSubtype="0" fill="hold" grpId="0" nodeType="afterEffect">
                                  <p:stCondLst>
                                    <p:cond delay="0"/>
                                  </p:stCondLst>
                                  <p:childTnLst>
                                    <p:set>
                                      <p:cBhvr>
                                        <p:cTn id="185" dur="1" fill="hold">
                                          <p:stCondLst>
                                            <p:cond delay="0"/>
                                          </p:stCondLst>
                                        </p:cTn>
                                        <p:tgtEl>
                                          <p:spTgt spid="961560"/>
                                        </p:tgtEl>
                                        <p:attrNameLst>
                                          <p:attrName>style.visibility</p:attrName>
                                        </p:attrNameLst>
                                      </p:cBhvr>
                                      <p:to>
                                        <p:strVal val="visible"/>
                                      </p:to>
                                    </p:set>
                                    <p:animEffect transition="in" filter="fade">
                                      <p:cBhvr>
                                        <p:cTn id="186" dur="500"/>
                                        <p:tgtEl>
                                          <p:spTgt spid="961560"/>
                                        </p:tgtEl>
                                      </p:cBhvr>
                                    </p:animEffect>
                                  </p:childTnLst>
                                </p:cTn>
                              </p:par>
                            </p:childTnLst>
                          </p:cTn>
                        </p:par>
                        <p:par>
                          <p:cTn id="187" fill="hold">
                            <p:stCondLst>
                              <p:cond delay="9000"/>
                            </p:stCondLst>
                            <p:childTnLst>
                              <p:par>
                                <p:cTn id="188" presetID="10" presetClass="entr" presetSubtype="0" fill="hold" grpId="0" nodeType="afterEffect">
                                  <p:stCondLst>
                                    <p:cond delay="0"/>
                                  </p:stCondLst>
                                  <p:childTnLst>
                                    <p:set>
                                      <p:cBhvr>
                                        <p:cTn id="189" dur="1" fill="hold">
                                          <p:stCondLst>
                                            <p:cond delay="0"/>
                                          </p:stCondLst>
                                        </p:cTn>
                                        <p:tgtEl>
                                          <p:spTgt spid="961582"/>
                                        </p:tgtEl>
                                        <p:attrNameLst>
                                          <p:attrName>style.visibility</p:attrName>
                                        </p:attrNameLst>
                                      </p:cBhvr>
                                      <p:to>
                                        <p:strVal val="visible"/>
                                      </p:to>
                                    </p:set>
                                    <p:animEffect transition="in" filter="fade">
                                      <p:cBhvr>
                                        <p:cTn id="190" dur="500"/>
                                        <p:tgtEl>
                                          <p:spTgt spid="961582"/>
                                        </p:tgtEl>
                                      </p:cBhvr>
                                    </p:animEffect>
                                  </p:childTnLst>
                                </p:cTn>
                              </p:par>
                            </p:childTnLst>
                          </p:cTn>
                        </p:par>
                        <p:par>
                          <p:cTn id="191" fill="hold">
                            <p:stCondLst>
                              <p:cond delay="9500"/>
                            </p:stCondLst>
                            <p:childTnLst>
                              <p:par>
                                <p:cTn id="192" presetID="10" presetClass="entr" presetSubtype="0" fill="hold" grpId="0" nodeType="afterEffect">
                                  <p:stCondLst>
                                    <p:cond delay="0"/>
                                  </p:stCondLst>
                                  <p:childTnLst>
                                    <p:set>
                                      <p:cBhvr>
                                        <p:cTn id="193" dur="1" fill="hold">
                                          <p:stCondLst>
                                            <p:cond delay="0"/>
                                          </p:stCondLst>
                                        </p:cTn>
                                        <p:tgtEl>
                                          <p:spTgt spid="961562"/>
                                        </p:tgtEl>
                                        <p:attrNameLst>
                                          <p:attrName>style.visibility</p:attrName>
                                        </p:attrNameLst>
                                      </p:cBhvr>
                                      <p:to>
                                        <p:strVal val="visible"/>
                                      </p:to>
                                    </p:set>
                                    <p:animEffect transition="in" filter="fade">
                                      <p:cBhvr>
                                        <p:cTn id="194" dur="500"/>
                                        <p:tgtEl>
                                          <p:spTgt spid="961562"/>
                                        </p:tgtEl>
                                      </p:cBhvr>
                                    </p:animEffect>
                                  </p:childTnLst>
                                </p:cTn>
                              </p:par>
                            </p:childTnLst>
                          </p:cTn>
                        </p:par>
                        <p:par>
                          <p:cTn id="195" fill="hold">
                            <p:stCondLst>
                              <p:cond delay="10000"/>
                            </p:stCondLst>
                            <p:childTnLst>
                              <p:par>
                                <p:cTn id="196" presetID="10" presetClass="entr" presetSubtype="0" fill="hold" grpId="0" nodeType="afterEffect">
                                  <p:stCondLst>
                                    <p:cond delay="0"/>
                                  </p:stCondLst>
                                  <p:childTnLst>
                                    <p:set>
                                      <p:cBhvr>
                                        <p:cTn id="197" dur="1" fill="hold">
                                          <p:stCondLst>
                                            <p:cond delay="0"/>
                                          </p:stCondLst>
                                        </p:cTn>
                                        <p:tgtEl>
                                          <p:spTgt spid="961571"/>
                                        </p:tgtEl>
                                        <p:attrNameLst>
                                          <p:attrName>style.visibility</p:attrName>
                                        </p:attrNameLst>
                                      </p:cBhvr>
                                      <p:to>
                                        <p:strVal val="visible"/>
                                      </p:to>
                                    </p:set>
                                    <p:animEffect transition="in" filter="fade">
                                      <p:cBhvr>
                                        <p:cTn id="198" dur="500"/>
                                        <p:tgtEl>
                                          <p:spTgt spid="961571"/>
                                        </p:tgtEl>
                                      </p:cBhvr>
                                    </p:animEffect>
                                  </p:childTnLst>
                                </p:cTn>
                              </p:par>
                            </p:childTnLst>
                          </p:cTn>
                        </p:par>
                        <p:par>
                          <p:cTn id="199" fill="hold">
                            <p:stCondLst>
                              <p:cond delay="10500"/>
                            </p:stCondLst>
                            <p:childTnLst>
                              <p:par>
                                <p:cTn id="200" presetID="10" presetClass="entr" presetSubtype="0" fill="hold" grpId="0" nodeType="afterEffect">
                                  <p:stCondLst>
                                    <p:cond delay="0"/>
                                  </p:stCondLst>
                                  <p:childTnLst>
                                    <p:set>
                                      <p:cBhvr>
                                        <p:cTn id="201" dur="1" fill="hold">
                                          <p:stCondLst>
                                            <p:cond delay="0"/>
                                          </p:stCondLst>
                                        </p:cTn>
                                        <p:tgtEl>
                                          <p:spTgt spid="961567"/>
                                        </p:tgtEl>
                                        <p:attrNameLst>
                                          <p:attrName>style.visibility</p:attrName>
                                        </p:attrNameLst>
                                      </p:cBhvr>
                                      <p:to>
                                        <p:strVal val="visible"/>
                                      </p:to>
                                    </p:set>
                                    <p:animEffect transition="in" filter="fade">
                                      <p:cBhvr>
                                        <p:cTn id="202" dur="500"/>
                                        <p:tgtEl>
                                          <p:spTgt spid="961567"/>
                                        </p:tgtEl>
                                      </p:cBhvr>
                                    </p:animEffect>
                                  </p:childTnLst>
                                </p:cTn>
                              </p:par>
                            </p:childTnLst>
                          </p:cTn>
                        </p:par>
                        <p:par>
                          <p:cTn id="203" fill="hold">
                            <p:stCondLst>
                              <p:cond delay="11000"/>
                            </p:stCondLst>
                            <p:childTnLst>
                              <p:par>
                                <p:cTn id="204" presetID="10" presetClass="entr" presetSubtype="0" fill="hold" grpId="1" nodeType="afterEffect">
                                  <p:stCondLst>
                                    <p:cond delay="0"/>
                                  </p:stCondLst>
                                  <p:childTnLst>
                                    <p:set>
                                      <p:cBhvr>
                                        <p:cTn id="205" dur="1" fill="hold">
                                          <p:stCondLst>
                                            <p:cond delay="0"/>
                                          </p:stCondLst>
                                        </p:cTn>
                                        <p:tgtEl>
                                          <p:spTgt spid="961569"/>
                                        </p:tgtEl>
                                        <p:attrNameLst>
                                          <p:attrName>style.visibility</p:attrName>
                                        </p:attrNameLst>
                                      </p:cBhvr>
                                      <p:to>
                                        <p:strVal val="visible"/>
                                      </p:to>
                                    </p:set>
                                    <p:animEffect transition="in" filter="fade">
                                      <p:cBhvr>
                                        <p:cTn id="206" dur="500"/>
                                        <p:tgtEl>
                                          <p:spTgt spid="961569"/>
                                        </p:tgtEl>
                                      </p:cBhvr>
                                    </p:animEffect>
                                  </p:childTnLst>
                                </p:cTn>
                              </p:par>
                            </p:childTnLst>
                          </p:cTn>
                        </p:par>
                        <p:par>
                          <p:cTn id="207" fill="hold">
                            <p:stCondLst>
                              <p:cond delay="11500"/>
                            </p:stCondLst>
                            <p:childTnLst>
                              <p:par>
                                <p:cTn id="208" presetID="10" presetClass="entr" presetSubtype="0" fill="hold" grpId="0" nodeType="afterEffect">
                                  <p:stCondLst>
                                    <p:cond delay="0"/>
                                  </p:stCondLst>
                                  <p:childTnLst>
                                    <p:set>
                                      <p:cBhvr>
                                        <p:cTn id="209" dur="1" fill="hold">
                                          <p:stCondLst>
                                            <p:cond delay="0"/>
                                          </p:stCondLst>
                                        </p:cTn>
                                        <p:tgtEl>
                                          <p:spTgt spid="961564"/>
                                        </p:tgtEl>
                                        <p:attrNameLst>
                                          <p:attrName>style.visibility</p:attrName>
                                        </p:attrNameLst>
                                      </p:cBhvr>
                                      <p:to>
                                        <p:strVal val="visible"/>
                                      </p:to>
                                    </p:set>
                                    <p:animEffect transition="in" filter="fade">
                                      <p:cBhvr>
                                        <p:cTn id="210" dur="500"/>
                                        <p:tgtEl>
                                          <p:spTgt spid="961564"/>
                                        </p:tgtEl>
                                      </p:cBhvr>
                                    </p:animEffect>
                                  </p:childTnLst>
                                </p:cTn>
                              </p:par>
                            </p:childTnLst>
                          </p:cTn>
                        </p:par>
                        <p:par>
                          <p:cTn id="211" fill="hold">
                            <p:stCondLst>
                              <p:cond delay="12000"/>
                            </p:stCondLst>
                            <p:childTnLst>
                              <p:par>
                                <p:cTn id="212" presetID="10" presetClass="entr" presetSubtype="0" fill="hold" grpId="0" nodeType="afterEffect">
                                  <p:stCondLst>
                                    <p:cond delay="0"/>
                                  </p:stCondLst>
                                  <p:childTnLst>
                                    <p:set>
                                      <p:cBhvr>
                                        <p:cTn id="213" dur="1" fill="hold">
                                          <p:stCondLst>
                                            <p:cond delay="0"/>
                                          </p:stCondLst>
                                        </p:cTn>
                                        <p:tgtEl>
                                          <p:spTgt spid="961563"/>
                                        </p:tgtEl>
                                        <p:attrNameLst>
                                          <p:attrName>style.visibility</p:attrName>
                                        </p:attrNameLst>
                                      </p:cBhvr>
                                      <p:to>
                                        <p:strVal val="visible"/>
                                      </p:to>
                                    </p:set>
                                    <p:animEffect transition="in" filter="fade">
                                      <p:cBhvr>
                                        <p:cTn id="214" dur="500"/>
                                        <p:tgtEl>
                                          <p:spTgt spid="961563"/>
                                        </p:tgtEl>
                                      </p:cBhvr>
                                    </p:animEffect>
                                  </p:childTnLst>
                                </p:cTn>
                              </p:par>
                            </p:childTnLst>
                          </p:cTn>
                        </p:par>
                        <p:par>
                          <p:cTn id="215" fill="hold">
                            <p:stCondLst>
                              <p:cond delay="12500"/>
                            </p:stCondLst>
                            <p:childTnLst>
                              <p:par>
                                <p:cTn id="216" presetID="10" presetClass="entr" presetSubtype="0" fill="hold" grpId="0" nodeType="afterEffect">
                                  <p:stCondLst>
                                    <p:cond delay="0"/>
                                  </p:stCondLst>
                                  <p:childTnLst>
                                    <p:set>
                                      <p:cBhvr>
                                        <p:cTn id="217" dur="1" fill="hold">
                                          <p:stCondLst>
                                            <p:cond delay="0"/>
                                          </p:stCondLst>
                                        </p:cTn>
                                        <p:tgtEl>
                                          <p:spTgt spid="961583"/>
                                        </p:tgtEl>
                                        <p:attrNameLst>
                                          <p:attrName>style.visibility</p:attrName>
                                        </p:attrNameLst>
                                      </p:cBhvr>
                                      <p:to>
                                        <p:strVal val="visible"/>
                                      </p:to>
                                    </p:set>
                                    <p:animEffect transition="in" filter="fade">
                                      <p:cBhvr>
                                        <p:cTn id="218" dur="500"/>
                                        <p:tgtEl>
                                          <p:spTgt spid="961583"/>
                                        </p:tgtEl>
                                      </p:cBhvr>
                                    </p:animEffect>
                                  </p:childTnLst>
                                </p:cTn>
                              </p:par>
                            </p:childTnLst>
                          </p:cTn>
                        </p:par>
                        <p:par>
                          <p:cTn id="219" fill="hold">
                            <p:stCondLst>
                              <p:cond delay="13000"/>
                            </p:stCondLst>
                            <p:childTnLst>
                              <p:par>
                                <p:cTn id="220" presetID="10" presetClass="entr" presetSubtype="0" fill="hold" grpId="0" nodeType="afterEffect">
                                  <p:stCondLst>
                                    <p:cond delay="0"/>
                                  </p:stCondLst>
                                  <p:childTnLst>
                                    <p:set>
                                      <p:cBhvr>
                                        <p:cTn id="221" dur="1" fill="hold">
                                          <p:stCondLst>
                                            <p:cond delay="0"/>
                                          </p:stCondLst>
                                        </p:cTn>
                                        <p:tgtEl>
                                          <p:spTgt spid="961607"/>
                                        </p:tgtEl>
                                        <p:attrNameLst>
                                          <p:attrName>style.visibility</p:attrName>
                                        </p:attrNameLst>
                                      </p:cBhvr>
                                      <p:to>
                                        <p:strVal val="visible"/>
                                      </p:to>
                                    </p:set>
                                    <p:animEffect transition="in" filter="fade">
                                      <p:cBhvr>
                                        <p:cTn id="222" dur="500"/>
                                        <p:tgtEl>
                                          <p:spTgt spid="961607"/>
                                        </p:tgtEl>
                                      </p:cBhvr>
                                    </p:animEffect>
                                  </p:childTnLst>
                                </p:cTn>
                              </p:par>
                            </p:childTnLst>
                          </p:cTn>
                        </p:par>
                        <p:par>
                          <p:cTn id="223" fill="hold">
                            <p:stCondLst>
                              <p:cond delay="13500"/>
                            </p:stCondLst>
                            <p:childTnLst>
                              <p:par>
                                <p:cTn id="224" presetID="10" presetClass="entr" presetSubtype="0" fill="hold" grpId="1" nodeType="afterEffect">
                                  <p:stCondLst>
                                    <p:cond delay="0"/>
                                  </p:stCondLst>
                                  <p:childTnLst>
                                    <p:set>
                                      <p:cBhvr>
                                        <p:cTn id="225" dur="1" fill="hold">
                                          <p:stCondLst>
                                            <p:cond delay="0"/>
                                          </p:stCondLst>
                                        </p:cTn>
                                        <p:tgtEl>
                                          <p:spTgt spid="961584"/>
                                        </p:tgtEl>
                                        <p:attrNameLst>
                                          <p:attrName>style.visibility</p:attrName>
                                        </p:attrNameLst>
                                      </p:cBhvr>
                                      <p:to>
                                        <p:strVal val="visible"/>
                                      </p:to>
                                    </p:set>
                                    <p:animEffect transition="in" filter="fade">
                                      <p:cBhvr>
                                        <p:cTn id="226" dur="500"/>
                                        <p:tgtEl>
                                          <p:spTgt spid="961584"/>
                                        </p:tgtEl>
                                      </p:cBhvr>
                                    </p:animEffect>
                                  </p:childTnLst>
                                </p:cTn>
                              </p:par>
                            </p:childTnLst>
                          </p:cTn>
                        </p:par>
                        <p:par>
                          <p:cTn id="227" fill="hold">
                            <p:stCondLst>
                              <p:cond delay="14000"/>
                            </p:stCondLst>
                            <p:childTnLst>
                              <p:par>
                                <p:cTn id="228" presetID="10" presetClass="entr" presetSubtype="0" fill="hold" grpId="0" nodeType="afterEffect">
                                  <p:stCondLst>
                                    <p:cond delay="0"/>
                                  </p:stCondLst>
                                  <p:childTnLst>
                                    <p:set>
                                      <p:cBhvr>
                                        <p:cTn id="229" dur="1" fill="hold">
                                          <p:stCondLst>
                                            <p:cond delay="0"/>
                                          </p:stCondLst>
                                        </p:cTn>
                                        <p:tgtEl>
                                          <p:spTgt spid="961572"/>
                                        </p:tgtEl>
                                        <p:attrNameLst>
                                          <p:attrName>style.visibility</p:attrName>
                                        </p:attrNameLst>
                                      </p:cBhvr>
                                      <p:to>
                                        <p:strVal val="visible"/>
                                      </p:to>
                                    </p:set>
                                    <p:animEffect transition="in" filter="fade">
                                      <p:cBhvr>
                                        <p:cTn id="230" dur="500"/>
                                        <p:tgtEl>
                                          <p:spTgt spid="961572"/>
                                        </p:tgtEl>
                                      </p:cBhvr>
                                    </p:animEffect>
                                  </p:childTnLst>
                                </p:cTn>
                              </p:par>
                            </p:childTnLst>
                          </p:cTn>
                        </p:par>
                        <p:par>
                          <p:cTn id="231" fill="hold">
                            <p:stCondLst>
                              <p:cond delay="14500"/>
                            </p:stCondLst>
                            <p:childTnLst>
                              <p:par>
                                <p:cTn id="232" presetID="10" presetClass="entr" presetSubtype="0" fill="hold" grpId="0" nodeType="afterEffect">
                                  <p:stCondLst>
                                    <p:cond delay="0"/>
                                  </p:stCondLst>
                                  <p:childTnLst>
                                    <p:set>
                                      <p:cBhvr>
                                        <p:cTn id="233" dur="1" fill="hold">
                                          <p:stCondLst>
                                            <p:cond delay="0"/>
                                          </p:stCondLst>
                                        </p:cTn>
                                        <p:tgtEl>
                                          <p:spTgt spid="961578"/>
                                        </p:tgtEl>
                                        <p:attrNameLst>
                                          <p:attrName>style.visibility</p:attrName>
                                        </p:attrNameLst>
                                      </p:cBhvr>
                                      <p:to>
                                        <p:strVal val="visible"/>
                                      </p:to>
                                    </p:set>
                                    <p:animEffect transition="in" filter="fade">
                                      <p:cBhvr>
                                        <p:cTn id="234" dur="500"/>
                                        <p:tgtEl>
                                          <p:spTgt spid="9615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1543" grpId="0" build="p"/>
      <p:bldP spid="961558" grpId="0" animBg="1"/>
      <p:bldP spid="961559" grpId="0" animBg="1"/>
      <p:bldP spid="961560" grpId="0" animBg="1"/>
      <p:bldP spid="961561" grpId="0" animBg="1"/>
      <p:bldP spid="961562" grpId="0" animBg="1"/>
      <p:bldP spid="961566" grpId="0" animBg="1"/>
      <p:bldP spid="961571" grpId="0" animBg="1"/>
      <p:bldP spid="961572" grpId="0" animBg="1"/>
      <p:bldP spid="961573" grpId="0" animBg="1"/>
      <p:bldP spid="961574" grpId="0" animBg="1"/>
      <p:bldP spid="961581" grpId="0" animBg="1"/>
      <p:bldP spid="961586" grpId="0" animBg="1"/>
      <p:bldP spid="961587" grpId="0" animBg="1"/>
      <p:bldP spid="961588" grpId="0" animBg="1"/>
      <p:bldP spid="961589" grpId="0" animBg="1"/>
      <p:bldP spid="961590" grpId="0" animBg="1"/>
      <p:bldP spid="961591" grpId="0" animBg="1"/>
      <p:bldP spid="961592" grpId="0" animBg="1"/>
      <p:bldP spid="961593" grpId="0" animBg="1"/>
      <p:bldP spid="961594" grpId="0" animBg="1"/>
      <p:bldP spid="961599" grpId="0" animBg="1"/>
      <p:bldP spid="961600" grpId="0" animBg="1"/>
      <p:bldP spid="961583" grpId="0" animBg="1"/>
      <p:bldP spid="961563" grpId="0" animBg="1"/>
      <p:bldP spid="961570" grpId="0" animBg="1"/>
      <p:bldP spid="961577" grpId="0" animBg="1"/>
      <p:bldP spid="961578" grpId="0" animBg="1"/>
      <p:bldP spid="961579" grpId="0" animBg="1"/>
      <p:bldP spid="961580" grpId="0" animBg="1"/>
      <p:bldP spid="961582" grpId="0" animBg="1"/>
      <p:bldP spid="961584" grpId="0" animBg="1"/>
      <p:bldP spid="961584" grpId="1" animBg="1"/>
      <p:bldP spid="961585" grpId="0" animBg="1"/>
      <p:bldP spid="961564" grpId="0" animBg="1"/>
      <p:bldP spid="961565" grpId="0" animBg="1"/>
      <p:bldP spid="961568" grpId="0" animBg="1"/>
      <p:bldP spid="961567" grpId="0" animBg="1"/>
      <p:bldP spid="961569" grpId="0" animBg="1"/>
      <p:bldP spid="961569" grpId="1" animBg="1"/>
      <p:bldP spid="961557" grpId="0" animBg="1"/>
      <p:bldP spid="961555" grpId="0" animBg="1"/>
      <p:bldP spid="961556" grpId="0" animBg="1"/>
      <p:bldP spid="961595" grpId="0" animBg="1"/>
      <p:bldP spid="961596" grpId="0" animBg="1"/>
      <p:bldP spid="961596" grpId="1" animBg="1"/>
      <p:bldP spid="961597" grpId="0" animBg="1"/>
      <p:bldP spid="961598" grpId="0" animBg="1"/>
      <p:bldP spid="961601" grpId="0" animBg="1"/>
      <p:bldP spid="961602" grpId="0" animBg="1"/>
      <p:bldP spid="961602" grpId="1" animBg="1"/>
      <p:bldP spid="961604" grpId="0" animBg="1"/>
      <p:bldP spid="961605" grpId="0" animBg="1"/>
      <p:bldP spid="961606" grpId="0" animBg="1"/>
      <p:bldP spid="961606" grpId="1" animBg="1"/>
      <p:bldP spid="961607"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cstate="print"/>
          <a:srcRect/>
          <a:stretch>
            <a:fillRect/>
          </a:stretch>
        </p:blipFill>
        <p:spPr bwMode="auto">
          <a:xfrm>
            <a:off x="0" y="-15876"/>
            <a:ext cx="9159876" cy="6873876"/>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fade">
                                      <p:cBhvr>
                                        <p:cTn id="7" dur="5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cstate="print"/>
          <a:srcRect/>
          <a:stretch>
            <a:fillRect/>
          </a:stretch>
        </p:blipFill>
        <p:spPr bwMode="auto">
          <a:xfrm>
            <a:off x="0" y="0"/>
            <a:ext cx="9159876" cy="6873876"/>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3" cstate="print"/>
          <a:srcRect/>
          <a:stretch>
            <a:fillRect/>
          </a:stretch>
        </p:blipFill>
        <p:spPr bwMode="auto">
          <a:xfrm>
            <a:off x="0" y="-15876"/>
            <a:ext cx="9159876" cy="6873876"/>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cstate="print"/>
          <a:srcRect/>
          <a:stretch>
            <a:fillRect/>
          </a:stretch>
        </p:blipFill>
        <p:spPr bwMode="auto">
          <a:xfrm>
            <a:off x="-15876" y="0"/>
            <a:ext cx="9159876" cy="6873876"/>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fade">
                                      <p:cBhvr>
                                        <p:cTn id="7"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cstate="print"/>
          <a:srcRect/>
          <a:stretch>
            <a:fillRect/>
          </a:stretch>
        </p:blipFill>
        <p:spPr bwMode="auto">
          <a:xfrm>
            <a:off x="0" y="0"/>
            <a:ext cx="9159876" cy="6873876"/>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fade">
                                      <p:cBhvr>
                                        <p:cTn id="7" dur="5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3" cstate="print"/>
          <a:srcRect/>
          <a:stretch>
            <a:fillRect/>
          </a:stretch>
        </p:blipFill>
        <p:spPr bwMode="auto">
          <a:xfrm>
            <a:off x="0" y="-15876"/>
            <a:ext cx="9159876" cy="6873876"/>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123"/>
                                        </p:tgtEl>
                                        <p:attrNameLst>
                                          <p:attrName>style.visibility</p:attrName>
                                        </p:attrNameLst>
                                      </p:cBhvr>
                                      <p:to>
                                        <p:strVal val="visible"/>
                                      </p:to>
                                    </p:set>
                                    <p:animEffect transition="in" filter="fade">
                                      <p:cBhvr>
                                        <p:cTn id="7" dur="5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cstate="print"/>
          <a:srcRect/>
          <a:stretch>
            <a:fillRect/>
          </a:stretch>
        </p:blipFill>
        <p:spPr bwMode="auto">
          <a:xfrm>
            <a:off x="-15876" y="-15876"/>
            <a:ext cx="9159876" cy="6873876"/>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fade">
                                      <p:cBhvr>
                                        <p:cTn id="7" dur="500"/>
                                        <p:tgtEl>
                                          <p:spTgt spid="6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3" cstate="print"/>
          <a:srcRect/>
          <a:stretch>
            <a:fillRect/>
          </a:stretch>
        </p:blipFill>
        <p:spPr bwMode="auto">
          <a:xfrm>
            <a:off x="0" y="0"/>
            <a:ext cx="9159876" cy="6873876"/>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171"/>
                                        </p:tgtEl>
                                        <p:attrNameLst>
                                          <p:attrName>style.visibility</p:attrName>
                                        </p:attrNameLst>
                                      </p:cBhvr>
                                      <p:to>
                                        <p:strVal val="visible"/>
                                      </p:to>
                                    </p:set>
                                    <p:animEffect transition="in" filter="fade">
                                      <p:cBhvr>
                                        <p:cTn id="7" dur="500"/>
                                        <p:tgtEl>
                                          <p:spTgt spid="7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3" cstate="print"/>
          <a:srcRect/>
          <a:stretch>
            <a:fillRect/>
          </a:stretch>
        </p:blipFill>
        <p:spPr bwMode="auto">
          <a:xfrm>
            <a:off x="-15876" y="-15876"/>
            <a:ext cx="9159876" cy="6873876"/>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43"/>
                                        </p:tgtEl>
                                        <p:attrNameLst>
                                          <p:attrName>style.visibility</p:attrName>
                                        </p:attrNameLst>
                                      </p:cBhvr>
                                      <p:to>
                                        <p:strVal val="visible"/>
                                      </p:to>
                                    </p:set>
                                    <p:animEffect transition="in" filter="fade">
                                      <p:cBhvr>
                                        <p:cTn id="7" dur="500"/>
                                        <p:tgtEl>
                                          <p:spTgt spid="10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18837</TotalTime>
  <Words>10528</Words>
  <Application>Microsoft Office PowerPoint</Application>
  <PresentationFormat>Presentazione su schermo (4:3)</PresentationFormat>
  <Paragraphs>1526</Paragraphs>
  <Slides>158</Slides>
  <Notes>158</Notes>
  <HiddenSlides>74</HiddenSlides>
  <MMClips>0</MMClips>
  <ScaleCrop>false</ScaleCrop>
  <HeadingPairs>
    <vt:vector size="6" baseType="variant">
      <vt:variant>
        <vt:lpstr>Caratteri utilizzati</vt:lpstr>
      </vt:variant>
      <vt:variant>
        <vt:i4>7</vt:i4>
      </vt:variant>
      <vt:variant>
        <vt:lpstr>Tema</vt:lpstr>
      </vt:variant>
      <vt:variant>
        <vt:i4>2</vt:i4>
      </vt:variant>
      <vt:variant>
        <vt:lpstr>Titoli diapositive</vt:lpstr>
      </vt:variant>
      <vt:variant>
        <vt:i4>158</vt:i4>
      </vt:variant>
    </vt:vector>
  </HeadingPairs>
  <TitlesOfParts>
    <vt:vector size="167" baseType="lpstr">
      <vt:lpstr>Arial</vt:lpstr>
      <vt:lpstr>Calibri</vt:lpstr>
      <vt:lpstr>Comic Sans MS</vt:lpstr>
      <vt:lpstr>Monotype Sorts</vt:lpstr>
      <vt:lpstr>Symbol</vt:lpstr>
      <vt:lpstr>Times New Roman</vt:lpstr>
      <vt:lpstr>Wingdings</vt:lpstr>
      <vt:lpstr>Struttura predefinita</vt:lpstr>
      <vt:lpstr>1_Struttura predefinita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Igneous activity in the Circum-Mediterranean area during the Cenozoic  Michele Lustrino  Dipartimento di Scienze della Terra Università degli Studi di Roma La Sapienza</dc:title>
  <dc:creator>.</dc:creator>
  <cp:lastModifiedBy>Michele Lustrino</cp:lastModifiedBy>
  <cp:revision>713</cp:revision>
  <dcterms:created xsi:type="dcterms:W3CDTF">2002-09-09T09:17:52Z</dcterms:created>
  <dcterms:modified xsi:type="dcterms:W3CDTF">2020-06-10T09:47:21Z</dcterms:modified>
</cp:coreProperties>
</file>